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72" r:id="rId3"/>
    <p:sldId id="273" r:id="rId4"/>
    <p:sldId id="258" r:id="rId5"/>
    <p:sldId id="266" r:id="rId6"/>
    <p:sldId id="274" r:id="rId7"/>
    <p:sldId id="275" r:id="rId8"/>
  </p:sldIdLst>
  <p:sldSz cx="18288000" cy="10287000"/>
  <p:notesSz cx="6858000" cy="9144000"/>
  <p:embeddedFontLst>
    <p:embeddedFont>
      <p:font typeface="Arial Bold" panose="020B0704020202020204" pitchFamily="34" charset="0"/>
      <p:regular r:id="rId10"/>
      <p:bold r:id="rId11"/>
    </p:embeddedFont>
    <p:embeddedFont>
      <p:font typeface="Gotham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ne Hartnett" userId="756016ee-939a-485e-9c2c-2f7ed1a833cd" providerId="ADAL" clId="{2F8169CE-6E14-494A-BCF7-E0591CFA3B19}"/>
    <pc:docChg chg="modSld">
      <pc:chgData name="Vivienne Hartnett" userId="756016ee-939a-485e-9c2c-2f7ed1a833cd" providerId="ADAL" clId="{2F8169CE-6E14-494A-BCF7-E0591CFA3B19}" dt="2025-02-12T12:19:21.139" v="3" actId="6549"/>
      <pc:docMkLst>
        <pc:docMk/>
      </pc:docMkLst>
      <pc:sldChg chg="modSp mod">
        <pc:chgData name="Vivienne Hartnett" userId="756016ee-939a-485e-9c2c-2f7ed1a833cd" providerId="ADAL" clId="{2F8169CE-6E14-494A-BCF7-E0591CFA3B19}" dt="2025-02-12T12:19:21.139" v="3" actId="6549"/>
        <pc:sldMkLst>
          <pc:docMk/>
          <pc:sldMk cId="3211114450" sldId="266"/>
        </pc:sldMkLst>
        <pc:graphicFrameChg chg="modGraphic">
          <ac:chgData name="Vivienne Hartnett" userId="756016ee-939a-485e-9c2c-2f7ed1a833cd" providerId="ADAL" clId="{2F8169CE-6E14-494A-BCF7-E0591CFA3B19}" dt="2025-02-12T12:19:21.139" v="3" actId="6549"/>
          <ac:graphicFrameMkLst>
            <pc:docMk/>
            <pc:sldMk cId="3211114450" sldId="266"/>
            <ac:graphicFrameMk id="3" creationId="{3C1C7AE9-9249-468A-EDF7-3070BBCF4446}"/>
          </ac:graphicFrameMkLst>
        </pc:graphicFrameChg>
      </pc:sldChg>
      <pc:sldChg chg="modSp">
        <pc:chgData name="Vivienne Hartnett" userId="756016ee-939a-485e-9c2c-2f7ed1a833cd" providerId="ADAL" clId="{2F8169CE-6E14-494A-BCF7-E0591CFA3B19}" dt="2025-02-12T12:18:26.283" v="1" actId="20577"/>
        <pc:sldMkLst>
          <pc:docMk/>
          <pc:sldMk cId="0" sldId="273"/>
        </pc:sldMkLst>
        <pc:graphicFrameChg chg="mod">
          <ac:chgData name="Vivienne Hartnett" userId="756016ee-939a-485e-9c2c-2f7ed1a833cd" providerId="ADAL" clId="{2F8169CE-6E14-494A-BCF7-E0591CFA3B19}" dt="2025-02-12T12:18:26.283" v="1" actId="20577"/>
          <ac:graphicFrameMkLst>
            <pc:docMk/>
            <pc:sldMk cId="0" sldId="273"/>
            <ac:graphicFrameMk id="3" creationId="{90253847-5BC3-C761-8E87-B04DDDC4D805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9F705A-2E37-4D41-AC2C-87D2405DDD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F3E53EC2-0878-4375-8167-9A6DAB1AA8D5}">
      <dgm:prSet phldrT="[Text]" custT="1"/>
      <dgm:spPr/>
      <dgm:t>
        <a:bodyPr/>
        <a:lstStyle/>
        <a:p>
          <a:endParaRPr lang="en-IE" sz="24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1C8914-FB53-4450-A315-B859EC13C457}" type="parTrans" cxnId="{E81182AA-74D3-42A5-AD81-99637B858DBF}">
      <dgm:prSet/>
      <dgm:spPr/>
      <dgm:t>
        <a:bodyPr/>
        <a:lstStyle/>
        <a:p>
          <a:endParaRPr lang="en-IE"/>
        </a:p>
      </dgm:t>
    </dgm:pt>
    <dgm:pt modelId="{45B1118E-299D-4235-A9E7-E59EFFB19CE9}" type="sibTrans" cxnId="{E81182AA-74D3-42A5-AD81-99637B858DBF}">
      <dgm:prSet/>
      <dgm:spPr/>
      <dgm:t>
        <a:bodyPr/>
        <a:lstStyle/>
        <a:p>
          <a:endParaRPr lang="en-IE"/>
        </a:p>
      </dgm:t>
    </dgm:pt>
    <dgm:pt modelId="{93537020-4321-4127-A18B-1CF0936DBA8E}">
      <dgm:prSet phldrT="[Text]" custT="1"/>
      <dgm:spPr/>
      <dgm:t>
        <a:bodyPr/>
        <a:lstStyle/>
        <a:p>
          <a:r>
            <a:rPr lang="en-GB" sz="2000" dirty="0" err="1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Kilcarbery</a:t>
          </a:r>
          <a:r>
            <a:rPr lang="en-GB" sz="20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 Grange: 1,034 homes with 30% social (310 homes)</a:t>
          </a:r>
        </a:p>
        <a:p>
          <a:r>
            <a:rPr lang="en-GB" sz="2000" dirty="0">
              <a:latin typeface="+mn-lt"/>
              <a:cs typeface="Arial" panose="020B0604020202020204" pitchFamily="34" charset="0"/>
            </a:rPr>
            <a:t>Phases 1, 2 and 3 of this project are now complete, with delivery of 263 social homes to date. Construction on phase 4 well advanced and will complete in mid 2025.</a:t>
          </a:r>
          <a:endParaRPr lang="en-IE" sz="2000" dirty="0">
            <a:latin typeface="+mn-lt"/>
            <a:cs typeface="Arial" panose="020B0604020202020204" pitchFamily="34" charset="0"/>
          </a:endParaRPr>
        </a:p>
      </dgm:t>
    </dgm:pt>
    <dgm:pt modelId="{E41F9F8B-B5FF-4D94-9349-33B8131A99B3}" type="parTrans" cxnId="{FB91ADEE-9258-41F6-A4F9-4A87D3E5BCC5}">
      <dgm:prSet/>
      <dgm:spPr/>
      <dgm:t>
        <a:bodyPr/>
        <a:lstStyle/>
        <a:p>
          <a:endParaRPr lang="en-IE"/>
        </a:p>
      </dgm:t>
    </dgm:pt>
    <dgm:pt modelId="{FDBB50D9-E67E-4436-AA63-6496EDFD4755}" type="sibTrans" cxnId="{FB91ADEE-9258-41F6-A4F9-4A87D3E5BCC5}">
      <dgm:prSet/>
      <dgm:spPr/>
      <dgm:t>
        <a:bodyPr/>
        <a:lstStyle/>
        <a:p>
          <a:endParaRPr lang="en-IE"/>
        </a:p>
      </dgm:t>
    </dgm:pt>
    <dgm:pt modelId="{3AD7B434-4CD8-4936-A8DC-7B277B393AC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GB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GB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Clonburris: Phases 1 &amp; 2 comprising 382 homes (149 social), Phases 3,4,5 with potential for 1,275 homes</a:t>
          </a:r>
          <a:endParaRPr lang="en-IE" sz="20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Construction at Phase 2 – Canal Extension is advanced and on programme to complete by November 2025.  The tender process for construction of 266 social, affordable, and cost rental homes at Phase 1 – </a:t>
          </a:r>
          <a:r>
            <a:rPr lang="en-GB" sz="20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 closed on the 22nd November 2024. Tender assessment is complete with contract award imminent. Anticipated on-site date in Q1 2025.  Following presentation to the Council in November 2024,  plans for approximately 1275 social and affordable homes at phases 3, 4 and 5 will shortly be submitted to An Bord Pleanála under a Part 10 planning application.</a:t>
          </a:r>
          <a:endParaRPr lang="en-GB" sz="2000" cap="none" spc="0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en-GB" sz="20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Rathcoole: Number of homes &amp; tenure mix to be confirmed</a:t>
          </a:r>
          <a:endParaRPr lang="en-IE" sz="20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20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Tender assessment underway for Architect led design team to progress the masterplan through to Part 10 planning application to An Bord Pleanála.</a:t>
          </a:r>
          <a:endParaRPr lang="en-IE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91C1A-00A5-40BC-AFBB-957086A827FA}" type="parTrans" cxnId="{25BC25E3-D15E-4151-A7E0-D6AFB72074F1}">
      <dgm:prSet/>
      <dgm:spPr/>
      <dgm:t>
        <a:bodyPr/>
        <a:lstStyle/>
        <a:p>
          <a:endParaRPr lang="en-IE"/>
        </a:p>
      </dgm:t>
    </dgm:pt>
    <dgm:pt modelId="{B1EE934C-AF93-4D8A-92D0-ECB484A14484}" type="sibTrans" cxnId="{25BC25E3-D15E-4151-A7E0-D6AFB72074F1}">
      <dgm:prSet/>
      <dgm:spPr/>
      <dgm:t>
        <a:bodyPr/>
        <a:lstStyle/>
        <a:p>
          <a:endParaRPr lang="en-IE"/>
        </a:p>
      </dgm:t>
    </dgm:pt>
    <dgm:pt modelId="{C2B95432-2F2B-4D4D-A046-5B8E4638A7DD}" type="pres">
      <dgm:prSet presAssocID="{B79F705A-2E37-4D41-AC2C-87D2405DDD40}" presName="vert0" presStyleCnt="0">
        <dgm:presLayoutVars>
          <dgm:dir/>
          <dgm:animOne val="branch"/>
          <dgm:animLvl val="lvl"/>
        </dgm:presLayoutVars>
      </dgm:prSet>
      <dgm:spPr/>
    </dgm:pt>
    <dgm:pt modelId="{7DB15B7B-FA9B-4483-8370-0FE45D03092E}" type="pres">
      <dgm:prSet presAssocID="{F3E53EC2-0878-4375-8167-9A6DAB1AA8D5}" presName="thickLine" presStyleLbl="alignNode1" presStyleIdx="0" presStyleCnt="1"/>
      <dgm:spPr/>
    </dgm:pt>
    <dgm:pt modelId="{29AC66BA-2018-45B8-BF65-55D58C05BAAE}" type="pres">
      <dgm:prSet presAssocID="{F3E53EC2-0878-4375-8167-9A6DAB1AA8D5}" presName="horz1" presStyleCnt="0"/>
      <dgm:spPr/>
    </dgm:pt>
    <dgm:pt modelId="{CDC8A553-4CD5-4FB4-A341-75AA1B1A329E}" type="pres">
      <dgm:prSet presAssocID="{F3E53EC2-0878-4375-8167-9A6DAB1AA8D5}" presName="tx1" presStyleLbl="revTx" presStyleIdx="0" presStyleCnt="3" custScaleX="18750"/>
      <dgm:spPr/>
    </dgm:pt>
    <dgm:pt modelId="{ADF0C9E3-3467-4A58-BB1E-5E6DDAF93AF9}" type="pres">
      <dgm:prSet presAssocID="{F3E53EC2-0878-4375-8167-9A6DAB1AA8D5}" presName="vert1" presStyleCnt="0"/>
      <dgm:spPr/>
    </dgm:pt>
    <dgm:pt modelId="{9AEB7221-52F1-4317-B768-FF5E030B0293}" type="pres">
      <dgm:prSet presAssocID="{93537020-4321-4127-A18B-1CF0936DBA8E}" presName="vertSpace2a" presStyleCnt="0"/>
      <dgm:spPr/>
    </dgm:pt>
    <dgm:pt modelId="{FF25040A-678D-4A2A-9AF8-77AB30A87E3B}" type="pres">
      <dgm:prSet presAssocID="{93537020-4321-4127-A18B-1CF0936DBA8E}" presName="horz2" presStyleCnt="0"/>
      <dgm:spPr/>
    </dgm:pt>
    <dgm:pt modelId="{FE245F73-75D4-4F9E-AE3D-A595D48B5F74}" type="pres">
      <dgm:prSet presAssocID="{93537020-4321-4127-A18B-1CF0936DBA8E}" presName="horzSpace2" presStyleCnt="0"/>
      <dgm:spPr/>
    </dgm:pt>
    <dgm:pt modelId="{AE992A85-DE6C-4233-9CF3-930B586B0922}" type="pres">
      <dgm:prSet presAssocID="{93537020-4321-4127-A18B-1CF0936DBA8E}" presName="tx2" presStyleLbl="revTx" presStyleIdx="1" presStyleCnt="3" custScaleX="127389" custScaleY="46812" custLinFactNeighborX="-3099" custLinFactNeighborY="1125"/>
      <dgm:spPr/>
    </dgm:pt>
    <dgm:pt modelId="{31211FA8-D55E-49DB-9285-829E606684B7}" type="pres">
      <dgm:prSet presAssocID="{93537020-4321-4127-A18B-1CF0936DBA8E}" presName="vert2" presStyleCnt="0"/>
      <dgm:spPr/>
    </dgm:pt>
    <dgm:pt modelId="{882419E3-7196-4B77-8369-D067C2846167}" type="pres">
      <dgm:prSet presAssocID="{93537020-4321-4127-A18B-1CF0936DBA8E}" presName="thinLine2b" presStyleLbl="callout" presStyleIdx="0" presStyleCnt="2"/>
      <dgm:spPr>
        <a:ln>
          <a:noFill/>
        </a:ln>
      </dgm:spPr>
    </dgm:pt>
    <dgm:pt modelId="{00ADAADE-7C20-4A08-85B0-52F0355AAE8D}" type="pres">
      <dgm:prSet presAssocID="{93537020-4321-4127-A18B-1CF0936DBA8E}" presName="vertSpace2b" presStyleCnt="0"/>
      <dgm:spPr/>
    </dgm:pt>
    <dgm:pt modelId="{224CB37F-B21B-44B8-B849-C80367CC1B6D}" type="pres">
      <dgm:prSet presAssocID="{3AD7B434-4CD8-4936-A8DC-7B277B393ACC}" presName="horz2" presStyleCnt="0"/>
      <dgm:spPr/>
    </dgm:pt>
    <dgm:pt modelId="{FA6C67A1-0DF9-41E9-835C-D4B4AA0C2BD8}" type="pres">
      <dgm:prSet presAssocID="{3AD7B434-4CD8-4936-A8DC-7B277B393ACC}" presName="horzSpace2" presStyleCnt="0"/>
      <dgm:spPr/>
    </dgm:pt>
    <dgm:pt modelId="{3B09C857-CBFF-4059-A50C-411BE6F08F96}" type="pres">
      <dgm:prSet presAssocID="{3AD7B434-4CD8-4936-A8DC-7B277B393ACC}" presName="tx2" presStyleLbl="revTx" presStyleIdx="2" presStyleCnt="3" custScaleX="134204" custLinFactNeighborX="-3270" custLinFactNeighborY="-39912"/>
      <dgm:spPr/>
    </dgm:pt>
    <dgm:pt modelId="{9561E58F-B281-484F-B658-69590D6AB1ED}" type="pres">
      <dgm:prSet presAssocID="{3AD7B434-4CD8-4936-A8DC-7B277B393ACC}" presName="vert2" presStyleCnt="0"/>
      <dgm:spPr/>
    </dgm:pt>
    <dgm:pt modelId="{B6CD4AB9-B63A-4847-A862-B9689BD3AC55}" type="pres">
      <dgm:prSet presAssocID="{3AD7B434-4CD8-4936-A8DC-7B277B393ACC}" presName="thinLine2b" presStyleLbl="callout" presStyleIdx="1" presStyleCnt="2"/>
      <dgm:spPr/>
    </dgm:pt>
    <dgm:pt modelId="{4DB5B8F5-5A61-44BF-9A2A-45F906A06049}" type="pres">
      <dgm:prSet presAssocID="{3AD7B434-4CD8-4936-A8DC-7B277B393ACC}" presName="vertSpace2b" presStyleCnt="0"/>
      <dgm:spPr/>
    </dgm:pt>
  </dgm:ptLst>
  <dgm:cxnLst>
    <dgm:cxn modelId="{DD414A61-A273-45A5-9DCD-E21C628F8B6C}" type="presOf" srcId="{B79F705A-2E37-4D41-AC2C-87D2405DDD40}" destId="{C2B95432-2F2B-4D4D-A046-5B8E4638A7DD}" srcOrd="0" destOrd="0" presId="urn:microsoft.com/office/officeart/2008/layout/LinedList"/>
    <dgm:cxn modelId="{F6EB4652-3DF4-4621-99F0-DEABD743F5CD}" type="presOf" srcId="{3AD7B434-4CD8-4936-A8DC-7B277B393ACC}" destId="{3B09C857-CBFF-4059-A50C-411BE6F08F96}" srcOrd="0" destOrd="0" presId="urn:microsoft.com/office/officeart/2008/layout/LinedList"/>
    <dgm:cxn modelId="{B87BE59B-A8B3-40BA-94A3-D1CAD177BDB5}" type="presOf" srcId="{93537020-4321-4127-A18B-1CF0936DBA8E}" destId="{AE992A85-DE6C-4233-9CF3-930B586B0922}" srcOrd="0" destOrd="0" presId="urn:microsoft.com/office/officeart/2008/layout/LinedList"/>
    <dgm:cxn modelId="{E81182AA-74D3-42A5-AD81-99637B858DBF}" srcId="{B79F705A-2E37-4D41-AC2C-87D2405DDD40}" destId="{F3E53EC2-0878-4375-8167-9A6DAB1AA8D5}" srcOrd="0" destOrd="0" parTransId="{D71C8914-FB53-4450-A315-B859EC13C457}" sibTransId="{45B1118E-299D-4235-A9E7-E59EFFB19CE9}"/>
    <dgm:cxn modelId="{25BC25E3-D15E-4151-A7E0-D6AFB72074F1}" srcId="{F3E53EC2-0878-4375-8167-9A6DAB1AA8D5}" destId="{3AD7B434-4CD8-4936-A8DC-7B277B393ACC}" srcOrd="1" destOrd="0" parTransId="{8E591C1A-00A5-40BC-AFBB-957086A827FA}" sibTransId="{B1EE934C-AF93-4D8A-92D0-ECB484A14484}"/>
    <dgm:cxn modelId="{54737CE7-9D46-4864-B0A6-27626341285C}" type="presOf" srcId="{F3E53EC2-0878-4375-8167-9A6DAB1AA8D5}" destId="{CDC8A553-4CD5-4FB4-A341-75AA1B1A329E}" srcOrd="0" destOrd="0" presId="urn:microsoft.com/office/officeart/2008/layout/LinedList"/>
    <dgm:cxn modelId="{FB91ADEE-9258-41F6-A4F9-4A87D3E5BCC5}" srcId="{F3E53EC2-0878-4375-8167-9A6DAB1AA8D5}" destId="{93537020-4321-4127-A18B-1CF0936DBA8E}" srcOrd="0" destOrd="0" parTransId="{E41F9F8B-B5FF-4D94-9349-33B8131A99B3}" sibTransId="{FDBB50D9-E67E-4436-AA63-6496EDFD4755}"/>
    <dgm:cxn modelId="{A750C32A-7E01-4117-8408-5688AE29D6DE}" type="presParOf" srcId="{C2B95432-2F2B-4D4D-A046-5B8E4638A7DD}" destId="{7DB15B7B-FA9B-4483-8370-0FE45D03092E}" srcOrd="0" destOrd="0" presId="urn:microsoft.com/office/officeart/2008/layout/LinedList"/>
    <dgm:cxn modelId="{9A7F4894-9797-4CDA-8B8B-ED4097CA6F42}" type="presParOf" srcId="{C2B95432-2F2B-4D4D-A046-5B8E4638A7DD}" destId="{29AC66BA-2018-45B8-BF65-55D58C05BAAE}" srcOrd="1" destOrd="0" presId="urn:microsoft.com/office/officeart/2008/layout/LinedList"/>
    <dgm:cxn modelId="{1F3370B6-AE0F-44F1-8DCF-5FCCAB0E5619}" type="presParOf" srcId="{29AC66BA-2018-45B8-BF65-55D58C05BAAE}" destId="{CDC8A553-4CD5-4FB4-A341-75AA1B1A329E}" srcOrd="0" destOrd="0" presId="urn:microsoft.com/office/officeart/2008/layout/LinedList"/>
    <dgm:cxn modelId="{E5F2D60D-2918-48FF-BFA1-987AD4B20566}" type="presParOf" srcId="{29AC66BA-2018-45B8-BF65-55D58C05BAAE}" destId="{ADF0C9E3-3467-4A58-BB1E-5E6DDAF93AF9}" srcOrd="1" destOrd="0" presId="urn:microsoft.com/office/officeart/2008/layout/LinedList"/>
    <dgm:cxn modelId="{C87EE4CF-6CBE-47B8-9BE5-DC4171387D7A}" type="presParOf" srcId="{ADF0C9E3-3467-4A58-BB1E-5E6DDAF93AF9}" destId="{9AEB7221-52F1-4317-B768-FF5E030B0293}" srcOrd="0" destOrd="0" presId="urn:microsoft.com/office/officeart/2008/layout/LinedList"/>
    <dgm:cxn modelId="{35C96FDB-4D17-49E2-BF8D-6F8880BFFD41}" type="presParOf" srcId="{ADF0C9E3-3467-4A58-BB1E-5E6DDAF93AF9}" destId="{FF25040A-678D-4A2A-9AF8-77AB30A87E3B}" srcOrd="1" destOrd="0" presId="urn:microsoft.com/office/officeart/2008/layout/LinedList"/>
    <dgm:cxn modelId="{7E1CE84C-C1E5-437B-9EC5-B2852660A200}" type="presParOf" srcId="{FF25040A-678D-4A2A-9AF8-77AB30A87E3B}" destId="{FE245F73-75D4-4F9E-AE3D-A595D48B5F74}" srcOrd="0" destOrd="0" presId="urn:microsoft.com/office/officeart/2008/layout/LinedList"/>
    <dgm:cxn modelId="{34F17237-7E3C-4501-ACD9-88E80EA1DF03}" type="presParOf" srcId="{FF25040A-678D-4A2A-9AF8-77AB30A87E3B}" destId="{AE992A85-DE6C-4233-9CF3-930B586B0922}" srcOrd="1" destOrd="0" presId="urn:microsoft.com/office/officeart/2008/layout/LinedList"/>
    <dgm:cxn modelId="{712ED9E1-8C84-46D9-9292-799CB5405978}" type="presParOf" srcId="{FF25040A-678D-4A2A-9AF8-77AB30A87E3B}" destId="{31211FA8-D55E-49DB-9285-829E606684B7}" srcOrd="2" destOrd="0" presId="urn:microsoft.com/office/officeart/2008/layout/LinedList"/>
    <dgm:cxn modelId="{D1E31959-1DF7-4AC9-8160-2900F541022C}" type="presParOf" srcId="{ADF0C9E3-3467-4A58-BB1E-5E6DDAF93AF9}" destId="{882419E3-7196-4B77-8369-D067C2846167}" srcOrd="2" destOrd="0" presId="urn:microsoft.com/office/officeart/2008/layout/LinedList"/>
    <dgm:cxn modelId="{99C57A18-6ADD-4DC9-832E-69CF8924E5A7}" type="presParOf" srcId="{ADF0C9E3-3467-4A58-BB1E-5E6DDAF93AF9}" destId="{00ADAADE-7C20-4A08-85B0-52F0355AAE8D}" srcOrd="3" destOrd="0" presId="urn:microsoft.com/office/officeart/2008/layout/LinedList"/>
    <dgm:cxn modelId="{18584A31-D898-42C4-AACA-2E188604CCA3}" type="presParOf" srcId="{ADF0C9E3-3467-4A58-BB1E-5E6DDAF93AF9}" destId="{224CB37F-B21B-44B8-B849-C80367CC1B6D}" srcOrd="4" destOrd="0" presId="urn:microsoft.com/office/officeart/2008/layout/LinedList"/>
    <dgm:cxn modelId="{38280955-5B4A-41EB-8F39-0651C5D26774}" type="presParOf" srcId="{224CB37F-B21B-44B8-B849-C80367CC1B6D}" destId="{FA6C67A1-0DF9-41E9-835C-D4B4AA0C2BD8}" srcOrd="0" destOrd="0" presId="urn:microsoft.com/office/officeart/2008/layout/LinedList"/>
    <dgm:cxn modelId="{19FF99B6-3730-44DD-8565-BA2EADE7D444}" type="presParOf" srcId="{224CB37F-B21B-44B8-B849-C80367CC1B6D}" destId="{3B09C857-CBFF-4059-A50C-411BE6F08F96}" srcOrd="1" destOrd="0" presId="urn:microsoft.com/office/officeart/2008/layout/LinedList"/>
    <dgm:cxn modelId="{2F18C958-6ED7-41F3-B82A-25FB6C6A2C68}" type="presParOf" srcId="{224CB37F-B21B-44B8-B849-C80367CC1B6D}" destId="{9561E58F-B281-484F-B658-69590D6AB1ED}" srcOrd="2" destOrd="0" presId="urn:microsoft.com/office/officeart/2008/layout/LinedList"/>
    <dgm:cxn modelId="{6647022A-0C78-4BB5-8970-FBF65728BB0D}" type="presParOf" srcId="{ADF0C9E3-3467-4A58-BB1E-5E6DDAF93AF9}" destId="{B6CD4AB9-B63A-4847-A862-B9689BD3AC55}" srcOrd="5" destOrd="0" presId="urn:microsoft.com/office/officeart/2008/layout/LinedList"/>
    <dgm:cxn modelId="{1FA6E01D-5BBA-4354-A3A5-1D78F70F6A55}" type="presParOf" srcId="{ADF0C9E3-3467-4A58-BB1E-5E6DDAF93AF9}" destId="{4DB5B8F5-5A61-44BF-9A2A-45F906A0604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15B7B-FA9B-4483-8370-0FE45D03092E}">
      <dsp:nvSpPr>
        <dsp:cNvPr id="0" name=""/>
        <dsp:cNvSpPr/>
      </dsp:nvSpPr>
      <dsp:spPr>
        <a:xfrm>
          <a:off x="0" y="0"/>
          <a:ext cx="131310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8A553-4CD5-4FB4-A341-75AA1B1A329E}">
      <dsp:nvSpPr>
        <dsp:cNvPr id="0" name=""/>
        <dsp:cNvSpPr/>
      </dsp:nvSpPr>
      <dsp:spPr>
        <a:xfrm>
          <a:off x="0" y="0"/>
          <a:ext cx="444808" cy="7486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400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444808" cy="7486463"/>
      </dsp:txXfrm>
    </dsp:sp>
    <dsp:sp modelId="{AE992A85-DE6C-4233-9CF3-930B586B0922}">
      <dsp:nvSpPr>
        <dsp:cNvPr id="0" name=""/>
        <dsp:cNvSpPr/>
      </dsp:nvSpPr>
      <dsp:spPr>
        <a:xfrm>
          <a:off x="334173" y="283008"/>
          <a:ext cx="11861590" cy="2162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Kilcarbery</a:t>
          </a:r>
          <a:r>
            <a:rPr lang="en-GB" sz="2000" kern="12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 Grange: 1,034 homes with 30% social (310 homes)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  <a:cs typeface="Arial" panose="020B0604020202020204" pitchFamily="34" charset="0"/>
            </a:rPr>
            <a:t>Phases 1, 2 and 3 of this project are now complete, with delivery of 263 social homes to date. Construction on phase 4 well advanced and will complete in mid 2025.</a:t>
          </a:r>
          <a:endParaRPr lang="en-IE" sz="2000" kern="1200" dirty="0">
            <a:latin typeface="+mn-lt"/>
            <a:cs typeface="Arial" panose="020B0604020202020204" pitchFamily="34" charset="0"/>
          </a:endParaRPr>
        </a:p>
      </dsp:txBody>
      <dsp:txXfrm>
        <a:off x="334173" y="283008"/>
        <a:ext cx="11861590" cy="2162972"/>
      </dsp:txXfrm>
    </dsp:sp>
    <dsp:sp modelId="{882419E3-7196-4B77-8369-D067C2846167}">
      <dsp:nvSpPr>
        <dsp:cNvPr id="0" name=""/>
        <dsp:cNvSpPr/>
      </dsp:nvSpPr>
      <dsp:spPr>
        <a:xfrm>
          <a:off x="444808" y="2394000"/>
          <a:ext cx="9489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9C857-CBFF-4059-A50C-411BE6F08F96}">
      <dsp:nvSpPr>
        <dsp:cNvPr id="0" name=""/>
        <dsp:cNvSpPr/>
      </dsp:nvSpPr>
      <dsp:spPr>
        <a:xfrm>
          <a:off x="318251" y="780873"/>
          <a:ext cx="12496156" cy="4620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Clonburris: Phases 1 &amp; 2 comprising 382 homes (149 social), Phases 3,4,5 with potential for 1,275 homes</a:t>
          </a:r>
          <a:endParaRPr lang="en-IE" sz="2000" kern="120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Construction at Phase 2 – Canal Extension is advanced and on programme to complete by November 2025.  The tender process for construction of 266 social, affordable, and cost rental homes at Phase 1 – </a:t>
          </a:r>
          <a:r>
            <a:rPr lang="en-GB" sz="2000" kern="1200" cap="none" spc="0" dirty="0" err="1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Kishogue</a:t>
          </a: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,  closed on the 22nd November 2024. Tender assessment is complete with contract award imminent. Anticipated on-site date in Q1 2025.  Following presentation to the Council in November 2024,  plans for approximately 1275 social and affordable homes at phases 3, 4 and 5 will shortly be submitted to An Bord Pleanála under a Part 10 planning application.</a:t>
          </a:r>
          <a:endParaRPr lang="en-GB" sz="2000" kern="1200" cap="none" spc="0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2">
                  <a:lumMod val="75000"/>
                </a:schemeClr>
              </a:solidFill>
              <a:latin typeface="+mn-lt"/>
              <a:cs typeface="Arial" panose="020B0604020202020204" pitchFamily="34" charset="0"/>
            </a:rPr>
            <a:t>Rathcoole: Number of homes &amp; tenure mix to be confirmed</a:t>
          </a:r>
          <a:endParaRPr lang="en-IE" sz="2000" kern="1200" cap="none" spc="0" dirty="0">
            <a:solidFill>
              <a:schemeClr val="tx2">
                <a:lumMod val="75000"/>
              </a:schemeClr>
            </a:solidFill>
            <a:latin typeface="+mn-lt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cap="none" spc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Tender assessment underway for Architect led design team to progress the masterplan through to Part 10 planning application to An Bord Pleanála.</a:t>
          </a:r>
          <a:endParaRPr lang="en-IE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251" y="780873"/>
        <a:ext cx="12496156" cy="4620551"/>
      </dsp:txXfrm>
    </dsp:sp>
    <dsp:sp modelId="{B6CD4AB9-B63A-4847-A862-B9689BD3AC55}">
      <dsp:nvSpPr>
        <dsp:cNvPr id="0" name=""/>
        <dsp:cNvSpPr/>
      </dsp:nvSpPr>
      <dsp:spPr>
        <a:xfrm>
          <a:off x="444808" y="7245579"/>
          <a:ext cx="9489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6A6F9-74FD-4CEF-A097-F1F0D8279164}" type="datetimeFigureOut">
              <a:rPr lang="en-IE" smtClean="0"/>
              <a:t>12/02/2025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067B7-C82B-4D6B-91E8-19EF28155C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117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groups/me/reports/3e5a9723-4c1b-47d1-9b15-89e6f22f6a8f/?pbi_source=PowerPoint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groups/me/reports/a8adcf4f-526d-4d0a-a410-d7034aaeb492/?pbi_source=PowerPoint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3" name="Group 3"/>
          <p:cNvGrpSpPr/>
          <p:nvPr/>
        </p:nvGrpSpPr>
        <p:grpSpPr>
          <a:xfrm>
            <a:off x="457200" y="3093887"/>
            <a:ext cx="17221200" cy="4140429"/>
            <a:chOff x="0" y="76200"/>
            <a:chExt cx="18361834" cy="9745774"/>
          </a:xfrm>
        </p:grpSpPr>
        <p:sp>
          <p:nvSpPr>
            <p:cNvPr id="4" name="TextBox 4"/>
            <p:cNvSpPr txBox="1"/>
            <p:nvPr/>
          </p:nvSpPr>
          <p:spPr>
            <a:xfrm>
              <a:off x="0" y="76200"/>
              <a:ext cx="18361834" cy="9745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50"/>
                </a:lnSpc>
              </a:pPr>
              <a:r>
                <a:rPr lang="en-US" sz="7500" dirty="0">
                  <a:solidFill>
                    <a:srgbClr val="51626F"/>
                  </a:solidFill>
                  <a:latin typeface="Gotham Bold"/>
                </a:rPr>
                <a:t>Social Housing Delivery</a:t>
              </a:r>
            </a:p>
            <a:p>
              <a:pPr marL="0" lvl="0" indent="0" algn="ctr">
                <a:lnSpc>
                  <a:spcPts val="8250"/>
                </a:lnSpc>
              </a:pPr>
              <a:endParaRPr lang="en-US" sz="7500" dirty="0">
                <a:solidFill>
                  <a:srgbClr val="51626F"/>
                </a:solidFill>
                <a:latin typeface="Gotham Bold"/>
              </a:endParaRPr>
            </a:p>
            <a:p>
              <a:pPr marL="0" lvl="0" indent="0" algn="ctr">
                <a:lnSpc>
                  <a:spcPts val="8250"/>
                </a:lnSpc>
              </a:pP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Clondalkin Newcastle Rathcoole Saggart ACM</a:t>
              </a:r>
            </a:p>
            <a:p>
              <a:pPr marL="0" lvl="0" indent="0" algn="ctr">
                <a:lnSpc>
                  <a:spcPts val="8250"/>
                </a:lnSpc>
              </a:pP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19</a:t>
              </a:r>
              <a:r>
                <a:rPr lang="en-US" sz="4400" baseline="30000" dirty="0">
                  <a:solidFill>
                    <a:srgbClr val="51626F"/>
                  </a:solidFill>
                  <a:latin typeface="Gotham Bold"/>
                </a:rPr>
                <a:t>th</a:t>
              </a:r>
              <a:r>
                <a:rPr lang="en-US" sz="4400" dirty="0">
                  <a:solidFill>
                    <a:srgbClr val="51626F"/>
                  </a:solidFill>
                  <a:latin typeface="Gotham Bold"/>
                </a:rPr>
                <a:t> February 2025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02753"/>
              <a:ext cx="18361834" cy="48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</a:pPr>
              <a:endParaRPr lang="en-US" sz="2200" dirty="0">
                <a:solidFill>
                  <a:srgbClr val="51626F"/>
                </a:solidFill>
                <a:latin typeface="Arial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413424"/>
              <a:ext cx="18361834" cy="437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10"/>
                </a:lnSpc>
              </a:pPr>
              <a:endParaRPr lang="en-US" sz="2007" dirty="0">
                <a:solidFill>
                  <a:srgbClr val="51626F"/>
                </a:solidFill>
                <a:latin typeface="Arial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740999" y="5605338"/>
              <a:ext cx="16879836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IE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38A7-BA3C-66CF-66F8-39A72227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DA61C-EF4A-E329-7B64-92BC1A4B6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0426B-5A9F-D309-85D7-8B6E15098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" title="This slide contains the following visuals: textbox ,Housing for All Delivery Pipeline 2024 ,No. of Potential Units Per LEA ,Potential Units ,image. Please refer to the notes on this slide for details">
            <a:hlinkClick r:id="rId2"/>
            <a:extLst>
              <a:ext uri="{FF2B5EF4-FFF2-40B4-BE49-F238E27FC236}">
                <a16:creationId xmlns:a16="http://schemas.microsoft.com/office/drawing/2014/main" id="{5CAAE667-9234-9597-C01A-9ABCE82C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18030825" cy="10287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759CEE-1B2B-79BD-97F8-0569EF6DB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6" y="0"/>
            <a:ext cx="1802662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57175"/>
            <a:ext cx="15912385" cy="1040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4000" dirty="0">
                <a:latin typeface="Arial Bold"/>
              </a:rPr>
              <a:t>Large Development Sites</a:t>
            </a:r>
            <a:r>
              <a:rPr lang="en-US" sz="4000" dirty="0">
                <a:solidFill>
                  <a:srgbClr val="51626F"/>
                </a:solidFill>
                <a:latin typeface="Arial Bold"/>
              </a:rPr>
              <a:t>	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253847-5BC3-C761-8E87-B04DDDC4D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790946"/>
              </p:ext>
            </p:extLst>
          </p:nvPr>
        </p:nvGraphicFramePr>
        <p:xfrm>
          <a:off x="457199" y="1543237"/>
          <a:ext cx="13131053" cy="748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E93034BF-FDA6-7E89-7DC4-D0698BF03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704" y="1496871"/>
            <a:ext cx="3733800" cy="194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3ECAE-3CFA-FF88-76C6-82CBB1FB5C90}"/>
              </a:ext>
            </a:extLst>
          </p:cNvPr>
          <p:cNvSpPr txBox="1"/>
          <p:nvPr/>
        </p:nvSpPr>
        <p:spPr>
          <a:xfrm>
            <a:off x="14020800" y="350520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Kilcarbery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Grange, Clondalkin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A61B1-0F55-171B-5804-DE65352CBA72}"/>
              </a:ext>
            </a:extLst>
          </p:cNvPr>
          <p:cNvSpPr txBox="1"/>
          <p:nvPr/>
        </p:nvSpPr>
        <p:spPr>
          <a:xfrm>
            <a:off x="14335003" y="81650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Clonburris</a:t>
            </a:r>
            <a:r>
              <a:rPr lang="en-I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Stage 3 - 5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24EB72B7-58D2-42B3-DBCF-F1762763ED8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84391" y="3989205"/>
            <a:ext cx="3836216" cy="3766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3" y="29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/>
          </a:p>
        </p:txBody>
      </p:sp>
      <p:sp>
        <p:nvSpPr>
          <p:cNvPr id="6" name="TextBox 6"/>
          <p:cNvSpPr txBox="1"/>
          <p:nvPr/>
        </p:nvSpPr>
        <p:spPr>
          <a:xfrm>
            <a:off x="914400" y="419100"/>
            <a:ext cx="103632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dirty="0">
                <a:latin typeface="Arial Bold"/>
              </a:rPr>
              <a:t>Own Build Developments</a:t>
            </a: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8E97B5-88AE-9057-A3D3-5E7FA8FDB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22104"/>
              </p:ext>
            </p:extLst>
          </p:nvPr>
        </p:nvGraphicFramePr>
        <p:xfrm>
          <a:off x="457199" y="1253632"/>
          <a:ext cx="9531472" cy="77797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879550279"/>
                    </a:ext>
                  </a:extLst>
                </a:gridCol>
                <a:gridCol w="2708335">
                  <a:extLst>
                    <a:ext uri="{9D8B030D-6E8A-4147-A177-3AD203B41FA5}">
                      <a16:colId xmlns:a16="http://schemas.microsoft.com/office/drawing/2014/main" val="2911888673"/>
                    </a:ext>
                  </a:extLst>
                </a:gridCol>
                <a:gridCol w="2382868">
                  <a:extLst>
                    <a:ext uri="{9D8B030D-6E8A-4147-A177-3AD203B41FA5}">
                      <a16:colId xmlns:a16="http://schemas.microsoft.com/office/drawing/2014/main" val="198066834"/>
                    </a:ext>
                  </a:extLst>
                </a:gridCol>
                <a:gridCol w="2382868">
                  <a:extLst>
                    <a:ext uri="{9D8B030D-6E8A-4147-A177-3AD203B41FA5}">
                      <a16:colId xmlns:a16="http://schemas.microsoft.com/office/drawing/2014/main" val="1769000939"/>
                    </a:ext>
                  </a:extLst>
                </a:gridCol>
              </a:tblGrid>
              <a:tr h="451570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69854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Clondalkin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Old Nangor Road (Eircom)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93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Completed December 2024. Tenanting commenced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19678"/>
                  </a:ext>
                </a:extLst>
              </a:tr>
              <a:tr h="70519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Lindisfarne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Substantially complete December 2024.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38198"/>
                  </a:ext>
                </a:extLst>
              </a:tr>
              <a:tr h="1379988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Canal Bank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On-site – phased delivery from November 2025. Mixed Tenure Scheme – 60 Affordable Purchase units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67089"/>
                  </a:ext>
                </a:extLst>
              </a:tr>
              <a:tr h="1002114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err="1">
                          <a:latin typeface="+mn-lt"/>
                          <a:cs typeface="Arial" panose="020B0604020202020204" pitchFamily="34" charset="0"/>
                        </a:rPr>
                        <a:t>Kilcarbery</a:t>
                      </a: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 Grange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On-site – 263 delivered to date. Balance to be delivered by mid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5293"/>
                  </a:ext>
                </a:extLst>
              </a:tr>
              <a:tr h="70519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St Ronan’s Crescent (Age-Friendly)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Contractor appointed. Awaiting start date.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32276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Alpine Heights (Age-Friendly)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Enabling works commenced 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17375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Deansrath – Melrose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Enabling works commenced 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631677"/>
                  </a:ext>
                </a:extLst>
              </a:tr>
              <a:tr h="730582">
                <a:tc>
                  <a:txBody>
                    <a:bodyPr/>
                    <a:lstStyle/>
                    <a:p>
                      <a:pPr algn="ctr"/>
                      <a:endParaRPr lang="en-IE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 err="1">
                          <a:latin typeface="+mn-lt"/>
                          <a:cs typeface="Arial" panose="020B0604020202020204" pitchFamily="34" charset="0"/>
                        </a:rPr>
                        <a:t>Kilcarbery</a:t>
                      </a: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 School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600" dirty="0">
                          <a:latin typeface="+mn-lt"/>
                          <a:cs typeface="Arial" panose="020B0604020202020204" pitchFamily="34" charset="0"/>
                        </a:rPr>
                        <a:t>Construction commenced on site in December 2024, Includes 70 affordable purchase homes.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1586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97564D-A783-E636-A574-DBD8B7A292EB}"/>
              </a:ext>
            </a:extLst>
          </p:cNvPr>
          <p:cNvSpPr txBox="1"/>
          <p:nvPr/>
        </p:nvSpPr>
        <p:spPr>
          <a:xfrm>
            <a:off x="10744200" y="313262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Old </a:t>
            </a:r>
            <a:r>
              <a:rPr lang="en-IE" dirty="0" err="1">
                <a:solidFill>
                  <a:schemeClr val="accent1"/>
                </a:solidFill>
              </a:rPr>
              <a:t>Nangor</a:t>
            </a:r>
            <a:r>
              <a:rPr lang="en-IE" dirty="0">
                <a:solidFill>
                  <a:schemeClr val="accent1"/>
                </a:solidFill>
              </a:rPr>
              <a:t> Road, </a:t>
            </a:r>
          </a:p>
          <a:p>
            <a:r>
              <a:rPr lang="en-IE" dirty="0">
                <a:solidFill>
                  <a:schemeClr val="accent1"/>
                </a:solidFill>
              </a:rPr>
              <a:t>Clondalkin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0F4B7B-7172-450E-7497-AAC1C83D3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262" y="5829300"/>
            <a:ext cx="4127120" cy="309534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2FC4F2-4B46-BB93-C5CF-EF3678CA6194}"/>
              </a:ext>
            </a:extLst>
          </p:cNvPr>
          <p:cNvSpPr txBox="1"/>
          <p:nvPr/>
        </p:nvSpPr>
        <p:spPr>
          <a:xfrm>
            <a:off x="15330609" y="68961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Old </a:t>
            </a:r>
            <a:r>
              <a:rPr lang="en-IE" dirty="0" err="1">
                <a:solidFill>
                  <a:schemeClr val="accent1"/>
                </a:solidFill>
              </a:rPr>
              <a:t>Nangor</a:t>
            </a:r>
            <a:r>
              <a:rPr lang="en-IE" dirty="0">
                <a:solidFill>
                  <a:schemeClr val="accent1"/>
                </a:solidFill>
              </a:rPr>
              <a:t> Road,</a:t>
            </a:r>
          </a:p>
          <a:p>
            <a:r>
              <a:rPr lang="en-IE" dirty="0">
                <a:solidFill>
                  <a:schemeClr val="accent1"/>
                </a:solidFill>
              </a:rPr>
              <a:t>Clondalkin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B8B8B-4CCE-913B-6964-22096C007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2235" y="2017008"/>
            <a:ext cx="3836748" cy="28775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31750"/>
          </a:effectLst>
        </p:spPr>
        <p:txBody>
          <a:bodyPr/>
          <a:lstStyle/>
          <a:p>
            <a:endParaRPr lang="en-IE" dirty="0"/>
          </a:p>
        </p:txBody>
      </p:sp>
      <p:sp>
        <p:nvSpPr>
          <p:cNvPr id="6" name="TextBox 6"/>
          <p:cNvSpPr txBox="1"/>
          <p:nvPr/>
        </p:nvSpPr>
        <p:spPr>
          <a:xfrm>
            <a:off x="914400" y="419100"/>
            <a:ext cx="134874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200" dirty="0">
                <a:latin typeface="Arial Bold"/>
              </a:rPr>
              <a:t>Approved Housing Bodies – Part V Delivery</a:t>
            </a: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1C7AE9-9249-468A-EDF7-3070BBCF4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47103"/>
              </p:ext>
            </p:extLst>
          </p:nvPr>
        </p:nvGraphicFramePr>
        <p:xfrm>
          <a:off x="914400" y="1168339"/>
          <a:ext cx="9377084" cy="76680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879550279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9118886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98066834"/>
                    </a:ext>
                  </a:extLst>
                </a:gridCol>
                <a:gridCol w="3357284">
                  <a:extLst>
                    <a:ext uri="{9D8B030D-6E8A-4147-A177-3AD203B41FA5}">
                      <a16:colId xmlns:a16="http://schemas.microsoft.com/office/drawing/2014/main" val="1769000939"/>
                    </a:ext>
                  </a:extLst>
                </a:gridCol>
              </a:tblGrid>
              <a:tr h="394269"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69854"/>
                  </a:ext>
                </a:extLst>
              </a:tr>
              <a:tr h="699054"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Clondalkin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Parklands, Citywest  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Tuath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</a:rPr>
                        <a:t>23</a:t>
                      </a:r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1700" dirty="0">
                          <a:latin typeface="+mn-lt"/>
                        </a:rPr>
                        <a:t>Complete – delivered October 2024</a:t>
                      </a:r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419678"/>
                  </a:ext>
                </a:extLst>
              </a:tr>
              <a:tr h="648751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Parsons Court, Newcastle. 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 – completion Q1.2025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38198"/>
                  </a:ext>
                </a:extLst>
              </a:tr>
              <a:tr h="681009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Seven Mills, Clondalkin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Respond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</a:rPr>
                        <a:t>Complete – delivered December 2024</a:t>
                      </a:r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67089"/>
                  </a:ext>
                </a:extLst>
              </a:tr>
              <a:tr h="688577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Graydon, Newcastle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Tuath Housing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Complete – delivered 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5293"/>
                  </a:ext>
                </a:extLst>
              </a:tr>
              <a:tr h="792918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Gordon Park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 – Completion Q3.2025. Part V agreed.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732276"/>
                  </a:ext>
                </a:extLst>
              </a:tr>
              <a:tr h="1254491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Keepers Lock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On-site. Completion Q4.2025/Q1.2026. Additional 25 PV Affordable Purchase units. Part V negotiations ongoing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990961"/>
                  </a:ext>
                </a:extLst>
              </a:tr>
              <a:tr h="1254491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Main Street, </a:t>
                      </a:r>
                      <a:r>
                        <a:rPr lang="en-IE" sz="170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Saggart</a:t>
                      </a:r>
                      <a:endParaRPr lang="en-IE" sz="17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On-site. Completion Q4.2025. Part V negotiations ongoing.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479297"/>
                  </a:ext>
                </a:extLst>
              </a:tr>
              <a:tr h="1254491">
                <a:tc>
                  <a:txBody>
                    <a:bodyPr/>
                    <a:lstStyle/>
                    <a:p>
                      <a:pPr algn="ctr"/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St John’s Road, Clondalkin</a:t>
                      </a:r>
                    </a:p>
                    <a:p>
                      <a:pPr algn="ctr"/>
                      <a:r>
                        <a:rPr lang="en-IE" sz="1700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Part 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dirty="0">
                          <a:latin typeface="+mn-lt"/>
                          <a:cs typeface="Arial" panose="020B0604020202020204" pitchFamily="34" charset="0"/>
                        </a:rPr>
                        <a:t>On-site. Completion Q3.2025. Part V negotiations ongoing.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9562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C550AD-4C70-91DC-AD4A-9911FCCA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5366" y="1562100"/>
            <a:ext cx="3908893" cy="32171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208FAC-8179-6E52-E9E5-F01E6B9D4191}"/>
              </a:ext>
            </a:extLst>
          </p:cNvPr>
          <p:cNvSpPr txBox="1"/>
          <p:nvPr/>
        </p:nvSpPr>
        <p:spPr>
          <a:xfrm>
            <a:off x="15544800" y="28575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Seven Mills, Clondalkin  </a:t>
            </a:r>
          </a:p>
        </p:txBody>
      </p:sp>
      <p:pic>
        <p:nvPicPr>
          <p:cNvPr id="14" name="Picture 13" descr="A white house with grey windows&#10;&#10;Description automatically generated">
            <a:extLst>
              <a:ext uri="{FF2B5EF4-FFF2-40B4-BE49-F238E27FC236}">
                <a16:creationId xmlns:a16="http://schemas.microsoft.com/office/drawing/2014/main" id="{4E3CAD6C-E68D-10DD-A172-43297C84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229" y="5367874"/>
            <a:ext cx="4858826" cy="34222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3A4C0-70EF-A5FE-67D8-822789F3E513}"/>
              </a:ext>
            </a:extLst>
          </p:cNvPr>
          <p:cNvSpPr txBox="1"/>
          <p:nvPr/>
        </p:nvSpPr>
        <p:spPr>
          <a:xfrm>
            <a:off x="10515600" y="6515100"/>
            <a:ext cx="247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Seven Mills, Clondalkin</a:t>
            </a:r>
          </a:p>
        </p:txBody>
      </p:sp>
    </p:spTree>
    <p:extLst>
      <p:ext uri="{BB962C8B-B14F-4D97-AF65-F5344CB8AC3E}">
        <p14:creationId xmlns:p14="http://schemas.microsoft.com/office/powerpoint/2010/main" val="321111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title="This slide contains the following visuals: textbox ,image ,Number of EOIs By Status ,Number of EOIs by LEA ,Total Number of EOIs. Please refer to the notes on this slide for details">
            <a:hlinkClick r:id="rId2"/>
            <a:extLst>
              <a:ext uri="{FF2B5EF4-FFF2-40B4-BE49-F238E27FC236}">
                <a16:creationId xmlns:a16="http://schemas.microsoft.com/office/drawing/2014/main" id="{6CC1565C-9A18-3DF5-65E2-C3684476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8145125" cy="10287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19ED18-C63C-DBC4-23C7-5811A6213CE6}"/>
              </a:ext>
            </a:extLst>
          </p:cNvPr>
          <p:cNvSpPr txBox="1"/>
          <p:nvPr/>
        </p:nvSpPr>
        <p:spPr>
          <a:xfrm>
            <a:off x="3581400" y="28575"/>
            <a:ext cx="13792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4000" dirty="0"/>
              <a:t>EXPRESSIONS OF INTEREST 2022- 2025</a:t>
            </a:r>
          </a:p>
        </p:txBody>
      </p:sp>
    </p:spTree>
    <p:extLst>
      <p:ext uri="{BB962C8B-B14F-4D97-AF65-F5344CB8AC3E}">
        <p14:creationId xmlns:p14="http://schemas.microsoft.com/office/powerpoint/2010/main" val="262887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42262F2-B228-814B-4967-99C622044387}"/>
              </a:ext>
            </a:extLst>
          </p:cNvPr>
          <p:cNvSpPr/>
          <p:nvPr/>
        </p:nvSpPr>
        <p:spPr>
          <a:xfrm>
            <a:off x="4482" y="201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C76DD6-F539-1E90-1413-3A2843792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122520"/>
              </p:ext>
            </p:extLst>
          </p:nvPr>
        </p:nvGraphicFramePr>
        <p:xfrm>
          <a:off x="914400" y="2394268"/>
          <a:ext cx="11506200" cy="18491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102317">
                  <a:extLst>
                    <a:ext uri="{9D8B030D-6E8A-4147-A177-3AD203B41FA5}">
                      <a16:colId xmlns:a16="http://schemas.microsoft.com/office/drawing/2014/main" val="2879550279"/>
                    </a:ext>
                  </a:extLst>
                </a:gridCol>
                <a:gridCol w="4432083">
                  <a:extLst>
                    <a:ext uri="{9D8B030D-6E8A-4147-A177-3AD203B41FA5}">
                      <a16:colId xmlns:a16="http://schemas.microsoft.com/office/drawing/2014/main" val="291188867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980668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Target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6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Housing Delivery Action Plan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Social Housing Delivery Target 2025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772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3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Affordable &amp; Cost Rental Delivery Target 2025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278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19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Annual Service Delivery Plan 2025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South Dublin Own Build Homes 2025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138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295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Acquisitions Programme 2025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/>
                        <a:t>80</a:t>
                      </a:r>
                      <a:endParaRPr lang="en-I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931588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E90123F2-6F67-2F65-A0B8-9CA95CCA221C}"/>
              </a:ext>
            </a:extLst>
          </p:cNvPr>
          <p:cNvSpPr txBox="1"/>
          <p:nvPr/>
        </p:nvSpPr>
        <p:spPr>
          <a:xfrm>
            <a:off x="914400" y="419100"/>
            <a:ext cx="124968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endParaRPr lang="en-US" sz="4000" dirty="0">
              <a:latin typeface="Arial Bold"/>
            </a:endParaRPr>
          </a:p>
          <a:p>
            <a:pPr>
              <a:spcBef>
                <a:spcPct val="0"/>
              </a:spcBef>
            </a:pPr>
            <a:r>
              <a:rPr lang="en-US" sz="4000" dirty="0">
                <a:latin typeface="Arial Bold"/>
              </a:rPr>
              <a:t>HOUSING DELIVERY 2025 – TARGETS</a:t>
            </a:r>
          </a:p>
          <a:p>
            <a:pPr marL="0" lvl="0" indent="0" algn="l">
              <a:spcBef>
                <a:spcPct val="0"/>
              </a:spcBef>
            </a:pPr>
            <a:endParaRPr lang="en-US" sz="4000" dirty="0">
              <a:solidFill>
                <a:srgbClr val="51626F"/>
              </a:solidFill>
              <a:latin typeface="Arial Bold"/>
            </a:endParaRPr>
          </a:p>
          <a:p>
            <a:pPr marL="0" lvl="0" indent="0" algn="l">
              <a:spcBef>
                <a:spcPct val="0"/>
              </a:spcBef>
            </a:pPr>
            <a:endParaRPr lang="en-US" sz="1600" dirty="0">
              <a:solidFill>
                <a:srgbClr val="51626F"/>
              </a:solidFill>
              <a:latin typeface="Arial Bold"/>
            </a:endParaRPr>
          </a:p>
        </p:txBody>
      </p:sp>
      <p:pic>
        <p:nvPicPr>
          <p:cNvPr id="7" name="Picture 6" descr="A building with a playground&#10;&#10;AI-generated content may be incorrect.">
            <a:extLst>
              <a:ext uri="{FF2B5EF4-FFF2-40B4-BE49-F238E27FC236}">
                <a16:creationId xmlns:a16="http://schemas.microsoft.com/office/drawing/2014/main" id="{A2F9FDAE-9CFF-1A73-7719-596BB74A8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13378"/>
            <a:ext cx="6400800" cy="4306331"/>
          </a:xfrm>
          <a:prstGeom prst="rect">
            <a:avLst/>
          </a:prstGeom>
        </p:spPr>
      </p:pic>
      <p:pic>
        <p:nvPicPr>
          <p:cNvPr id="9" name="Picture 8" descr="A construction site with cranes and trees&#10;&#10;AI-generated content may be incorrect.">
            <a:extLst>
              <a:ext uri="{FF2B5EF4-FFF2-40B4-BE49-F238E27FC236}">
                <a16:creationId xmlns:a16="http://schemas.microsoft.com/office/drawing/2014/main" id="{CA3E8D50-0839-C614-B541-C2AF22AA2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710536"/>
            <a:ext cx="6705600" cy="43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539</Words>
  <Application>Microsoft Office PowerPoint</Application>
  <PresentationFormat>Custom</PresentationFormat>
  <Paragraphs>105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Gotham Bold</vt:lpstr>
      <vt:lpstr>Arial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SDCC - PPT Template</dc:title>
  <dc:creator>Vivienne Hartnett</dc:creator>
  <cp:lastModifiedBy>Vivienne Hartnett</cp:lastModifiedBy>
  <cp:revision>8</cp:revision>
  <dcterms:created xsi:type="dcterms:W3CDTF">2006-08-16T00:00:00Z</dcterms:created>
  <dcterms:modified xsi:type="dcterms:W3CDTF">2025-02-12T12:19:53Z</dcterms:modified>
  <dc:identifier>DAGCkzqZMNw</dc:identifier>
</cp:coreProperties>
</file>