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8" r:id="rId4"/>
    <p:sldId id="264" r:id="rId5"/>
    <p:sldId id="272" r:id="rId6"/>
    <p:sldId id="275" r:id="rId7"/>
    <p:sldId id="277" r:id="rId8"/>
    <p:sldId id="274" r:id="rId9"/>
    <p:sldId id="279" r:id="rId10"/>
    <p:sldId id="271" r:id="rId11"/>
  </p:sldIdLst>
  <p:sldSz cx="18288000" cy="10287000"/>
  <p:notesSz cx="6858000" cy="9144000"/>
  <p:embeddedFontLst>
    <p:embeddedFont>
      <p:font typeface="Arial Bold" panose="020B0704020202020204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05"/>
    <a:srgbClr val="4D606F"/>
    <a:srgbClr val="E96607"/>
    <a:srgbClr val="25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8EDCA-F0AF-4010-A31F-26CE6DF49D3E}" type="datetimeFigureOut">
              <a:rPr lang="en-IE" smtClean="0"/>
              <a:t>10/02/2025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4CAD1-8A3E-4094-89E4-2B0B999CB6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131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056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85F56-AA31-895B-F3BB-A23D22472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C4CA8-E2AD-9920-562A-233A9CF8E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CD5754-6E62-4FF0-571B-0759FA297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BA34C-6563-2507-C542-2D8B23D14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482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D94D-FD81-C091-943B-AEE3ABFD1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83B260-CC33-689F-4626-D24FACC49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A0B3F-4883-680A-FE41-882FF28A7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D92E7-8227-4814-66CA-6AA582485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623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9EB0-24F3-5931-71BF-54EA70A29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7BC5A2-3ED4-FC5A-CE8E-F23180A80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954263-D23B-EF0D-8215-1862543DA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40B30-0CC1-30FE-38D6-74B6AA58D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9623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A5247-EAE7-0948-7723-1A3DDA7C3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09A61-4285-F0CE-5EC3-613976CC1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3DA2E-D34F-8516-678C-CAB23DDA6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EDDA2-C314-B3AB-BFF1-4BAD9A67F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474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5D353-75E6-F774-C7D2-58D5FF83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181DA6-B0A5-5621-26D3-31EEFFDEA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18372-A710-C2AD-7F41-70FA98D82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CDFD4-9C56-4930-E8B7-F55542CB3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352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C0A73-F4C3-F09E-ED37-D02DF6BFB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C288FA-902C-1551-395D-232B6363C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BC92D-A02B-513B-E0F0-3F261ACDB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2E156-F4CD-F6C3-42E8-B57BA08C6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2258312" y="3093886"/>
            <a:ext cx="13771375" cy="4156379"/>
            <a:chOff x="0" y="76200"/>
            <a:chExt cx="18361834" cy="5541838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South Dublin County Council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14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10"/>
                </a:lnSpc>
              </a:pPr>
              <a:r>
                <a:rPr lang="en-GB" sz="3200" dirty="0">
                  <a:solidFill>
                    <a:srgbClr val="FFFFFF"/>
                  </a:solidFill>
                </a:rPr>
                <a:t>Evening-Time Economy Even</a:t>
              </a:r>
              <a:r>
                <a:rPr lang="en-US" sz="3200" b="1" dirty="0">
                  <a:solidFill>
                    <a:srgbClr val="51626F"/>
                  </a:solidFill>
                  <a:latin typeface="Arial"/>
                </a:rPr>
                <a:t>Evening Time Economy </a:t>
              </a:r>
            </a:p>
            <a:p>
              <a:pPr marL="0" lvl="0" indent="0" algn="ctr">
                <a:lnSpc>
                  <a:spcPts val="2810"/>
                </a:lnSpc>
              </a:pPr>
              <a:endParaRPr lang="en-US" sz="3200" dirty="0">
                <a:solidFill>
                  <a:srgbClr val="51626F"/>
                </a:solidFill>
                <a:latin typeface="Arial"/>
              </a:endParaRPr>
            </a:p>
            <a:p>
              <a:pPr marL="0" lvl="0" indent="0" algn="ctr">
                <a:lnSpc>
                  <a:spcPts val="2810"/>
                </a:lnSpc>
              </a:pPr>
              <a:r>
                <a:rPr lang="en-US" sz="3200" dirty="0">
                  <a:solidFill>
                    <a:srgbClr val="51626F"/>
                  </a:solidFill>
                  <a:latin typeface="Arial"/>
                </a:rPr>
                <a:t>February 2025 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59359-9C8E-CF05-3F59-1499157EC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CB801C3-300B-E947-EAC4-F20FAE9F501D}"/>
              </a:ext>
            </a:extLst>
          </p:cNvPr>
          <p:cNvSpPr/>
          <p:nvPr/>
        </p:nvSpPr>
        <p:spPr>
          <a:xfrm>
            <a:off x="0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GB" b="1" dirty="0"/>
              <a:t> </a:t>
            </a:r>
          </a:p>
          <a:p>
            <a:r>
              <a:rPr lang="en-GB" b="1" dirty="0"/>
              <a:t>                                                                                                             </a:t>
            </a:r>
          </a:p>
          <a:p>
            <a:endParaRPr lang="en-GB" sz="8000" b="1" dirty="0"/>
          </a:p>
          <a:p>
            <a:endParaRPr lang="en-GB" sz="8000" b="1" dirty="0"/>
          </a:p>
          <a:p>
            <a:endParaRPr lang="en-GB" sz="8000" b="1" dirty="0"/>
          </a:p>
          <a:p>
            <a:r>
              <a:rPr lang="en-GB" sz="8000" b="1" dirty="0"/>
              <a:t>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276808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407728" y="363801"/>
            <a:ext cx="10010439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EC660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F2911-5F06-7590-C232-A60BD25A9B3F}"/>
              </a:ext>
            </a:extLst>
          </p:cNvPr>
          <p:cNvSpPr txBox="1"/>
          <p:nvPr/>
        </p:nvSpPr>
        <p:spPr>
          <a:xfrm>
            <a:off x="407728" y="1616693"/>
            <a:ext cx="1449754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    Tallaght Town Centre Local Area Plan (11,000 homes/15,000 jobs)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    Significant Investment in Public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    Vacancy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    Multi-Cultural Society</a:t>
            </a:r>
          </a:p>
          <a:p>
            <a:endParaRPr lang="en-GB" sz="2400" b="1" dirty="0"/>
          </a:p>
          <a:p>
            <a:r>
              <a:rPr lang="en-US" sz="3200" b="1" dirty="0">
                <a:solidFill>
                  <a:srgbClr val="EC660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Opportunities</a:t>
            </a:r>
          </a:p>
          <a:p>
            <a:endParaRPr lang="en-US" sz="24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/>
              <a:t>Vibrancy &amp; Vitality of Town Centre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/>
              <a:t>Greater Collaboration Between Relevant Agencies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cs typeface="Arial Bold" panose="020B07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     Local Economy &amp; Job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     </a:t>
            </a:r>
            <a:r>
              <a:rPr lang="en-GB" sz="2400" b="1" dirty="0" err="1"/>
              <a:t>Parthalán</a:t>
            </a:r>
            <a:r>
              <a:rPr lang="en-GB" sz="2400" b="1" dirty="0"/>
              <a:t>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IE" b="1" dirty="0"/>
          </a:p>
        </p:txBody>
      </p:sp>
      <p:pic>
        <p:nvPicPr>
          <p:cNvPr id="4" name="Picture 3" descr="Aerial view of a football stadium and a city at night&#10;&#10;Description automatically generated">
            <a:extLst>
              <a:ext uri="{FF2B5EF4-FFF2-40B4-BE49-F238E27FC236}">
                <a16:creationId xmlns:a16="http://schemas.microsoft.com/office/drawing/2014/main" id="{C6E8381B-CB3F-5E65-5A6C-3403AF9741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0407" r="18416" b="3213"/>
          <a:stretch/>
        </p:blipFill>
        <p:spPr>
          <a:xfrm>
            <a:off x="9568253" y="1636520"/>
            <a:ext cx="8312019" cy="7013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D0DC91-05B7-910C-C249-78DB735210E6}"/>
              </a:ext>
            </a:extLst>
          </p:cNvPr>
          <p:cNvSpPr/>
          <p:nvPr/>
        </p:nvSpPr>
        <p:spPr>
          <a:xfrm>
            <a:off x="17678400" y="1636520"/>
            <a:ext cx="201872" cy="7013960"/>
          </a:xfrm>
          <a:prstGeom prst="rect">
            <a:avLst/>
          </a:prstGeom>
          <a:solidFill>
            <a:srgbClr val="EC66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DF08D-780F-A547-4607-692F5329C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D44973-F9EC-D24F-E4C2-4209DCA9702A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677A0-310F-CFCC-B3C8-85827E2BC3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719" t="33372" r="24123" b="10020"/>
          <a:stretch/>
        </p:blipFill>
        <p:spPr>
          <a:xfrm>
            <a:off x="1866985" y="866273"/>
            <a:ext cx="13819014" cy="8277727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0ADD628E-FEEF-C393-EA29-8C080361DB84}"/>
              </a:ext>
            </a:extLst>
          </p:cNvPr>
          <p:cNvSpPr txBox="1"/>
          <p:nvPr/>
        </p:nvSpPr>
        <p:spPr>
          <a:xfrm>
            <a:off x="7469060" y="125360"/>
            <a:ext cx="261486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4000" b="1" dirty="0"/>
              <a:t> Study Area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3FACC6-2D80-0641-A95E-F612CF040747}"/>
              </a:ext>
            </a:extLst>
          </p:cNvPr>
          <p:cNvSpPr/>
          <p:nvPr/>
        </p:nvSpPr>
        <p:spPr>
          <a:xfrm>
            <a:off x="1850942" y="866272"/>
            <a:ext cx="266615" cy="8277727"/>
          </a:xfrm>
          <a:prstGeom prst="rect">
            <a:avLst/>
          </a:prstGeom>
          <a:solidFill>
            <a:srgbClr val="EC66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059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6E038-D52F-16CB-17A5-63A829ABF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5CB1CC-340F-8F2E-ADDA-9FC584D26A6E}"/>
              </a:ext>
            </a:extLst>
          </p:cNvPr>
          <p:cNvSpPr/>
          <p:nvPr/>
        </p:nvSpPr>
        <p:spPr>
          <a:xfrm>
            <a:off x="-114300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endParaRPr lang="en-GB" sz="4800" b="1" u="sng" dirty="0"/>
          </a:p>
        </p:txBody>
      </p:sp>
      <p:pic>
        <p:nvPicPr>
          <p:cNvPr id="3" name="Picture 2" descr="A group of people playing in a courtyard&#10;&#10;Description automatically generated">
            <a:extLst>
              <a:ext uri="{FF2B5EF4-FFF2-40B4-BE49-F238E27FC236}">
                <a16:creationId xmlns:a16="http://schemas.microsoft.com/office/drawing/2014/main" id="{6E791483-1C09-F332-1A2D-5D611558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39" y="5615546"/>
            <a:ext cx="6728346" cy="36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F9A8C1-2F7E-E060-0689-2F9ADE4F5548}"/>
              </a:ext>
            </a:extLst>
          </p:cNvPr>
          <p:cNvSpPr txBox="1"/>
          <p:nvPr/>
        </p:nvSpPr>
        <p:spPr>
          <a:xfrm>
            <a:off x="263350" y="1655046"/>
            <a:ext cx="1111050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/>
              <a:t>Research &amp; Analysis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/>
              <a:t>Stakeholder Engagement: Local Businesses &amp; Community  Groups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/>
              <a:t>Community Survey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/>
              <a:t>Tallaght’s Current Offering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/>
              <a:t>Case Studies: Benchmark for Success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/>
              <a:t>Analysis of Tallaght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/>
              <a:t>Recommendations &amp; Implementation Roadmap</a:t>
            </a:r>
          </a:p>
          <a:p>
            <a:endParaRPr lang="en-GB" sz="3200" b="1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97CB9C7-95D8-9EFF-5B8E-4DAE52BD48AB}"/>
              </a:ext>
            </a:extLst>
          </p:cNvPr>
          <p:cNvSpPr txBox="1"/>
          <p:nvPr/>
        </p:nvSpPr>
        <p:spPr>
          <a:xfrm>
            <a:off x="263350" y="519747"/>
            <a:ext cx="6169534" cy="615553"/>
          </a:xfrm>
          <a:prstGeom prst="rect">
            <a:avLst/>
          </a:prstGeom>
          <a:solidFill>
            <a:srgbClr val="EC6605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 Project Scope &amp; Initial Steps</a:t>
            </a:r>
          </a:p>
        </p:txBody>
      </p:sp>
      <p:pic>
        <p:nvPicPr>
          <p:cNvPr id="6" name="Picture 5" descr="A group of women's football team standing in a line&#10;&#10;Description automatically generated with medium confidence">
            <a:extLst>
              <a:ext uri="{FF2B5EF4-FFF2-40B4-BE49-F238E27FC236}">
                <a16:creationId xmlns:a16="http://schemas.microsoft.com/office/drawing/2014/main" id="{D9F41A28-B23E-E136-76A0-08F391DCE1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t="10486" r="4791" b="6483"/>
          <a:stretch/>
        </p:blipFill>
        <p:spPr>
          <a:xfrm>
            <a:off x="11041038" y="1433125"/>
            <a:ext cx="6728345" cy="41675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FC0474-12DA-BDC8-94BF-E2B01AAE0E1C}"/>
              </a:ext>
            </a:extLst>
          </p:cNvPr>
          <p:cNvSpPr/>
          <p:nvPr/>
        </p:nvSpPr>
        <p:spPr>
          <a:xfrm>
            <a:off x="17579423" y="1433125"/>
            <a:ext cx="206002" cy="7819294"/>
          </a:xfrm>
          <a:prstGeom prst="rect">
            <a:avLst/>
          </a:prstGeom>
          <a:solidFill>
            <a:srgbClr val="EC66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865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0796-12C3-60D2-DD64-188A5C567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84FDA45-A548-6BAC-3E48-2F03A66EF5A5}"/>
              </a:ext>
            </a:extLst>
          </p:cNvPr>
          <p:cNvSpPr/>
          <p:nvPr/>
        </p:nvSpPr>
        <p:spPr>
          <a:xfrm>
            <a:off x="-114300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2800" b="1" u="sng" dirty="0"/>
          </a:p>
          <a:p>
            <a:endParaRPr lang="en-GB" sz="28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9B9DA-CBE5-1668-DB92-9DEF124BDF1B}"/>
              </a:ext>
            </a:extLst>
          </p:cNvPr>
          <p:cNvSpPr txBox="1"/>
          <p:nvPr/>
        </p:nvSpPr>
        <p:spPr>
          <a:xfrm>
            <a:off x="753979" y="1187116"/>
            <a:ext cx="1512770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Qualitative Engagement: Local Businesses, South Dublin Chamber, Rua Red, Civic Theatre, Shamrock Rovers, South Dublin Volunteer Centre, An Garda Síochána, </a:t>
            </a:r>
            <a:r>
              <a:rPr lang="en-GB" sz="2800" dirty="0" err="1"/>
              <a:t>Citywise</a:t>
            </a:r>
            <a:r>
              <a:rPr lang="en-GB" sz="2800"/>
              <a:t>, SDCC Depts &amp; Others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Community survey with 845 responses: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800" b="1" u="sng" dirty="0"/>
          </a:p>
          <a:p>
            <a:r>
              <a:rPr lang="en-GB" sz="2800" b="1" dirty="0"/>
              <a:t>82.4% of those surveyed were residents of Tallaght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u="sng" dirty="0"/>
          </a:p>
          <a:p>
            <a:r>
              <a:rPr lang="en-GB" sz="2800" b="1" dirty="0"/>
              <a:t>Perception of Safety:</a:t>
            </a:r>
            <a:r>
              <a:rPr lang="en-GB" sz="2800" dirty="0"/>
              <a:t> Over </a:t>
            </a:r>
            <a:r>
              <a:rPr lang="en-GB" sz="2800" b="1" dirty="0"/>
              <a:t>50%</a:t>
            </a:r>
            <a:r>
              <a:rPr lang="en-GB" sz="2800" dirty="0"/>
              <a:t> of respondents </a:t>
            </a:r>
            <a:r>
              <a:rPr lang="en-GB" sz="2800" b="1" dirty="0"/>
              <a:t>do not feel safe</a:t>
            </a:r>
            <a:r>
              <a:rPr lang="en-GB" sz="2800" dirty="0"/>
              <a:t> in Tallaght Town Centre in the evening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b="1" dirty="0"/>
              <a:t>Atmosphere:</a:t>
            </a:r>
            <a:r>
              <a:rPr lang="en-GB" sz="2800" dirty="0"/>
              <a:t> Over </a:t>
            </a:r>
            <a:r>
              <a:rPr lang="en-GB" sz="2800" b="1" dirty="0"/>
              <a:t>60%</a:t>
            </a:r>
            <a:r>
              <a:rPr lang="en-GB" sz="2800" dirty="0"/>
              <a:t> believe Tallaght Town Centre </a:t>
            </a:r>
            <a:r>
              <a:rPr lang="en-GB" sz="2800" b="1" dirty="0"/>
              <a:t>does not have a vibrant atmosphere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b="1" dirty="0"/>
              <a:t>Attractions &amp; Activities:</a:t>
            </a:r>
            <a:r>
              <a:rPr lang="en-GB" sz="2800" dirty="0"/>
              <a:t> Almost </a:t>
            </a:r>
            <a:r>
              <a:rPr lang="en-GB" sz="2800" b="1" dirty="0"/>
              <a:t>70%</a:t>
            </a:r>
            <a:r>
              <a:rPr lang="en-GB" sz="2800" dirty="0"/>
              <a:t> feel Tallaght </a:t>
            </a:r>
            <a:r>
              <a:rPr lang="en-GB" sz="2800" b="1" dirty="0"/>
              <a:t>lacks exciting attractions and activities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/>
              <a:t>Key Takeaways:</a:t>
            </a:r>
            <a:br>
              <a:rPr lang="en-GB" sz="2800" dirty="0"/>
            </a:br>
            <a:r>
              <a:rPr lang="en-GB" sz="2800" dirty="0"/>
              <a:t>Perception of Safety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Atmosphere &amp; Vibrancy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Targeted Improvements to Enhance Town Centre’s Appeal &amp; Visitor Experience</a:t>
            </a:r>
            <a:endParaRPr lang="en-IE" sz="2800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5A1EF6B9-C45E-E405-8274-0E02DC0BEE0D}"/>
              </a:ext>
            </a:extLst>
          </p:cNvPr>
          <p:cNvSpPr txBox="1"/>
          <p:nvPr/>
        </p:nvSpPr>
        <p:spPr>
          <a:xfrm>
            <a:off x="753979" y="285782"/>
            <a:ext cx="6169534" cy="615553"/>
          </a:xfrm>
          <a:prstGeom prst="rect">
            <a:avLst/>
          </a:prstGeom>
          <a:solidFill>
            <a:srgbClr val="EC6605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 Consultation &amp; Engagement</a:t>
            </a:r>
          </a:p>
        </p:txBody>
      </p:sp>
    </p:spTree>
    <p:extLst>
      <p:ext uri="{BB962C8B-B14F-4D97-AF65-F5344CB8AC3E}">
        <p14:creationId xmlns:p14="http://schemas.microsoft.com/office/powerpoint/2010/main" val="247288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Could night-time markets be the norm in Kilkenny going forward? - Kilkenny  Live">
            <a:extLst>
              <a:ext uri="{FF2B5EF4-FFF2-40B4-BE49-F238E27FC236}">
                <a16:creationId xmlns:a16="http://schemas.microsoft.com/office/drawing/2014/main" id="{D13C3614-A753-5843-DDF6-BA94CEEF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60F350-7784-0288-14E9-3A6C355C2EE4}"/>
              </a:ext>
            </a:extLst>
          </p:cNvPr>
          <p:cNvSpPr/>
          <p:nvPr/>
        </p:nvSpPr>
        <p:spPr>
          <a:xfrm>
            <a:off x="0" y="0"/>
            <a:ext cx="865414" cy="10285077"/>
          </a:xfrm>
          <a:prstGeom prst="rect">
            <a:avLst/>
          </a:prstGeom>
          <a:solidFill>
            <a:srgbClr val="4D6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FE544-727C-F58F-B9BE-8C73EE2A529D}"/>
              </a:ext>
            </a:extLst>
          </p:cNvPr>
          <p:cNvSpPr/>
          <p:nvPr/>
        </p:nvSpPr>
        <p:spPr>
          <a:xfrm>
            <a:off x="865414" y="1923"/>
            <a:ext cx="417954" cy="10285077"/>
          </a:xfrm>
          <a:prstGeom prst="rect">
            <a:avLst/>
          </a:prstGeom>
          <a:solidFill>
            <a:srgbClr val="EC66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DF24626-8883-6FF7-8724-BC38F1AA8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295" y="8843007"/>
            <a:ext cx="2483551" cy="1167267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580BEFB0-FA29-169F-A0E7-CB23C58FDD52}"/>
              </a:ext>
            </a:extLst>
          </p:cNvPr>
          <p:cNvSpPr txBox="1"/>
          <p:nvPr/>
        </p:nvSpPr>
        <p:spPr>
          <a:xfrm>
            <a:off x="6224336" y="201390"/>
            <a:ext cx="583932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 Best Practice Case Studies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EFFC4-9B3B-BB85-A544-C523523D046B}"/>
              </a:ext>
            </a:extLst>
          </p:cNvPr>
          <p:cNvSpPr txBox="1"/>
          <p:nvPr/>
        </p:nvSpPr>
        <p:spPr>
          <a:xfrm>
            <a:off x="1860885" y="1620254"/>
            <a:ext cx="13177541" cy="8463855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Target Audiences: </a:t>
            </a:r>
            <a:r>
              <a:rPr lang="en-GB" sz="3200" dirty="0">
                <a:solidFill>
                  <a:schemeClr val="bg1"/>
                </a:solidFill>
              </a:rPr>
              <a:t>Tailored Offerings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Transport Connectivity: </a:t>
            </a:r>
            <a:r>
              <a:rPr lang="en-GB" sz="3200" dirty="0">
                <a:solidFill>
                  <a:schemeClr val="bg1"/>
                </a:solidFill>
              </a:rPr>
              <a:t>Leverage Transport Links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Night-Time Economy: D</a:t>
            </a:r>
            <a:r>
              <a:rPr lang="en-GB" sz="3200" dirty="0">
                <a:solidFill>
                  <a:schemeClr val="bg1"/>
                </a:solidFill>
              </a:rPr>
              <a:t>edicated Development Officer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Promotion &amp; Marketing</a:t>
            </a: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Cultural &amp; Public Realm Investment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Landmark Festivals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Reducing Vacancy: </a:t>
            </a:r>
            <a:r>
              <a:rPr lang="en-GB" sz="3200" dirty="0">
                <a:solidFill>
                  <a:schemeClr val="bg1"/>
                </a:solidFill>
              </a:rPr>
              <a:t>Revitalise Underused Spaces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Supporting Local Creativity &amp; SMEs: </a:t>
            </a:r>
            <a:r>
              <a:rPr lang="en-GB" sz="3200" dirty="0">
                <a:solidFill>
                  <a:schemeClr val="bg1"/>
                </a:solidFill>
              </a:rPr>
              <a:t>Encouraging Evening Economy Activity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bg1"/>
                </a:solidFill>
              </a:rPr>
              <a:t>Coordinated Approach: </a:t>
            </a:r>
            <a:r>
              <a:rPr lang="en-GB" sz="3200" dirty="0">
                <a:solidFill>
                  <a:schemeClr val="bg1"/>
                </a:solidFill>
              </a:rPr>
              <a:t>Key Stakeholder Collaboration 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144B5B3-C4FF-9668-2629-1114D19C824B}"/>
              </a:ext>
            </a:extLst>
          </p:cNvPr>
          <p:cNvSpPr txBox="1"/>
          <p:nvPr/>
        </p:nvSpPr>
        <p:spPr>
          <a:xfrm>
            <a:off x="1860886" y="863365"/>
            <a:ext cx="2413281" cy="553998"/>
          </a:xfrm>
          <a:prstGeom prst="rect">
            <a:avLst/>
          </a:prstGeom>
          <a:solidFill>
            <a:srgbClr val="EC6605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 Key Insights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AE22E550-77DD-367B-9FA9-4F0A2BCEA030}"/>
              </a:ext>
            </a:extLst>
          </p:cNvPr>
          <p:cNvSpPr txBox="1"/>
          <p:nvPr/>
        </p:nvSpPr>
        <p:spPr>
          <a:xfrm>
            <a:off x="16578677" y="1780674"/>
            <a:ext cx="1719901" cy="489703"/>
          </a:xfrm>
          <a:prstGeom prst="rect">
            <a:avLst/>
          </a:prstGeom>
          <a:solidFill>
            <a:srgbClr val="EC6605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 Kilkenny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29D06E9C-B92D-A2DA-523D-8F3DA9D37E8A}"/>
              </a:ext>
            </a:extLst>
          </p:cNvPr>
          <p:cNvSpPr txBox="1"/>
          <p:nvPr/>
        </p:nvSpPr>
        <p:spPr>
          <a:xfrm>
            <a:off x="16298779" y="2462463"/>
            <a:ext cx="1999799" cy="489703"/>
          </a:xfrm>
          <a:prstGeom prst="rect">
            <a:avLst/>
          </a:prstGeom>
          <a:solidFill>
            <a:srgbClr val="4D606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 Blackburn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BB17FECF-4A40-D2B6-9AC0-36C859F0CCC9}"/>
              </a:ext>
            </a:extLst>
          </p:cNvPr>
          <p:cNvSpPr txBox="1"/>
          <p:nvPr/>
        </p:nvSpPr>
        <p:spPr>
          <a:xfrm>
            <a:off x="16298779" y="3144252"/>
            <a:ext cx="1999799" cy="489703"/>
          </a:xfrm>
          <a:prstGeom prst="rect">
            <a:avLst/>
          </a:prstGeom>
          <a:solidFill>
            <a:srgbClr val="EC6605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 Drogheda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F3D0D7C-71B9-E8BC-3AC0-5E7D37CDB0B7}"/>
              </a:ext>
            </a:extLst>
          </p:cNvPr>
          <p:cNvSpPr txBox="1"/>
          <p:nvPr/>
        </p:nvSpPr>
        <p:spPr>
          <a:xfrm>
            <a:off x="16170443" y="3826041"/>
            <a:ext cx="2128136" cy="489703"/>
          </a:xfrm>
          <a:prstGeom prst="rect">
            <a:avLst/>
          </a:prstGeom>
          <a:solidFill>
            <a:srgbClr val="4D606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 Parramatta</a:t>
            </a:r>
          </a:p>
        </p:txBody>
      </p:sp>
    </p:spTree>
    <p:extLst>
      <p:ext uri="{BB962C8B-B14F-4D97-AF65-F5344CB8AC3E}">
        <p14:creationId xmlns:p14="http://schemas.microsoft.com/office/powerpoint/2010/main" val="90573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27B68-F764-F7AA-DA22-BBCF27C67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8E69DF-4138-DC1D-E522-D3B382A525D8}"/>
              </a:ext>
            </a:extLst>
          </p:cNvPr>
          <p:cNvSpPr/>
          <p:nvPr/>
        </p:nvSpPr>
        <p:spPr>
          <a:xfrm>
            <a:off x="0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7" name="Picture 6" descr="A group of people on stage with a large screen&#10;&#10;Description automatically generated">
            <a:extLst>
              <a:ext uri="{FF2B5EF4-FFF2-40B4-BE49-F238E27FC236}">
                <a16:creationId xmlns:a16="http://schemas.microsoft.com/office/drawing/2014/main" id="{C471998B-25A2-62BE-A0E4-64A60DB18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"/>
          <a:stretch/>
        </p:blipFill>
        <p:spPr>
          <a:xfrm>
            <a:off x="1684421" y="0"/>
            <a:ext cx="14133094" cy="92723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8E4249-67BF-0874-307B-B7D55A67CE1A}"/>
              </a:ext>
            </a:extLst>
          </p:cNvPr>
          <p:cNvSpPr txBox="1"/>
          <p:nvPr/>
        </p:nvSpPr>
        <p:spPr>
          <a:xfrm>
            <a:off x="1989218" y="919948"/>
            <a:ext cx="13223483" cy="8279190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Enhanced Public Realm </a:t>
            </a:r>
          </a:p>
          <a:p>
            <a:pPr marL="457200" indent="-457200">
              <a:buAutoNum type="arabicPeriod"/>
            </a:pPr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rgbClr val="EC6605"/>
                </a:solidFill>
              </a:rPr>
              <a:t>Explore Extended Public Realm at </a:t>
            </a:r>
            <a:r>
              <a:rPr lang="en-GB" sz="2800" b="1" dirty="0" err="1">
                <a:solidFill>
                  <a:srgbClr val="EC6605"/>
                </a:solidFill>
              </a:rPr>
              <a:t>Parthalán</a:t>
            </a:r>
            <a:r>
              <a:rPr lang="en-GB" sz="2800" b="1">
                <a:solidFill>
                  <a:srgbClr val="EC6605"/>
                </a:solidFill>
              </a:rPr>
              <a:t> Place to </a:t>
            </a:r>
            <a:r>
              <a:rPr lang="en-GB" sz="2800" b="1" dirty="0">
                <a:solidFill>
                  <a:srgbClr val="EC6605"/>
                </a:solidFill>
              </a:rPr>
              <a:t>Enhance Family-friendly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2. Mixed-Use Cultural Hub 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rgbClr val="EC6605"/>
                </a:solidFill>
              </a:rPr>
              <a:t>Explore the Potential For Vibrant Cultural Hub combining Arts, Events &amp; Hospitality Uses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3. Evening Time Economy Grant Scheme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rgbClr val="EC6605"/>
                </a:solidFill>
              </a:rPr>
              <a:t>Funding Support for Businesses, Venues &amp; Cultural Groups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4. Revitalise Tallaght Village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rgbClr val="EC6605"/>
                </a:solidFill>
              </a:rPr>
              <a:t>Support Local Businesses, Public Realm Enhancement &amp; Hosting of Events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5. Landmark Festival (i.e. “</a:t>
            </a:r>
            <a:r>
              <a:rPr lang="en-GB" sz="2800" b="1" dirty="0" err="1">
                <a:solidFill>
                  <a:schemeClr val="bg1"/>
                </a:solidFill>
              </a:rPr>
              <a:t>Tallaween</a:t>
            </a:r>
            <a:r>
              <a:rPr lang="en-GB" sz="2800" b="1" dirty="0">
                <a:solidFill>
                  <a:schemeClr val="bg1"/>
                </a:solidFill>
              </a:rPr>
              <a:t>”)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rgbClr val="EC6605"/>
                </a:solidFill>
              </a:rPr>
              <a:t>Establish Annual Signature Event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A8844F7D-453B-8581-E480-C5A40DCDA7FD}"/>
              </a:ext>
            </a:extLst>
          </p:cNvPr>
          <p:cNvSpPr txBox="1"/>
          <p:nvPr/>
        </p:nvSpPr>
        <p:spPr>
          <a:xfrm>
            <a:off x="1989218" y="152198"/>
            <a:ext cx="4138864" cy="615553"/>
          </a:xfrm>
          <a:prstGeom prst="rect">
            <a:avLst/>
          </a:prstGeom>
          <a:solidFill>
            <a:srgbClr val="EC6605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Flagship Initiatives</a:t>
            </a:r>
          </a:p>
        </p:txBody>
      </p:sp>
    </p:spTree>
    <p:extLst>
      <p:ext uri="{BB962C8B-B14F-4D97-AF65-F5344CB8AC3E}">
        <p14:creationId xmlns:p14="http://schemas.microsoft.com/office/powerpoint/2010/main" val="370586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ntroducing Galway City Night-Time Economy - This is Galway">
            <a:extLst>
              <a:ext uri="{FF2B5EF4-FFF2-40B4-BE49-F238E27FC236}">
                <a16:creationId xmlns:a16="http://schemas.microsoft.com/office/drawing/2014/main" id="{24B4DBC8-92FC-6D48-7652-66282333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/>
          <a:stretch/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5C1F45-6D14-2EED-2A53-8EC27F5EAF40}"/>
              </a:ext>
            </a:extLst>
          </p:cNvPr>
          <p:cNvSpPr/>
          <p:nvPr/>
        </p:nvSpPr>
        <p:spPr>
          <a:xfrm>
            <a:off x="0" y="0"/>
            <a:ext cx="865414" cy="10285077"/>
          </a:xfrm>
          <a:prstGeom prst="rect">
            <a:avLst/>
          </a:prstGeom>
          <a:solidFill>
            <a:srgbClr val="4D6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085162-A66A-0F93-B20A-B9B3AE2BB812}"/>
              </a:ext>
            </a:extLst>
          </p:cNvPr>
          <p:cNvSpPr/>
          <p:nvPr/>
        </p:nvSpPr>
        <p:spPr>
          <a:xfrm>
            <a:off x="865414" y="1923"/>
            <a:ext cx="417954" cy="10285077"/>
          </a:xfrm>
          <a:prstGeom prst="rect">
            <a:avLst/>
          </a:prstGeom>
          <a:solidFill>
            <a:srgbClr val="EC66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591682-9254-A1CC-8EC5-C503D0590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035" y="8843007"/>
            <a:ext cx="2483551" cy="1167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D8A4D-B485-FF2D-ED70-D364C90D6999}"/>
              </a:ext>
            </a:extLst>
          </p:cNvPr>
          <p:cNvSpPr txBox="1"/>
          <p:nvPr/>
        </p:nvSpPr>
        <p:spPr>
          <a:xfrm>
            <a:off x="2117767" y="1610788"/>
            <a:ext cx="126249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chemeClr val="bg1"/>
                </a:solidFill>
              </a:rPr>
              <a:t>Rates Grant Scheme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4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chemeClr val="bg1"/>
                </a:solidFill>
              </a:rPr>
              <a:t>Evening Time Economy Officer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4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chemeClr val="bg1"/>
                </a:solidFill>
              </a:rPr>
              <a:t>High Quality Casual Trading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4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chemeClr val="bg1"/>
                </a:solidFill>
              </a:rPr>
              <a:t>Communications &amp; Marketing Strategy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4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chemeClr val="bg1"/>
                </a:solidFill>
              </a:rPr>
              <a:t>Annual Programme of Events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4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chemeClr val="bg1"/>
                </a:solidFill>
              </a:rPr>
              <a:t>Proactive Approach to Addressing Commercial Vacancy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4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chemeClr val="bg1"/>
                </a:solidFill>
              </a:rPr>
              <a:t>Artist Studios Development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4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chemeClr val="bg1"/>
                </a:solidFill>
              </a:rPr>
              <a:t>Enhanced Connections to </a:t>
            </a:r>
            <a:r>
              <a:rPr lang="en-GB" sz="4000" b="1" dirty="0" err="1">
                <a:solidFill>
                  <a:schemeClr val="bg1"/>
                </a:solidFill>
              </a:rPr>
              <a:t>Parthalán</a:t>
            </a:r>
            <a:r>
              <a:rPr lang="en-GB" sz="4000" b="1" dirty="0">
                <a:solidFill>
                  <a:schemeClr val="bg1"/>
                </a:solidFill>
              </a:rPr>
              <a:t> Place</a:t>
            </a:r>
          </a:p>
          <a:p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53356617-2965-C135-038C-44CBD39304A6}"/>
              </a:ext>
            </a:extLst>
          </p:cNvPr>
          <p:cNvSpPr txBox="1"/>
          <p:nvPr/>
        </p:nvSpPr>
        <p:spPr>
          <a:xfrm>
            <a:off x="1800308" y="-9253"/>
            <a:ext cx="400334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4400" b="1" dirty="0">
                <a:solidFill>
                  <a:srgbClr val="EC6605"/>
                </a:solidFill>
              </a:rPr>
              <a:t>                             Other Actions</a:t>
            </a:r>
          </a:p>
        </p:txBody>
      </p:sp>
    </p:spTree>
    <p:extLst>
      <p:ext uri="{BB962C8B-B14F-4D97-AF65-F5344CB8AC3E}">
        <p14:creationId xmlns:p14="http://schemas.microsoft.com/office/powerpoint/2010/main" val="328939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05839-E0E7-AC2E-BD8F-07ABBA483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B66142F-FAE4-C6EA-AFAC-402A87F0C3D7}"/>
              </a:ext>
            </a:extLst>
          </p:cNvPr>
          <p:cNvSpPr/>
          <p:nvPr/>
        </p:nvSpPr>
        <p:spPr>
          <a:xfrm>
            <a:off x="0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GB" b="1" dirty="0"/>
              <a:t> </a:t>
            </a:r>
          </a:p>
          <a:p>
            <a:r>
              <a:rPr lang="en-GB" b="1" dirty="0"/>
              <a:t>                                                                                                                   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3074" name="Picture 2" descr="The Civic Theatre">
            <a:extLst>
              <a:ext uri="{FF2B5EF4-FFF2-40B4-BE49-F238E27FC236}">
                <a16:creationId xmlns:a16="http://schemas.microsoft.com/office/drawing/2014/main" id="{7029809B-83C8-1552-309B-974B14A2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5900"/>
            <a:ext cx="18516599" cy="74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04EA263A-EF3C-CB8C-634D-F785F5C74515}"/>
              </a:ext>
            </a:extLst>
          </p:cNvPr>
          <p:cNvSpPr txBox="1"/>
          <p:nvPr/>
        </p:nvSpPr>
        <p:spPr>
          <a:xfrm>
            <a:off x="952709" y="1775572"/>
            <a:ext cx="10389059" cy="7004674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400" b="1" dirty="0">
                <a:solidFill>
                  <a:schemeClr val="bg1"/>
                </a:solidFill>
              </a:rPr>
              <a:t>Feedback &amp; Finalise Plan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400" b="1" dirty="0">
                <a:solidFill>
                  <a:schemeClr val="bg1"/>
                </a:solidFill>
              </a:rPr>
              <a:t>Targeted Work Programme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chemeClr val="bg1"/>
                </a:solidFill>
              </a:rPr>
              <a:t>     - Expand Business Support Fund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chemeClr val="bg1"/>
                </a:solidFill>
              </a:rPr>
              <a:t>     - Rates Grant Scheme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chemeClr val="bg1"/>
                </a:solidFill>
              </a:rPr>
              <a:t>     - Collaborative Cultural Programming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chemeClr val="bg1"/>
                </a:solidFill>
              </a:rPr>
              <a:t>     - Mixed Use Cultural Hub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chemeClr val="bg1"/>
                </a:solidFill>
              </a:rPr>
              <a:t>     - Marketing &amp; Communication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E052246E-C303-E0DB-94C8-4721F29BE695}"/>
              </a:ext>
            </a:extLst>
          </p:cNvPr>
          <p:cNvSpPr txBox="1"/>
          <p:nvPr/>
        </p:nvSpPr>
        <p:spPr>
          <a:xfrm>
            <a:off x="449176" y="446304"/>
            <a:ext cx="2566740" cy="615553"/>
          </a:xfrm>
          <a:prstGeom prst="rect">
            <a:avLst/>
          </a:prstGeom>
          <a:solidFill>
            <a:srgbClr val="EC6605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856067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18498</TotalTime>
  <Words>454</Words>
  <Application>Microsoft Office PowerPoint</Application>
  <PresentationFormat>Custom</PresentationFormat>
  <Paragraphs>149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Wingdings</vt:lpstr>
      <vt:lpstr>Arial Bold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Donna Lakes</dc:creator>
  <cp:lastModifiedBy>Jason Frehill</cp:lastModifiedBy>
  <cp:revision>32</cp:revision>
  <dcterms:created xsi:type="dcterms:W3CDTF">2006-08-16T00:00:00Z</dcterms:created>
  <dcterms:modified xsi:type="dcterms:W3CDTF">2025-02-11T14:00:41Z</dcterms:modified>
  <dc:identifier>DAGCkzqZMNw</dc:identifier>
</cp:coreProperties>
</file>