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8"/>
  </p:notesMasterIdLst>
  <p:sldIdLst>
    <p:sldId id="256" r:id="rId2"/>
    <p:sldId id="257" r:id="rId3"/>
    <p:sldId id="308" r:id="rId4"/>
    <p:sldId id="319" r:id="rId5"/>
    <p:sldId id="309" r:id="rId6"/>
    <p:sldId id="318" r:id="rId7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9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6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79D6D-5346-41D5-BCF8-872F49D4C2F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D2D93-BBF5-41D7-B987-5F63B5D7D2D8}">
      <dgm:prSet custT="1"/>
      <dgm:spPr/>
      <dgm:t>
        <a:bodyPr/>
        <a:lstStyle/>
        <a:p>
          <a:r>
            <a:rPr lang="en-IE" sz="1400" b="0" i="0" dirty="0"/>
            <a:t>Suitability assessments will be carried out on the following schools</a:t>
          </a:r>
          <a:r>
            <a:rPr lang="en-IE" sz="1600" b="0" i="0" dirty="0"/>
            <a:t>;</a:t>
          </a:r>
          <a:endParaRPr lang="en-US" sz="1600" dirty="0"/>
        </a:p>
      </dgm:t>
    </dgm:pt>
    <dgm:pt modelId="{AD711950-5395-4FFE-8F36-CE873BCB2034}" type="parTrans" cxnId="{648FBAF7-70A1-4EC6-A7D3-9B0ABF0C2BB8}">
      <dgm:prSet/>
      <dgm:spPr/>
      <dgm:t>
        <a:bodyPr/>
        <a:lstStyle/>
        <a:p>
          <a:endParaRPr lang="en-US"/>
        </a:p>
      </dgm:t>
    </dgm:pt>
    <dgm:pt modelId="{BBC77432-2CE4-4C55-9542-3FC0EB6EFBA0}" type="sibTrans" cxnId="{648FBAF7-70A1-4EC6-A7D3-9B0ABF0C2BB8}">
      <dgm:prSet/>
      <dgm:spPr/>
      <dgm:t>
        <a:bodyPr/>
        <a:lstStyle/>
        <a:p>
          <a:endParaRPr lang="en-US"/>
        </a:p>
      </dgm:t>
    </dgm:pt>
    <dgm:pt modelId="{FF5A2A77-D9C7-4D0D-A61F-695D01C9494D}">
      <dgm:prSet custT="1"/>
      <dgm:spPr/>
      <dgm:t>
        <a:bodyPr/>
        <a:lstStyle/>
        <a:p>
          <a:r>
            <a:rPr lang="en-IE" sz="1600" b="0" i="0" dirty="0">
              <a:solidFill>
                <a:schemeClr val="tx1"/>
              </a:solidFill>
            </a:rPr>
            <a:t>1. St. Ronan’s NS</a:t>
          </a:r>
          <a:endParaRPr lang="en-US" sz="1600" dirty="0">
            <a:solidFill>
              <a:schemeClr val="tx1"/>
            </a:solidFill>
          </a:endParaRPr>
        </a:p>
      </dgm:t>
    </dgm:pt>
    <dgm:pt modelId="{7E6055AD-83CD-4E29-B938-0B860FCF4440}" type="parTrans" cxnId="{91FA677B-6EF0-4049-B295-1EF485A7ECBC}">
      <dgm:prSet/>
      <dgm:spPr/>
      <dgm:t>
        <a:bodyPr/>
        <a:lstStyle/>
        <a:p>
          <a:endParaRPr lang="en-US"/>
        </a:p>
      </dgm:t>
    </dgm:pt>
    <dgm:pt modelId="{F51B4587-A4A4-4D04-AA9A-C1E820BCAEEB}" type="sibTrans" cxnId="{91FA677B-6EF0-4049-B295-1EF485A7ECBC}">
      <dgm:prSet/>
      <dgm:spPr/>
      <dgm:t>
        <a:bodyPr/>
        <a:lstStyle/>
        <a:p>
          <a:endParaRPr lang="en-US"/>
        </a:p>
      </dgm:t>
    </dgm:pt>
    <dgm:pt modelId="{6765D3B5-67E4-41B1-8B26-4E237C5ECDE2}" type="pres">
      <dgm:prSet presAssocID="{20E79D6D-5346-41D5-BCF8-872F49D4C2F8}" presName="vert0" presStyleCnt="0">
        <dgm:presLayoutVars>
          <dgm:dir/>
          <dgm:animOne val="branch"/>
          <dgm:animLvl val="lvl"/>
        </dgm:presLayoutVars>
      </dgm:prSet>
      <dgm:spPr/>
    </dgm:pt>
    <dgm:pt modelId="{F2944FA1-3FE2-4E26-8227-0941B5B8B12F}" type="pres">
      <dgm:prSet presAssocID="{F71D2D93-BBF5-41D7-B987-5F63B5D7D2D8}" presName="thickLine" presStyleLbl="alignNode1" presStyleIdx="0" presStyleCnt="1"/>
      <dgm:spPr/>
    </dgm:pt>
    <dgm:pt modelId="{5C9BA41C-B9BF-4220-95D3-D130F41DA97C}" type="pres">
      <dgm:prSet presAssocID="{F71D2D93-BBF5-41D7-B987-5F63B5D7D2D8}" presName="horz1" presStyleCnt="0"/>
      <dgm:spPr/>
    </dgm:pt>
    <dgm:pt modelId="{F12D64C3-4B76-48AA-8C3C-2CB5BBFF7619}" type="pres">
      <dgm:prSet presAssocID="{F71D2D93-BBF5-41D7-B987-5F63B5D7D2D8}" presName="tx1" presStyleLbl="revTx" presStyleIdx="0" presStyleCnt="2" custScaleX="130896"/>
      <dgm:spPr/>
    </dgm:pt>
    <dgm:pt modelId="{4DA83831-67A2-4F39-A87F-A3E75A5696DA}" type="pres">
      <dgm:prSet presAssocID="{F71D2D93-BBF5-41D7-B987-5F63B5D7D2D8}" presName="vert1" presStyleCnt="0"/>
      <dgm:spPr/>
    </dgm:pt>
    <dgm:pt modelId="{83E9FEB7-8B92-4FB2-BEBE-9E8BBBD7527D}" type="pres">
      <dgm:prSet presAssocID="{FF5A2A77-D9C7-4D0D-A61F-695D01C9494D}" presName="vertSpace2a" presStyleCnt="0"/>
      <dgm:spPr/>
    </dgm:pt>
    <dgm:pt modelId="{242DE0B8-AC1B-483E-9AAF-1E820693F70B}" type="pres">
      <dgm:prSet presAssocID="{FF5A2A77-D9C7-4D0D-A61F-695D01C9494D}" presName="horz2" presStyleCnt="0"/>
      <dgm:spPr/>
    </dgm:pt>
    <dgm:pt modelId="{0B031900-5B29-4D6F-A23C-3ABFC26FFC2A}" type="pres">
      <dgm:prSet presAssocID="{FF5A2A77-D9C7-4D0D-A61F-695D01C9494D}" presName="horzSpace2" presStyleCnt="0"/>
      <dgm:spPr/>
    </dgm:pt>
    <dgm:pt modelId="{BCF0CD7E-A99F-49D2-BF25-CB8B26DA6813}" type="pres">
      <dgm:prSet presAssocID="{FF5A2A77-D9C7-4D0D-A61F-695D01C9494D}" presName="tx2" presStyleLbl="revTx" presStyleIdx="1" presStyleCnt="2"/>
      <dgm:spPr/>
    </dgm:pt>
    <dgm:pt modelId="{D7945039-FD25-4E2D-A06F-4CDD49F8E07E}" type="pres">
      <dgm:prSet presAssocID="{FF5A2A77-D9C7-4D0D-A61F-695D01C9494D}" presName="vert2" presStyleCnt="0"/>
      <dgm:spPr/>
    </dgm:pt>
    <dgm:pt modelId="{7DEDDF15-948F-4D8E-A4C2-205B4A87E55E}" type="pres">
      <dgm:prSet presAssocID="{FF5A2A77-D9C7-4D0D-A61F-695D01C9494D}" presName="thinLine2b" presStyleLbl="callout" presStyleIdx="0" presStyleCnt="1"/>
      <dgm:spPr/>
    </dgm:pt>
    <dgm:pt modelId="{935574B1-F23A-4EE8-B6B7-CEDF91A15299}" type="pres">
      <dgm:prSet presAssocID="{FF5A2A77-D9C7-4D0D-A61F-695D01C9494D}" presName="vertSpace2b" presStyleCnt="0"/>
      <dgm:spPr/>
    </dgm:pt>
  </dgm:ptLst>
  <dgm:cxnLst>
    <dgm:cxn modelId="{926FF251-3070-4CE6-B653-6BF09BABF9DC}" type="presOf" srcId="{F71D2D93-BBF5-41D7-B987-5F63B5D7D2D8}" destId="{F12D64C3-4B76-48AA-8C3C-2CB5BBFF7619}" srcOrd="0" destOrd="0" presId="urn:microsoft.com/office/officeart/2008/layout/LinedList"/>
    <dgm:cxn modelId="{91FA677B-6EF0-4049-B295-1EF485A7ECBC}" srcId="{F71D2D93-BBF5-41D7-B987-5F63B5D7D2D8}" destId="{FF5A2A77-D9C7-4D0D-A61F-695D01C9494D}" srcOrd="0" destOrd="0" parTransId="{7E6055AD-83CD-4E29-B938-0B860FCF4440}" sibTransId="{F51B4587-A4A4-4D04-AA9A-C1E820BCAEEB}"/>
    <dgm:cxn modelId="{72026CAD-E6DE-48A3-A911-585074B56F02}" type="presOf" srcId="{20E79D6D-5346-41D5-BCF8-872F49D4C2F8}" destId="{6765D3B5-67E4-41B1-8B26-4E237C5ECDE2}" srcOrd="0" destOrd="0" presId="urn:microsoft.com/office/officeart/2008/layout/LinedList"/>
    <dgm:cxn modelId="{16FEEBB7-08AF-4F4D-9722-FCD58B9738C4}" type="presOf" srcId="{FF5A2A77-D9C7-4D0D-A61F-695D01C9494D}" destId="{BCF0CD7E-A99F-49D2-BF25-CB8B26DA6813}" srcOrd="0" destOrd="0" presId="urn:microsoft.com/office/officeart/2008/layout/LinedList"/>
    <dgm:cxn modelId="{648FBAF7-70A1-4EC6-A7D3-9B0ABF0C2BB8}" srcId="{20E79D6D-5346-41D5-BCF8-872F49D4C2F8}" destId="{F71D2D93-BBF5-41D7-B987-5F63B5D7D2D8}" srcOrd="0" destOrd="0" parTransId="{AD711950-5395-4FFE-8F36-CE873BCB2034}" sibTransId="{BBC77432-2CE4-4C55-9542-3FC0EB6EFBA0}"/>
    <dgm:cxn modelId="{CAF534F3-A46B-44DB-A946-46D7B310B721}" type="presParOf" srcId="{6765D3B5-67E4-41B1-8B26-4E237C5ECDE2}" destId="{F2944FA1-3FE2-4E26-8227-0941B5B8B12F}" srcOrd="0" destOrd="0" presId="urn:microsoft.com/office/officeart/2008/layout/LinedList"/>
    <dgm:cxn modelId="{57F32776-B04F-4B53-83B0-646E9481BBE0}" type="presParOf" srcId="{6765D3B5-67E4-41B1-8B26-4E237C5ECDE2}" destId="{5C9BA41C-B9BF-4220-95D3-D130F41DA97C}" srcOrd="1" destOrd="0" presId="urn:microsoft.com/office/officeart/2008/layout/LinedList"/>
    <dgm:cxn modelId="{65E6E89C-89EA-4A73-AFC8-97C03781D1BE}" type="presParOf" srcId="{5C9BA41C-B9BF-4220-95D3-D130F41DA97C}" destId="{F12D64C3-4B76-48AA-8C3C-2CB5BBFF7619}" srcOrd="0" destOrd="0" presId="urn:microsoft.com/office/officeart/2008/layout/LinedList"/>
    <dgm:cxn modelId="{E1874E79-8663-42E7-B69C-C9647669DEA5}" type="presParOf" srcId="{5C9BA41C-B9BF-4220-95D3-D130F41DA97C}" destId="{4DA83831-67A2-4F39-A87F-A3E75A5696DA}" srcOrd="1" destOrd="0" presId="urn:microsoft.com/office/officeart/2008/layout/LinedList"/>
    <dgm:cxn modelId="{629D5ABF-9FD7-4E03-9205-885A8AC43C42}" type="presParOf" srcId="{4DA83831-67A2-4F39-A87F-A3E75A5696DA}" destId="{83E9FEB7-8B92-4FB2-BEBE-9E8BBBD7527D}" srcOrd="0" destOrd="0" presId="urn:microsoft.com/office/officeart/2008/layout/LinedList"/>
    <dgm:cxn modelId="{A186CC80-5FFC-4746-8F9C-AD5E364C8A14}" type="presParOf" srcId="{4DA83831-67A2-4F39-A87F-A3E75A5696DA}" destId="{242DE0B8-AC1B-483E-9AAF-1E820693F70B}" srcOrd="1" destOrd="0" presId="urn:microsoft.com/office/officeart/2008/layout/LinedList"/>
    <dgm:cxn modelId="{806EC9A4-9E10-4F4D-9B73-908D6C998B9E}" type="presParOf" srcId="{242DE0B8-AC1B-483E-9AAF-1E820693F70B}" destId="{0B031900-5B29-4D6F-A23C-3ABFC26FFC2A}" srcOrd="0" destOrd="0" presId="urn:microsoft.com/office/officeart/2008/layout/LinedList"/>
    <dgm:cxn modelId="{F76A24CD-556C-424B-81D1-3900AD393BB6}" type="presParOf" srcId="{242DE0B8-AC1B-483E-9AAF-1E820693F70B}" destId="{BCF0CD7E-A99F-49D2-BF25-CB8B26DA6813}" srcOrd="1" destOrd="0" presId="urn:microsoft.com/office/officeart/2008/layout/LinedList"/>
    <dgm:cxn modelId="{ECB57627-D89D-412B-8C8F-F4A18C2D77E8}" type="presParOf" srcId="{242DE0B8-AC1B-483E-9AAF-1E820693F70B}" destId="{D7945039-FD25-4E2D-A06F-4CDD49F8E07E}" srcOrd="2" destOrd="0" presId="urn:microsoft.com/office/officeart/2008/layout/LinedList"/>
    <dgm:cxn modelId="{940C9B1E-ADF1-48D2-BD20-0029375FDA0E}" type="presParOf" srcId="{4DA83831-67A2-4F39-A87F-A3E75A5696DA}" destId="{7DEDDF15-948F-4D8E-A4C2-205B4A87E55E}" srcOrd="2" destOrd="0" presId="urn:microsoft.com/office/officeart/2008/layout/LinedList"/>
    <dgm:cxn modelId="{48782010-A453-4D39-9410-8C2EF086AE08}" type="presParOf" srcId="{4DA83831-67A2-4F39-A87F-A3E75A5696DA}" destId="{935574B1-F23A-4EE8-B6B7-CEDF91A1529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4FA1-3FE2-4E26-8227-0941B5B8B12F}">
      <dsp:nvSpPr>
        <dsp:cNvPr id="0" name=""/>
        <dsp:cNvSpPr/>
      </dsp:nvSpPr>
      <dsp:spPr>
        <a:xfrm>
          <a:off x="0" y="0"/>
          <a:ext cx="43132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D64C3-4B76-48AA-8C3C-2CB5BBFF7619}">
      <dsp:nvSpPr>
        <dsp:cNvPr id="0" name=""/>
        <dsp:cNvSpPr/>
      </dsp:nvSpPr>
      <dsp:spPr>
        <a:xfrm>
          <a:off x="0" y="0"/>
          <a:ext cx="1063017" cy="4524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400" b="0" i="0" kern="1200" dirty="0"/>
            <a:t>Suitability assessments will be carried out on the following schools</a:t>
          </a:r>
          <a:r>
            <a:rPr lang="en-IE" sz="1600" b="0" i="0" kern="1200" dirty="0"/>
            <a:t>;</a:t>
          </a:r>
          <a:endParaRPr lang="en-US" sz="1600" kern="1200" dirty="0"/>
        </a:p>
      </dsp:txBody>
      <dsp:txXfrm>
        <a:off x="0" y="0"/>
        <a:ext cx="1063017" cy="4524315"/>
      </dsp:txXfrm>
    </dsp:sp>
    <dsp:sp modelId="{BCF0CD7E-A99F-49D2-BF25-CB8B26DA6813}">
      <dsp:nvSpPr>
        <dsp:cNvPr id="0" name=""/>
        <dsp:cNvSpPr/>
      </dsp:nvSpPr>
      <dsp:spPr>
        <a:xfrm>
          <a:off x="1123925" y="205449"/>
          <a:ext cx="3187526" cy="4108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0" i="0" kern="1200" dirty="0">
              <a:solidFill>
                <a:schemeClr val="tx1"/>
              </a:solidFill>
            </a:rPr>
            <a:t>1. St. Ronan’s NS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123925" y="205449"/>
        <a:ext cx="3187526" cy="4108997"/>
      </dsp:txXfrm>
    </dsp:sp>
    <dsp:sp modelId="{7DEDDF15-948F-4D8E-A4C2-205B4A87E55E}">
      <dsp:nvSpPr>
        <dsp:cNvPr id="0" name=""/>
        <dsp:cNvSpPr/>
      </dsp:nvSpPr>
      <dsp:spPr>
        <a:xfrm>
          <a:off x="1063017" y="4314446"/>
          <a:ext cx="32484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5393-EA5A-4CD4-812D-3B61A58351CE}" type="datetimeFigureOut">
              <a:rPr lang="en-IE" smtClean="0"/>
              <a:t>31/01/2025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D94A7-F53F-421F-8F86-885C29CBE80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48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D94A7-F53F-421F-8F86-885C29CBE80E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39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58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30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23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4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3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49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809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58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489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399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857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97033"/>
            <a:ext cx="10058400" cy="46720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29F229-8A31-4099-933B-4E2B7C0C7316}" type="datetimeFigureOut">
              <a:rPr lang="en-IE" smtClean="0"/>
              <a:t>31/01/2025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341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168D-5E70-47E3-9548-5225FDCD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6060682" cy="2875534"/>
          </a:xfrm>
        </p:spPr>
        <p:txBody>
          <a:bodyPr>
            <a:normAutofit/>
          </a:bodyPr>
          <a:lstStyle/>
          <a:p>
            <a:r>
              <a:rPr lang="en-GB" sz="4000" dirty="0"/>
              <a:t>SAFE SCHOOL ZONES</a:t>
            </a:r>
            <a:endParaRPr lang="en-I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70376-D99A-4E8E-B071-79A06EA9A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6" y="4453667"/>
            <a:ext cx="5914459" cy="1284403"/>
          </a:xfrm>
        </p:spPr>
        <p:txBody>
          <a:bodyPr>
            <a:normAutofit/>
          </a:bodyPr>
          <a:lstStyle/>
          <a:p>
            <a:r>
              <a:rPr lang="en-GB" dirty="0"/>
              <a:t>Clondalkin ACM </a:t>
            </a:r>
            <a:r>
              <a:rPr lang="en-GB" dirty="0" err="1"/>
              <a:t>FEBRuary</a:t>
            </a:r>
            <a:r>
              <a:rPr lang="en-GB" dirty="0"/>
              <a:t> 2025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71C6D74-D55D-43E9-90BD-F6213DB9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54" y="2608847"/>
            <a:ext cx="3280613" cy="16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BEAAE43D-BC92-1BC4-CD02-0393E305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8257" y="634946"/>
            <a:ext cx="5563790" cy="1450757"/>
          </a:xfrm>
        </p:spPr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IE" dirty="0"/>
              <a:t>afe Routes to Schools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B2825-0A31-FE46-52A0-9FD4D7831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9" t="-311" r="8715" b="311"/>
          <a:stretch/>
        </p:blipFill>
        <p:spPr>
          <a:xfrm>
            <a:off x="2886360" y="483864"/>
            <a:ext cx="2079045" cy="2667752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B836DFC-288C-FDE0-870E-201248E15B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2" r="16784" b="1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17CE61-DAF3-474C-7D23-A74CA10C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94" y="2198914"/>
            <a:ext cx="5503753" cy="3670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0" i="0" dirty="0">
                <a:effectLst/>
              </a:rPr>
              <a:t>The Safe Routes to School (SRTS) Programme was developed by the NTA and Green-Schools, An Taisce, in 2020, as a response to the need to support schools to increase walking and cycling to school.</a:t>
            </a:r>
          </a:p>
          <a:p>
            <a:pPr marL="0" indent="0">
              <a:buNone/>
            </a:pPr>
            <a:r>
              <a:rPr lang="en-GB" sz="1600" dirty="0"/>
              <a:t>SDCC have completed works to 12 schools since then, over two rounds of funding, with designs for 3 at a detailed stage and 5 more to commence in 2025.</a:t>
            </a:r>
          </a:p>
          <a:p>
            <a:pPr marL="0" indent="0">
              <a:buNone/>
            </a:pPr>
            <a:r>
              <a:rPr lang="en-GB" sz="1600" dirty="0"/>
              <a:t>The works included in the SRTS programme can include large scale intervention such as junction tightening and new footpaths as well as bollards, road markings, pedestrian crossings and signage.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3" name="Picture 12" descr="A parking lot with a van parked in it&#10;&#10;Description automatically generated with medium confidence">
            <a:extLst>
              <a:ext uri="{FF2B5EF4-FFF2-40B4-BE49-F238E27FC236}">
                <a16:creationId xmlns:a16="http://schemas.microsoft.com/office/drawing/2014/main" id="{34F80B06-534D-BD8D-E7E2-2672C989E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"/>
          <a:stretch/>
        </p:blipFill>
        <p:spPr>
          <a:xfrm>
            <a:off x="633999" y="3218100"/>
            <a:ext cx="4331406" cy="2667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D4586A-3B89-F443-F697-5E3FA9C91253}"/>
              </a:ext>
            </a:extLst>
          </p:cNvPr>
          <p:cNvSpPr txBox="1"/>
          <p:nvPr/>
        </p:nvSpPr>
        <p:spPr>
          <a:xfrm>
            <a:off x="633999" y="5869094"/>
            <a:ext cx="4331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Clockwise from Top Left: Bishop Galvin, Templeogue; Sacred Heart Killinarden, Road Markings and coloured roundels</a:t>
            </a:r>
            <a:endParaRPr lang="en-IE" sz="1000" dirty="0"/>
          </a:p>
        </p:txBody>
      </p:sp>
      <p:pic>
        <p:nvPicPr>
          <p:cNvPr id="16" name="Picture 15" descr="A street with grass and trees&#10;&#10;Description automatically generated">
            <a:extLst>
              <a:ext uri="{FF2B5EF4-FFF2-40B4-BE49-F238E27FC236}">
                <a16:creationId xmlns:a16="http://schemas.microsoft.com/office/drawing/2014/main" id="{BD016948-E058-18CA-CB63-7DAE86A30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8" y="498937"/>
            <a:ext cx="1989510" cy="265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15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77C75-F398-B78B-D615-155FF7954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59"/>
          <a:stretch/>
        </p:blipFill>
        <p:spPr>
          <a:xfrm>
            <a:off x="5543551" y="-1"/>
            <a:ext cx="6648450" cy="6399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D418E7-132E-C997-A4B8-F0E4186FB37D}"/>
              </a:ext>
            </a:extLst>
          </p:cNvPr>
          <p:cNvSpPr txBox="1"/>
          <p:nvPr/>
        </p:nvSpPr>
        <p:spPr>
          <a:xfrm>
            <a:off x="3139095" y="3432269"/>
            <a:ext cx="1002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GRIFFEEN PARK</a:t>
            </a:r>
            <a:endParaRPr lang="en-IE" sz="1000" b="1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0EBC04-4D9A-6448-E073-2E0200A2A353}"/>
              </a:ext>
            </a:extLst>
          </p:cNvPr>
          <p:cNvSpPr/>
          <p:nvPr/>
        </p:nvSpPr>
        <p:spPr>
          <a:xfrm>
            <a:off x="7795260" y="436054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  <a:endParaRPr lang="en-I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15448C-B6A3-E930-873E-6B4465FF4076}"/>
              </a:ext>
            </a:extLst>
          </p:cNvPr>
          <p:cNvSpPr/>
          <p:nvPr/>
        </p:nvSpPr>
        <p:spPr>
          <a:xfrm>
            <a:off x="9024366" y="1360258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  <a:endParaRPr lang="en-I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008EE4-2361-69B6-6448-136C22F6BBDD}"/>
              </a:ext>
            </a:extLst>
          </p:cNvPr>
          <p:cNvSpPr/>
          <p:nvPr/>
        </p:nvSpPr>
        <p:spPr>
          <a:xfrm>
            <a:off x="9745981" y="3917661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EECC25-0025-2670-D458-47570D5C2390}"/>
              </a:ext>
            </a:extLst>
          </p:cNvPr>
          <p:cNvSpPr/>
          <p:nvPr/>
        </p:nvSpPr>
        <p:spPr>
          <a:xfrm>
            <a:off x="9364980" y="2739008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  <a:endParaRPr lang="en-I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B8B959-EA7B-B417-B6EE-4344EEF5E1D2}"/>
              </a:ext>
            </a:extLst>
          </p:cNvPr>
          <p:cNvSpPr/>
          <p:nvPr/>
        </p:nvSpPr>
        <p:spPr>
          <a:xfrm>
            <a:off x="10641330" y="2748724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  <a:endParaRPr lang="en-IE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AC98356-E718-3B3F-E50B-F2529D85812A}"/>
              </a:ext>
            </a:extLst>
          </p:cNvPr>
          <p:cNvSpPr/>
          <p:nvPr/>
        </p:nvSpPr>
        <p:spPr>
          <a:xfrm>
            <a:off x="7955280" y="529152"/>
            <a:ext cx="274320" cy="2743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C2987-6635-9E3A-AB2D-2DECE541B49E}"/>
              </a:ext>
            </a:extLst>
          </p:cNvPr>
          <p:cNvSpPr txBox="1"/>
          <p:nvPr/>
        </p:nvSpPr>
        <p:spPr>
          <a:xfrm>
            <a:off x="1066800" y="1133998"/>
            <a:ext cx="4476750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E" dirty="0"/>
              <a:t>Round 3 of the SRTS programme: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1800" i="0" dirty="0">
                <a:solidFill>
                  <a:srgbClr val="000000"/>
                </a:solidFill>
                <a:effectLst/>
              </a:rPr>
              <a:t>St. Thomas’ JNS Lucan – Esker, Lucan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1800" i="0" dirty="0" err="1">
                <a:solidFill>
                  <a:srgbClr val="000000"/>
                </a:solidFill>
                <a:effectLst/>
              </a:rPr>
              <a:t>Scoil</a:t>
            </a:r>
            <a:r>
              <a:rPr lang="en-GB" sz="1800" i="0" dirty="0">
                <a:solidFill>
                  <a:srgbClr val="000000"/>
                </a:solidFill>
                <a:effectLst/>
              </a:rPr>
              <a:t> Áine Naofa – Esker, Lucan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1800" i="0" dirty="0">
                <a:solidFill>
                  <a:srgbClr val="000000"/>
                </a:solidFill>
                <a:effectLst/>
              </a:rPr>
              <a:t>Sacred Heart SNS – 13 Whitestown Dr, Tallaght Business Park, Dublin 24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1800" b="1" i="0" dirty="0" err="1">
                <a:solidFill>
                  <a:srgbClr val="000000"/>
                </a:solidFill>
                <a:effectLst/>
              </a:rPr>
              <a:t>Scoil</a:t>
            </a:r>
            <a:r>
              <a:rPr lang="en-GB" sz="1800" b="1" i="0" dirty="0">
                <a:solidFill>
                  <a:srgbClr val="000000"/>
                </a:solidFill>
                <a:effectLst/>
              </a:rPr>
              <a:t> Naomh Aine – New Rd, </a:t>
            </a:r>
            <a:r>
              <a:rPr lang="en-GB" sz="1800" b="1" i="0" dirty="0" err="1">
                <a:solidFill>
                  <a:srgbClr val="000000"/>
                </a:solidFill>
                <a:effectLst/>
              </a:rPr>
              <a:t>Brideswell</a:t>
            </a:r>
            <a:r>
              <a:rPr lang="en-GB" sz="1800" b="1" i="0" dirty="0">
                <a:solidFill>
                  <a:srgbClr val="000000"/>
                </a:solidFill>
                <a:effectLst/>
              </a:rPr>
              <a:t> Commons, Dublin 22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1800" i="0" dirty="0">
                <a:solidFill>
                  <a:srgbClr val="000000"/>
                </a:solidFill>
                <a:effectLst/>
              </a:rPr>
              <a:t>St. Colmcille’s SNS – </a:t>
            </a:r>
            <a:r>
              <a:rPr lang="en-GB" sz="1800" i="0" dirty="0" err="1">
                <a:solidFill>
                  <a:srgbClr val="000000"/>
                </a:solidFill>
                <a:effectLst/>
              </a:rPr>
              <a:t>Idrone</a:t>
            </a:r>
            <a:r>
              <a:rPr lang="en-GB" sz="1800" i="0" dirty="0">
                <a:solidFill>
                  <a:srgbClr val="000000"/>
                </a:solidFill>
                <a:effectLst/>
              </a:rPr>
              <a:t> Avenue, Knocklyon, Dublin 16 </a:t>
            </a:r>
          </a:p>
          <a:p>
            <a:pPr algn="l">
              <a:lnSpc>
                <a:spcPct val="150000"/>
              </a:lnSpc>
              <a:buFont typeface="+mj-lt"/>
              <a:buAutoNum type="arabicPeriod"/>
            </a:pPr>
            <a:r>
              <a:rPr lang="en-GB" sz="1800" i="0" dirty="0" err="1">
                <a:solidFill>
                  <a:srgbClr val="000000"/>
                </a:solidFill>
                <a:effectLst/>
              </a:rPr>
              <a:t>Glenasmole</a:t>
            </a:r>
            <a:r>
              <a:rPr lang="en-GB" sz="1800" i="0" dirty="0">
                <a:solidFill>
                  <a:srgbClr val="000000"/>
                </a:solidFill>
                <a:effectLst/>
              </a:rPr>
              <a:t> National School </a:t>
            </a:r>
            <a:r>
              <a:rPr lang="en-GB" sz="1500" i="0" dirty="0">
                <a:solidFill>
                  <a:srgbClr val="000000"/>
                </a:solidFill>
                <a:effectLst/>
              </a:rPr>
              <a:t>– </a:t>
            </a:r>
            <a:r>
              <a:rPr lang="en-GB" sz="1800" i="0" dirty="0" err="1">
                <a:solidFill>
                  <a:srgbClr val="000000"/>
                </a:solidFill>
                <a:effectLst/>
              </a:rPr>
              <a:t>Bohernabreena</a:t>
            </a:r>
            <a:endParaRPr lang="en-IE" sz="1800" dirty="0"/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2DB6B7F8-B96A-B108-ED6C-218561F5D851}"/>
              </a:ext>
            </a:extLst>
          </p:cNvPr>
          <p:cNvSpPr txBox="1">
            <a:spLocks/>
          </p:cNvSpPr>
          <p:nvPr/>
        </p:nvSpPr>
        <p:spPr>
          <a:xfrm>
            <a:off x="1066800" y="460722"/>
            <a:ext cx="10058400" cy="784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</a:t>
            </a:r>
            <a:r>
              <a:rPr lang="en-IE" sz="3600" dirty="0"/>
              <a:t>afe Routes to Schools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A14E340-5A2A-1359-2D65-97C0290D0F4D}"/>
              </a:ext>
            </a:extLst>
          </p:cNvPr>
          <p:cNvSpPr/>
          <p:nvPr/>
        </p:nvSpPr>
        <p:spPr>
          <a:xfrm>
            <a:off x="5673090" y="5486400"/>
            <a:ext cx="180784" cy="1807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5066A2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FE5F38-4BB2-5F6D-7E07-2A609E2A6DE6}"/>
              </a:ext>
            </a:extLst>
          </p:cNvPr>
          <p:cNvSpPr/>
          <p:nvPr/>
        </p:nvSpPr>
        <p:spPr>
          <a:xfrm>
            <a:off x="5673090" y="5761959"/>
            <a:ext cx="180784" cy="180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9917BB-5E26-46B1-743A-A62698B491C9}"/>
              </a:ext>
            </a:extLst>
          </p:cNvPr>
          <p:cNvSpPr/>
          <p:nvPr/>
        </p:nvSpPr>
        <p:spPr>
          <a:xfrm>
            <a:off x="5673090" y="6037518"/>
            <a:ext cx="180784" cy="1807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AF8F0-1784-CB97-759A-D93F2D274691}"/>
              </a:ext>
            </a:extLst>
          </p:cNvPr>
          <p:cNvSpPr txBox="1"/>
          <p:nvPr/>
        </p:nvSpPr>
        <p:spPr>
          <a:xfrm>
            <a:off x="5853874" y="5392627"/>
            <a:ext cx="6134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</a:rPr>
              <a:t>Round 1 Schools</a:t>
            </a:r>
            <a:endParaRPr lang="en-IE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364EF-AE88-4FD9-D5DC-6A3EBA324F22}"/>
              </a:ext>
            </a:extLst>
          </p:cNvPr>
          <p:cNvSpPr txBox="1"/>
          <p:nvPr/>
        </p:nvSpPr>
        <p:spPr>
          <a:xfrm>
            <a:off x="5853874" y="5698462"/>
            <a:ext cx="6134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</a:rPr>
              <a:t>Round 2 Schools</a:t>
            </a:r>
            <a:endParaRPr lang="en-IE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791C96-81F0-686F-BB65-EBF6796149B9}"/>
              </a:ext>
            </a:extLst>
          </p:cNvPr>
          <p:cNvSpPr txBox="1"/>
          <p:nvPr/>
        </p:nvSpPr>
        <p:spPr>
          <a:xfrm>
            <a:off x="5853874" y="5974021"/>
            <a:ext cx="6134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000000"/>
                </a:solidFill>
                <a:effectLst/>
              </a:rPr>
              <a:t>Round 3 Schools</a:t>
            </a:r>
            <a:endParaRPr lang="en-IE" sz="1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EBDED1-5A04-CBD8-9EA6-29A8C357782B}"/>
              </a:ext>
            </a:extLst>
          </p:cNvPr>
          <p:cNvSpPr/>
          <p:nvPr/>
        </p:nvSpPr>
        <p:spPr>
          <a:xfrm>
            <a:off x="9321356" y="1460390"/>
            <a:ext cx="180784" cy="1807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5066A2"/>
              </a:highligh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E5E265-85E1-2F35-2033-84987286D51E}"/>
              </a:ext>
            </a:extLst>
          </p:cNvPr>
          <p:cNvSpPr/>
          <p:nvPr/>
        </p:nvSpPr>
        <p:spPr>
          <a:xfrm>
            <a:off x="9071134" y="399167"/>
            <a:ext cx="180784" cy="1807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5066A2"/>
              </a:highligh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92F525A-0C2C-CF8F-3F12-CFE9B15F630D}"/>
              </a:ext>
            </a:extLst>
          </p:cNvPr>
          <p:cNvSpPr/>
          <p:nvPr/>
        </p:nvSpPr>
        <p:spPr>
          <a:xfrm>
            <a:off x="10460546" y="2243516"/>
            <a:ext cx="180784" cy="1807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5066A2"/>
              </a:highlight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5ACF806-503C-3DA9-FA2D-2CF0FBDB1594}"/>
              </a:ext>
            </a:extLst>
          </p:cNvPr>
          <p:cNvSpPr/>
          <p:nvPr/>
        </p:nvSpPr>
        <p:spPr>
          <a:xfrm>
            <a:off x="10370153" y="2091569"/>
            <a:ext cx="180784" cy="18078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highlight>
                <a:srgbClr val="5066A2"/>
              </a:highligh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CA6A4CD-FFC6-19BA-FC13-12D6AA96D090}"/>
              </a:ext>
            </a:extLst>
          </p:cNvPr>
          <p:cNvSpPr/>
          <p:nvPr/>
        </p:nvSpPr>
        <p:spPr>
          <a:xfrm>
            <a:off x="9772259" y="2737404"/>
            <a:ext cx="180784" cy="180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7C83863-4E67-ED20-CEBB-D1620C05DE08}"/>
              </a:ext>
            </a:extLst>
          </p:cNvPr>
          <p:cNvSpPr/>
          <p:nvPr/>
        </p:nvSpPr>
        <p:spPr>
          <a:xfrm>
            <a:off x="9639300" y="2938576"/>
            <a:ext cx="180784" cy="180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98E8CD-BBE4-1272-E6F8-3400DCA45518}"/>
              </a:ext>
            </a:extLst>
          </p:cNvPr>
          <p:cNvSpPr/>
          <p:nvPr/>
        </p:nvSpPr>
        <p:spPr>
          <a:xfrm>
            <a:off x="10294309" y="2234292"/>
            <a:ext cx="180784" cy="180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708C15-E56B-13CC-4718-379F3B5D6B05}"/>
              </a:ext>
            </a:extLst>
          </p:cNvPr>
          <p:cNvSpPr/>
          <p:nvPr/>
        </p:nvSpPr>
        <p:spPr>
          <a:xfrm>
            <a:off x="10145097" y="1985603"/>
            <a:ext cx="180784" cy="18078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383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FDF5D5BB-BE8F-FF4B-BDF2-329DBE00C926}"/>
              </a:ext>
            </a:extLst>
          </p:cNvPr>
          <p:cNvSpPr txBox="1">
            <a:spLocks/>
          </p:cNvSpPr>
          <p:nvPr/>
        </p:nvSpPr>
        <p:spPr>
          <a:xfrm>
            <a:off x="1066800" y="460722"/>
            <a:ext cx="10058400" cy="784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School Schemes in SDCC</a:t>
            </a:r>
            <a:endParaRPr lang="en-IE" sz="3600" dirty="0"/>
          </a:p>
        </p:txBody>
      </p:sp>
      <p:pic>
        <p:nvPicPr>
          <p:cNvPr id="3" name="Graphic 2" descr="Schoolhouse outline">
            <a:extLst>
              <a:ext uri="{FF2B5EF4-FFF2-40B4-BE49-F238E27FC236}">
                <a16:creationId xmlns:a16="http://schemas.microsoft.com/office/drawing/2014/main" id="{B961C8CF-2C70-73B3-C9DD-D2EEF9EA4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52325" y="1458895"/>
            <a:ext cx="1867786" cy="1867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BC56C7-21CD-63D1-0A96-28CEF4D0E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799" t="5480" r="10522" b="7381"/>
          <a:stretch/>
        </p:blipFill>
        <p:spPr>
          <a:xfrm>
            <a:off x="8474149" y="1458895"/>
            <a:ext cx="3341946" cy="381709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D7ADED-1AE2-2413-7A14-A384FCC2A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80264"/>
              </p:ext>
            </p:extLst>
          </p:nvPr>
        </p:nvGraphicFramePr>
        <p:xfrm>
          <a:off x="650673" y="1458895"/>
          <a:ext cx="7621458" cy="427983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89857">
                  <a:extLst>
                    <a:ext uri="{9D8B030D-6E8A-4147-A177-3AD203B41FA5}">
                      <a16:colId xmlns:a16="http://schemas.microsoft.com/office/drawing/2014/main" val="3762562507"/>
                    </a:ext>
                  </a:extLst>
                </a:gridCol>
                <a:gridCol w="1854083">
                  <a:extLst>
                    <a:ext uri="{9D8B030D-6E8A-4147-A177-3AD203B41FA5}">
                      <a16:colId xmlns:a16="http://schemas.microsoft.com/office/drawing/2014/main" val="3568026984"/>
                    </a:ext>
                  </a:extLst>
                </a:gridCol>
                <a:gridCol w="1090451">
                  <a:extLst>
                    <a:ext uri="{9D8B030D-6E8A-4147-A177-3AD203B41FA5}">
                      <a16:colId xmlns:a16="http://schemas.microsoft.com/office/drawing/2014/main" val="1583653562"/>
                    </a:ext>
                  </a:extLst>
                </a:gridCol>
                <a:gridCol w="1584775">
                  <a:extLst>
                    <a:ext uri="{9D8B030D-6E8A-4147-A177-3AD203B41FA5}">
                      <a16:colId xmlns:a16="http://schemas.microsoft.com/office/drawing/2014/main" val="268527197"/>
                    </a:ext>
                  </a:extLst>
                </a:gridCol>
                <a:gridCol w="1802292">
                  <a:extLst>
                    <a:ext uri="{9D8B030D-6E8A-4147-A177-3AD203B41FA5}">
                      <a16:colId xmlns:a16="http://schemas.microsoft.com/office/drawing/2014/main" val="1595825012"/>
                    </a:ext>
                  </a:extLst>
                </a:gridCol>
              </a:tblGrid>
              <a:tr h="67308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STAGE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PROGRAMME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FUNDING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SDCC SCHOOLS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CLONDALKIN-RATHCOOLE SCHOOLS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095813"/>
                  </a:ext>
                </a:extLst>
              </a:tr>
              <a:tr h="6730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Completed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SRTS / AT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NTA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22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2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9821"/>
                  </a:ext>
                </a:extLst>
              </a:tr>
              <a:tr h="6730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Current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SRTS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NTA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8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89432"/>
                  </a:ext>
                </a:extLst>
              </a:tr>
              <a:tr h="6730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Future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SRTS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NTA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17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859271"/>
                  </a:ext>
                </a:extLst>
              </a:tr>
              <a:tr h="6730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Future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Active Travel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NTA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11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0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504776"/>
                  </a:ext>
                </a:extLst>
              </a:tr>
              <a:tr h="6730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Future 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Safe School Zone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SDCC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10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en-IE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92017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F6C35E3-87F0-A567-178C-F7BCA1B64E59}"/>
              </a:ext>
            </a:extLst>
          </p:cNvPr>
          <p:cNvSpPr txBox="1"/>
          <p:nvPr/>
        </p:nvSpPr>
        <p:spPr>
          <a:xfrm>
            <a:off x="556437" y="5800534"/>
            <a:ext cx="7715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* All current and future schemes are subject to continued funding.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9589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7947-796B-935E-B13A-FFFEA826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Safe School Zones</a:t>
            </a:r>
            <a:endParaRPr lang="en-IE" sz="3600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9CB407E-91B2-6678-317B-41F1DB4CABF7}"/>
              </a:ext>
            </a:extLst>
          </p:cNvPr>
          <p:cNvSpPr txBox="1">
            <a:spLocks/>
          </p:cNvSpPr>
          <p:nvPr/>
        </p:nvSpPr>
        <p:spPr>
          <a:xfrm>
            <a:off x="1097280" y="1364452"/>
            <a:ext cx="4240264" cy="367018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1600" dirty="0"/>
              <a:t>Many other schools in South Dublin have requested similar works to increase the safety of the drop off zones around entrances but cannot be accommodated on the SRTS programme.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1600" dirty="0"/>
              <a:t>Active Travel has compiled a list of such schools and a menu of options for smaller scale / lower cost interventions and will allocate funding to these schools when available. Where feasible these will be incorporated in adjacent Active Travel Schemes.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GB" sz="1600" dirty="0"/>
              <a:t>A set of suitability criteria for these works is being prepared and a budget and framework for these is in progress.</a:t>
            </a:r>
          </a:p>
        </p:txBody>
      </p:sp>
      <p:pic>
        <p:nvPicPr>
          <p:cNvPr id="1026" name="Picture 2" descr="SRTS-CC-2">
            <a:extLst>
              <a:ext uri="{FF2B5EF4-FFF2-40B4-BE49-F238E27FC236}">
                <a16:creationId xmlns:a16="http://schemas.microsoft.com/office/drawing/2014/main" id="{BD544C12-A708-5457-582F-E322AF36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1" y="-2530856"/>
            <a:ext cx="6648449" cy="88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9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99C40-51B5-41D6-3BC2-6D7F7625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59"/>
          <a:stretch/>
        </p:blipFill>
        <p:spPr>
          <a:xfrm>
            <a:off x="5543551" y="-1"/>
            <a:ext cx="6648450" cy="6399087"/>
          </a:xfrm>
          <a:prstGeom prst="rect">
            <a:avLst/>
          </a:prstGeo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624F37E4-8E84-8F11-CFE4-0E1A557A7248}"/>
              </a:ext>
            </a:extLst>
          </p:cNvPr>
          <p:cNvSpPr txBox="1">
            <a:spLocks/>
          </p:cNvSpPr>
          <p:nvPr/>
        </p:nvSpPr>
        <p:spPr>
          <a:xfrm>
            <a:off x="1066800" y="460722"/>
            <a:ext cx="10058400" cy="7842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</a:t>
            </a:r>
            <a:r>
              <a:rPr lang="en-IE" sz="3600" dirty="0"/>
              <a:t>afe School Zones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77833D8-98DD-873D-642E-334325509183}"/>
              </a:ext>
            </a:extLst>
          </p:cNvPr>
          <p:cNvSpPr/>
          <p:nvPr/>
        </p:nvSpPr>
        <p:spPr>
          <a:xfrm>
            <a:off x="8333250" y="1329068"/>
            <a:ext cx="234021" cy="2340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graphicFrame>
        <p:nvGraphicFramePr>
          <p:cNvPr id="37" name="TextBox 23">
            <a:extLst>
              <a:ext uri="{FF2B5EF4-FFF2-40B4-BE49-F238E27FC236}">
                <a16:creationId xmlns:a16="http://schemas.microsoft.com/office/drawing/2014/main" id="{386B9AB2-1350-6A5E-48E9-4B8FB351D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209484"/>
              </p:ext>
            </p:extLst>
          </p:nvPr>
        </p:nvGraphicFramePr>
        <p:xfrm>
          <a:off x="1066800" y="1665923"/>
          <a:ext cx="4313274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6BFDEA0-BF35-230E-F42C-C60D61E9F49A}"/>
              </a:ext>
            </a:extLst>
          </p:cNvPr>
          <p:cNvSpPr txBox="1"/>
          <p:nvPr/>
        </p:nvSpPr>
        <p:spPr>
          <a:xfrm>
            <a:off x="8327023" y="1307578"/>
            <a:ext cx="5126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</a:t>
            </a:r>
            <a:endParaRPr lang="en-I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884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14562</TotalTime>
  <Words>398</Words>
  <Application>Microsoft Office PowerPoint</Application>
  <PresentationFormat>Widescreen</PresentationFormat>
  <Paragraphs>66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Calibri</vt:lpstr>
      <vt:lpstr>Calibri Light</vt:lpstr>
      <vt:lpstr>Retrospect</vt:lpstr>
      <vt:lpstr>SAFE SCHOOL ZONES</vt:lpstr>
      <vt:lpstr>Safe Routes to Schools</vt:lpstr>
      <vt:lpstr>PowerPoint Presentation</vt:lpstr>
      <vt:lpstr>PowerPoint Presentation</vt:lpstr>
      <vt:lpstr>Safe School Zones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Tallaght to Knocklyon - Overview</dc:title>
  <dc:creator>Simon Palmer</dc:creator>
  <cp:lastModifiedBy>Ruth Stewart</cp:lastModifiedBy>
  <cp:revision>70</cp:revision>
  <dcterms:created xsi:type="dcterms:W3CDTF">2021-06-23T12:35:09Z</dcterms:created>
  <dcterms:modified xsi:type="dcterms:W3CDTF">2025-01-31T12:43:35Z</dcterms:modified>
</cp:coreProperties>
</file>