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handoutMasterIdLst>
    <p:handoutMasterId r:id="rId18"/>
  </p:handoutMasterIdLst>
  <p:sldIdLst>
    <p:sldId id="256" r:id="rId5"/>
    <p:sldId id="357" r:id="rId6"/>
    <p:sldId id="356" r:id="rId7"/>
    <p:sldId id="360" r:id="rId8"/>
    <p:sldId id="350" r:id="rId9"/>
    <p:sldId id="351" r:id="rId10"/>
    <p:sldId id="352" r:id="rId11"/>
    <p:sldId id="353" r:id="rId12"/>
    <p:sldId id="355" r:id="rId13"/>
    <p:sldId id="354" r:id="rId14"/>
    <p:sldId id="359" r:id="rId15"/>
    <p:sldId id="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Lst>
        </p14:section>
        <p14:section name="Design, Morph, Annotate, Work Together, Tell Me" id="{B9B51309-D148-4332-87C2-07BE32FBCA3B}">
          <p14:sldIdLst>
            <p14:sldId id="357"/>
            <p14:sldId id="356"/>
            <p14:sldId id="360"/>
            <p14:sldId id="350"/>
            <p14:sldId id="351"/>
            <p14:sldId id="352"/>
            <p14:sldId id="353"/>
            <p14:sldId id="355"/>
            <p14:sldId id="354"/>
            <p14:sldId id="359"/>
          </p14:sldIdLst>
        </p14:section>
        <p14:section name="Learn More" id="{2CC34DB2-6590-42C0-AD4B-A04C6060184E}">
          <p14:sldIdLst>
            <p14:sldId id="3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41" autoAdjust="0"/>
  </p:normalViewPr>
  <p:slideViewPr>
    <p:cSldViewPr snapToGrid="0">
      <p:cViewPr varScale="1">
        <p:scale>
          <a:sx n="100" d="100"/>
          <a:sy n="100" d="100"/>
        </p:scale>
        <p:origin x="91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2/4/2025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4T10:39:30.620"/>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dirty="0"/>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endParaRPr lang="en-IE" dirty="0"/>
          </a:p>
        </p:txBody>
      </p:sp>
    </p:spTree>
    <p:extLst>
      <p:ext uri="{BB962C8B-B14F-4D97-AF65-F5344CB8AC3E}">
        <p14:creationId xmlns:p14="http://schemas.microsoft.com/office/powerpoint/2010/main" val="38002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2/4/2025</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35764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2/4/2025</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3037562"/>
          </a:xfrm>
        </p:spPr>
        <p:txBody>
          <a:bodyPr anchor="ctr" anchorCtr="0">
            <a:normAutofit fontScale="90000"/>
          </a:bodyPr>
          <a:lstStyle/>
          <a:p>
            <a:r>
              <a:rPr lang="en-US" sz="4800" dirty="0">
                <a:solidFill>
                  <a:schemeClr val="bg1"/>
                </a:solidFill>
              </a:rPr>
              <a:t>SD24A/0187W </a:t>
            </a:r>
            <a:br>
              <a:rPr lang="en-US" sz="4800" dirty="0">
                <a:solidFill>
                  <a:schemeClr val="bg1"/>
                </a:solidFill>
              </a:rPr>
            </a:br>
            <a:r>
              <a:rPr lang="en-US" sz="4800" dirty="0">
                <a:solidFill>
                  <a:schemeClr val="bg1"/>
                </a:solidFill>
              </a:rPr>
              <a:t>Primary Care Centre Planning Application </a:t>
            </a:r>
            <a:br>
              <a:rPr lang="en-US" sz="4800" dirty="0">
                <a:solidFill>
                  <a:schemeClr val="bg1"/>
                </a:solidFill>
              </a:rPr>
            </a:br>
            <a:r>
              <a:rPr lang="en-US" sz="4800" dirty="0">
                <a:solidFill>
                  <a:schemeClr val="bg1"/>
                </a:solidFill>
              </a:rPr>
              <a:t>Material Contravention</a:t>
            </a:r>
            <a:br>
              <a:rPr lang="en-US" sz="4800" dirty="0">
                <a:solidFill>
                  <a:schemeClr val="bg1"/>
                </a:solidFill>
              </a:rPr>
            </a:br>
            <a:r>
              <a:rPr lang="en-US" sz="4800" dirty="0">
                <a:solidFill>
                  <a:schemeClr val="bg1"/>
                </a:solidFill>
              </a:rPr>
              <a:t>(reserved function)</a:t>
            </a:r>
          </a:p>
        </p:txBody>
      </p:sp>
      <p:pic>
        <p:nvPicPr>
          <p:cNvPr id="4" name="Picture 3" descr="PowerPoint program icon"/>
          <p:cNvPicPr>
            <a:picLocks noChangeAspect="1"/>
          </p:cNvPicPr>
          <p:nvPr/>
        </p:nvPicPr>
        <p:blipFill>
          <a:blip r:embed="rId3"/>
          <a:srcRect/>
          <a:stretch/>
        </p:blipFill>
        <p:spPr bwMode="invGray">
          <a:xfrm>
            <a:off x="670216" y="5193062"/>
            <a:ext cx="822960" cy="822960"/>
          </a:xfrm>
          <a:prstGeom prst="rect">
            <a:avLst/>
          </a:prstGeom>
        </p:spPr>
      </p:pic>
      <p:pic>
        <p:nvPicPr>
          <p:cNvPr id="5" name="Picture 4">
            <a:extLst>
              <a:ext uri="{FF2B5EF4-FFF2-40B4-BE49-F238E27FC236}">
                <a16:creationId xmlns:a16="http://schemas.microsoft.com/office/drawing/2014/main" id="{C1D83C59-CE4C-459D-1B36-6562B45D7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069" y="3768531"/>
            <a:ext cx="3453353" cy="1925145"/>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8CE4-285E-86E3-4D0D-4F2D9D0F7298}"/>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6E447B63-4F9D-534D-622B-053D4CA8528E}"/>
              </a:ext>
            </a:extLst>
          </p:cNvPr>
          <p:cNvSpPr>
            <a:spLocks noGrp="1"/>
          </p:cNvSpPr>
          <p:nvPr>
            <p:ph type="body" idx="1"/>
          </p:nvPr>
        </p:nvSpPr>
        <p:spPr/>
        <p:txBody>
          <a:bodyPr/>
          <a:lstStyle/>
          <a:p>
            <a:endParaRPr lang="en-IE" dirty="0"/>
          </a:p>
        </p:txBody>
      </p:sp>
      <p:pic>
        <p:nvPicPr>
          <p:cNvPr id="5" name="Picture 4">
            <a:extLst>
              <a:ext uri="{FF2B5EF4-FFF2-40B4-BE49-F238E27FC236}">
                <a16:creationId xmlns:a16="http://schemas.microsoft.com/office/drawing/2014/main" id="{EBB1D617-86AC-3BA7-F15D-81AD997D376F}"/>
              </a:ext>
            </a:extLst>
          </p:cNvPr>
          <p:cNvPicPr>
            <a:picLocks noChangeAspect="1"/>
          </p:cNvPicPr>
          <p:nvPr/>
        </p:nvPicPr>
        <p:blipFill>
          <a:blip r:embed="rId2"/>
          <a:srcRect l="8333" t="21844" r="10834" b="2746"/>
          <a:stretch/>
        </p:blipFill>
        <p:spPr>
          <a:xfrm>
            <a:off x="382874" y="448056"/>
            <a:ext cx="11384583" cy="5573072"/>
          </a:xfrm>
          <a:prstGeom prst="rect">
            <a:avLst/>
          </a:prstGeom>
        </p:spPr>
      </p:pic>
    </p:spTree>
    <p:extLst>
      <p:ext uri="{BB962C8B-B14F-4D97-AF65-F5344CB8AC3E}">
        <p14:creationId xmlns:p14="http://schemas.microsoft.com/office/powerpoint/2010/main" val="905618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4407-5EC2-A097-2D54-8C6317B48106}"/>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658C5302-856B-05A9-530A-986E8BA207F2}"/>
              </a:ext>
            </a:extLst>
          </p:cNvPr>
          <p:cNvSpPr>
            <a:spLocks noGrp="1"/>
          </p:cNvSpPr>
          <p:nvPr>
            <p:ph type="body" idx="1"/>
          </p:nvPr>
        </p:nvSpPr>
        <p:spPr/>
        <p:txBody>
          <a:bodyPr/>
          <a:lstStyle/>
          <a:p>
            <a:endParaRPr lang="en-IE" dirty="0"/>
          </a:p>
        </p:txBody>
      </p:sp>
      <p:pic>
        <p:nvPicPr>
          <p:cNvPr id="5" name="Picture 4">
            <a:extLst>
              <a:ext uri="{FF2B5EF4-FFF2-40B4-BE49-F238E27FC236}">
                <a16:creationId xmlns:a16="http://schemas.microsoft.com/office/drawing/2014/main" id="{37A3C5A1-A65A-B438-8D1B-224135E15E3B}"/>
              </a:ext>
            </a:extLst>
          </p:cNvPr>
          <p:cNvPicPr>
            <a:picLocks noChangeAspect="1"/>
          </p:cNvPicPr>
          <p:nvPr/>
        </p:nvPicPr>
        <p:blipFill>
          <a:blip r:embed="rId2"/>
          <a:srcRect l="983" t="27722" r="2589" b="25000"/>
          <a:stretch/>
        </p:blipFill>
        <p:spPr>
          <a:xfrm>
            <a:off x="217714" y="398199"/>
            <a:ext cx="11756572" cy="3026229"/>
          </a:xfrm>
          <a:prstGeom prst="rect">
            <a:avLst/>
          </a:prstGeom>
        </p:spPr>
      </p:pic>
      <p:pic>
        <p:nvPicPr>
          <p:cNvPr id="7" name="Picture 6">
            <a:extLst>
              <a:ext uri="{FF2B5EF4-FFF2-40B4-BE49-F238E27FC236}">
                <a16:creationId xmlns:a16="http://schemas.microsoft.com/office/drawing/2014/main" id="{B21A8AC7-FC0D-DB9E-F9F9-4705696228D4}"/>
              </a:ext>
            </a:extLst>
          </p:cNvPr>
          <p:cNvPicPr>
            <a:picLocks noChangeAspect="1"/>
          </p:cNvPicPr>
          <p:nvPr/>
        </p:nvPicPr>
        <p:blipFill>
          <a:blip r:embed="rId3"/>
          <a:srcRect l="4275" t="37857" r="9197" b="6292"/>
          <a:stretch/>
        </p:blipFill>
        <p:spPr>
          <a:xfrm>
            <a:off x="821218" y="3283129"/>
            <a:ext cx="10549563" cy="3574871"/>
          </a:xfrm>
          <a:prstGeom prst="rect">
            <a:avLst/>
          </a:prstGeom>
        </p:spPr>
      </p:pic>
    </p:spTree>
    <p:extLst>
      <p:ext uri="{BB962C8B-B14F-4D97-AF65-F5344CB8AC3E}">
        <p14:creationId xmlns:p14="http://schemas.microsoft.com/office/powerpoint/2010/main" val="209778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AF6E2-7147-4CA6-1A4F-81A218CBF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A15C6-F838-5709-D53A-42431B82B34A}"/>
              </a:ext>
            </a:extLst>
          </p:cNvPr>
          <p:cNvSpPr>
            <a:spLocks noGrp="1"/>
          </p:cNvSpPr>
          <p:nvPr>
            <p:ph type="title"/>
          </p:nvPr>
        </p:nvSpPr>
        <p:spPr>
          <a:xfrm>
            <a:off x="521208" y="448056"/>
            <a:ext cx="7555992" cy="640080"/>
          </a:xfrm>
        </p:spPr>
        <p:txBody>
          <a:bodyPr/>
          <a:lstStyle/>
          <a:p>
            <a:r>
              <a:rPr lang="en-GB" dirty="0"/>
              <a:t>South Dublin County Council (RESERVED FUNCTION)</a:t>
            </a:r>
            <a:endParaRPr lang="en-IE" dirty="0"/>
          </a:p>
        </p:txBody>
      </p:sp>
      <p:sp>
        <p:nvSpPr>
          <p:cNvPr id="3" name="Text Placeholder 2">
            <a:extLst>
              <a:ext uri="{FF2B5EF4-FFF2-40B4-BE49-F238E27FC236}">
                <a16:creationId xmlns:a16="http://schemas.microsoft.com/office/drawing/2014/main" id="{C794A0FB-2E5F-4A66-FF46-26600231175F}"/>
              </a:ext>
            </a:extLst>
          </p:cNvPr>
          <p:cNvSpPr>
            <a:spLocks noGrp="1"/>
          </p:cNvSpPr>
          <p:nvPr>
            <p:ph type="body" idx="1"/>
          </p:nvPr>
        </p:nvSpPr>
        <p:spPr>
          <a:xfrm>
            <a:off x="521208" y="1284514"/>
            <a:ext cx="11201399" cy="5246914"/>
          </a:xfrm>
        </p:spPr>
        <p:txBody>
          <a:bodyPr>
            <a:normAutofit fontScale="25000" lnSpcReduction="20000"/>
          </a:bodyPr>
          <a:lstStyle/>
          <a:p>
            <a:pPr>
              <a:lnSpc>
                <a:spcPct val="107000"/>
              </a:lnSpc>
              <a:spcAft>
                <a:spcPts val="800"/>
              </a:spcAft>
            </a:pPr>
            <a:r>
              <a:rPr lang="en-GB" sz="7200" b="1" dirty="0">
                <a:latin typeface="Calibri" panose="020F0502020204030204" pitchFamily="34" charset="0"/>
                <a:ea typeface="Calibri" panose="020F0502020204030204" pitchFamily="34" charset="0"/>
                <a:cs typeface="Calibri" panose="020F0502020204030204" pitchFamily="34" charset="0"/>
              </a:rPr>
              <a:t>To consider </a:t>
            </a:r>
            <a:r>
              <a:rPr lang="en-IE" sz="7200" b="1" kern="100" dirty="0">
                <a:effectLst/>
                <a:latin typeface="Calibri" panose="020F0502020204030204" pitchFamily="34" charset="0"/>
                <a:ea typeface="Calibri" panose="020F0502020204030204" pitchFamily="34" charset="0"/>
                <a:cs typeface="Calibri" panose="020F0502020204030204" pitchFamily="34" charset="0"/>
              </a:rPr>
              <a:t>deciding to grant planning permission </a:t>
            </a:r>
            <a:r>
              <a:rPr lang="en-IE" sz="7200" kern="100" dirty="0">
                <a:effectLst/>
                <a:latin typeface="Calibri" panose="020F0502020204030204" pitchFamily="34" charset="0"/>
                <a:ea typeface="Calibri" panose="020F0502020204030204" pitchFamily="34" charset="0"/>
                <a:cs typeface="Calibri" panose="020F0502020204030204" pitchFamily="34" charset="0"/>
              </a:rPr>
              <a:t>for a </a:t>
            </a:r>
            <a:r>
              <a:rPr lang="en-GB" sz="7200" kern="100" dirty="0">
                <a:effectLst/>
                <a:latin typeface="Calibri" panose="020F0502020204030204" pitchFamily="34" charset="0"/>
                <a:ea typeface="Calibri" panose="020F0502020204030204" pitchFamily="34" charset="0"/>
                <a:cs typeface="Calibri" panose="020F0502020204030204" pitchFamily="34" charset="0"/>
              </a:rPr>
              <a:t>4-storey Primary Care Centre building which will provide HSE Services such as general primary care, mental health, disability and older person services; The building will accommodate GP rooms, day care centre with associated kitchen facilities and external deck amenity space, pharmacy, treatment/consultation rooms, primary care administrative offices, as well as ancillary accommodation including staff facilities, offices, meeting rooms, reception/waiting areas, ESB substation and plant at lands at City West Campus, Garters Lane, </a:t>
            </a:r>
            <a:r>
              <a:rPr lang="en-GB" sz="7200" kern="100" dirty="0" err="1">
                <a:effectLst/>
                <a:latin typeface="Calibri" panose="020F0502020204030204" pitchFamily="34" charset="0"/>
                <a:ea typeface="Calibri" panose="020F0502020204030204" pitchFamily="34" charset="0"/>
                <a:cs typeface="Calibri" panose="020F0502020204030204" pitchFamily="34" charset="0"/>
              </a:rPr>
              <a:t>Saggart</a:t>
            </a:r>
            <a:r>
              <a:rPr lang="en-GB" sz="72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en-GB" sz="7200" kern="100" dirty="0">
                <a:effectLst/>
                <a:latin typeface="Calibri" panose="020F0502020204030204" pitchFamily="34" charset="0"/>
                <a:ea typeface="Calibri" panose="020F0502020204030204" pitchFamily="34" charset="0"/>
                <a:cs typeface="Calibri" panose="020F0502020204030204" pitchFamily="34" charset="0"/>
              </a:rPr>
              <a:t>In Material Contravention of Open Space Zoning Objective - </a:t>
            </a:r>
            <a:r>
              <a:rPr lang="en-GB" sz="7200" b="0" i="0" u="none" strike="noStrike" baseline="0" dirty="0">
                <a:latin typeface="Gotham-Book"/>
              </a:rPr>
              <a:t>To preserve and provide for open space and recreational amenities. </a:t>
            </a:r>
            <a:endParaRPr lang="en-GB" sz="7200" kern="100" dirty="0">
              <a:effectLst/>
              <a:latin typeface="Calibri" panose="020F0502020204030204" pitchFamily="34" charset="0"/>
              <a:ea typeface="Calibri" panose="020F0502020204030204" pitchFamily="34" charset="0"/>
              <a:cs typeface="Calibri" panose="020F0502020204030204" pitchFamily="34" charset="0"/>
            </a:endParaRPr>
          </a:p>
          <a:p>
            <a:r>
              <a:rPr lang="en-GB" sz="7200" b="1" dirty="0">
                <a:latin typeface="Calibri" panose="020F0502020204030204" pitchFamily="34" charset="0"/>
                <a:ea typeface="Calibri" panose="020F0502020204030204" pitchFamily="34" charset="0"/>
                <a:cs typeface="Calibri" panose="020F0502020204030204" pitchFamily="34" charset="0"/>
              </a:rPr>
              <a:t>Outcome </a:t>
            </a:r>
          </a:p>
          <a:p>
            <a:r>
              <a:rPr lang="en-GB" sz="7200" dirty="0">
                <a:latin typeface="Calibri" panose="020F0502020204030204" pitchFamily="34" charset="0"/>
                <a:ea typeface="Calibri" panose="020F0502020204030204" pitchFamily="34" charset="0"/>
                <a:cs typeface="Calibri" panose="020F0502020204030204" pitchFamily="34" charset="0"/>
              </a:rPr>
              <a:t>(a) </a:t>
            </a:r>
            <a:r>
              <a:rPr lang="en-GB" sz="7200" b="1" u="sng" dirty="0">
                <a:latin typeface="Calibri" panose="020F0502020204030204" pitchFamily="34" charset="0"/>
                <a:ea typeface="Calibri" panose="020F0502020204030204" pitchFamily="34" charset="0"/>
                <a:cs typeface="Calibri" panose="020F0502020204030204" pitchFamily="34" charset="0"/>
              </a:rPr>
              <a:t>30 no. elected members </a:t>
            </a:r>
            <a:r>
              <a:rPr lang="en-GB" sz="7200" dirty="0">
                <a:latin typeface="Calibri" panose="020F0502020204030204" pitchFamily="34" charset="0"/>
                <a:ea typeface="Calibri" panose="020F0502020204030204" pitchFamily="34" charset="0"/>
                <a:cs typeface="Calibri" panose="020F0502020204030204" pitchFamily="34" charset="0"/>
              </a:rPr>
              <a:t>of SDCC vote in favour of material contravention and planning permission is granted</a:t>
            </a:r>
          </a:p>
          <a:p>
            <a:r>
              <a:rPr lang="en-GB" sz="7200" dirty="0">
                <a:latin typeface="Calibri" panose="020F0502020204030204" pitchFamily="34" charset="0"/>
                <a:ea typeface="Calibri" panose="020F0502020204030204" pitchFamily="34" charset="0"/>
                <a:cs typeface="Calibri" panose="020F0502020204030204" pitchFamily="34" charset="0"/>
              </a:rPr>
              <a:t>OR</a:t>
            </a:r>
          </a:p>
          <a:p>
            <a:r>
              <a:rPr lang="en-GB" sz="7200" dirty="0">
                <a:latin typeface="Calibri" panose="020F0502020204030204" pitchFamily="34" charset="0"/>
                <a:ea typeface="Calibri" panose="020F0502020204030204" pitchFamily="34" charset="0"/>
                <a:cs typeface="Calibri" panose="020F0502020204030204" pitchFamily="34" charset="0"/>
              </a:rPr>
              <a:t>(b) Planning application is refused permission for the material contravention of the County Development Plan</a:t>
            </a:r>
          </a:p>
        </p:txBody>
      </p:sp>
    </p:spTree>
    <p:extLst>
      <p:ext uri="{BB962C8B-B14F-4D97-AF65-F5344CB8AC3E}">
        <p14:creationId xmlns:p14="http://schemas.microsoft.com/office/powerpoint/2010/main" val="295127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98AA-6491-CC36-7D6B-3AD6070ECF9A}"/>
              </a:ext>
            </a:extLst>
          </p:cNvPr>
          <p:cNvSpPr>
            <a:spLocks noGrp="1"/>
          </p:cNvSpPr>
          <p:nvPr>
            <p:ph type="title"/>
          </p:nvPr>
        </p:nvSpPr>
        <p:spPr>
          <a:xfrm>
            <a:off x="521208" y="448056"/>
            <a:ext cx="7555992" cy="640080"/>
          </a:xfrm>
        </p:spPr>
        <p:txBody>
          <a:bodyPr/>
          <a:lstStyle/>
          <a:p>
            <a:r>
              <a:rPr lang="en-GB" dirty="0"/>
              <a:t>For Consideration by South Dublin County Council (RESERVED FUNCTION)</a:t>
            </a:r>
            <a:endParaRPr lang="en-IE" dirty="0"/>
          </a:p>
        </p:txBody>
      </p:sp>
      <p:sp>
        <p:nvSpPr>
          <p:cNvPr id="3" name="Text Placeholder 2">
            <a:extLst>
              <a:ext uri="{FF2B5EF4-FFF2-40B4-BE49-F238E27FC236}">
                <a16:creationId xmlns:a16="http://schemas.microsoft.com/office/drawing/2014/main" id="{B12E834C-A9AD-44B2-AF36-2664C4EA99D2}"/>
              </a:ext>
            </a:extLst>
          </p:cNvPr>
          <p:cNvSpPr>
            <a:spLocks noGrp="1"/>
          </p:cNvSpPr>
          <p:nvPr>
            <p:ph type="body" idx="1"/>
          </p:nvPr>
        </p:nvSpPr>
        <p:spPr>
          <a:xfrm>
            <a:off x="435429" y="1328057"/>
            <a:ext cx="11201399" cy="5246914"/>
          </a:xfrm>
        </p:spPr>
        <p:txBody>
          <a:bodyPr>
            <a:normAutofit fontScale="32500" lnSpcReduction="20000"/>
          </a:bodyPr>
          <a:lstStyle/>
          <a:p>
            <a:pPr>
              <a:lnSpc>
                <a:spcPct val="107000"/>
              </a:lnSpc>
              <a:spcAft>
                <a:spcPts val="800"/>
              </a:spcAft>
            </a:pPr>
            <a:r>
              <a:rPr lang="en-GB" sz="5500" b="1" dirty="0">
                <a:latin typeface="Calibri" panose="020F0502020204030204" pitchFamily="34" charset="0"/>
                <a:ea typeface="Calibri" panose="020F0502020204030204" pitchFamily="34" charset="0"/>
                <a:cs typeface="Calibri" panose="020F0502020204030204" pitchFamily="34" charset="0"/>
              </a:rPr>
              <a:t>To consider </a:t>
            </a:r>
            <a:r>
              <a:rPr lang="en-IE" sz="5500" b="1" kern="100" dirty="0">
                <a:effectLst/>
                <a:latin typeface="Calibri" panose="020F0502020204030204" pitchFamily="34" charset="0"/>
                <a:ea typeface="Calibri" panose="020F0502020204030204" pitchFamily="34" charset="0"/>
                <a:cs typeface="Calibri" panose="020F0502020204030204" pitchFamily="34" charset="0"/>
              </a:rPr>
              <a:t>deciding to grant planning permission </a:t>
            </a:r>
            <a:r>
              <a:rPr lang="en-IE" sz="5500" kern="100" dirty="0">
                <a:effectLst/>
                <a:latin typeface="Calibri" panose="020F0502020204030204" pitchFamily="34" charset="0"/>
                <a:ea typeface="Calibri" panose="020F0502020204030204" pitchFamily="34" charset="0"/>
                <a:cs typeface="Calibri" panose="020F0502020204030204" pitchFamily="34" charset="0"/>
              </a:rPr>
              <a:t>for a </a:t>
            </a:r>
            <a:r>
              <a:rPr lang="en-GB" sz="5500" kern="100" dirty="0">
                <a:effectLst/>
                <a:latin typeface="Calibri" panose="020F0502020204030204" pitchFamily="34" charset="0"/>
                <a:ea typeface="Calibri" panose="020F0502020204030204" pitchFamily="34" charset="0"/>
                <a:cs typeface="Calibri" panose="020F0502020204030204" pitchFamily="34" charset="0"/>
              </a:rPr>
              <a:t>4-storey Primary Care Centre building which will provide HSE Services such as general primary care, mental health, disability and older person services; The building will accommodate GP rooms, day care centre with associated kitchen facilities and external deck amenity space, pharmacy, treatment/consultation rooms, primary care administrative offices, as well as ancillary accommodation including staff facilities, offices, meeting rooms, reception/waiting areas, ESB substation and plant at lands at City West Campus, Garters Lane, </a:t>
            </a:r>
            <a:r>
              <a:rPr lang="en-GB" sz="5500" kern="100" dirty="0" err="1">
                <a:effectLst/>
                <a:latin typeface="Calibri" panose="020F0502020204030204" pitchFamily="34" charset="0"/>
                <a:ea typeface="Calibri" panose="020F0502020204030204" pitchFamily="34" charset="0"/>
                <a:cs typeface="Calibri" panose="020F0502020204030204" pitchFamily="34" charset="0"/>
              </a:rPr>
              <a:t>Saggart</a:t>
            </a:r>
            <a:r>
              <a:rPr lang="en-GB" sz="5500" kern="100" dirty="0">
                <a:effectLst/>
                <a:latin typeface="Calibri" panose="020F0502020204030204" pitchFamily="34" charset="0"/>
                <a:ea typeface="Calibri" panose="020F0502020204030204" pitchFamily="34" charset="0"/>
                <a:cs typeface="Calibri" panose="020F0502020204030204" pitchFamily="34" charset="0"/>
              </a:rPr>
              <a:t>.</a:t>
            </a:r>
          </a:p>
          <a:p>
            <a:r>
              <a:rPr lang="en-GB" sz="5500" b="1" dirty="0">
                <a:latin typeface="Calibri" panose="020F0502020204030204" pitchFamily="34" charset="0"/>
                <a:ea typeface="Calibri" panose="020F0502020204030204" pitchFamily="34" charset="0"/>
                <a:cs typeface="Calibri" panose="020F0502020204030204" pitchFamily="34" charset="0"/>
              </a:rPr>
              <a:t>Outcome </a:t>
            </a:r>
          </a:p>
          <a:p>
            <a:r>
              <a:rPr lang="en-GB" sz="5500" dirty="0">
                <a:latin typeface="Calibri" panose="020F0502020204030204" pitchFamily="34" charset="0"/>
                <a:ea typeface="Calibri" panose="020F0502020204030204" pitchFamily="34" charset="0"/>
                <a:cs typeface="Calibri" panose="020F0502020204030204" pitchFamily="34" charset="0"/>
              </a:rPr>
              <a:t>(a) </a:t>
            </a:r>
            <a:r>
              <a:rPr lang="en-GB" sz="5500" b="1" u="sng" dirty="0">
                <a:latin typeface="Calibri" panose="020F0502020204030204" pitchFamily="34" charset="0"/>
                <a:ea typeface="Calibri" panose="020F0502020204030204" pitchFamily="34" charset="0"/>
                <a:cs typeface="Calibri" panose="020F0502020204030204" pitchFamily="34" charset="0"/>
              </a:rPr>
              <a:t>30 no. elected members </a:t>
            </a:r>
            <a:r>
              <a:rPr lang="en-GB" sz="5500" dirty="0">
                <a:latin typeface="Calibri" panose="020F0502020204030204" pitchFamily="34" charset="0"/>
                <a:ea typeface="Calibri" panose="020F0502020204030204" pitchFamily="34" charset="0"/>
                <a:cs typeface="Calibri" panose="020F0502020204030204" pitchFamily="34" charset="0"/>
              </a:rPr>
              <a:t>of SDCC vote in favour of material contravention and planning permission is granted</a:t>
            </a:r>
          </a:p>
          <a:p>
            <a:r>
              <a:rPr lang="en-GB" sz="5500" dirty="0">
                <a:latin typeface="Calibri" panose="020F0502020204030204" pitchFamily="34" charset="0"/>
                <a:ea typeface="Calibri" panose="020F0502020204030204" pitchFamily="34" charset="0"/>
                <a:cs typeface="Calibri" panose="020F0502020204030204" pitchFamily="34" charset="0"/>
              </a:rPr>
              <a:t>OR</a:t>
            </a:r>
          </a:p>
          <a:p>
            <a:r>
              <a:rPr lang="en-GB" sz="5500" dirty="0">
                <a:latin typeface="Calibri" panose="020F0502020204030204" pitchFamily="34" charset="0"/>
                <a:ea typeface="Calibri" panose="020F0502020204030204" pitchFamily="34" charset="0"/>
                <a:cs typeface="Calibri" panose="020F0502020204030204" pitchFamily="34" charset="0"/>
              </a:rPr>
              <a:t>(b) Planning application is refused permission for the material contravention of the County Development Plan</a:t>
            </a:r>
          </a:p>
          <a:p>
            <a:r>
              <a:rPr lang="en-GB" sz="5500" b="1" dirty="0">
                <a:latin typeface="Calibri" panose="020F0502020204030204" pitchFamily="34" charset="0"/>
                <a:ea typeface="Calibri" panose="020F0502020204030204" pitchFamily="34" charset="0"/>
                <a:cs typeface="Calibri" panose="020F0502020204030204" pitchFamily="34" charset="0"/>
              </a:rPr>
              <a:t>Appeal to An Bord </a:t>
            </a:r>
            <a:r>
              <a:rPr lang="en-GB" sz="5500" b="1" dirty="0" err="1">
                <a:latin typeface="Calibri" panose="020F0502020204030204" pitchFamily="34" charset="0"/>
                <a:ea typeface="Calibri" panose="020F0502020204030204" pitchFamily="34" charset="0"/>
                <a:cs typeface="Calibri" panose="020F0502020204030204" pitchFamily="34" charset="0"/>
              </a:rPr>
              <a:t>Pleanala</a:t>
            </a:r>
            <a:r>
              <a:rPr lang="en-GB" sz="5500" b="1" dirty="0">
                <a:latin typeface="Calibri" panose="020F0502020204030204" pitchFamily="34" charset="0"/>
                <a:ea typeface="Calibri" panose="020F0502020204030204" pitchFamily="34" charset="0"/>
                <a:cs typeface="Calibri" panose="020F0502020204030204" pitchFamily="34" charset="0"/>
              </a:rPr>
              <a:t> - </a:t>
            </a:r>
            <a:r>
              <a:rPr lang="en-GB" sz="5500" dirty="0">
                <a:latin typeface="Calibri" panose="020F0502020204030204" pitchFamily="34" charset="0"/>
                <a:ea typeface="Calibri" panose="020F0502020204030204" pitchFamily="34" charset="0"/>
                <a:cs typeface="Calibri" panose="020F0502020204030204" pitchFamily="34" charset="0"/>
              </a:rPr>
              <a:t>The developer or any third-party objectors may appeal the decision in the usual way to An Bord </a:t>
            </a:r>
            <a:r>
              <a:rPr lang="en-GB" sz="5500" dirty="0" err="1">
                <a:latin typeface="Calibri" panose="020F0502020204030204" pitchFamily="34" charset="0"/>
                <a:ea typeface="Calibri" panose="020F0502020204030204" pitchFamily="34" charset="0"/>
                <a:cs typeface="Calibri" panose="020F0502020204030204" pitchFamily="34" charset="0"/>
              </a:rPr>
              <a:t>Pleanala</a:t>
            </a:r>
            <a:endParaRPr lang="en-GB" sz="5500" dirty="0">
              <a:latin typeface="Calibri" panose="020F0502020204030204" pitchFamily="34" charset="0"/>
              <a:ea typeface="Calibri" panose="020F0502020204030204" pitchFamily="34" charset="0"/>
              <a:cs typeface="Calibri" panose="020F0502020204030204" pitchFamily="34" charset="0"/>
            </a:endParaRPr>
          </a:p>
          <a:p>
            <a:endParaRPr lang="en-IE" dirty="0"/>
          </a:p>
        </p:txBody>
      </p:sp>
    </p:spTree>
    <p:extLst>
      <p:ext uri="{BB962C8B-B14F-4D97-AF65-F5344CB8AC3E}">
        <p14:creationId xmlns:p14="http://schemas.microsoft.com/office/powerpoint/2010/main" val="374840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400F-D1D6-4509-0798-D00CD1377182}"/>
              </a:ext>
            </a:extLst>
          </p:cNvPr>
          <p:cNvSpPr>
            <a:spLocks noGrp="1"/>
          </p:cNvSpPr>
          <p:nvPr>
            <p:ph type="title"/>
          </p:nvPr>
        </p:nvSpPr>
        <p:spPr/>
        <p:txBody>
          <a:bodyPr/>
          <a:lstStyle/>
          <a:p>
            <a:r>
              <a:rPr lang="en-GB" dirty="0"/>
              <a:t>To Date</a:t>
            </a:r>
            <a:endParaRPr lang="en-IE" dirty="0"/>
          </a:p>
        </p:txBody>
      </p:sp>
      <p:sp>
        <p:nvSpPr>
          <p:cNvPr id="3" name="Text Placeholder 2">
            <a:extLst>
              <a:ext uri="{FF2B5EF4-FFF2-40B4-BE49-F238E27FC236}">
                <a16:creationId xmlns:a16="http://schemas.microsoft.com/office/drawing/2014/main" id="{5EF66638-0FE1-3C0D-17B8-32C77C5F5502}"/>
              </a:ext>
            </a:extLst>
          </p:cNvPr>
          <p:cNvSpPr>
            <a:spLocks noGrp="1"/>
          </p:cNvSpPr>
          <p:nvPr>
            <p:ph type="body" idx="1"/>
          </p:nvPr>
        </p:nvSpPr>
        <p:spPr>
          <a:xfrm>
            <a:off x="539495" y="1295401"/>
            <a:ext cx="11304161" cy="5114544"/>
          </a:xfrm>
        </p:spPr>
        <p:txBody>
          <a:bodyPr>
            <a:normAutofit/>
          </a:bodyPr>
          <a:lstStyle/>
          <a:p>
            <a:pPr marL="285750" indent="-285750">
              <a:buFont typeface="Arial" panose="020B0604020202020204" pitchFamily="34" charset="0"/>
              <a:buChar char="•"/>
            </a:pPr>
            <a:r>
              <a:rPr lang="en-GB" sz="2000" dirty="0"/>
              <a:t>Pre-Planning Consultation – April 2024. Planning Application – July 2024 – 4 no. third-party submissions</a:t>
            </a:r>
          </a:p>
          <a:p>
            <a:pPr marL="285750" indent="-285750">
              <a:buFont typeface="Arial" panose="020B0604020202020204" pitchFamily="34" charset="0"/>
              <a:buChar char="•"/>
            </a:pPr>
            <a:r>
              <a:rPr lang="en-GB" sz="2000" dirty="0"/>
              <a:t>Additional Information Request - September 2024  – Planning Report published. Response received November 24</a:t>
            </a:r>
          </a:p>
          <a:p>
            <a:pPr marL="285750" indent="-285750">
              <a:buFont typeface="Arial" panose="020B0604020202020204" pitchFamily="34" charset="0"/>
              <a:buChar char="•"/>
            </a:pPr>
            <a:r>
              <a:rPr lang="en-GB" sz="2000" dirty="0"/>
              <a:t>Email Notice to Elected Members – December 2024. Newspaper Notice – Submissions invited until Monday 20</a:t>
            </a:r>
            <a:r>
              <a:rPr lang="en-GB" sz="2000" baseline="30000" dirty="0"/>
              <a:t>th</a:t>
            </a:r>
            <a:r>
              <a:rPr lang="en-GB" sz="2000" dirty="0"/>
              <a:t>  Planning Report published recommending permission be granted. </a:t>
            </a:r>
          </a:p>
          <a:p>
            <a:pPr marL="285750" indent="-285750">
              <a:buFont typeface="Arial" panose="020B0604020202020204" pitchFamily="34" charset="0"/>
              <a:buChar char="•"/>
            </a:pPr>
            <a:r>
              <a:rPr lang="en-IE" sz="2000" dirty="0"/>
              <a:t>CE Report for Elected Members – available from February 4</a:t>
            </a:r>
            <a:endParaRPr lang="en-GB" sz="2000" dirty="0"/>
          </a:p>
          <a:p>
            <a:pPr marL="285750" indent="-285750">
              <a:buFont typeface="Arial" panose="020B0604020202020204" pitchFamily="34" charset="0"/>
              <a:buChar char="•"/>
            </a:pPr>
            <a:r>
              <a:rPr lang="en-GB" sz="2000" dirty="0"/>
              <a:t>Elected Members invited to Briefing –  on February 6. </a:t>
            </a:r>
          </a:p>
          <a:p>
            <a:pPr marL="285750" indent="-285750">
              <a:buFont typeface="Arial" panose="020B0604020202020204" pitchFamily="34" charset="0"/>
              <a:buChar char="•"/>
            </a:pPr>
            <a:r>
              <a:rPr lang="en-IE" sz="2000" dirty="0"/>
              <a:t>For resolution – February Council Meeting</a:t>
            </a:r>
          </a:p>
        </p:txBody>
      </p:sp>
    </p:spTree>
    <p:extLst>
      <p:ext uri="{BB962C8B-B14F-4D97-AF65-F5344CB8AC3E}">
        <p14:creationId xmlns:p14="http://schemas.microsoft.com/office/powerpoint/2010/main" val="43261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B145E-8BE7-80EE-00A9-FCB5EADF9293}"/>
              </a:ext>
            </a:extLst>
          </p:cNvPr>
          <p:cNvSpPr>
            <a:spLocks noGrp="1"/>
          </p:cNvSpPr>
          <p:nvPr>
            <p:ph type="body" idx="1"/>
          </p:nvPr>
        </p:nvSpPr>
        <p:spPr>
          <a:xfrm>
            <a:off x="510321" y="651218"/>
            <a:ext cx="4416552" cy="3977640"/>
          </a:xfrm>
        </p:spPr>
        <p:txBody>
          <a:bodyPr>
            <a:normAutofit fontScale="25000" lnSpcReduction="20000"/>
          </a:bodyPr>
          <a:lstStyle/>
          <a:p>
            <a:r>
              <a:rPr lang="en-GB" sz="5600" b="1" dirty="0">
                <a:effectLst/>
                <a:latin typeface="Calibri" panose="020F0502020204030204" pitchFamily="34" charset="0"/>
                <a:ea typeface="Calibri" panose="020F0502020204030204" pitchFamily="34" charset="0"/>
                <a:cs typeface="Calibri" panose="020F0502020204030204" pitchFamily="34" charset="0"/>
              </a:rPr>
              <a:t>Summary of 1 no. Third-Party Submission</a:t>
            </a:r>
            <a:endParaRPr lang="en-GB" sz="56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GB" sz="5600" dirty="0">
                <a:effectLst/>
                <a:latin typeface="Calibri" panose="020F0502020204030204" pitchFamily="34" charset="0"/>
                <a:ea typeface="Calibri" panose="020F0502020204030204" pitchFamily="34" charset="0"/>
                <a:cs typeface="Calibri" panose="020F0502020204030204" pitchFamily="34" charset="0"/>
              </a:rPr>
              <a:t>The wording of the material contravention is misleading and does not reflect actual proposal, as the HSE  is to be a leaseholder only and a private company will be free to sell the building/lands with a residential zoning. </a:t>
            </a:r>
          </a:p>
          <a:p>
            <a:pPr algn="just"/>
            <a:r>
              <a:rPr lang="en-GB" sz="5600" dirty="0">
                <a:effectLst/>
                <a:latin typeface="Calibri" panose="020F0502020204030204" pitchFamily="34" charset="0"/>
                <a:ea typeface="Calibri" panose="020F0502020204030204" pitchFamily="34" charset="0"/>
                <a:cs typeface="Calibri" panose="020F0502020204030204" pitchFamily="34" charset="0"/>
              </a:rPr>
              <a:t>Query on whether the access road will remain private. Concern about the precedence of a material contravention for Citywest land. </a:t>
            </a:r>
          </a:p>
          <a:p>
            <a:pPr algn="just"/>
            <a:r>
              <a:rPr lang="en-GB" sz="5600" dirty="0">
                <a:effectLst/>
                <a:latin typeface="Calibri" panose="020F0502020204030204" pitchFamily="34" charset="0"/>
                <a:ea typeface="Calibri" panose="020F0502020204030204" pitchFamily="34" charset="0"/>
                <a:cs typeface="Calibri" panose="020F0502020204030204" pitchFamily="34" charset="0"/>
              </a:rPr>
              <a:t>Developer intends to carry out significant additional development on Citywest lands. Planning permissions for solar farm and graveyard at Citywest lands referenced. </a:t>
            </a:r>
          </a:p>
          <a:p>
            <a:pPr algn="just"/>
            <a:r>
              <a:rPr lang="en-GB" sz="5600" dirty="0">
                <a:effectLst/>
                <a:latin typeface="Calibri" panose="020F0502020204030204" pitchFamily="34" charset="0"/>
                <a:ea typeface="Calibri" panose="020F0502020204030204" pitchFamily="34" charset="0"/>
                <a:cs typeface="Calibri" panose="020F0502020204030204" pitchFamily="34" charset="0"/>
              </a:rPr>
              <a:t>Concern in relation to the reduction in the amount of green space currently available at the Citywest Campus, key stepping stone in the 2022-28 green infrastructure plan. </a:t>
            </a:r>
          </a:p>
          <a:p>
            <a:pPr algn="just"/>
            <a:r>
              <a:rPr lang="en-GB" sz="5600" dirty="0">
                <a:effectLst/>
                <a:latin typeface="Calibri" panose="020F0502020204030204" pitchFamily="34" charset="0"/>
                <a:ea typeface="Calibri" panose="020F0502020204030204" pitchFamily="34" charset="0"/>
                <a:cs typeface="Calibri" panose="020F0502020204030204" pitchFamily="34" charset="0"/>
              </a:rPr>
              <a:t>Consider that in the interest of transparency and good planning, a master-planning exercise of the entire landholding should be discussed and voted on.</a:t>
            </a:r>
            <a:endParaRPr lang="en-IE" sz="56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Times New Roman" panose="02020603050405020304" pitchFamily="18" charset="0"/>
                <a:ea typeface="Times New Roman" panose="02020603050405020304" pitchFamily="18" charset="0"/>
              </a:rPr>
              <a:t> </a:t>
            </a:r>
            <a:endParaRPr lang="en-IE" sz="1800" dirty="0">
              <a:effectLst/>
              <a:latin typeface="Times New Roman" panose="02020603050405020304" pitchFamily="18" charset="0"/>
              <a:ea typeface="Times New Roman" panose="02020603050405020304" pitchFamily="18" charset="0"/>
            </a:endParaRPr>
          </a:p>
          <a:p>
            <a:endParaRPr lang="en-IE" dirty="0"/>
          </a:p>
        </p:txBody>
      </p:sp>
      <p:sp>
        <p:nvSpPr>
          <p:cNvPr id="5" name="TextBox 4">
            <a:extLst>
              <a:ext uri="{FF2B5EF4-FFF2-40B4-BE49-F238E27FC236}">
                <a16:creationId xmlns:a16="http://schemas.microsoft.com/office/drawing/2014/main" id="{40F97E8A-EF7B-BB75-8161-A0EA2296DB9B}"/>
              </a:ext>
            </a:extLst>
          </p:cNvPr>
          <p:cNvSpPr txBox="1"/>
          <p:nvPr/>
        </p:nvSpPr>
        <p:spPr>
          <a:xfrm>
            <a:off x="5079273" y="332668"/>
            <a:ext cx="6992984" cy="5601533"/>
          </a:xfrm>
          <a:prstGeom prst="rect">
            <a:avLst/>
          </a:prstGeom>
          <a:noFill/>
        </p:spPr>
        <p:txBody>
          <a:bodyPr wrap="square">
            <a:spAutoFit/>
          </a:bodyPr>
          <a:lstStyle/>
          <a:p>
            <a:endParaRPr lang="en-GB" sz="1800" b="1"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Calibri" panose="020F0502020204030204" pitchFamily="34" charset="0"/>
              </a:rPr>
              <a:t>CE Response to Submission</a:t>
            </a:r>
          </a:p>
          <a:p>
            <a:endParaRPr lang="en-GB" b="1" dirty="0">
              <a:latin typeface="Times New Roman" panose="02020603050405020304" pitchFamily="18" charset="0"/>
              <a:ea typeface="Times New Roman" panose="02020603050405020304" pitchFamily="18" charset="0"/>
            </a:endParaRPr>
          </a:p>
          <a:p>
            <a:r>
              <a:rPr lang="en-GB" sz="1600" dirty="0">
                <a:effectLst/>
                <a:latin typeface="Calibri" panose="020F0502020204030204" pitchFamily="34" charset="0"/>
                <a:ea typeface="Calibri" panose="020F0502020204030204" pitchFamily="34" charset="0"/>
                <a:cs typeface="Calibri" panose="020F0502020204030204" pitchFamily="34" charset="0"/>
              </a:rPr>
              <a:t>HSE is not the developer or the landholder but will be the principal end-user by leasehold. Only the specific proposals to this application can be considered as part of this process. The subject site comprises a former coach parking area and green infrastructure has been optimised to site. If granted, the site shall remain zoned Open Space but the proposed specific development with primary healthcare use would be permitted to proceed. The access road is to remain in private ownership. </a:t>
            </a:r>
          </a:p>
          <a:p>
            <a:endParaRPr lang="en-GB" sz="1600" dirty="0">
              <a:latin typeface="Calibri" panose="020F0502020204030204" pitchFamily="34" charset="0"/>
              <a:ea typeface="Calibri" panose="020F0502020204030204" pitchFamily="34" charset="0"/>
              <a:cs typeface="Calibri" panose="020F0502020204030204" pitchFamily="34" charset="0"/>
            </a:endParaRPr>
          </a:p>
          <a:p>
            <a:r>
              <a:rPr lang="en-GB" sz="1600" dirty="0">
                <a:effectLst/>
                <a:latin typeface="Calibri" panose="020F0502020204030204" pitchFamily="34" charset="0"/>
                <a:ea typeface="Calibri" panose="020F0502020204030204" pitchFamily="34" charset="0"/>
                <a:cs typeface="Calibri" panose="020F0502020204030204" pitchFamily="34" charset="0"/>
              </a:rPr>
              <a:t>Concern regarding Material Contravention process noted. However, the process is rarely initiated, first instance under the current County Development Plan. Acknowledged that these proposals are not plan-led by reason of zoning, the proposals are considered in accordance with the principles of good planning. Importantly, aside from the matter of zoning, the proposals are otherwise in compliance CDP, as well as relevant policies/objectives of the Government/Minister and the Regional Spatial and Economic Strategy (EMRA 2019). The administration of these proposals is considered transparent with the related planning report being made available during the Material Contravention public consultation process, with a determination to take place at a Council Meeting (public) and in accordance with the process as set out to Planning and Development Act 2000 (as amended). </a:t>
            </a:r>
            <a:endParaRPr lang="en-IE"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432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70C9-A16D-C45D-68AF-D646EDE511B3}"/>
              </a:ext>
            </a:extLst>
          </p:cNvPr>
          <p:cNvSpPr>
            <a:spLocks noGrp="1"/>
          </p:cNvSpPr>
          <p:nvPr>
            <p:ph type="title"/>
          </p:nvPr>
        </p:nvSpPr>
        <p:spPr/>
        <p:txBody>
          <a:bodyPr/>
          <a:lstStyle/>
          <a:p>
            <a:r>
              <a:rPr lang="en-GB" dirty="0"/>
              <a:t>Catchment for PCC</a:t>
            </a:r>
            <a:endParaRPr lang="en-IE" dirty="0"/>
          </a:p>
        </p:txBody>
      </p:sp>
      <p:sp>
        <p:nvSpPr>
          <p:cNvPr id="3" name="Text Placeholder 2">
            <a:extLst>
              <a:ext uri="{FF2B5EF4-FFF2-40B4-BE49-F238E27FC236}">
                <a16:creationId xmlns:a16="http://schemas.microsoft.com/office/drawing/2014/main" id="{50502717-5C94-29E1-E635-28852460847C}"/>
              </a:ext>
            </a:extLst>
          </p:cNvPr>
          <p:cNvSpPr>
            <a:spLocks noGrp="1"/>
          </p:cNvSpPr>
          <p:nvPr>
            <p:ph type="body" idx="1"/>
          </p:nvPr>
        </p:nvSpPr>
        <p:spPr/>
        <p:txBody>
          <a:bodyPr/>
          <a:lstStyle/>
          <a:p>
            <a:endParaRPr lang="en-IE"/>
          </a:p>
        </p:txBody>
      </p:sp>
      <p:pic>
        <p:nvPicPr>
          <p:cNvPr id="5" name="Picture 4">
            <a:extLst>
              <a:ext uri="{FF2B5EF4-FFF2-40B4-BE49-F238E27FC236}">
                <a16:creationId xmlns:a16="http://schemas.microsoft.com/office/drawing/2014/main" id="{8ABDCB22-4329-A74E-4B7B-35AD8F29D377}"/>
              </a:ext>
            </a:extLst>
          </p:cNvPr>
          <p:cNvPicPr>
            <a:picLocks noChangeAspect="1"/>
          </p:cNvPicPr>
          <p:nvPr/>
        </p:nvPicPr>
        <p:blipFill>
          <a:blip r:embed="rId2"/>
          <a:srcRect l="16666" t="24824" r="15833" b="5299"/>
          <a:stretch/>
        </p:blipFill>
        <p:spPr>
          <a:xfrm>
            <a:off x="539496" y="1223294"/>
            <a:ext cx="10150275" cy="5513731"/>
          </a:xfrm>
          <a:prstGeom prst="rect">
            <a:avLst/>
          </a:prstGeom>
        </p:spPr>
      </p:pic>
    </p:spTree>
    <p:extLst>
      <p:ext uri="{BB962C8B-B14F-4D97-AF65-F5344CB8AC3E}">
        <p14:creationId xmlns:p14="http://schemas.microsoft.com/office/powerpoint/2010/main" val="162598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B027-0D72-4F37-0E22-9A714B9983C2}"/>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2DFC75DA-579E-1DC9-6834-467BEF74A9BA}"/>
              </a:ext>
            </a:extLst>
          </p:cNvPr>
          <p:cNvSpPr>
            <a:spLocks noGrp="1"/>
          </p:cNvSpPr>
          <p:nvPr>
            <p:ph type="body" idx="1"/>
          </p:nvPr>
        </p:nvSpPr>
        <p:spPr>
          <a:xfrm>
            <a:off x="6744353" y="1440180"/>
            <a:ext cx="4416552" cy="3977640"/>
          </a:xfrm>
        </p:spPr>
        <p:txBody>
          <a:bodyPr>
            <a:normAutofit fontScale="92500" lnSpcReduction="10000"/>
          </a:bodyPr>
          <a:lstStyle/>
          <a:p>
            <a:pPr algn="l"/>
            <a:r>
              <a:rPr lang="en-GB" sz="1800" b="1" i="0" u="none" strike="noStrike" baseline="0" dirty="0">
                <a:latin typeface="Gotham-Bold"/>
              </a:rPr>
              <a:t>The development would contravene materially the following objective of the </a:t>
            </a:r>
            <a:r>
              <a:rPr lang="en-IE" sz="1800" b="1" i="0" u="none" strike="noStrike" baseline="0" dirty="0">
                <a:latin typeface="Gotham-Bold"/>
              </a:rPr>
              <a:t>development plan:</a:t>
            </a:r>
          </a:p>
          <a:p>
            <a:pPr algn="l"/>
            <a:r>
              <a:rPr lang="en-GB" sz="1800" b="0" i="0" u="none" strike="noStrike" baseline="0" dirty="0">
                <a:latin typeface="Gotham-Medium"/>
              </a:rPr>
              <a:t>Land Use Zoning Objective Open Space - </a:t>
            </a:r>
            <a:r>
              <a:rPr lang="en-GB" sz="1800" b="0" i="0" u="none" strike="noStrike" baseline="0" dirty="0">
                <a:latin typeface="Gotham-Book"/>
              </a:rPr>
              <a:t>To preserve and provide for open space and recreational amenities. </a:t>
            </a:r>
          </a:p>
          <a:p>
            <a:pPr algn="l"/>
            <a:r>
              <a:rPr lang="en-GB" sz="1800" b="0" i="0" u="none" strike="noStrike" baseline="0" dirty="0">
                <a:latin typeface="Gotham-Book"/>
              </a:rPr>
              <a:t>Note - primary health care centre use is not permitted on lands zoned Open Space and the development is proposed on lands zoned Open Space.</a:t>
            </a:r>
            <a:endParaRPr lang="en-IE" dirty="0"/>
          </a:p>
        </p:txBody>
      </p:sp>
      <p:pic>
        <p:nvPicPr>
          <p:cNvPr id="5" name="Picture 4">
            <a:extLst>
              <a:ext uri="{FF2B5EF4-FFF2-40B4-BE49-F238E27FC236}">
                <a16:creationId xmlns:a16="http://schemas.microsoft.com/office/drawing/2014/main" id="{EAF2AB05-DF34-5425-CDCB-53B2A6CB1BF8}"/>
              </a:ext>
            </a:extLst>
          </p:cNvPr>
          <p:cNvPicPr>
            <a:picLocks noChangeAspect="1"/>
          </p:cNvPicPr>
          <p:nvPr/>
        </p:nvPicPr>
        <p:blipFill>
          <a:blip r:embed="rId3"/>
          <a:srcRect l="21667" t="24591" r="24166"/>
          <a:stretch/>
        </p:blipFill>
        <p:spPr>
          <a:xfrm>
            <a:off x="278238" y="1323269"/>
            <a:ext cx="6347831" cy="4637258"/>
          </a:xfrm>
          <a:prstGeom prst="rect">
            <a:avLst/>
          </a:prstGeom>
        </p:spPr>
      </p:pic>
    </p:spTree>
    <p:extLst>
      <p:ext uri="{BB962C8B-B14F-4D97-AF65-F5344CB8AC3E}">
        <p14:creationId xmlns:p14="http://schemas.microsoft.com/office/powerpoint/2010/main" val="293171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C2F6-0A22-BDE9-F7C8-3867A43C198F}"/>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B510EAB9-DC92-547A-A5E9-21DCE87D1B5C}"/>
              </a:ext>
            </a:extLst>
          </p:cNvPr>
          <p:cNvSpPr>
            <a:spLocks noGrp="1"/>
          </p:cNvSpPr>
          <p:nvPr>
            <p:ph type="body" idx="1"/>
          </p:nvPr>
        </p:nvSpPr>
        <p:spPr/>
        <p:txBody>
          <a:bodyPr/>
          <a:lstStyle/>
          <a:p>
            <a:endParaRPr lang="en-IE" dirty="0"/>
          </a:p>
        </p:txBody>
      </p:sp>
      <p:pic>
        <p:nvPicPr>
          <p:cNvPr id="6" name="Picture 5">
            <a:extLst>
              <a:ext uri="{FF2B5EF4-FFF2-40B4-BE49-F238E27FC236}">
                <a16:creationId xmlns:a16="http://schemas.microsoft.com/office/drawing/2014/main" id="{74E3DCCB-7E23-55CF-19A6-6683AD824E81}"/>
              </a:ext>
            </a:extLst>
          </p:cNvPr>
          <p:cNvPicPr>
            <a:picLocks noChangeAspect="1"/>
          </p:cNvPicPr>
          <p:nvPr/>
        </p:nvPicPr>
        <p:blipFill>
          <a:blip r:embed="rId2"/>
          <a:srcRect l="1160" t="25340"/>
          <a:stretch/>
        </p:blipFill>
        <p:spPr>
          <a:xfrm>
            <a:off x="70757" y="1219198"/>
            <a:ext cx="12050486" cy="477882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961AA95-2A46-D668-117D-EC61A43C6BEF}"/>
                  </a:ext>
                </a:extLst>
              </p14:cNvPr>
              <p14:cNvContentPartPr/>
              <p14:nvPr/>
            </p14:nvContentPartPr>
            <p14:xfrm>
              <a:off x="5573520" y="4441560"/>
              <a:ext cx="360" cy="360"/>
            </p14:xfrm>
          </p:contentPart>
        </mc:Choice>
        <mc:Fallback xmlns="">
          <p:pic>
            <p:nvPicPr>
              <p:cNvPr id="7" name="Ink 6">
                <a:extLst>
                  <a:ext uri="{FF2B5EF4-FFF2-40B4-BE49-F238E27FC236}">
                    <a16:creationId xmlns:a16="http://schemas.microsoft.com/office/drawing/2014/main" id="{0961AA95-2A46-D668-117D-EC61A43C6BEF}"/>
                  </a:ext>
                </a:extLst>
              </p:cNvPr>
              <p:cNvPicPr/>
              <p:nvPr/>
            </p:nvPicPr>
            <p:blipFill>
              <a:blip r:embed="rId4"/>
              <a:stretch>
                <a:fillRect/>
              </a:stretch>
            </p:blipFill>
            <p:spPr>
              <a:xfrm>
                <a:off x="5567400" y="4435440"/>
                <a:ext cx="12600" cy="12600"/>
              </a:xfrm>
              <a:prstGeom prst="rect">
                <a:avLst/>
              </a:prstGeom>
            </p:spPr>
          </p:pic>
        </mc:Fallback>
      </mc:AlternateContent>
      <p:sp>
        <p:nvSpPr>
          <p:cNvPr id="17" name="Oval 16">
            <a:extLst>
              <a:ext uri="{FF2B5EF4-FFF2-40B4-BE49-F238E27FC236}">
                <a16:creationId xmlns:a16="http://schemas.microsoft.com/office/drawing/2014/main" id="{F1813E2F-C0C3-B98C-B5F5-2AA4560AE64C}"/>
              </a:ext>
            </a:extLst>
          </p:cNvPr>
          <p:cNvSpPr/>
          <p:nvPr/>
        </p:nvSpPr>
        <p:spPr>
          <a:xfrm>
            <a:off x="5212515" y="4190999"/>
            <a:ext cx="424543" cy="3374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2955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1F81-A0F6-995B-521E-C48EC9A17C69}"/>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4D11CBD5-BBD7-28B0-C48B-FD728BE8923E}"/>
              </a:ext>
            </a:extLst>
          </p:cNvPr>
          <p:cNvSpPr>
            <a:spLocks noGrp="1"/>
          </p:cNvSpPr>
          <p:nvPr>
            <p:ph type="body" idx="1"/>
          </p:nvPr>
        </p:nvSpPr>
        <p:spPr/>
        <p:txBody>
          <a:bodyPr/>
          <a:lstStyle/>
          <a:p>
            <a:endParaRPr lang="en-IE"/>
          </a:p>
        </p:txBody>
      </p:sp>
      <p:pic>
        <p:nvPicPr>
          <p:cNvPr id="5" name="Picture 4">
            <a:extLst>
              <a:ext uri="{FF2B5EF4-FFF2-40B4-BE49-F238E27FC236}">
                <a16:creationId xmlns:a16="http://schemas.microsoft.com/office/drawing/2014/main" id="{42C6BD31-5C65-7CF9-1E4A-77EAD2875279}"/>
              </a:ext>
            </a:extLst>
          </p:cNvPr>
          <p:cNvPicPr>
            <a:picLocks noChangeAspect="1"/>
          </p:cNvPicPr>
          <p:nvPr/>
        </p:nvPicPr>
        <p:blipFill>
          <a:blip r:embed="rId2"/>
          <a:srcRect l="4167" t="23002"/>
          <a:stretch/>
        </p:blipFill>
        <p:spPr>
          <a:xfrm>
            <a:off x="114564" y="378823"/>
            <a:ext cx="11962872" cy="5043569"/>
          </a:xfrm>
          <a:prstGeom prst="rect">
            <a:avLst/>
          </a:prstGeom>
        </p:spPr>
      </p:pic>
    </p:spTree>
    <p:extLst>
      <p:ext uri="{BB962C8B-B14F-4D97-AF65-F5344CB8AC3E}">
        <p14:creationId xmlns:p14="http://schemas.microsoft.com/office/powerpoint/2010/main" val="245854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4FA8-3F28-399E-5564-96B2E2B3701C}"/>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BFE46BA3-3F00-2F82-0DBE-03BE54C9C752}"/>
              </a:ext>
            </a:extLst>
          </p:cNvPr>
          <p:cNvSpPr>
            <a:spLocks noGrp="1"/>
          </p:cNvSpPr>
          <p:nvPr>
            <p:ph type="body" idx="1"/>
          </p:nvPr>
        </p:nvSpPr>
        <p:spPr/>
        <p:txBody>
          <a:bodyPr/>
          <a:lstStyle/>
          <a:p>
            <a:endParaRPr lang="en-IE" dirty="0"/>
          </a:p>
        </p:txBody>
      </p:sp>
      <p:pic>
        <p:nvPicPr>
          <p:cNvPr id="5" name="Picture 4">
            <a:extLst>
              <a:ext uri="{FF2B5EF4-FFF2-40B4-BE49-F238E27FC236}">
                <a16:creationId xmlns:a16="http://schemas.microsoft.com/office/drawing/2014/main" id="{BD8C61FB-BACD-E3E6-1CAD-F10929E2B185}"/>
              </a:ext>
            </a:extLst>
          </p:cNvPr>
          <p:cNvPicPr>
            <a:picLocks noChangeAspect="1"/>
          </p:cNvPicPr>
          <p:nvPr/>
        </p:nvPicPr>
        <p:blipFill>
          <a:blip r:embed="rId2"/>
          <a:srcRect l="9166" t="23002" r="10834"/>
          <a:stretch/>
        </p:blipFill>
        <p:spPr>
          <a:xfrm>
            <a:off x="301751" y="448056"/>
            <a:ext cx="11441725" cy="5778573"/>
          </a:xfrm>
          <a:prstGeom prst="rect">
            <a:avLst/>
          </a:prstGeom>
        </p:spPr>
      </p:pic>
    </p:spTree>
    <p:extLst>
      <p:ext uri="{BB962C8B-B14F-4D97-AF65-F5344CB8AC3E}">
        <p14:creationId xmlns:p14="http://schemas.microsoft.com/office/powerpoint/2010/main" val="3892256090"/>
      </p:ext>
    </p:extLst>
  </p:cSld>
  <p:clrMapOvr>
    <a:masterClrMapping/>
  </p:clrMapOvr>
</p:sld>
</file>

<file path=ppt/theme/theme1.xml><?xml version="1.0" encoding="utf-8"?>
<a:theme xmlns:a="http://schemas.openxmlformats.org/drawingml/2006/main" name="Cust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in32 v2" id="{08D89365-2E4C-432D-9349-8DF9B80AEEA1}" vid="{010FF314-90DF-4A21-BD0D-ADCBA34234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63EE24-83AF-4B4D-B45B-11D1ECD4364A}">
  <ds:schemaRefs>
    <ds:schemaRef ds:uri="http://schemas.microsoft.com/sharepoint/v3/contenttype/forms"/>
  </ds:schemaRefs>
</ds:datastoreItem>
</file>

<file path=customXml/itemProps2.xml><?xml version="1.0" encoding="utf-8"?>
<ds:datastoreItem xmlns:ds="http://schemas.openxmlformats.org/officeDocument/2006/customXml" ds:itemID="{5A3EE4EA-81C0-48D0-BEBD-A2EFD6B38B4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2FC9C26-AD58-4393-99DE-F67958CF6A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{C8C906DB-0B37-40D7-84A5-C4AD99E8570D}tf10001108_win32</Template>
  <TotalTime>81</TotalTime>
  <Words>893</Words>
  <Application>Microsoft Office PowerPoint</Application>
  <PresentationFormat>Widescreen</PresentationFormat>
  <Paragraphs>40</Paragraphs>
  <Slides>12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Gotham-Bold</vt:lpstr>
      <vt:lpstr>Gotham-Book</vt:lpstr>
      <vt:lpstr>Gotham-Medium</vt:lpstr>
      <vt:lpstr>Segoe UI</vt:lpstr>
      <vt:lpstr>Segoe UI Light</vt:lpstr>
      <vt:lpstr>Times New Roman</vt:lpstr>
      <vt:lpstr>Custom</vt:lpstr>
      <vt:lpstr>SD24A/0187W  Primary Care Centre Planning Application  Material Contravention (reserved function)</vt:lpstr>
      <vt:lpstr>For Consideration by South Dublin County Council (RESERVED FUNCTION)</vt:lpstr>
      <vt:lpstr>To Date</vt:lpstr>
      <vt:lpstr>PowerPoint Presentation</vt:lpstr>
      <vt:lpstr>Catchment for PCC</vt:lpstr>
      <vt:lpstr>PowerPoint Presentation</vt:lpstr>
      <vt:lpstr>PowerPoint Presentation</vt:lpstr>
      <vt:lpstr>PowerPoint Presentation</vt:lpstr>
      <vt:lpstr>PowerPoint Presentation</vt:lpstr>
      <vt:lpstr>PowerPoint Presentation</vt:lpstr>
      <vt:lpstr>PowerPoint Presentation</vt:lpstr>
      <vt:lpstr>South Dublin County Council (RESERVED FUNCTION)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Gormla O'Corrain</dc:creator>
  <cp:keywords/>
  <cp:lastModifiedBy>Michael McAdam</cp:lastModifiedBy>
  <cp:revision>1</cp:revision>
  <dcterms:created xsi:type="dcterms:W3CDTF">2025-02-04T10:18:13Z</dcterms:created>
  <dcterms:modified xsi:type="dcterms:W3CDTF">2025-02-04T14:38:12Z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