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80" r:id="rId2"/>
    <p:sldId id="265" r:id="rId3"/>
    <p:sldId id="276" r:id="rId4"/>
    <p:sldId id="387" r:id="rId5"/>
    <p:sldId id="381" r:id="rId6"/>
    <p:sldId id="273" r:id="rId7"/>
    <p:sldId id="274" r:id="rId8"/>
    <p:sldId id="275" r:id="rId9"/>
  </p:sldIdLst>
  <p:sldSz cx="18288000" cy="10287000"/>
  <p:notesSz cx="6858000" cy="9144000"/>
  <p:embeddedFontLst>
    <p:embeddedFont>
      <p:font typeface="Arial Narrow" panose="020B0606020202030204" pitchFamily="34" charset="0"/>
      <p:regular r:id="rId10"/>
      <p:bold r:id="rId11"/>
      <p:italic r:id="rId12"/>
      <p:boldItalic r:id="rId13"/>
    </p:embeddedFont>
    <p:embeddedFont>
      <p:font typeface="Gotham Bold"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22" autoAdjust="0"/>
  </p:normalViewPr>
  <p:slideViewPr>
    <p:cSldViewPr>
      <p:cViewPr varScale="1">
        <p:scale>
          <a:sx n="52" d="100"/>
          <a:sy n="52" d="100"/>
        </p:scale>
        <p:origin x="854"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consult.sdublincoco.ie/"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318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IE" dirty="0"/>
          </a:p>
        </p:txBody>
      </p:sp>
      <p:sp>
        <p:nvSpPr>
          <p:cNvPr id="5" name="TextBox 5"/>
          <p:cNvSpPr txBox="1"/>
          <p:nvPr/>
        </p:nvSpPr>
        <p:spPr>
          <a:xfrm>
            <a:off x="438458" y="266700"/>
            <a:ext cx="16159735" cy="105759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9600"/>
              </a:lnSpc>
              <a:spcBef>
                <a:spcPct val="0"/>
              </a:spcBef>
            </a:pPr>
            <a:r>
              <a:rPr lang="en-GB" sz="4600" dirty="0">
                <a:solidFill>
                  <a:srgbClr val="51626F"/>
                </a:solidFill>
                <a:latin typeface="Arial" panose="020B0604020202020204" pitchFamily="34" charset="0"/>
                <a:cs typeface="Arial" panose="020B0604020202020204" pitchFamily="34" charset="0"/>
              </a:rPr>
              <a:t>Camac Valley Caravan &amp; Camping Park – Part 8 Process</a:t>
            </a:r>
            <a:endParaRPr lang="en-US" sz="4600" dirty="0">
              <a:solidFill>
                <a:srgbClr val="51626F"/>
              </a:solidFill>
              <a:latin typeface="Arial" panose="020B0604020202020204" pitchFamily="34" charset="0"/>
              <a:cs typeface="Arial" panose="020B0604020202020204" pitchFamily="34" charset="0"/>
            </a:endParaRPr>
          </a:p>
        </p:txBody>
      </p:sp>
      <p:pic>
        <p:nvPicPr>
          <p:cNvPr id="6" name="Picture 5" descr="A small shed in a yard&#10;&#10;Description automatically generated">
            <a:extLst>
              <a:ext uri="{FF2B5EF4-FFF2-40B4-BE49-F238E27FC236}">
                <a16:creationId xmlns:a16="http://schemas.microsoft.com/office/drawing/2014/main" id="{D57375D6-BCAC-CA81-0F09-37A7D527D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459" y="2933700"/>
            <a:ext cx="8132565" cy="6367054"/>
          </a:xfrm>
          <a:prstGeom prst="rect">
            <a:avLst/>
          </a:prstGeom>
        </p:spPr>
      </p:pic>
      <p:pic>
        <p:nvPicPr>
          <p:cNvPr id="8" name="Picture 7" descr="A aerial view of a green field with trees and a building&#10;&#10;Description automatically generated">
            <a:extLst>
              <a:ext uri="{FF2B5EF4-FFF2-40B4-BE49-F238E27FC236}">
                <a16:creationId xmlns:a16="http://schemas.microsoft.com/office/drawing/2014/main" id="{CFB975B8-B8E4-8CCC-92E5-893CD76B01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1030" y="2933700"/>
            <a:ext cx="9716979" cy="6367063"/>
          </a:xfrm>
          <a:prstGeom prst="rect">
            <a:avLst/>
          </a:prstGeom>
        </p:spPr>
      </p:pic>
      <p:sp>
        <p:nvSpPr>
          <p:cNvPr id="3" name="TextBox 2">
            <a:extLst>
              <a:ext uri="{FF2B5EF4-FFF2-40B4-BE49-F238E27FC236}">
                <a16:creationId xmlns:a16="http://schemas.microsoft.com/office/drawing/2014/main" id="{80A6D955-605E-EA65-2A17-43399C608782}"/>
              </a:ext>
            </a:extLst>
          </p:cNvPr>
          <p:cNvSpPr txBox="1"/>
          <p:nvPr/>
        </p:nvSpPr>
        <p:spPr>
          <a:xfrm>
            <a:off x="3200400" y="1485900"/>
            <a:ext cx="11811000" cy="1077218"/>
          </a:xfrm>
          <a:prstGeom prst="rect">
            <a:avLst/>
          </a:prstGeom>
          <a:noFill/>
        </p:spPr>
        <p:txBody>
          <a:bodyPr wrap="square" rtlCol="0">
            <a:spAutoFit/>
          </a:bodyPr>
          <a:lstStyle/>
          <a:p>
            <a:pPr algn="ctr"/>
            <a:r>
              <a:rPr lang="en-IE" sz="3200" dirty="0">
                <a:solidFill>
                  <a:srgbClr val="51626F"/>
                </a:solidFill>
                <a:latin typeface="Arial" panose="020B0604020202020204" pitchFamily="34" charset="0"/>
                <a:cs typeface="Arial" panose="020B0604020202020204" pitchFamily="34" charset="0"/>
              </a:rPr>
              <a:t>Presentation to Council Meeting </a:t>
            </a:r>
          </a:p>
          <a:p>
            <a:pPr algn="ctr"/>
            <a:r>
              <a:rPr lang="en-IE" sz="3200" dirty="0">
                <a:solidFill>
                  <a:srgbClr val="51626F"/>
                </a:solidFill>
                <a:latin typeface="Arial" panose="020B0604020202020204" pitchFamily="34" charset="0"/>
                <a:cs typeface="Arial" panose="020B0604020202020204" pitchFamily="34" charset="0"/>
              </a:rPr>
              <a:t>10th February 2025</a:t>
            </a:r>
          </a:p>
        </p:txBody>
      </p:sp>
    </p:spTree>
    <p:extLst>
      <p:ext uri="{BB962C8B-B14F-4D97-AF65-F5344CB8AC3E}">
        <p14:creationId xmlns:p14="http://schemas.microsoft.com/office/powerpoint/2010/main" val="1107755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2B2D4-A804-589E-771B-8AD9C610B90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AFA0193-16B3-7EE8-F1A0-19CF57B7791C}"/>
              </a:ext>
            </a:extLst>
          </p:cNvPr>
          <p:cNvSpPr/>
          <p:nvPr/>
        </p:nvSpPr>
        <p:spPr>
          <a:xfrm>
            <a:off x="164691" y="-13519"/>
            <a:ext cx="18152806" cy="10477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sz="2800" kern="100">
              <a:effectLst/>
              <a:latin typeface="Aptos" panose="020B0004020202020204" pitchFamily="34" charset="0"/>
              <a:ea typeface="Aptos" panose="020B0004020202020204" pitchFamily="34" charset="0"/>
              <a:cs typeface="Times New Roman" panose="02020603050405020304" pitchFamily="18" charset="0"/>
            </a:endParaRPr>
          </a:p>
          <a:p>
            <a:endParaRPr lang="en-IE" sz="2800" kern="100">
              <a:latin typeface="Aptos" panose="020B0004020202020204" pitchFamily="34" charset="0"/>
              <a:ea typeface="Aptos" panose="020B0004020202020204" pitchFamily="34" charset="0"/>
              <a:cs typeface="Times New Roman" panose="02020603050405020304" pitchFamily="18" charset="0"/>
            </a:endParaRPr>
          </a:p>
          <a:p>
            <a:endParaRPr lang="en-IE" sz="2800" kern="100">
              <a:effectLst/>
              <a:latin typeface="Aptos" panose="020B0004020202020204" pitchFamily="34" charset="0"/>
              <a:ea typeface="Aptos" panose="020B0004020202020204" pitchFamily="34" charset="0"/>
              <a:cs typeface="Times New Roman" panose="02020603050405020304" pitchFamily="18" charset="0"/>
            </a:endParaRPr>
          </a:p>
          <a:p>
            <a:endParaRPr lang="en-IE" sz="2800" kern="10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IE" sz="2500" kern="1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IE" sz="2500" kern="100">
              <a:effectLst/>
              <a:latin typeface="Aptos" panose="020B0004020202020204" pitchFamily="34" charset="0"/>
              <a:ea typeface="Aptos" panose="020B0004020202020204" pitchFamily="34" charset="0"/>
              <a:cs typeface="Times New Roman" panose="02020603050405020304" pitchFamily="18" charset="0"/>
            </a:endParaRPr>
          </a:p>
          <a:p>
            <a:r>
              <a:rPr lang="en-IE" sz="2500" kern="100">
                <a:latin typeface="Aptos" panose="020B0004020202020204" pitchFamily="34" charset="0"/>
                <a:cs typeface="Times New Roman" panose="02020603050405020304" pitchFamily="18" charset="0"/>
              </a:rPr>
              <a:t>		</a:t>
            </a:r>
            <a:r>
              <a:rPr lang="en-IE" sz="2300" kern="100">
                <a:latin typeface="Aptos" panose="020B0004020202020204" pitchFamily="34" charset="0"/>
                <a:cs typeface="Times New Roman" panose="02020603050405020304" pitchFamily="18" charset="0"/>
              </a:rPr>
              <a:t>          </a:t>
            </a:r>
            <a:br>
              <a:rPr lang="en-IE" kern="100">
                <a:latin typeface="Aptos" panose="020B0004020202020204" pitchFamily="34" charset="0"/>
                <a:cs typeface="Times New Roman" panose="02020603050405020304" pitchFamily="18" charset="0"/>
              </a:rPr>
            </a:br>
            <a:endParaRPr lang="en-IE" kern="100">
              <a:latin typeface="Aptos" panose="020B0004020202020204" pitchFamily="34" charset="0"/>
              <a:cs typeface="Times New Roman" panose="02020603050405020304" pitchFamily="18" charset="0"/>
            </a:endParaRPr>
          </a:p>
          <a:p>
            <a:pPr lvl="7">
              <a:buFont typeface="Courier New" panose="02070309020205020404" pitchFamily="49" charset="0"/>
              <a:buChar char="o"/>
            </a:pPr>
            <a:endParaRPr lang="en-IE" sz="2400" kern="100">
              <a:latin typeface="Aptos" panose="020B0004020202020204" pitchFamily="34" charset="0"/>
              <a:cs typeface="Times New Roman" panose="02020603050405020304" pitchFamily="18" charset="0"/>
            </a:endParaRPr>
          </a:p>
          <a:p>
            <a:pPr lvl="7"/>
            <a:r>
              <a:rPr lang="en-IE" sz="2400" kern="100">
                <a:latin typeface="Aptos" panose="020B0004020202020204" pitchFamily="34" charset="0"/>
                <a:cs typeface="Times New Roman" panose="02020603050405020304" pitchFamily="18" charset="0"/>
              </a:rPr>
              <a:t>															</a:t>
            </a:r>
            <a:endParaRPr lang="en-IE" sz="2400" kern="100" dirty="0">
              <a:latin typeface="Aptos" panose="020B0004020202020204" pitchFamily="34" charset="0"/>
              <a:cs typeface="Times New Roman" panose="02020603050405020304" pitchFamily="18" charset="0"/>
            </a:endParaRPr>
          </a:p>
        </p:txBody>
      </p:sp>
      <p:grpSp>
        <p:nvGrpSpPr>
          <p:cNvPr id="3" name="Group 3">
            <a:extLst>
              <a:ext uri="{FF2B5EF4-FFF2-40B4-BE49-F238E27FC236}">
                <a16:creationId xmlns:a16="http://schemas.microsoft.com/office/drawing/2014/main" id="{25700C56-2626-9D46-0300-0C1193071BA4}"/>
              </a:ext>
            </a:extLst>
          </p:cNvPr>
          <p:cNvGrpSpPr/>
          <p:nvPr/>
        </p:nvGrpSpPr>
        <p:grpSpPr>
          <a:xfrm>
            <a:off x="0" y="1474068"/>
            <a:ext cx="18288000" cy="7098432"/>
            <a:chOff x="-1372847" y="-3635804"/>
            <a:chExt cx="20592711" cy="9253842"/>
          </a:xfrm>
        </p:grpSpPr>
        <p:sp>
          <p:nvSpPr>
            <p:cNvPr id="4" name="TextBox 4">
              <a:extLst>
                <a:ext uri="{FF2B5EF4-FFF2-40B4-BE49-F238E27FC236}">
                  <a16:creationId xmlns:a16="http://schemas.microsoft.com/office/drawing/2014/main" id="{2E480EF3-1814-CDF8-FEEC-99F6F81E4A20}"/>
                </a:ext>
              </a:extLst>
            </p:cNvPr>
            <p:cNvSpPr txBox="1"/>
            <p:nvPr/>
          </p:nvSpPr>
          <p:spPr>
            <a:xfrm>
              <a:off x="-1372847" y="-3635804"/>
              <a:ext cx="20592711" cy="3976373"/>
            </a:xfrm>
            <a:prstGeom prst="rect">
              <a:avLst/>
            </a:prstGeom>
          </p:spPr>
          <p:txBody>
            <a:bodyPr wrap="square" lIns="0" tIns="0" rIns="0" bIns="0" rtlCol="0" anchor="t">
              <a:spAutoFit/>
            </a:bodyPr>
            <a:lstStyle/>
            <a:p>
              <a:pPr marL="0" lvl="0" indent="0">
                <a:lnSpc>
                  <a:spcPts val="8250"/>
                </a:lnSpc>
              </a:pPr>
              <a:r>
                <a:rPr lang="en-IE" sz="4000" b="1" kern="100" dirty="0">
                  <a:effectLst/>
                  <a:latin typeface="Aptos" panose="020B0004020202020204" pitchFamily="34" charset="0"/>
                  <a:ea typeface="Aptos" panose="020B0004020202020204" pitchFamily="34" charset="0"/>
                  <a:cs typeface="Times New Roman" panose="02020603050405020304" pitchFamily="18" charset="0"/>
                </a:rPr>
                <a:t>         </a:t>
              </a:r>
            </a:p>
            <a:p>
              <a:pPr marL="0" lvl="0" indent="0">
                <a:lnSpc>
                  <a:spcPts val="8250"/>
                </a:lnSpc>
              </a:pPr>
              <a:r>
                <a:rPr lang="en-IE" sz="4000" b="1" kern="100" dirty="0">
                  <a:effectLst/>
                  <a:latin typeface="Aptos" panose="020B0004020202020204" pitchFamily="34" charset="0"/>
                  <a:ea typeface="Aptos" panose="020B0004020202020204" pitchFamily="34" charset="0"/>
                  <a:cs typeface="Times New Roman" panose="02020603050405020304" pitchFamily="18" charset="0"/>
                </a:rPr>
                <a:t>     </a:t>
              </a:r>
              <a:r>
                <a:rPr lang="en-IE" sz="3500" b="1" dirty="0">
                  <a:solidFill>
                    <a:srgbClr val="51626F"/>
                  </a:solidFill>
                  <a:latin typeface="Arial" panose="020B0604020202020204" pitchFamily="34" charset="0"/>
                  <a:cs typeface="Arial" panose="020B0604020202020204" pitchFamily="34" charset="0"/>
                </a:rPr>
                <a:t>Proposed provision of 14 Glamping Pods at Camac Valley Caravan &amp; Camping Park</a:t>
              </a:r>
            </a:p>
            <a:p>
              <a:pPr marL="0" lvl="0" indent="0">
                <a:lnSpc>
                  <a:spcPts val="8250"/>
                </a:lnSpc>
              </a:pPr>
              <a:endParaRPr lang="en-US" sz="4000" dirty="0">
                <a:solidFill>
                  <a:srgbClr val="51626F"/>
                </a:solidFill>
                <a:latin typeface="Gotham Bold"/>
              </a:endParaRPr>
            </a:p>
          </p:txBody>
        </p:sp>
        <p:sp>
          <p:nvSpPr>
            <p:cNvPr id="7" name="AutoShape 7">
              <a:extLst>
                <a:ext uri="{FF2B5EF4-FFF2-40B4-BE49-F238E27FC236}">
                  <a16:creationId xmlns:a16="http://schemas.microsoft.com/office/drawing/2014/main" id="{759828EF-8F0E-A787-C458-BC316F0DEAA2}"/>
                </a:ext>
              </a:extLst>
            </p:cNvPr>
            <p:cNvSpPr/>
            <p:nvPr/>
          </p:nvSpPr>
          <p:spPr>
            <a:xfrm>
              <a:off x="740999" y="5605338"/>
              <a:ext cx="16879836" cy="12700"/>
            </a:xfrm>
            <a:prstGeom prst="rect">
              <a:avLst/>
            </a:prstGeom>
            <a:solidFill>
              <a:srgbClr val="000000"/>
            </a:solidFill>
          </p:spPr>
          <p:txBody>
            <a:bodyPr/>
            <a:lstStyle/>
            <a:p>
              <a:endParaRPr lang="en-IE"/>
            </a:p>
          </p:txBody>
        </p:sp>
      </p:grpSp>
      <p:sp>
        <p:nvSpPr>
          <p:cNvPr id="5" name="TextBox 4">
            <a:extLst>
              <a:ext uri="{FF2B5EF4-FFF2-40B4-BE49-F238E27FC236}">
                <a16:creationId xmlns:a16="http://schemas.microsoft.com/office/drawing/2014/main" id="{452C29A5-DBAB-3B3F-6A98-CAC2379CA850}"/>
              </a:ext>
            </a:extLst>
          </p:cNvPr>
          <p:cNvSpPr txBox="1"/>
          <p:nvPr/>
        </p:nvSpPr>
        <p:spPr>
          <a:xfrm>
            <a:off x="1420068" y="3429868"/>
            <a:ext cx="13591332" cy="5078313"/>
          </a:xfrm>
          <a:prstGeom prst="rect">
            <a:avLst/>
          </a:prstGeom>
          <a:noFill/>
        </p:spPr>
        <p:txBody>
          <a:bodyPr wrap="square" rtlCol="0">
            <a:spAutoFit/>
          </a:bodyPr>
          <a:lstStyle/>
          <a:p>
            <a:endParaRPr lang="en-GB" sz="3600" dirty="0">
              <a:solidFill>
                <a:srgbClr val="51626F"/>
              </a:solidFill>
              <a:latin typeface="Arial" panose="020B0604020202020204" pitchFamily="34" charset="0"/>
              <a:cs typeface="Arial" panose="020B0604020202020204" pitchFamily="34" charset="0"/>
            </a:endParaRPr>
          </a:p>
          <a:p>
            <a:r>
              <a:rPr lang="en-GB" sz="3600" dirty="0">
                <a:solidFill>
                  <a:srgbClr val="51626F"/>
                </a:solidFill>
                <a:latin typeface="Arial" panose="020B0604020202020204" pitchFamily="34" charset="0"/>
                <a:cs typeface="Arial" panose="020B0604020202020204" pitchFamily="34" charset="0"/>
              </a:rPr>
              <a:t>The works comprise of: </a:t>
            </a:r>
          </a:p>
          <a:p>
            <a:endParaRPr lang="en-GB" sz="3600" dirty="0">
              <a:solidFill>
                <a:srgbClr val="51626F"/>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3600" dirty="0">
                <a:solidFill>
                  <a:srgbClr val="51626F"/>
                </a:solidFill>
                <a:latin typeface="Arial" panose="020B0604020202020204" pitchFamily="34" charset="0"/>
                <a:cs typeface="Arial" panose="020B0604020202020204" pitchFamily="34" charset="0"/>
              </a:rPr>
              <a:t> Provision of 14 Glamping Pods.</a:t>
            </a:r>
          </a:p>
          <a:p>
            <a:pPr marL="571500" indent="-571500">
              <a:buFont typeface="Arial" panose="020B0604020202020204" pitchFamily="34" charset="0"/>
              <a:buChar char="•"/>
            </a:pPr>
            <a:endParaRPr lang="en-GB" sz="3600" dirty="0">
              <a:solidFill>
                <a:srgbClr val="51626F"/>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3600" dirty="0">
                <a:solidFill>
                  <a:srgbClr val="51626F"/>
                </a:solidFill>
                <a:latin typeface="Arial" panose="020B0604020202020204" pitchFamily="34" charset="0"/>
                <a:cs typeface="Arial" panose="020B0604020202020204" pitchFamily="34" charset="0"/>
              </a:rPr>
              <a:t>General site works consisting of Glamping Pod bases and access paths.</a:t>
            </a:r>
          </a:p>
          <a:p>
            <a:endParaRPr lang="en-GB" sz="3600" dirty="0">
              <a:solidFill>
                <a:srgbClr val="51626F"/>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3600" dirty="0">
                <a:solidFill>
                  <a:srgbClr val="51626F"/>
                </a:solidFill>
                <a:latin typeface="Arial" panose="020B0604020202020204" pitchFamily="34" charset="0"/>
                <a:cs typeface="Arial" panose="020B0604020202020204" pitchFamily="34" charset="0"/>
              </a:rPr>
              <a:t>All ancillary works</a:t>
            </a:r>
            <a:endParaRPr lang="en-IE" sz="3600" dirty="0">
              <a:solidFill>
                <a:srgbClr val="51626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8141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73513D-5B30-D0FC-5167-D745804BCC2A}"/>
              </a:ext>
            </a:extLst>
          </p:cNvPr>
          <p:cNvPicPr>
            <a:picLocks noChangeAspect="1"/>
          </p:cNvPicPr>
          <p:nvPr/>
        </p:nvPicPr>
        <p:blipFill>
          <a:blip r:embed="rId2"/>
          <a:stretch>
            <a:fillRect/>
          </a:stretch>
        </p:blipFill>
        <p:spPr>
          <a:xfrm>
            <a:off x="2057400" y="952500"/>
            <a:ext cx="14935200" cy="9334499"/>
          </a:xfrm>
          <a:prstGeom prst="rect">
            <a:avLst/>
          </a:prstGeom>
        </p:spPr>
      </p:pic>
      <p:sp>
        <p:nvSpPr>
          <p:cNvPr id="3" name="TextBox 2">
            <a:extLst>
              <a:ext uri="{FF2B5EF4-FFF2-40B4-BE49-F238E27FC236}">
                <a16:creationId xmlns:a16="http://schemas.microsoft.com/office/drawing/2014/main" id="{5B956F6C-F2AE-6982-4B7D-9746F15C525F}"/>
              </a:ext>
            </a:extLst>
          </p:cNvPr>
          <p:cNvSpPr txBox="1"/>
          <p:nvPr/>
        </p:nvSpPr>
        <p:spPr>
          <a:xfrm>
            <a:off x="1600200" y="430509"/>
            <a:ext cx="11963400" cy="461665"/>
          </a:xfrm>
          <a:prstGeom prst="rect">
            <a:avLst/>
          </a:prstGeom>
          <a:noFill/>
        </p:spPr>
        <p:txBody>
          <a:bodyPr wrap="square">
            <a:spAutoFit/>
          </a:bodyPr>
          <a:lstStyle/>
          <a:p>
            <a:r>
              <a:rPr lang="en-IE" sz="2400" b="1" dirty="0">
                <a:solidFill>
                  <a:srgbClr val="51626F"/>
                </a:solidFill>
                <a:latin typeface="Arial" panose="020B0604020202020204" pitchFamily="34" charset="0"/>
                <a:cs typeface="Arial" panose="020B0604020202020204" pitchFamily="34" charset="0"/>
              </a:rPr>
              <a:t>Proposed site layout for glamping pods:</a:t>
            </a:r>
          </a:p>
        </p:txBody>
      </p:sp>
    </p:spTree>
    <p:extLst>
      <p:ext uri="{BB962C8B-B14F-4D97-AF65-F5344CB8AC3E}">
        <p14:creationId xmlns:p14="http://schemas.microsoft.com/office/powerpoint/2010/main" val="2694554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6D479-0568-3C38-9984-5594BF702FD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41E06FF-CFDD-93CB-F85F-662681BC3B6E}"/>
              </a:ext>
            </a:extLst>
          </p:cNvPr>
          <p:cNvSpPr/>
          <p:nvPr/>
        </p:nvSpPr>
        <p:spPr>
          <a:xfrm>
            <a:off x="0" y="19134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IE" dirty="0"/>
          </a:p>
        </p:txBody>
      </p:sp>
      <p:sp>
        <p:nvSpPr>
          <p:cNvPr id="5" name="TextBox 5">
            <a:extLst>
              <a:ext uri="{FF2B5EF4-FFF2-40B4-BE49-F238E27FC236}">
                <a16:creationId xmlns:a16="http://schemas.microsoft.com/office/drawing/2014/main" id="{00194029-5BB7-0096-0838-E0D6FA3AF0DF}"/>
              </a:ext>
            </a:extLst>
          </p:cNvPr>
          <p:cNvSpPr txBox="1"/>
          <p:nvPr/>
        </p:nvSpPr>
        <p:spPr>
          <a:xfrm>
            <a:off x="143697" y="191348"/>
            <a:ext cx="16454493" cy="108100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9600"/>
              </a:lnSpc>
              <a:spcBef>
                <a:spcPct val="0"/>
              </a:spcBef>
            </a:pPr>
            <a:r>
              <a:rPr lang="en-GB" sz="5400" dirty="0">
                <a:solidFill>
                  <a:srgbClr val="51626F"/>
                </a:solidFill>
                <a:latin typeface="Arial" panose="020B0604020202020204" pitchFamily="34" charset="0"/>
                <a:cs typeface="Arial" panose="020B0604020202020204" pitchFamily="34" charset="0"/>
              </a:rPr>
              <a:t>Glamping pods will be of similar shape and size:</a:t>
            </a:r>
            <a:endParaRPr lang="en-US" sz="5400" dirty="0">
              <a:solidFill>
                <a:srgbClr val="51626F"/>
              </a:solidFill>
              <a:latin typeface="Arial" panose="020B0604020202020204" pitchFamily="34" charset="0"/>
              <a:cs typeface="Arial" panose="020B0604020202020204" pitchFamily="34" charset="0"/>
            </a:endParaRPr>
          </a:p>
        </p:txBody>
      </p:sp>
      <p:pic>
        <p:nvPicPr>
          <p:cNvPr id="3" name="Picture 2" descr="Provided by readytotrip.es">
            <a:extLst>
              <a:ext uri="{FF2B5EF4-FFF2-40B4-BE49-F238E27FC236}">
                <a16:creationId xmlns:a16="http://schemas.microsoft.com/office/drawing/2014/main" id="{55270C62-9E3A-D916-D32B-E595D3C2BC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10790"/>
            <a:ext cx="8812533" cy="7857914"/>
          </a:xfrm>
          <a:prstGeom prst="rect">
            <a:avLst/>
          </a:prstGeom>
          <a:noFill/>
          <a:ln>
            <a:noFill/>
          </a:ln>
        </p:spPr>
      </p:pic>
      <p:pic>
        <p:nvPicPr>
          <p:cNvPr id="4" name="Picture 3" descr="Gallery image of this property">
            <a:extLst>
              <a:ext uri="{FF2B5EF4-FFF2-40B4-BE49-F238E27FC236}">
                <a16:creationId xmlns:a16="http://schemas.microsoft.com/office/drawing/2014/main" id="{50EB01EC-7BBF-F948-2433-A540BC8336B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1998" y="1410788"/>
            <a:ext cx="9646008" cy="7857915"/>
          </a:xfrm>
          <a:prstGeom prst="rect">
            <a:avLst/>
          </a:prstGeom>
          <a:noFill/>
          <a:ln>
            <a:noFill/>
          </a:ln>
        </p:spPr>
      </p:pic>
    </p:spTree>
    <p:extLst>
      <p:ext uri="{BB962C8B-B14F-4D97-AF65-F5344CB8AC3E}">
        <p14:creationId xmlns:p14="http://schemas.microsoft.com/office/powerpoint/2010/main" val="1211376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AEB5B-FCC5-04E7-3B9D-F4282CA7E5F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45B8A7D-0A10-A285-AE87-343B5B0A57DC}"/>
              </a:ext>
            </a:extLst>
          </p:cNvPr>
          <p:cNvSpPr/>
          <p:nvPr/>
        </p:nvSpPr>
        <p:spPr>
          <a:xfrm>
            <a:off x="0" y="23442"/>
            <a:ext cx="18152806" cy="10477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IE" sz="2800" kern="100" dirty="0">
              <a:latin typeface="Aptos" panose="020B0004020202020204" pitchFamily="34" charset="0"/>
              <a:ea typeface="Aptos" panose="020B0004020202020204" pitchFamily="34" charset="0"/>
              <a:cs typeface="Times New Roman" panose="02020603050405020304" pitchFamily="18" charset="0"/>
            </a:endParaRPr>
          </a:p>
          <a:p>
            <a:endParaRPr lang="en-IE"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IE" sz="2800" kern="100" dirty="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IE" sz="25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IE" sz="2500" kern="100" dirty="0">
              <a:effectLst/>
              <a:latin typeface="Aptos" panose="020B0004020202020204" pitchFamily="34" charset="0"/>
              <a:ea typeface="Aptos" panose="020B0004020202020204" pitchFamily="34" charset="0"/>
              <a:cs typeface="Times New Roman" panose="02020603050405020304" pitchFamily="18" charset="0"/>
            </a:endParaRPr>
          </a:p>
          <a:p>
            <a:r>
              <a:rPr lang="en-IE" sz="2500" kern="100" dirty="0">
                <a:latin typeface="Aptos" panose="020B0004020202020204" pitchFamily="34" charset="0"/>
                <a:cs typeface="Times New Roman" panose="02020603050405020304" pitchFamily="18" charset="0"/>
              </a:rPr>
              <a:t>		</a:t>
            </a:r>
            <a:r>
              <a:rPr lang="en-IE" sz="2300" kern="100" dirty="0">
                <a:latin typeface="Aptos" panose="020B0004020202020204" pitchFamily="34" charset="0"/>
                <a:cs typeface="Times New Roman" panose="02020603050405020304" pitchFamily="18" charset="0"/>
              </a:rPr>
              <a:t>          </a:t>
            </a:r>
            <a:br>
              <a:rPr lang="en-IE" kern="100" dirty="0">
                <a:latin typeface="Aptos" panose="020B0004020202020204" pitchFamily="34" charset="0"/>
                <a:cs typeface="Times New Roman" panose="02020603050405020304" pitchFamily="18" charset="0"/>
              </a:rPr>
            </a:br>
            <a:endParaRPr lang="en-IE" kern="100" dirty="0">
              <a:latin typeface="Aptos" panose="020B0004020202020204" pitchFamily="34" charset="0"/>
              <a:cs typeface="Times New Roman" panose="02020603050405020304" pitchFamily="18" charset="0"/>
            </a:endParaRPr>
          </a:p>
          <a:p>
            <a:pPr lvl="7">
              <a:buFont typeface="Courier New" panose="02070309020205020404" pitchFamily="49" charset="0"/>
              <a:buChar char="o"/>
            </a:pPr>
            <a:endParaRPr lang="en-IE" sz="2400" kern="100" dirty="0">
              <a:latin typeface="Aptos" panose="020B0004020202020204" pitchFamily="34" charset="0"/>
              <a:cs typeface="Times New Roman" panose="02020603050405020304" pitchFamily="18" charset="0"/>
            </a:endParaRPr>
          </a:p>
          <a:p>
            <a:pPr lvl="7"/>
            <a:r>
              <a:rPr lang="en-IE" sz="2400" kern="100" dirty="0">
                <a:latin typeface="Aptos" panose="020B0004020202020204" pitchFamily="34" charset="0"/>
                <a:cs typeface="Times New Roman" panose="02020603050405020304" pitchFamily="18" charset="0"/>
              </a:rPr>
              <a:t>															</a:t>
            </a:r>
          </a:p>
        </p:txBody>
      </p:sp>
      <p:grpSp>
        <p:nvGrpSpPr>
          <p:cNvPr id="3" name="Group 3">
            <a:extLst>
              <a:ext uri="{FF2B5EF4-FFF2-40B4-BE49-F238E27FC236}">
                <a16:creationId xmlns:a16="http://schemas.microsoft.com/office/drawing/2014/main" id="{C83CDF4D-D693-CC65-2235-8EE6DFD4188E}"/>
              </a:ext>
            </a:extLst>
          </p:cNvPr>
          <p:cNvGrpSpPr/>
          <p:nvPr/>
        </p:nvGrpSpPr>
        <p:grpSpPr>
          <a:xfrm>
            <a:off x="1371600" y="412830"/>
            <a:ext cx="16916400" cy="8159670"/>
            <a:chOff x="171606" y="-5019283"/>
            <a:chExt cx="19048258" cy="10637321"/>
          </a:xfrm>
        </p:grpSpPr>
        <p:sp>
          <p:nvSpPr>
            <p:cNvPr id="4" name="TextBox 4">
              <a:extLst>
                <a:ext uri="{FF2B5EF4-FFF2-40B4-BE49-F238E27FC236}">
                  <a16:creationId xmlns:a16="http://schemas.microsoft.com/office/drawing/2014/main" id="{75DBF449-318C-33BA-6F71-40DB9C9CEF43}"/>
                </a:ext>
              </a:extLst>
            </p:cNvPr>
            <p:cNvSpPr txBox="1"/>
            <p:nvPr/>
          </p:nvSpPr>
          <p:spPr>
            <a:xfrm>
              <a:off x="171606" y="-5019283"/>
              <a:ext cx="19048258" cy="3976373"/>
            </a:xfrm>
            <a:prstGeom prst="rect">
              <a:avLst/>
            </a:prstGeom>
          </p:spPr>
          <p:txBody>
            <a:bodyPr wrap="square" lIns="0" tIns="0" rIns="0" bIns="0" rtlCol="0" anchor="t">
              <a:spAutoFit/>
            </a:bodyPr>
            <a:lstStyle/>
            <a:p>
              <a:pPr marL="0" lvl="0" indent="0">
                <a:lnSpc>
                  <a:spcPts val="8250"/>
                </a:lnSpc>
              </a:pPr>
              <a:r>
                <a:rPr lang="en-IE" sz="4000" b="1" kern="100" dirty="0">
                  <a:effectLst/>
                  <a:latin typeface="Aptos" panose="020B0004020202020204" pitchFamily="34" charset="0"/>
                  <a:ea typeface="Aptos" panose="020B0004020202020204" pitchFamily="34" charset="0"/>
                  <a:cs typeface="Times New Roman" panose="02020603050405020304" pitchFamily="18" charset="0"/>
                </a:rPr>
                <a:t>         </a:t>
              </a:r>
            </a:p>
            <a:p>
              <a:pPr marL="0" lvl="0" indent="0">
                <a:lnSpc>
                  <a:spcPts val="8250"/>
                </a:lnSpc>
              </a:pPr>
              <a:r>
                <a:rPr lang="en-IE" sz="3500" b="1" dirty="0">
                  <a:solidFill>
                    <a:srgbClr val="51626F"/>
                  </a:solidFill>
                  <a:latin typeface="Arial" panose="020B0604020202020204" pitchFamily="34" charset="0"/>
                  <a:cs typeface="Arial" panose="020B0604020202020204" pitchFamily="34" charset="0"/>
                </a:rPr>
                <a:t>Additional Works:</a:t>
              </a:r>
            </a:p>
            <a:p>
              <a:pPr marL="0" lvl="0" indent="0">
                <a:lnSpc>
                  <a:spcPts val="8250"/>
                </a:lnSpc>
              </a:pPr>
              <a:endParaRPr lang="en-US" sz="4000" dirty="0">
                <a:solidFill>
                  <a:srgbClr val="51626F"/>
                </a:solidFill>
                <a:latin typeface="Gotham Bold"/>
              </a:endParaRPr>
            </a:p>
          </p:txBody>
        </p:sp>
        <p:sp>
          <p:nvSpPr>
            <p:cNvPr id="7" name="AutoShape 7">
              <a:extLst>
                <a:ext uri="{FF2B5EF4-FFF2-40B4-BE49-F238E27FC236}">
                  <a16:creationId xmlns:a16="http://schemas.microsoft.com/office/drawing/2014/main" id="{F3155F8E-B5FC-964A-C9D8-99EF90C32EE3}"/>
                </a:ext>
              </a:extLst>
            </p:cNvPr>
            <p:cNvSpPr/>
            <p:nvPr/>
          </p:nvSpPr>
          <p:spPr>
            <a:xfrm>
              <a:off x="740999" y="5605338"/>
              <a:ext cx="16879836" cy="12700"/>
            </a:xfrm>
            <a:prstGeom prst="rect">
              <a:avLst/>
            </a:prstGeom>
            <a:solidFill>
              <a:srgbClr val="000000"/>
            </a:solidFill>
          </p:spPr>
          <p:txBody>
            <a:bodyPr/>
            <a:lstStyle/>
            <a:p>
              <a:endParaRPr lang="en-IE"/>
            </a:p>
          </p:txBody>
        </p:sp>
      </p:grpSp>
      <p:sp>
        <p:nvSpPr>
          <p:cNvPr id="5" name="TextBox 4">
            <a:extLst>
              <a:ext uri="{FF2B5EF4-FFF2-40B4-BE49-F238E27FC236}">
                <a16:creationId xmlns:a16="http://schemas.microsoft.com/office/drawing/2014/main" id="{0CCCBB0D-43AE-83B2-85BE-BD8EB718776E}"/>
              </a:ext>
            </a:extLst>
          </p:cNvPr>
          <p:cNvSpPr txBox="1"/>
          <p:nvPr/>
        </p:nvSpPr>
        <p:spPr>
          <a:xfrm>
            <a:off x="1383197" y="2807336"/>
            <a:ext cx="13362732" cy="5755422"/>
          </a:xfrm>
          <a:prstGeom prst="rect">
            <a:avLst/>
          </a:prstGeom>
          <a:noFill/>
        </p:spPr>
        <p:txBody>
          <a:bodyPr wrap="square" rtlCol="0">
            <a:spAutoFit/>
          </a:bodyPr>
          <a:lstStyle/>
          <a:p>
            <a:r>
              <a:rPr lang="en-IE" sz="3500" dirty="0">
                <a:solidFill>
                  <a:srgbClr val="51626F"/>
                </a:solidFill>
                <a:latin typeface="Arial" panose="020B0604020202020204" pitchFamily="34" charset="0"/>
                <a:cs typeface="Arial" panose="020B0604020202020204" pitchFamily="34" charset="0"/>
              </a:rPr>
              <a:t>Refurbishment and renewal of </a:t>
            </a:r>
            <a:r>
              <a:rPr lang="en-GB" sz="3500" dirty="0">
                <a:solidFill>
                  <a:srgbClr val="51626F"/>
                </a:solidFill>
                <a:latin typeface="Arial" panose="020B0604020202020204" pitchFamily="34" charset="0"/>
                <a:cs typeface="Arial" panose="020B0604020202020204" pitchFamily="34" charset="0"/>
              </a:rPr>
              <a:t>existing facilities will be completed separate to Part 8 approval which includes:</a:t>
            </a:r>
          </a:p>
          <a:p>
            <a:pPr marL="2400300" lvl="4" indent="-571500">
              <a:buFont typeface="Arial" panose="020B0604020202020204" pitchFamily="34" charset="0"/>
              <a:buChar char="•"/>
            </a:pPr>
            <a:endParaRPr lang="en-GB" sz="3500" dirty="0">
              <a:solidFill>
                <a:srgbClr val="51626F"/>
              </a:solidFill>
              <a:latin typeface="Arial" panose="020B0604020202020204" pitchFamily="34" charset="0"/>
              <a:cs typeface="Arial" panose="020B0604020202020204" pitchFamily="34" charset="0"/>
            </a:endParaRPr>
          </a:p>
          <a:p>
            <a:pPr marL="2400300" lvl="4" indent="-571500">
              <a:buFont typeface="Arial" panose="020B0604020202020204" pitchFamily="34" charset="0"/>
              <a:buChar char="•"/>
            </a:pPr>
            <a:r>
              <a:rPr lang="en-GB" sz="3500" dirty="0">
                <a:solidFill>
                  <a:srgbClr val="51626F"/>
                </a:solidFill>
                <a:latin typeface="Arial" panose="020B0604020202020204" pitchFamily="34" charset="0"/>
                <a:cs typeface="Arial" panose="020B0604020202020204" pitchFamily="34" charset="0"/>
              </a:rPr>
              <a:t>Reception block</a:t>
            </a:r>
          </a:p>
          <a:p>
            <a:pPr marL="2400300" lvl="4" indent="-571500">
              <a:buFont typeface="Arial" panose="020B0604020202020204" pitchFamily="34" charset="0"/>
              <a:buChar char="•"/>
            </a:pPr>
            <a:r>
              <a:rPr lang="en-GB" sz="3500" dirty="0">
                <a:solidFill>
                  <a:srgbClr val="51626F"/>
                </a:solidFill>
                <a:latin typeface="Arial" panose="020B0604020202020204" pitchFamily="34" charset="0"/>
                <a:cs typeface="Arial" panose="020B0604020202020204" pitchFamily="34" charset="0"/>
              </a:rPr>
              <a:t>Shower and toilet block</a:t>
            </a:r>
          </a:p>
          <a:p>
            <a:pPr marL="2400300" lvl="4" indent="-571500">
              <a:buFont typeface="Arial" panose="020B0604020202020204" pitchFamily="34" charset="0"/>
              <a:buChar char="•"/>
            </a:pPr>
            <a:r>
              <a:rPr lang="en-GB" sz="3500" dirty="0">
                <a:solidFill>
                  <a:srgbClr val="51626F"/>
                </a:solidFill>
                <a:latin typeface="Arial" panose="020B0604020202020204" pitchFamily="34" charset="0"/>
                <a:cs typeface="Arial" panose="020B0604020202020204" pitchFamily="34" charset="0"/>
              </a:rPr>
              <a:t>Laundry room </a:t>
            </a:r>
          </a:p>
          <a:p>
            <a:pPr marL="2400300" lvl="4" indent="-571500">
              <a:buFont typeface="Arial" panose="020B0604020202020204" pitchFamily="34" charset="0"/>
              <a:buChar char="•"/>
            </a:pPr>
            <a:r>
              <a:rPr lang="en-GB" sz="3500" dirty="0">
                <a:solidFill>
                  <a:srgbClr val="51626F"/>
                </a:solidFill>
                <a:latin typeface="Arial" panose="020B0604020202020204" pitchFamily="34" charset="0"/>
                <a:cs typeface="Arial" panose="020B0604020202020204" pitchFamily="34" charset="0"/>
              </a:rPr>
              <a:t>Kitchen area</a:t>
            </a:r>
          </a:p>
          <a:p>
            <a:pPr marL="2400300" lvl="4" indent="-571500">
              <a:buFont typeface="Arial" panose="020B0604020202020204" pitchFamily="34" charset="0"/>
              <a:buChar char="•"/>
            </a:pPr>
            <a:r>
              <a:rPr lang="en-GB" sz="3500" dirty="0">
                <a:solidFill>
                  <a:srgbClr val="51626F"/>
                </a:solidFill>
                <a:latin typeface="Arial" panose="020B0604020202020204" pitchFamily="34" charset="0"/>
                <a:cs typeface="Arial" panose="020B0604020202020204" pitchFamily="34" charset="0"/>
              </a:rPr>
              <a:t>Residential block</a:t>
            </a:r>
          </a:p>
          <a:p>
            <a:pPr marL="2400300" lvl="4" indent="-571500">
              <a:buFont typeface="Arial" panose="020B0604020202020204" pitchFamily="34" charset="0"/>
              <a:buChar char="•"/>
            </a:pPr>
            <a:r>
              <a:rPr lang="en-GB" sz="3500" dirty="0">
                <a:solidFill>
                  <a:srgbClr val="51626F"/>
                </a:solidFill>
                <a:latin typeface="Arial" panose="020B0604020202020204" pitchFamily="34" charset="0"/>
                <a:cs typeface="Arial" panose="020B0604020202020204" pitchFamily="34" charset="0"/>
              </a:rPr>
              <a:t>Playground </a:t>
            </a:r>
            <a:r>
              <a:rPr lang="en-IE" sz="3500" dirty="0">
                <a:solidFill>
                  <a:srgbClr val="51626F"/>
                </a:solidFill>
                <a:latin typeface="Arial" panose="020B0604020202020204" pitchFamily="34" charset="0"/>
                <a:cs typeface="Arial" panose="020B0604020202020204" pitchFamily="34" charset="0"/>
              </a:rPr>
              <a:t> </a:t>
            </a:r>
            <a:endParaRPr lang="en-GB" sz="3500" dirty="0">
              <a:solidFill>
                <a:srgbClr val="51626F"/>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IE" sz="4000" dirty="0"/>
          </a:p>
        </p:txBody>
      </p:sp>
    </p:spTree>
    <p:extLst>
      <p:ext uri="{BB962C8B-B14F-4D97-AF65-F5344CB8AC3E}">
        <p14:creationId xmlns:p14="http://schemas.microsoft.com/office/powerpoint/2010/main" val="2539450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93A77-DC04-3910-DD80-F0AE8873437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DC22B44-0A4C-C3AF-E85B-BB5FD0084728}"/>
              </a:ext>
            </a:extLst>
          </p:cNvPr>
          <p:cNvSpPr/>
          <p:nvPr/>
        </p:nvSpPr>
        <p:spPr>
          <a:xfrm>
            <a:off x="0" y="0"/>
            <a:ext cx="18152806" cy="10477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IE" sz="2800" kern="100" dirty="0">
              <a:latin typeface="Aptos" panose="020B0004020202020204" pitchFamily="34" charset="0"/>
              <a:ea typeface="Aptos" panose="020B0004020202020204" pitchFamily="34" charset="0"/>
              <a:cs typeface="Times New Roman" panose="02020603050405020304" pitchFamily="18" charset="0"/>
            </a:endParaRPr>
          </a:p>
          <a:p>
            <a:endParaRPr lang="en-IE"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ts val="8250"/>
              </a:lnSpc>
            </a:pPr>
            <a:br>
              <a:rPr lang="en-IE" kern="100" dirty="0">
                <a:latin typeface="Aptos" panose="020B0004020202020204" pitchFamily="34" charset="0"/>
                <a:cs typeface="Times New Roman" panose="02020603050405020304" pitchFamily="18" charset="0"/>
              </a:rPr>
            </a:br>
            <a:endParaRPr lang="en-IE" sz="3500" b="1" dirty="0">
              <a:solidFill>
                <a:srgbClr val="51626F"/>
              </a:solidFill>
              <a:latin typeface="Arial" panose="020B0604020202020204" pitchFamily="34" charset="0"/>
              <a:cs typeface="Arial" panose="020B0604020202020204" pitchFamily="34" charset="0"/>
            </a:endParaRPr>
          </a:p>
          <a:p>
            <a:pPr lvl="7">
              <a:buFont typeface="Courier New" panose="02070309020205020404" pitchFamily="49" charset="0"/>
              <a:buChar char="o"/>
            </a:pPr>
            <a:endParaRPr lang="en-IE" sz="2400" kern="100" dirty="0">
              <a:latin typeface="Aptos" panose="020B0004020202020204" pitchFamily="34" charset="0"/>
              <a:cs typeface="Times New Roman" panose="02020603050405020304" pitchFamily="18" charset="0"/>
            </a:endParaRPr>
          </a:p>
          <a:p>
            <a:pPr lvl="7"/>
            <a:r>
              <a:rPr lang="en-IE" sz="2400" kern="100" dirty="0">
                <a:latin typeface="Aptos" panose="020B0004020202020204" pitchFamily="34" charset="0"/>
                <a:cs typeface="Times New Roman" panose="02020603050405020304" pitchFamily="18" charset="0"/>
              </a:rPr>
              <a:t>															</a:t>
            </a:r>
          </a:p>
        </p:txBody>
      </p:sp>
      <p:grpSp>
        <p:nvGrpSpPr>
          <p:cNvPr id="3" name="Group 3">
            <a:extLst>
              <a:ext uri="{FF2B5EF4-FFF2-40B4-BE49-F238E27FC236}">
                <a16:creationId xmlns:a16="http://schemas.microsoft.com/office/drawing/2014/main" id="{17E9875A-1F3D-71F4-9ACF-242381570FC5}"/>
              </a:ext>
            </a:extLst>
          </p:cNvPr>
          <p:cNvGrpSpPr/>
          <p:nvPr/>
        </p:nvGrpSpPr>
        <p:grpSpPr>
          <a:xfrm>
            <a:off x="304800" y="200242"/>
            <a:ext cx="17983200" cy="8372258"/>
            <a:chOff x="-1029635" y="-5296423"/>
            <a:chExt cx="20249499" cy="10914461"/>
          </a:xfrm>
        </p:grpSpPr>
        <p:sp>
          <p:nvSpPr>
            <p:cNvPr id="4" name="TextBox 4">
              <a:extLst>
                <a:ext uri="{FF2B5EF4-FFF2-40B4-BE49-F238E27FC236}">
                  <a16:creationId xmlns:a16="http://schemas.microsoft.com/office/drawing/2014/main" id="{C9D1089C-8745-84A2-86C5-53ED8D8E062E}"/>
                </a:ext>
              </a:extLst>
            </p:cNvPr>
            <p:cNvSpPr txBox="1"/>
            <p:nvPr/>
          </p:nvSpPr>
          <p:spPr>
            <a:xfrm>
              <a:off x="-1029635" y="-5296423"/>
              <a:ext cx="20249499" cy="3976373"/>
            </a:xfrm>
            <a:prstGeom prst="rect">
              <a:avLst/>
            </a:prstGeom>
          </p:spPr>
          <p:txBody>
            <a:bodyPr wrap="square" lIns="0" tIns="0" rIns="0" bIns="0" rtlCol="0" anchor="t">
              <a:spAutoFit/>
            </a:bodyPr>
            <a:lstStyle/>
            <a:p>
              <a:pPr marL="0" lvl="0" indent="0">
                <a:lnSpc>
                  <a:spcPts val="8250"/>
                </a:lnSpc>
              </a:pPr>
              <a:r>
                <a:rPr lang="en-IE" sz="4000" b="1" kern="100" dirty="0">
                  <a:effectLst/>
                  <a:latin typeface="Aptos" panose="020B0004020202020204" pitchFamily="34" charset="0"/>
                  <a:ea typeface="Aptos" panose="020B0004020202020204" pitchFamily="34" charset="0"/>
                  <a:cs typeface="Times New Roman" panose="02020603050405020304" pitchFamily="18" charset="0"/>
                </a:rPr>
                <a:t>         </a:t>
              </a:r>
            </a:p>
            <a:p>
              <a:pPr marL="0" lvl="0" indent="0">
                <a:lnSpc>
                  <a:spcPts val="8250"/>
                </a:lnSpc>
              </a:pPr>
              <a:r>
                <a:rPr lang="en-IE" sz="4000" b="1" kern="100" dirty="0">
                  <a:effectLst/>
                  <a:latin typeface="Aptos" panose="020B0004020202020204" pitchFamily="34" charset="0"/>
                  <a:ea typeface="Aptos" panose="020B0004020202020204" pitchFamily="34" charset="0"/>
                  <a:cs typeface="Times New Roman" panose="02020603050405020304" pitchFamily="18" charset="0"/>
                </a:rPr>
                <a:t>     </a:t>
              </a:r>
              <a:r>
                <a:rPr lang="en-IE" sz="3500" b="1" dirty="0">
                  <a:solidFill>
                    <a:srgbClr val="51626F"/>
                  </a:solidFill>
                  <a:latin typeface="Arial" panose="020B0604020202020204" pitchFamily="34" charset="0"/>
                  <a:cs typeface="Arial" panose="020B0604020202020204" pitchFamily="34" charset="0"/>
                </a:rPr>
                <a:t>Part 8 Time Line</a:t>
              </a:r>
            </a:p>
            <a:p>
              <a:pPr marL="0" lvl="0" indent="0">
                <a:lnSpc>
                  <a:spcPts val="8250"/>
                </a:lnSpc>
              </a:pPr>
              <a:endParaRPr lang="en-US" sz="4000" dirty="0">
                <a:solidFill>
                  <a:srgbClr val="51626F"/>
                </a:solidFill>
                <a:latin typeface="Gotham Bold"/>
              </a:endParaRPr>
            </a:p>
          </p:txBody>
        </p:sp>
        <p:sp>
          <p:nvSpPr>
            <p:cNvPr id="7" name="AutoShape 7">
              <a:extLst>
                <a:ext uri="{FF2B5EF4-FFF2-40B4-BE49-F238E27FC236}">
                  <a16:creationId xmlns:a16="http://schemas.microsoft.com/office/drawing/2014/main" id="{FA8938E2-C118-1B3E-B167-F1D9FB388B4C}"/>
                </a:ext>
              </a:extLst>
            </p:cNvPr>
            <p:cNvSpPr/>
            <p:nvPr/>
          </p:nvSpPr>
          <p:spPr>
            <a:xfrm>
              <a:off x="740999" y="5605338"/>
              <a:ext cx="16879836" cy="12700"/>
            </a:xfrm>
            <a:prstGeom prst="rect">
              <a:avLst/>
            </a:prstGeom>
            <a:solidFill>
              <a:srgbClr val="000000"/>
            </a:solidFill>
          </p:spPr>
          <p:txBody>
            <a:bodyPr/>
            <a:lstStyle/>
            <a:p>
              <a:endParaRPr lang="en-IE"/>
            </a:p>
          </p:txBody>
        </p:sp>
      </p:grpSp>
      <p:sp>
        <p:nvSpPr>
          <p:cNvPr id="5" name="TextBox 4">
            <a:extLst>
              <a:ext uri="{FF2B5EF4-FFF2-40B4-BE49-F238E27FC236}">
                <a16:creationId xmlns:a16="http://schemas.microsoft.com/office/drawing/2014/main" id="{EEBA35E0-7B6C-CAC5-721A-CC15475084B2}"/>
              </a:ext>
            </a:extLst>
          </p:cNvPr>
          <p:cNvSpPr txBox="1"/>
          <p:nvPr/>
        </p:nvSpPr>
        <p:spPr>
          <a:xfrm>
            <a:off x="592394" y="2429526"/>
            <a:ext cx="17086006" cy="7509748"/>
          </a:xfrm>
          <a:prstGeom prst="rect">
            <a:avLst/>
          </a:prstGeom>
          <a:noFill/>
        </p:spPr>
        <p:txBody>
          <a:bodyPr wrap="square" rtlCol="0">
            <a:spAutoFit/>
          </a:bodyPr>
          <a:lstStyle/>
          <a:p>
            <a:r>
              <a:rPr lang="en-US" sz="2600" dirty="0">
                <a:solidFill>
                  <a:srgbClr val="51626F"/>
                </a:solidFill>
                <a:latin typeface="Arial" panose="020B0604020202020204" pitchFamily="34" charset="0"/>
                <a:cs typeface="Arial" panose="020B0604020202020204" pitchFamily="34" charset="0"/>
              </a:rPr>
              <a:t>The plans and particulars of the proposed development were available for inspection online on the Council’s Public Consultation portal http://consult.sdublincoco.ie during the period from Monday 16th December 2024 to 5.00pm on Monday 3rd February 2025. </a:t>
            </a:r>
            <a:endParaRPr lang="en-IE" sz="2600" dirty="0">
              <a:solidFill>
                <a:srgbClr val="51626F"/>
              </a:solidFill>
              <a:latin typeface="Arial" panose="020B0604020202020204" pitchFamily="34" charset="0"/>
              <a:cs typeface="Arial" panose="020B0604020202020204" pitchFamily="34" charset="0"/>
            </a:endParaRPr>
          </a:p>
          <a:p>
            <a:r>
              <a:rPr lang="en-US" sz="2600" dirty="0">
                <a:solidFill>
                  <a:srgbClr val="51626F"/>
                </a:solidFill>
                <a:latin typeface="Arial" panose="020B0604020202020204" pitchFamily="34" charset="0"/>
                <a:cs typeface="Arial" panose="020B0604020202020204" pitchFamily="34" charset="0"/>
              </a:rPr>
              <a:t> </a:t>
            </a:r>
            <a:endParaRPr lang="en-IE" sz="2600" dirty="0">
              <a:solidFill>
                <a:srgbClr val="51626F"/>
              </a:solidFill>
              <a:latin typeface="Arial" panose="020B0604020202020204" pitchFamily="34" charset="0"/>
              <a:cs typeface="Arial" panose="020B0604020202020204" pitchFamily="34" charset="0"/>
            </a:endParaRPr>
          </a:p>
          <a:p>
            <a:r>
              <a:rPr lang="en-US" sz="2600" dirty="0">
                <a:solidFill>
                  <a:srgbClr val="51626F"/>
                </a:solidFill>
                <a:latin typeface="Arial" panose="020B0604020202020204" pitchFamily="34" charset="0"/>
                <a:cs typeface="Arial" panose="020B0604020202020204" pitchFamily="34" charset="0"/>
              </a:rPr>
              <a:t>Printed plans and particulars were available for inspection or purchase at a fee not exceeding the reasonable cost of making a copy from Monday 16th December 2024 to Monday 20th January 2025 only; at the Planning Department counter in the offices of South Dublin County Council, County Hall, Tallaght, Dublin 24 during the opening hours of the County Hall. </a:t>
            </a:r>
            <a:endParaRPr lang="en-IE" sz="2600" dirty="0">
              <a:solidFill>
                <a:srgbClr val="51626F"/>
              </a:solidFill>
              <a:latin typeface="Arial" panose="020B0604020202020204" pitchFamily="34" charset="0"/>
              <a:cs typeface="Arial" panose="020B0604020202020204" pitchFamily="34" charset="0"/>
            </a:endParaRPr>
          </a:p>
          <a:p>
            <a:r>
              <a:rPr lang="en-US" sz="2600" dirty="0">
                <a:solidFill>
                  <a:srgbClr val="51626F"/>
                </a:solidFill>
                <a:latin typeface="Arial" panose="020B0604020202020204" pitchFamily="34" charset="0"/>
                <a:cs typeface="Arial" panose="020B0604020202020204" pitchFamily="34" charset="0"/>
              </a:rPr>
              <a:t> </a:t>
            </a:r>
            <a:endParaRPr lang="en-IE" sz="2600" dirty="0">
              <a:solidFill>
                <a:srgbClr val="51626F"/>
              </a:solidFill>
              <a:latin typeface="Arial" panose="020B0604020202020204" pitchFamily="34" charset="0"/>
              <a:cs typeface="Arial" panose="020B0604020202020204" pitchFamily="34" charset="0"/>
            </a:endParaRPr>
          </a:p>
          <a:p>
            <a:r>
              <a:rPr lang="en-US" sz="2600" dirty="0">
                <a:solidFill>
                  <a:srgbClr val="51626F"/>
                </a:solidFill>
                <a:latin typeface="Arial" panose="020B0604020202020204" pitchFamily="34" charset="0"/>
                <a:cs typeface="Arial" panose="020B0604020202020204" pitchFamily="34" charset="0"/>
              </a:rPr>
              <a:t>Submissions and observations with respect to the proposed development dealing with the proper planning and sustainable development of the area in which the proposed development will be situated, could be made in writing up to 5.00pm on Monday 3rd February 2025 and could have been submitted either via: </a:t>
            </a:r>
            <a:endParaRPr lang="en-IE" sz="2600" dirty="0">
              <a:solidFill>
                <a:srgbClr val="51626F"/>
              </a:solidFill>
              <a:latin typeface="Arial" panose="020B0604020202020204" pitchFamily="34" charset="0"/>
              <a:cs typeface="Arial" panose="020B0604020202020204" pitchFamily="34" charset="0"/>
            </a:endParaRPr>
          </a:p>
          <a:p>
            <a:r>
              <a:rPr lang="en-US" sz="2600" dirty="0">
                <a:solidFill>
                  <a:srgbClr val="51626F"/>
                </a:solidFill>
                <a:latin typeface="Arial" panose="020B0604020202020204" pitchFamily="34" charset="0"/>
                <a:cs typeface="Arial" panose="020B0604020202020204" pitchFamily="34" charset="0"/>
              </a:rPr>
              <a:t> </a:t>
            </a:r>
            <a:endParaRPr lang="en-IE" sz="2600" dirty="0">
              <a:solidFill>
                <a:srgbClr val="51626F"/>
              </a:solidFill>
              <a:latin typeface="Arial" panose="020B0604020202020204" pitchFamily="34" charset="0"/>
              <a:cs typeface="Arial" panose="020B0604020202020204" pitchFamily="34" charset="0"/>
            </a:endParaRPr>
          </a:p>
          <a:p>
            <a:r>
              <a:rPr lang="en-US" sz="2600" dirty="0">
                <a:solidFill>
                  <a:srgbClr val="51626F"/>
                </a:solidFill>
                <a:latin typeface="Arial" panose="020B0604020202020204" pitchFamily="34" charset="0"/>
                <a:cs typeface="Arial" panose="020B0604020202020204" pitchFamily="34" charset="0"/>
              </a:rPr>
              <a:t>Online at: </a:t>
            </a:r>
            <a:r>
              <a:rPr lang="en-US" sz="2600" dirty="0">
                <a:solidFill>
                  <a:srgbClr val="51626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https://consult.sdublincoco.ie</a:t>
            </a:r>
            <a:r>
              <a:rPr lang="en-US" sz="2600" dirty="0">
                <a:solidFill>
                  <a:srgbClr val="51626F"/>
                </a:solidFill>
                <a:latin typeface="Arial" panose="020B0604020202020204" pitchFamily="34" charset="0"/>
                <a:cs typeface="Arial" panose="020B0604020202020204" pitchFamily="34" charset="0"/>
              </a:rPr>
              <a:t> </a:t>
            </a:r>
            <a:r>
              <a:rPr lang="en-IE" sz="2600" dirty="0">
                <a:solidFill>
                  <a:srgbClr val="51626F"/>
                </a:solidFill>
                <a:latin typeface="Arial" panose="020B0604020202020204" pitchFamily="34" charset="0"/>
                <a:cs typeface="Arial" panose="020B0604020202020204" pitchFamily="34" charset="0"/>
              </a:rPr>
              <a:t>or p</a:t>
            </a:r>
            <a:r>
              <a:rPr lang="en-US" sz="2600" dirty="0" err="1">
                <a:solidFill>
                  <a:srgbClr val="51626F"/>
                </a:solidFill>
                <a:latin typeface="Arial" panose="020B0604020202020204" pitchFamily="34" charset="0"/>
                <a:cs typeface="Arial" panose="020B0604020202020204" pitchFamily="34" charset="0"/>
              </a:rPr>
              <a:t>ost</a:t>
            </a:r>
            <a:r>
              <a:rPr lang="en-US" sz="2600" dirty="0">
                <a:solidFill>
                  <a:srgbClr val="51626F"/>
                </a:solidFill>
                <a:latin typeface="Arial" panose="020B0604020202020204" pitchFamily="34" charset="0"/>
                <a:cs typeface="Arial" panose="020B0604020202020204" pitchFamily="34" charset="0"/>
              </a:rPr>
              <a:t> to: Senior Executive O­fficer, Environment, Water &amp; Climate Change, South Dublin County Council, County Hall, Tallaght, Dublin 24 YNN5. </a:t>
            </a:r>
          </a:p>
          <a:p>
            <a:endParaRPr lang="en-US" sz="2600" dirty="0">
              <a:latin typeface="Calibri" panose="020F0502020204030204" pitchFamily="34" charset="0"/>
              <a:ea typeface="Arial Narrow" panose="020B0606020202030204" pitchFamily="34" charset="0"/>
              <a:cs typeface="Arial Narrow" panose="020B0606020202030204" pitchFamily="34" charset="0"/>
            </a:endParaRPr>
          </a:p>
          <a:p>
            <a:endParaRPr lang="en-IE" sz="2600" dirty="0">
              <a:effectLst/>
              <a:latin typeface="Arial Narrow" panose="020B0606020202030204" pitchFamily="34" charset="0"/>
              <a:ea typeface="Arial Narrow" panose="020B0606020202030204" pitchFamily="34" charset="0"/>
              <a:cs typeface="Arial Narrow" panose="020B0606020202030204" pitchFamily="34" charset="0"/>
            </a:endParaRPr>
          </a:p>
          <a:p>
            <a:endParaRPr lang="en-GB" sz="4000" dirty="0"/>
          </a:p>
        </p:txBody>
      </p:sp>
    </p:spTree>
    <p:extLst>
      <p:ext uri="{BB962C8B-B14F-4D97-AF65-F5344CB8AC3E}">
        <p14:creationId xmlns:p14="http://schemas.microsoft.com/office/powerpoint/2010/main" val="1974351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89547-2ED9-3BDE-D992-DEFEDA75619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A01D299-614D-9755-35C3-5A8D2E8E7020}"/>
              </a:ext>
            </a:extLst>
          </p:cNvPr>
          <p:cNvSpPr/>
          <p:nvPr/>
        </p:nvSpPr>
        <p:spPr>
          <a:xfrm>
            <a:off x="0" y="0"/>
            <a:ext cx="18152806" cy="10477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IE" sz="2800" kern="100" dirty="0">
              <a:latin typeface="Aptos" panose="020B0004020202020204" pitchFamily="34" charset="0"/>
              <a:ea typeface="Aptos" panose="020B0004020202020204" pitchFamily="34" charset="0"/>
              <a:cs typeface="Times New Roman" panose="02020603050405020304" pitchFamily="18" charset="0"/>
            </a:endParaRPr>
          </a:p>
          <a:p>
            <a:endParaRPr lang="en-IE" sz="2800" kern="100" dirty="0">
              <a:effectLst/>
              <a:latin typeface="Aptos" panose="020B0004020202020204" pitchFamily="34" charset="0"/>
              <a:ea typeface="Aptos" panose="020B0004020202020204" pitchFamily="34" charset="0"/>
              <a:cs typeface="Times New Roman" panose="02020603050405020304" pitchFamily="18" charset="0"/>
            </a:endParaRPr>
          </a:p>
          <a:p>
            <a:br>
              <a:rPr lang="en-IE" kern="100" dirty="0">
                <a:latin typeface="Aptos" panose="020B0004020202020204" pitchFamily="34" charset="0"/>
                <a:cs typeface="Times New Roman" panose="02020603050405020304" pitchFamily="18" charset="0"/>
              </a:rPr>
            </a:br>
            <a:endParaRPr lang="en-IE" kern="100" dirty="0">
              <a:latin typeface="Aptos" panose="020B0004020202020204" pitchFamily="34" charset="0"/>
              <a:cs typeface="Times New Roman" panose="02020603050405020304" pitchFamily="18" charset="0"/>
            </a:endParaRPr>
          </a:p>
          <a:p>
            <a:pPr lvl="7">
              <a:buFont typeface="Courier New" panose="02070309020205020404" pitchFamily="49" charset="0"/>
              <a:buChar char="o"/>
            </a:pPr>
            <a:endParaRPr lang="en-IE" sz="2400" kern="100" dirty="0">
              <a:latin typeface="Aptos" panose="020B0004020202020204" pitchFamily="34" charset="0"/>
              <a:cs typeface="Times New Roman" panose="02020603050405020304" pitchFamily="18" charset="0"/>
            </a:endParaRPr>
          </a:p>
          <a:p>
            <a:pPr lvl="7"/>
            <a:r>
              <a:rPr lang="en-IE" sz="2400" kern="100" dirty="0">
                <a:latin typeface="Aptos" panose="020B0004020202020204" pitchFamily="34" charset="0"/>
                <a:cs typeface="Times New Roman" panose="02020603050405020304" pitchFamily="18" charset="0"/>
              </a:rPr>
              <a:t>															</a:t>
            </a:r>
          </a:p>
        </p:txBody>
      </p:sp>
      <p:grpSp>
        <p:nvGrpSpPr>
          <p:cNvPr id="3" name="Group 3">
            <a:extLst>
              <a:ext uri="{FF2B5EF4-FFF2-40B4-BE49-F238E27FC236}">
                <a16:creationId xmlns:a16="http://schemas.microsoft.com/office/drawing/2014/main" id="{7025293A-8E0A-0403-FE77-CCE0890FE30D}"/>
              </a:ext>
            </a:extLst>
          </p:cNvPr>
          <p:cNvGrpSpPr/>
          <p:nvPr/>
        </p:nvGrpSpPr>
        <p:grpSpPr>
          <a:xfrm>
            <a:off x="304800" y="200242"/>
            <a:ext cx="17983200" cy="8372258"/>
            <a:chOff x="-1029635" y="-5296423"/>
            <a:chExt cx="20249499" cy="10914461"/>
          </a:xfrm>
        </p:grpSpPr>
        <p:sp>
          <p:nvSpPr>
            <p:cNvPr id="4" name="TextBox 4">
              <a:extLst>
                <a:ext uri="{FF2B5EF4-FFF2-40B4-BE49-F238E27FC236}">
                  <a16:creationId xmlns:a16="http://schemas.microsoft.com/office/drawing/2014/main" id="{B2697DCE-9E9A-D06A-9A15-794F490F615E}"/>
                </a:ext>
              </a:extLst>
            </p:cNvPr>
            <p:cNvSpPr txBox="1"/>
            <p:nvPr/>
          </p:nvSpPr>
          <p:spPr>
            <a:xfrm>
              <a:off x="-1029635" y="-5296423"/>
              <a:ext cx="20249499" cy="3976373"/>
            </a:xfrm>
            <a:prstGeom prst="rect">
              <a:avLst/>
            </a:prstGeom>
          </p:spPr>
          <p:txBody>
            <a:bodyPr wrap="square" lIns="0" tIns="0" rIns="0" bIns="0" rtlCol="0" anchor="t">
              <a:spAutoFit/>
            </a:bodyPr>
            <a:lstStyle/>
            <a:p>
              <a:pPr marL="0" lvl="0" indent="0">
                <a:lnSpc>
                  <a:spcPts val="8250"/>
                </a:lnSpc>
              </a:pPr>
              <a:r>
                <a:rPr lang="en-IE" sz="4000" b="1"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ts val="8250"/>
                </a:lnSpc>
              </a:pPr>
              <a:r>
                <a:rPr lang="en-IE" sz="4000" b="1" kern="100" dirty="0">
                  <a:effectLst/>
                  <a:latin typeface="Aptos" panose="020B0004020202020204" pitchFamily="34" charset="0"/>
                  <a:ea typeface="Aptos" panose="020B0004020202020204" pitchFamily="34" charset="0"/>
                  <a:cs typeface="Times New Roman" panose="02020603050405020304" pitchFamily="18" charset="0"/>
                </a:rPr>
                <a:t>     </a:t>
              </a:r>
              <a:r>
                <a:rPr lang="en-IE" sz="3500" b="1" dirty="0">
                  <a:solidFill>
                    <a:srgbClr val="51626F"/>
                  </a:solidFill>
                  <a:latin typeface="Arial" panose="020B0604020202020204" pitchFamily="34" charset="0"/>
                  <a:cs typeface="Arial" panose="020B0604020202020204" pitchFamily="34" charset="0"/>
                </a:rPr>
                <a:t>Part 8 Process:</a:t>
              </a:r>
            </a:p>
            <a:p>
              <a:pPr marL="0" lvl="0" indent="0">
                <a:lnSpc>
                  <a:spcPts val="8250"/>
                </a:lnSpc>
              </a:pPr>
              <a:endParaRPr lang="en-US" sz="4000" dirty="0">
                <a:solidFill>
                  <a:srgbClr val="51626F"/>
                </a:solidFill>
                <a:latin typeface="Gotham Bold"/>
              </a:endParaRPr>
            </a:p>
          </p:txBody>
        </p:sp>
        <p:sp>
          <p:nvSpPr>
            <p:cNvPr id="7" name="AutoShape 7">
              <a:extLst>
                <a:ext uri="{FF2B5EF4-FFF2-40B4-BE49-F238E27FC236}">
                  <a16:creationId xmlns:a16="http://schemas.microsoft.com/office/drawing/2014/main" id="{8975BA18-AE8C-FF47-B4C6-43A8595CFDE0}"/>
                </a:ext>
              </a:extLst>
            </p:cNvPr>
            <p:cNvSpPr/>
            <p:nvPr/>
          </p:nvSpPr>
          <p:spPr>
            <a:xfrm>
              <a:off x="740999" y="5605338"/>
              <a:ext cx="16879836" cy="12700"/>
            </a:xfrm>
            <a:prstGeom prst="rect">
              <a:avLst/>
            </a:prstGeom>
            <a:solidFill>
              <a:srgbClr val="000000"/>
            </a:solidFill>
          </p:spPr>
          <p:txBody>
            <a:bodyPr/>
            <a:lstStyle/>
            <a:p>
              <a:endParaRPr lang="en-IE"/>
            </a:p>
          </p:txBody>
        </p:sp>
      </p:grpSp>
      <p:sp>
        <p:nvSpPr>
          <p:cNvPr id="5" name="TextBox 4">
            <a:extLst>
              <a:ext uri="{FF2B5EF4-FFF2-40B4-BE49-F238E27FC236}">
                <a16:creationId xmlns:a16="http://schemas.microsoft.com/office/drawing/2014/main" id="{D12C933C-E8AB-42B7-838D-32B5ADFF543C}"/>
              </a:ext>
            </a:extLst>
          </p:cNvPr>
          <p:cNvSpPr txBox="1"/>
          <p:nvPr/>
        </p:nvSpPr>
        <p:spPr>
          <a:xfrm>
            <a:off x="838200" y="2888893"/>
            <a:ext cx="17983200" cy="5683607"/>
          </a:xfrm>
          <a:prstGeom prst="rect">
            <a:avLst/>
          </a:prstGeom>
          <a:noFill/>
        </p:spPr>
        <p:txBody>
          <a:bodyPr wrap="square" rtlCol="0">
            <a:spAutoFit/>
          </a:bodyPr>
          <a:lstStyle/>
          <a:p>
            <a:r>
              <a:rPr lang="en-GB" sz="2600" b="1" dirty="0">
                <a:solidFill>
                  <a:srgbClr val="51626F"/>
                </a:solidFill>
                <a:latin typeface="Arial" panose="020B0604020202020204" pitchFamily="34" charset="0"/>
                <a:cs typeface="Arial" panose="020B0604020202020204" pitchFamily="34" charset="0"/>
              </a:rPr>
              <a:t>Submissions:</a:t>
            </a:r>
          </a:p>
          <a:p>
            <a:r>
              <a:rPr lang="en-IE" sz="2600" dirty="0">
                <a:solidFill>
                  <a:srgbClr val="51626F"/>
                </a:solidFill>
                <a:latin typeface="Arial" panose="020B0604020202020204" pitchFamily="34" charset="0"/>
                <a:cs typeface="Arial" panose="020B0604020202020204" pitchFamily="34" charset="0"/>
              </a:rPr>
              <a:t>0 submissions received</a:t>
            </a:r>
          </a:p>
          <a:p>
            <a:r>
              <a:rPr lang="en-US" sz="2600" dirty="0">
                <a:solidFill>
                  <a:srgbClr val="51626F"/>
                </a:solidFill>
                <a:latin typeface="Arial" panose="020B0604020202020204" pitchFamily="34" charset="0"/>
                <a:cs typeface="Arial" panose="020B0604020202020204" pitchFamily="34" charset="0"/>
              </a:rPr>
              <a:t> </a:t>
            </a:r>
            <a:endParaRPr lang="en-IE" sz="2600" dirty="0">
              <a:solidFill>
                <a:srgbClr val="51626F"/>
              </a:solidFill>
              <a:latin typeface="Arial" panose="020B0604020202020204" pitchFamily="34" charset="0"/>
              <a:cs typeface="Arial" panose="020B0604020202020204" pitchFamily="34" charset="0"/>
            </a:endParaRPr>
          </a:p>
          <a:p>
            <a:r>
              <a:rPr lang="en-GB" sz="2600" b="1" dirty="0">
                <a:solidFill>
                  <a:srgbClr val="51626F"/>
                </a:solidFill>
                <a:latin typeface="Arial" panose="020B0604020202020204" pitchFamily="34" charset="0"/>
                <a:cs typeface="Arial" panose="020B0604020202020204" pitchFamily="34" charset="0"/>
              </a:rPr>
              <a:t>Issues:</a:t>
            </a:r>
          </a:p>
          <a:p>
            <a:r>
              <a:rPr lang="en-IE" sz="2600" dirty="0">
                <a:solidFill>
                  <a:srgbClr val="51626F"/>
                </a:solidFill>
                <a:latin typeface="Arial" panose="020B0604020202020204" pitchFamily="34" charset="0"/>
                <a:cs typeface="Arial" panose="020B0604020202020204" pitchFamily="34" charset="0"/>
              </a:rPr>
              <a:t>No issues raised </a:t>
            </a:r>
          </a:p>
          <a:p>
            <a:endParaRPr lang="en-GB" sz="2600" b="1" dirty="0">
              <a:solidFill>
                <a:srgbClr val="51626F"/>
              </a:solidFill>
              <a:latin typeface="Arial" panose="020B0604020202020204" pitchFamily="34" charset="0"/>
              <a:cs typeface="Arial" panose="020B0604020202020204" pitchFamily="34" charset="0"/>
            </a:endParaRPr>
          </a:p>
          <a:p>
            <a:pPr lvl="0">
              <a:lnSpc>
                <a:spcPts val="1365"/>
              </a:lnSpc>
              <a:buClr>
                <a:srgbClr val="000000"/>
              </a:buClr>
            </a:pPr>
            <a:r>
              <a:rPr lang="en-US" sz="2600" b="1" dirty="0">
                <a:solidFill>
                  <a:srgbClr val="51626F"/>
                </a:solidFill>
                <a:latin typeface="Arial" panose="020B0604020202020204" pitchFamily="34" charset="0"/>
                <a:cs typeface="Arial" panose="020B0604020202020204" pitchFamily="34" charset="0"/>
              </a:rPr>
              <a:t>Recommendation:</a:t>
            </a:r>
          </a:p>
          <a:p>
            <a:pPr lvl="0">
              <a:lnSpc>
                <a:spcPts val="1365"/>
              </a:lnSpc>
              <a:buClr>
                <a:srgbClr val="000000"/>
              </a:buClr>
            </a:pPr>
            <a:endParaRPr lang="en-IE" sz="2600" dirty="0">
              <a:solidFill>
                <a:srgbClr val="51626F"/>
              </a:solidFill>
              <a:latin typeface="Arial" panose="020B0604020202020204" pitchFamily="34" charset="0"/>
              <a:cs typeface="Arial" panose="020B0604020202020204" pitchFamily="34" charset="0"/>
            </a:endParaRPr>
          </a:p>
          <a:p>
            <a:r>
              <a:rPr lang="en-US" sz="2600" dirty="0">
                <a:solidFill>
                  <a:srgbClr val="51626F"/>
                </a:solidFill>
                <a:latin typeface="Arial" panose="020B0604020202020204" pitchFamily="34" charset="0"/>
                <a:cs typeface="Arial" panose="020B0604020202020204" pitchFamily="34" charset="0"/>
              </a:rPr>
              <a:t>Following the period of public consultation, the Chief Executive is of the view that the proposal is in conformity </a:t>
            </a:r>
          </a:p>
          <a:p>
            <a:r>
              <a:rPr lang="en-US" sz="2600" dirty="0">
                <a:solidFill>
                  <a:srgbClr val="51626F"/>
                </a:solidFill>
                <a:latin typeface="Arial" panose="020B0604020202020204" pitchFamily="34" charset="0"/>
                <a:cs typeface="Arial" panose="020B0604020202020204" pitchFamily="34" charset="0"/>
              </a:rPr>
              <a:t>with proper planning and sustainable development.</a:t>
            </a:r>
            <a:endParaRPr lang="en-IE" sz="2600" dirty="0">
              <a:solidFill>
                <a:srgbClr val="51626F"/>
              </a:solidFill>
              <a:latin typeface="Arial" panose="020B0604020202020204" pitchFamily="34" charset="0"/>
              <a:cs typeface="Arial" panose="020B0604020202020204" pitchFamily="34" charset="0"/>
            </a:endParaRPr>
          </a:p>
          <a:p>
            <a:r>
              <a:rPr lang="en-US" sz="2600" dirty="0">
                <a:solidFill>
                  <a:srgbClr val="51626F"/>
                </a:solidFill>
                <a:latin typeface="Arial" panose="020B0604020202020204" pitchFamily="34" charset="0"/>
                <a:cs typeface="Arial" panose="020B0604020202020204" pitchFamily="34" charset="0"/>
              </a:rPr>
              <a:t>It is recommended that, as the proposal is in conformity with proper planning and sustainable development, </a:t>
            </a:r>
          </a:p>
          <a:p>
            <a:r>
              <a:rPr lang="en-US" sz="2600" dirty="0">
                <a:solidFill>
                  <a:srgbClr val="51626F"/>
                </a:solidFill>
                <a:latin typeface="Arial" panose="020B0604020202020204" pitchFamily="34" charset="0"/>
                <a:cs typeface="Arial" panose="020B0604020202020204" pitchFamily="34" charset="0"/>
              </a:rPr>
              <a:t>that the Council proceed with the Part 8 proposal for the glamping pods at Camac Valley Caravan &amp; Camping Park, </a:t>
            </a:r>
          </a:p>
          <a:p>
            <a:r>
              <a:rPr lang="en-US" sz="2600" dirty="0">
                <a:solidFill>
                  <a:srgbClr val="51626F"/>
                </a:solidFill>
                <a:latin typeface="Arial" panose="020B0604020202020204" pitchFamily="34" charset="0"/>
                <a:cs typeface="Arial" panose="020B0604020202020204" pitchFamily="34" charset="0"/>
              </a:rPr>
              <a:t>Corkagh, Dublin 22.</a:t>
            </a:r>
            <a:endParaRPr lang="en-IE" sz="2600" dirty="0">
              <a:solidFill>
                <a:srgbClr val="51626F"/>
              </a:solidFill>
              <a:latin typeface="Arial" panose="020B0604020202020204" pitchFamily="34" charset="0"/>
              <a:cs typeface="Arial" panose="020B0604020202020204" pitchFamily="34" charset="0"/>
            </a:endParaRPr>
          </a:p>
          <a:p>
            <a:endParaRPr lang="en-GB" sz="4000" dirty="0"/>
          </a:p>
        </p:txBody>
      </p:sp>
    </p:spTree>
    <p:extLst>
      <p:ext uri="{BB962C8B-B14F-4D97-AF65-F5344CB8AC3E}">
        <p14:creationId xmlns:p14="http://schemas.microsoft.com/office/powerpoint/2010/main" val="1023672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069EF-15B6-E067-EC9B-944774988C5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174B823-B15F-ED05-C909-C3BC0E385730}"/>
              </a:ext>
            </a:extLst>
          </p:cNvPr>
          <p:cNvSpPr/>
          <p:nvPr/>
        </p:nvSpPr>
        <p:spPr>
          <a:xfrm>
            <a:off x="0" y="0"/>
            <a:ext cx="18152806" cy="10477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IE" sz="2800" kern="100" dirty="0">
              <a:latin typeface="Aptos" panose="020B0004020202020204" pitchFamily="34" charset="0"/>
              <a:ea typeface="Aptos" panose="020B0004020202020204" pitchFamily="34" charset="0"/>
              <a:cs typeface="Times New Roman" panose="02020603050405020304" pitchFamily="18" charset="0"/>
            </a:endParaRPr>
          </a:p>
          <a:p>
            <a:endParaRPr lang="en-IE" sz="2800" kern="100" dirty="0">
              <a:effectLst/>
              <a:latin typeface="Aptos" panose="020B0004020202020204" pitchFamily="34" charset="0"/>
              <a:ea typeface="Aptos" panose="020B0004020202020204" pitchFamily="34" charset="0"/>
              <a:cs typeface="Times New Roman" panose="02020603050405020304" pitchFamily="18" charset="0"/>
            </a:endParaRPr>
          </a:p>
          <a:p>
            <a:br>
              <a:rPr lang="en-IE" kern="100" dirty="0">
                <a:latin typeface="Aptos" panose="020B0004020202020204" pitchFamily="34" charset="0"/>
                <a:cs typeface="Times New Roman" panose="02020603050405020304" pitchFamily="18" charset="0"/>
              </a:rPr>
            </a:br>
            <a:endParaRPr lang="en-IE" kern="100" dirty="0">
              <a:latin typeface="Aptos" panose="020B0004020202020204" pitchFamily="34" charset="0"/>
              <a:cs typeface="Times New Roman" panose="02020603050405020304" pitchFamily="18" charset="0"/>
            </a:endParaRPr>
          </a:p>
          <a:p>
            <a:pPr lvl="7">
              <a:buFont typeface="Courier New" panose="02070309020205020404" pitchFamily="49" charset="0"/>
              <a:buChar char="o"/>
            </a:pPr>
            <a:endParaRPr lang="en-IE" sz="2400" kern="100" dirty="0">
              <a:latin typeface="Aptos" panose="020B0004020202020204" pitchFamily="34" charset="0"/>
              <a:cs typeface="Times New Roman" panose="02020603050405020304" pitchFamily="18" charset="0"/>
            </a:endParaRPr>
          </a:p>
          <a:p>
            <a:pPr lvl="7">
              <a:buFont typeface="Courier New" panose="02070309020205020404" pitchFamily="49" charset="0"/>
              <a:buChar char="o"/>
            </a:pPr>
            <a:endParaRPr lang="en-IE" sz="2400" kern="100" dirty="0">
              <a:latin typeface="Aptos" panose="020B0004020202020204" pitchFamily="34" charset="0"/>
              <a:cs typeface="Times New Roman" panose="02020603050405020304" pitchFamily="18" charset="0"/>
            </a:endParaRPr>
          </a:p>
          <a:p>
            <a:pPr lvl="3"/>
            <a:endParaRPr lang="en-IE" sz="2600" dirty="0">
              <a:solidFill>
                <a:srgbClr val="51626F"/>
              </a:solidFill>
              <a:latin typeface="Arial" panose="020B0604020202020204" pitchFamily="34" charset="0"/>
              <a:cs typeface="Arial" panose="020B0604020202020204" pitchFamily="34" charset="0"/>
            </a:endParaRPr>
          </a:p>
        </p:txBody>
      </p:sp>
      <p:grpSp>
        <p:nvGrpSpPr>
          <p:cNvPr id="3" name="Group 3">
            <a:extLst>
              <a:ext uri="{FF2B5EF4-FFF2-40B4-BE49-F238E27FC236}">
                <a16:creationId xmlns:a16="http://schemas.microsoft.com/office/drawing/2014/main" id="{EB6B0521-801C-97D0-7A94-969D8C9F3325}"/>
              </a:ext>
            </a:extLst>
          </p:cNvPr>
          <p:cNvGrpSpPr/>
          <p:nvPr/>
        </p:nvGrpSpPr>
        <p:grpSpPr>
          <a:xfrm>
            <a:off x="135194" y="1094908"/>
            <a:ext cx="18152806" cy="7477592"/>
            <a:chOff x="-1220615" y="-4130095"/>
            <a:chExt cx="20440479" cy="9748133"/>
          </a:xfrm>
        </p:grpSpPr>
        <p:sp>
          <p:nvSpPr>
            <p:cNvPr id="4" name="TextBox 4">
              <a:extLst>
                <a:ext uri="{FF2B5EF4-FFF2-40B4-BE49-F238E27FC236}">
                  <a16:creationId xmlns:a16="http://schemas.microsoft.com/office/drawing/2014/main" id="{BF09E0B3-373C-D0B9-A454-2ABC5DADE327}"/>
                </a:ext>
              </a:extLst>
            </p:cNvPr>
            <p:cNvSpPr txBox="1"/>
            <p:nvPr/>
          </p:nvSpPr>
          <p:spPr>
            <a:xfrm>
              <a:off x="-1220615" y="-4130095"/>
              <a:ext cx="20440479" cy="1173854"/>
            </a:xfrm>
            <a:prstGeom prst="rect">
              <a:avLst/>
            </a:prstGeom>
          </p:spPr>
          <p:txBody>
            <a:bodyPr wrap="square" lIns="0" tIns="0" rIns="0" bIns="0" rtlCol="0" anchor="t">
              <a:spAutoFit/>
            </a:bodyPr>
            <a:lstStyle/>
            <a:p>
              <a:pPr marL="0" lvl="0" indent="0">
                <a:lnSpc>
                  <a:spcPts val="8250"/>
                </a:lnSpc>
              </a:pPr>
              <a:r>
                <a:rPr lang="en-IE" sz="3500" b="1" dirty="0">
                  <a:solidFill>
                    <a:srgbClr val="51626F"/>
                  </a:solidFill>
                  <a:latin typeface="Arial" panose="020B0604020202020204" pitchFamily="34" charset="0"/>
                  <a:cs typeface="Arial" panose="020B0604020202020204" pitchFamily="34" charset="0"/>
                </a:rPr>
                <a:t>     Next Steps:</a:t>
              </a:r>
            </a:p>
          </p:txBody>
        </p:sp>
        <p:sp>
          <p:nvSpPr>
            <p:cNvPr id="7" name="AutoShape 7">
              <a:extLst>
                <a:ext uri="{FF2B5EF4-FFF2-40B4-BE49-F238E27FC236}">
                  <a16:creationId xmlns:a16="http://schemas.microsoft.com/office/drawing/2014/main" id="{B6F8AF8F-2CC3-491B-27F7-CE5561C7ACEE}"/>
                </a:ext>
              </a:extLst>
            </p:cNvPr>
            <p:cNvSpPr/>
            <p:nvPr/>
          </p:nvSpPr>
          <p:spPr>
            <a:xfrm>
              <a:off x="740999" y="5605338"/>
              <a:ext cx="16879836" cy="12700"/>
            </a:xfrm>
            <a:prstGeom prst="rect">
              <a:avLst/>
            </a:prstGeom>
            <a:solidFill>
              <a:srgbClr val="000000"/>
            </a:solidFill>
          </p:spPr>
          <p:txBody>
            <a:bodyPr/>
            <a:lstStyle/>
            <a:p>
              <a:endParaRPr lang="en-IE"/>
            </a:p>
          </p:txBody>
        </p:sp>
      </p:grpSp>
      <p:sp>
        <p:nvSpPr>
          <p:cNvPr id="5" name="TextBox 4">
            <a:extLst>
              <a:ext uri="{FF2B5EF4-FFF2-40B4-BE49-F238E27FC236}">
                <a16:creationId xmlns:a16="http://schemas.microsoft.com/office/drawing/2014/main" id="{CDF8D08D-73BF-1EC9-630F-517C886F23C0}"/>
              </a:ext>
            </a:extLst>
          </p:cNvPr>
          <p:cNvSpPr txBox="1"/>
          <p:nvPr/>
        </p:nvSpPr>
        <p:spPr>
          <a:xfrm>
            <a:off x="761999" y="2171700"/>
            <a:ext cx="16848803" cy="6829114"/>
          </a:xfrm>
          <a:prstGeom prst="rect">
            <a:avLst/>
          </a:prstGeom>
          <a:noFill/>
        </p:spPr>
        <p:txBody>
          <a:bodyPr wrap="square" rtlCol="0">
            <a:spAutoFit/>
          </a:bodyPr>
          <a:lstStyle/>
          <a:p>
            <a:r>
              <a:rPr lang="en-GB" sz="2800" b="1" dirty="0">
                <a:solidFill>
                  <a:srgbClr val="51626F"/>
                </a:solidFill>
                <a:latin typeface="Arial" panose="020B0604020202020204" pitchFamily="34" charset="0"/>
                <a:cs typeface="Arial" panose="020B0604020202020204" pitchFamily="34" charset="0"/>
              </a:rPr>
              <a:t>Complete:</a:t>
            </a:r>
          </a:p>
          <a:p>
            <a:endParaRPr lang="en-GB" sz="2600" b="1" dirty="0">
              <a:solidFill>
                <a:srgbClr val="51626F"/>
              </a:solidFill>
              <a:latin typeface="Arial" panose="020B0604020202020204" pitchFamily="34" charset="0"/>
              <a:cs typeface="Arial" panose="020B0604020202020204" pitchFamily="34" charset="0"/>
            </a:endParaRPr>
          </a:p>
          <a:p>
            <a:pPr>
              <a:lnSpc>
                <a:spcPct val="107000"/>
              </a:lnSpc>
              <a:spcAft>
                <a:spcPts val="800"/>
              </a:spcAft>
            </a:pPr>
            <a:r>
              <a:rPr lang="en-GB" sz="2600" b="1" dirty="0">
                <a:solidFill>
                  <a:srgbClr val="51626F"/>
                </a:solidFill>
                <a:latin typeface="Arial" panose="020B0604020202020204" pitchFamily="34" charset="0"/>
                <a:cs typeface="Arial" panose="020B0604020202020204" pitchFamily="34" charset="0"/>
              </a:rPr>
              <a:t>April - June 2024: </a:t>
            </a:r>
            <a:r>
              <a:rPr lang="en-GB" sz="2600" dirty="0">
                <a:solidFill>
                  <a:srgbClr val="51626F"/>
                </a:solidFill>
                <a:latin typeface="Arial" panose="020B0604020202020204" pitchFamily="34" charset="0"/>
                <a:cs typeface="Arial" panose="020B0604020202020204" pitchFamily="34" charset="0"/>
              </a:rPr>
              <a:t>Meetings held with stakeholders</a:t>
            </a:r>
            <a:r>
              <a:rPr lang="en-US" sz="2600" dirty="0">
                <a:solidFill>
                  <a:srgbClr val="51626F"/>
                </a:solidFill>
                <a:latin typeface="Arial" panose="020B0604020202020204" pitchFamily="34" charset="0"/>
                <a:cs typeface="Arial" panose="020B0604020202020204" pitchFamily="34" charset="0"/>
              </a:rPr>
              <a:t> during the development of the proposals</a:t>
            </a:r>
          </a:p>
          <a:p>
            <a:pPr>
              <a:lnSpc>
                <a:spcPct val="107000"/>
              </a:lnSpc>
              <a:spcAft>
                <a:spcPts val="800"/>
              </a:spcAft>
            </a:pPr>
            <a:r>
              <a:rPr lang="en-US" sz="2600" b="1" dirty="0">
                <a:solidFill>
                  <a:srgbClr val="51626F"/>
                </a:solidFill>
                <a:latin typeface="Arial" panose="020B0604020202020204" pitchFamily="34" charset="0"/>
                <a:cs typeface="Arial" panose="020B0604020202020204" pitchFamily="34" charset="0"/>
              </a:rPr>
              <a:t>November 2024: </a:t>
            </a:r>
            <a:r>
              <a:rPr lang="en-US" sz="2600" dirty="0">
                <a:solidFill>
                  <a:srgbClr val="51626F"/>
                </a:solidFill>
                <a:latin typeface="Arial" panose="020B0604020202020204" pitchFamily="34" charset="0"/>
                <a:cs typeface="Arial" panose="020B0604020202020204" pitchFamily="34" charset="0"/>
              </a:rPr>
              <a:t>Part 8 proposal to Clondalkin, </a:t>
            </a:r>
            <a:r>
              <a:rPr lang="en-GB" sz="2600" dirty="0">
                <a:solidFill>
                  <a:srgbClr val="51626F"/>
                </a:solidFill>
                <a:latin typeface="Arial" panose="020B0604020202020204" pitchFamily="34" charset="0"/>
                <a:cs typeface="Arial" panose="020B0604020202020204" pitchFamily="34" charset="0"/>
              </a:rPr>
              <a:t>Newcastle, Rathcoole, Saggart and </a:t>
            </a:r>
            <a:r>
              <a:rPr lang="en-GB" sz="2600" dirty="0" err="1">
                <a:solidFill>
                  <a:srgbClr val="51626F"/>
                </a:solidFill>
                <a:latin typeface="Arial" panose="020B0604020202020204" pitchFamily="34" charset="0"/>
                <a:cs typeface="Arial" panose="020B0604020202020204" pitchFamily="34" charset="0"/>
              </a:rPr>
              <a:t>Brittas</a:t>
            </a:r>
            <a:r>
              <a:rPr lang="en-GB" sz="2600" dirty="0">
                <a:solidFill>
                  <a:srgbClr val="51626F"/>
                </a:solidFill>
                <a:latin typeface="Arial" panose="020B0604020202020204" pitchFamily="34" charset="0"/>
                <a:cs typeface="Arial" panose="020B0604020202020204" pitchFamily="34" charset="0"/>
              </a:rPr>
              <a:t> Area Committee meeting</a:t>
            </a:r>
            <a:endParaRPr lang="en-US" sz="2600" dirty="0">
              <a:solidFill>
                <a:srgbClr val="51626F"/>
              </a:solidFill>
              <a:latin typeface="Arial" panose="020B0604020202020204" pitchFamily="34" charset="0"/>
              <a:cs typeface="Arial" panose="020B0604020202020204" pitchFamily="34" charset="0"/>
            </a:endParaRPr>
          </a:p>
          <a:p>
            <a:pPr>
              <a:lnSpc>
                <a:spcPct val="107000"/>
              </a:lnSpc>
              <a:spcAft>
                <a:spcPts val="800"/>
              </a:spcAft>
            </a:pPr>
            <a:r>
              <a:rPr lang="en-US" sz="2600" b="1" dirty="0">
                <a:solidFill>
                  <a:srgbClr val="51626F"/>
                </a:solidFill>
                <a:latin typeface="Arial" panose="020B0604020202020204" pitchFamily="34" charset="0"/>
                <a:cs typeface="Arial" panose="020B0604020202020204" pitchFamily="34" charset="0"/>
              </a:rPr>
              <a:t>November 2024: </a:t>
            </a:r>
            <a:r>
              <a:rPr lang="en-GB" sz="2600" dirty="0">
                <a:solidFill>
                  <a:srgbClr val="51626F"/>
                </a:solidFill>
                <a:latin typeface="Arial" panose="020B0604020202020204" pitchFamily="34" charset="0"/>
                <a:cs typeface="Arial" panose="020B0604020202020204" pitchFamily="34" charset="0"/>
              </a:rPr>
              <a:t>Environmental screenings</a:t>
            </a:r>
          </a:p>
          <a:p>
            <a:pPr>
              <a:lnSpc>
                <a:spcPct val="107000"/>
              </a:lnSpc>
              <a:spcAft>
                <a:spcPts val="800"/>
              </a:spcAft>
            </a:pPr>
            <a:r>
              <a:rPr lang="en-GB" sz="2600" b="1" dirty="0">
                <a:solidFill>
                  <a:srgbClr val="51626F"/>
                </a:solidFill>
                <a:latin typeface="Arial" panose="020B0604020202020204" pitchFamily="34" charset="0"/>
                <a:cs typeface="Arial" panose="020B0604020202020204" pitchFamily="34" charset="0"/>
              </a:rPr>
              <a:t>December - January 2025: </a:t>
            </a:r>
            <a:r>
              <a:rPr lang="en-GB" sz="2600" dirty="0">
                <a:solidFill>
                  <a:srgbClr val="51626F"/>
                </a:solidFill>
                <a:latin typeface="Arial" panose="020B0604020202020204" pitchFamily="34" charset="0"/>
                <a:cs typeface="Arial" panose="020B0604020202020204" pitchFamily="34" charset="0"/>
              </a:rPr>
              <a:t>Public consultation</a:t>
            </a:r>
          </a:p>
          <a:p>
            <a:endParaRPr lang="en-GB" sz="3200" b="1" dirty="0">
              <a:solidFill>
                <a:srgbClr val="51626F"/>
              </a:solidFill>
              <a:latin typeface="Arial" panose="020B0604020202020204" pitchFamily="34" charset="0"/>
              <a:cs typeface="Arial" panose="020B0604020202020204" pitchFamily="34" charset="0"/>
            </a:endParaRPr>
          </a:p>
          <a:p>
            <a:r>
              <a:rPr lang="en-GB" sz="2800" b="1" dirty="0">
                <a:solidFill>
                  <a:srgbClr val="51626F"/>
                </a:solidFill>
                <a:latin typeface="Arial" panose="020B0604020202020204" pitchFamily="34" charset="0"/>
                <a:cs typeface="Arial" panose="020B0604020202020204" pitchFamily="34" charset="0"/>
              </a:rPr>
              <a:t>Next Steps:</a:t>
            </a:r>
          </a:p>
          <a:p>
            <a:endParaRPr lang="en-GB" sz="2800" b="1" dirty="0">
              <a:solidFill>
                <a:srgbClr val="51626F"/>
              </a:solidFill>
              <a:latin typeface="Arial" panose="020B0604020202020204" pitchFamily="34" charset="0"/>
              <a:cs typeface="Arial" panose="020B0604020202020204" pitchFamily="34" charset="0"/>
            </a:endParaRPr>
          </a:p>
          <a:p>
            <a:r>
              <a:rPr lang="en-GB" sz="2600" b="1" dirty="0">
                <a:solidFill>
                  <a:srgbClr val="51626F"/>
                </a:solidFill>
                <a:latin typeface="Arial" panose="020B0604020202020204" pitchFamily="34" charset="0"/>
                <a:cs typeface="Arial" panose="020B0604020202020204" pitchFamily="34" charset="0"/>
              </a:rPr>
              <a:t>February – April: </a:t>
            </a:r>
            <a:r>
              <a:rPr lang="en-GB" sz="2600" dirty="0">
                <a:solidFill>
                  <a:srgbClr val="51626F"/>
                </a:solidFill>
                <a:latin typeface="Arial" panose="020B0604020202020204" pitchFamily="34" charset="0"/>
                <a:cs typeface="Arial" panose="020B0604020202020204" pitchFamily="34" charset="0"/>
              </a:rPr>
              <a:t>Tender package preparation</a:t>
            </a:r>
          </a:p>
          <a:p>
            <a:endParaRPr lang="en-GB" sz="2600" dirty="0">
              <a:solidFill>
                <a:srgbClr val="51626F"/>
              </a:solidFill>
              <a:latin typeface="Arial" panose="020B0604020202020204" pitchFamily="34" charset="0"/>
              <a:cs typeface="Arial" panose="020B0604020202020204" pitchFamily="34" charset="0"/>
            </a:endParaRPr>
          </a:p>
          <a:p>
            <a:r>
              <a:rPr lang="en-GB" sz="2600" b="1" dirty="0">
                <a:solidFill>
                  <a:srgbClr val="51626F"/>
                </a:solidFill>
                <a:latin typeface="Arial" panose="020B0604020202020204" pitchFamily="34" charset="0"/>
                <a:cs typeface="Arial" panose="020B0604020202020204" pitchFamily="34" charset="0"/>
              </a:rPr>
              <a:t>Mid April </a:t>
            </a:r>
            <a:r>
              <a:rPr lang="en-GB" sz="2600" dirty="0">
                <a:solidFill>
                  <a:srgbClr val="51626F"/>
                </a:solidFill>
                <a:latin typeface="Arial" panose="020B0604020202020204" pitchFamily="34" charset="0"/>
                <a:cs typeface="Arial" panose="020B0604020202020204" pitchFamily="34" charset="0"/>
              </a:rPr>
              <a:t>– Tender to framework for a contractor. </a:t>
            </a:r>
          </a:p>
          <a:p>
            <a:endParaRPr lang="en-GB" sz="2600" dirty="0">
              <a:solidFill>
                <a:srgbClr val="51626F"/>
              </a:solidFill>
              <a:latin typeface="Arial" panose="020B0604020202020204" pitchFamily="34" charset="0"/>
              <a:cs typeface="Arial" panose="020B0604020202020204" pitchFamily="34" charset="0"/>
            </a:endParaRPr>
          </a:p>
          <a:p>
            <a:endParaRPr lang="en-GB" sz="2600" dirty="0">
              <a:solidFill>
                <a:srgbClr val="51626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7358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550</Words>
  <Application>Microsoft Office PowerPoint</Application>
  <PresentationFormat>Custom</PresentationFormat>
  <Paragraphs>98</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Calibri</vt:lpstr>
      <vt:lpstr>Aptos</vt:lpstr>
      <vt:lpstr>Courier New</vt:lpstr>
      <vt:lpstr>Arial Narrow</vt:lpstr>
      <vt:lpstr>Arial</vt:lpstr>
      <vt:lpstr>Gotham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SDCC - PPT Template</dc:title>
  <dc:creator>Sharon Conroy</dc:creator>
  <cp:lastModifiedBy>Sharon Conroy</cp:lastModifiedBy>
  <cp:revision>7</cp:revision>
  <dcterms:created xsi:type="dcterms:W3CDTF">2006-08-16T00:00:00Z</dcterms:created>
  <dcterms:modified xsi:type="dcterms:W3CDTF">2025-02-04T10:21:51Z</dcterms:modified>
  <dc:identifier>DAGCkzqZMNw</dc:identifier>
</cp:coreProperties>
</file>