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7" r:id="rId2"/>
    <p:sldId id="258" r:id="rId3"/>
    <p:sldId id="268" r:id="rId4"/>
    <p:sldId id="269" r:id="rId5"/>
    <p:sldId id="270" r:id="rId6"/>
    <p:sldId id="271" r:id="rId7"/>
    <p:sldId id="272" r:id="rId8"/>
    <p:sldId id="27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88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BECE9D-9E73-4B2A-AE45-84083163A403}" type="datetimeFigureOut">
              <a:rPr lang="en-IE" smtClean="0"/>
              <a:t>31/01/2025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042BA-13C0-496F-9F40-9C425EA51FAE}" type="slidenum">
              <a:rPr lang="en-IE" smtClean="0"/>
              <a:t>‹#›</a:t>
            </a:fld>
            <a:endParaRPr lang="en-IE"/>
          </a:p>
        </p:txBody>
      </p:sp>
    </p:spTree>
    <p:extLst>
      <p:ext uri="{BB962C8B-B14F-4D97-AF65-F5344CB8AC3E}">
        <p14:creationId xmlns:p14="http://schemas.microsoft.com/office/powerpoint/2010/main" val="672291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72042BA-13C0-496F-9F40-9C425EA51FAE}" type="slidenum">
              <a:rPr lang="en-IE" smtClean="0"/>
              <a:t>6</a:t>
            </a:fld>
            <a:endParaRPr lang="en-IE"/>
          </a:p>
        </p:txBody>
      </p:sp>
    </p:spTree>
    <p:extLst>
      <p:ext uri="{BB962C8B-B14F-4D97-AF65-F5344CB8AC3E}">
        <p14:creationId xmlns:p14="http://schemas.microsoft.com/office/powerpoint/2010/main" val="4230486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5EA75-403C-9357-5BA2-6D57F842A9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6D5488E4-24E4-E3DF-D14A-B25BB0C6F5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16749AEC-CB36-03B5-D52F-B49CFAE39D0F}"/>
              </a:ext>
            </a:extLst>
          </p:cNvPr>
          <p:cNvSpPr>
            <a:spLocks noGrp="1"/>
          </p:cNvSpPr>
          <p:nvPr>
            <p:ph type="dt" sz="half" idx="10"/>
          </p:nvPr>
        </p:nvSpPr>
        <p:spPr/>
        <p:txBody>
          <a:bodyPr/>
          <a:lstStyle/>
          <a:p>
            <a:fld id="{152D97D8-EF0B-456E-BF5D-5F607DC92B7F}" type="datetimeFigureOut">
              <a:rPr lang="en-IE" smtClean="0"/>
              <a:t>31/01/2025</a:t>
            </a:fld>
            <a:endParaRPr lang="en-IE"/>
          </a:p>
        </p:txBody>
      </p:sp>
      <p:sp>
        <p:nvSpPr>
          <p:cNvPr id="5" name="Footer Placeholder 4">
            <a:extLst>
              <a:ext uri="{FF2B5EF4-FFF2-40B4-BE49-F238E27FC236}">
                <a16:creationId xmlns:a16="http://schemas.microsoft.com/office/drawing/2014/main" id="{75E934C9-36D2-0136-6203-82D425D1862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D97CF70-F74C-80BB-AA0B-D1351C5C8E72}"/>
              </a:ext>
            </a:extLst>
          </p:cNvPr>
          <p:cNvSpPr>
            <a:spLocks noGrp="1"/>
          </p:cNvSpPr>
          <p:nvPr>
            <p:ph type="sldNum" sz="quarter" idx="12"/>
          </p:nvPr>
        </p:nvSpPr>
        <p:spPr/>
        <p:txBody>
          <a:bodyPr/>
          <a:lstStyle/>
          <a:p>
            <a:fld id="{D83311AC-870D-4AFD-983B-C939D7631D9A}" type="slidenum">
              <a:rPr lang="en-IE" smtClean="0"/>
              <a:t>‹#›</a:t>
            </a:fld>
            <a:endParaRPr lang="en-IE"/>
          </a:p>
        </p:txBody>
      </p:sp>
    </p:spTree>
    <p:extLst>
      <p:ext uri="{BB962C8B-B14F-4D97-AF65-F5344CB8AC3E}">
        <p14:creationId xmlns:p14="http://schemas.microsoft.com/office/powerpoint/2010/main" val="2078891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59DAC-FC0B-ABFA-3F94-F33CF7139480}"/>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36779316-A222-A265-7384-1CFE1290E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DB3A401-3A5E-9C97-BD14-D05152FEDB05}"/>
              </a:ext>
            </a:extLst>
          </p:cNvPr>
          <p:cNvSpPr>
            <a:spLocks noGrp="1"/>
          </p:cNvSpPr>
          <p:nvPr>
            <p:ph type="dt" sz="half" idx="10"/>
          </p:nvPr>
        </p:nvSpPr>
        <p:spPr/>
        <p:txBody>
          <a:bodyPr/>
          <a:lstStyle/>
          <a:p>
            <a:fld id="{152D97D8-EF0B-456E-BF5D-5F607DC92B7F}" type="datetimeFigureOut">
              <a:rPr lang="en-IE" smtClean="0"/>
              <a:t>31/01/2025</a:t>
            </a:fld>
            <a:endParaRPr lang="en-IE"/>
          </a:p>
        </p:txBody>
      </p:sp>
      <p:sp>
        <p:nvSpPr>
          <p:cNvPr id="5" name="Footer Placeholder 4">
            <a:extLst>
              <a:ext uri="{FF2B5EF4-FFF2-40B4-BE49-F238E27FC236}">
                <a16:creationId xmlns:a16="http://schemas.microsoft.com/office/drawing/2014/main" id="{13F79594-C039-50F4-2891-439BEB088CA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C61309A-A8E5-332D-313C-A7C9B3D54F5F}"/>
              </a:ext>
            </a:extLst>
          </p:cNvPr>
          <p:cNvSpPr>
            <a:spLocks noGrp="1"/>
          </p:cNvSpPr>
          <p:nvPr>
            <p:ph type="sldNum" sz="quarter" idx="12"/>
          </p:nvPr>
        </p:nvSpPr>
        <p:spPr/>
        <p:txBody>
          <a:bodyPr/>
          <a:lstStyle/>
          <a:p>
            <a:fld id="{D83311AC-870D-4AFD-983B-C939D7631D9A}" type="slidenum">
              <a:rPr lang="en-IE" smtClean="0"/>
              <a:t>‹#›</a:t>
            </a:fld>
            <a:endParaRPr lang="en-IE"/>
          </a:p>
        </p:txBody>
      </p:sp>
    </p:spTree>
    <p:extLst>
      <p:ext uri="{BB962C8B-B14F-4D97-AF65-F5344CB8AC3E}">
        <p14:creationId xmlns:p14="http://schemas.microsoft.com/office/powerpoint/2010/main" val="4125634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F7BAC3-BC96-82FA-0F8F-8AF6DA84CF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0DE04A59-27A5-1E16-07EC-2E084E50F5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9E67558-EC5D-C434-8899-CF5F268BAB21}"/>
              </a:ext>
            </a:extLst>
          </p:cNvPr>
          <p:cNvSpPr>
            <a:spLocks noGrp="1"/>
          </p:cNvSpPr>
          <p:nvPr>
            <p:ph type="dt" sz="half" idx="10"/>
          </p:nvPr>
        </p:nvSpPr>
        <p:spPr/>
        <p:txBody>
          <a:bodyPr/>
          <a:lstStyle/>
          <a:p>
            <a:fld id="{152D97D8-EF0B-456E-BF5D-5F607DC92B7F}" type="datetimeFigureOut">
              <a:rPr lang="en-IE" smtClean="0"/>
              <a:t>31/01/2025</a:t>
            </a:fld>
            <a:endParaRPr lang="en-IE"/>
          </a:p>
        </p:txBody>
      </p:sp>
      <p:sp>
        <p:nvSpPr>
          <p:cNvPr id="5" name="Footer Placeholder 4">
            <a:extLst>
              <a:ext uri="{FF2B5EF4-FFF2-40B4-BE49-F238E27FC236}">
                <a16:creationId xmlns:a16="http://schemas.microsoft.com/office/drawing/2014/main" id="{735C1055-DEAC-1292-0A81-CEAEDBE4A50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EBE6764-B8B5-CDDE-0DD4-F1969FF3328B}"/>
              </a:ext>
            </a:extLst>
          </p:cNvPr>
          <p:cNvSpPr>
            <a:spLocks noGrp="1"/>
          </p:cNvSpPr>
          <p:nvPr>
            <p:ph type="sldNum" sz="quarter" idx="12"/>
          </p:nvPr>
        </p:nvSpPr>
        <p:spPr/>
        <p:txBody>
          <a:bodyPr/>
          <a:lstStyle/>
          <a:p>
            <a:fld id="{D83311AC-870D-4AFD-983B-C939D7631D9A}" type="slidenum">
              <a:rPr lang="en-IE" smtClean="0"/>
              <a:t>‹#›</a:t>
            </a:fld>
            <a:endParaRPr lang="en-IE"/>
          </a:p>
        </p:txBody>
      </p:sp>
    </p:spTree>
    <p:extLst>
      <p:ext uri="{BB962C8B-B14F-4D97-AF65-F5344CB8AC3E}">
        <p14:creationId xmlns:p14="http://schemas.microsoft.com/office/powerpoint/2010/main" val="932580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CD2C6-9216-670E-F370-FAD75ED8440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D99210AA-B8A3-A864-3A15-0097318D18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95E6357-A7AA-6696-5818-E46F2B41E7AA}"/>
              </a:ext>
            </a:extLst>
          </p:cNvPr>
          <p:cNvSpPr>
            <a:spLocks noGrp="1"/>
          </p:cNvSpPr>
          <p:nvPr>
            <p:ph type="dt" sz="half" idx="10"/>
          </p:nvPr>
        </p:nvSpPr>
        <p:spPr/>
        <p:txBody>
          <a:bodyPr/>
          <a:lstStyle/>
          <a:p>
            <a:fld id="{152D97D8-EF0B-456E-BF5D-5F607DC92B7F}" type="datetimeFigureOut">
              <a:rPr lang="en-IE" smtClean="0"/>
              <a:t>31/01/2025</a:t>
            </a:fld>
            <a:endParaRPr lang="en-IE"/>
          </a:p>
        </p:txBody>
      </p:sp>
      <p:sp>
        <p:nvSpPr>
          <p:cNvPr id="5" name="Footer Placeholder 4">
            <a:extLst>
              <a:ext uri="{FF2B5EF4-FFF2-40B4-BE49-F238E27FC236}">
                <a16:creationId xmlns:a16="http://schemas.microsoft.com/office/drawing/2014/main" id="{EEF3C18B-55CF-D652-3440-AFBBDFA3848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887E3DD-0025-CF8E-E3D9-BB35E6556060}"/>
              </a:ext>
            </a:extLst>
          </p:cNvPr>
          <p:cNvSpPr>
            <a:spLocks noGrp="1"/>
          </p:cNvSpPr>
          <p:nvPr>
            <p:ph type="sldNum" sz="quarter" idx="12"/>
          </p:nvPr>
        </p:nvSpPr>
        <p:spPr/>
        <p:txBody>
          <a:bodyPr/>
          <a:lstStyle/>
          <a:p>
            <a:fld id="{D83311AC-870D-4AFD-983B-C939D7631D9A}" type="slidenum">
              <a:rPr lang="en-IE" smtClean="0"/>
              <a:t>‹#›</a:t>
            </a:fld>
            <a:endParaRPr lang="en-IE"/>
          </a:p>
        </p:txBody>
      </p:sp>
    </p:spTree>
    <p:extLst>
      <p:ext uri="{BB962C8B-B14F-4D97-AF65-F5344CB8AC3E}">
        <p14:creationId xmlns:p14="http://schemas.microsoft.com/office/powerpoint/2010/main" val="3848790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A9EB-59B9-CA3A-CEE1-D8C976F666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C8C474C3-6EF1-C7A6-9A91-5839CD03E0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7EEE46-AA05-F559-D637-55A991EB65D1}"/>
              </a:ext>
            </a:extLst>
          </p:cNvPr>
          <p:cNvSpPr>
            <a:spLocks noGrp="1"/>
          </p:cNvSpPr>
          <p:nvPr>
            <p:ph type="dt" sz="half" idx="10"/>
          </p:nvPr>
        </p:nvSpPr>
        <p:spPr/>
        <p:txBody>
          <a:bodyPr/>
          <a:lstStyle/>
          <a:p>
            <a:fld id="{152D97D8-EF0B-456E-BF5D-5F607DC92B7F}" type="datetimeFigureOut">
              <a:rPr lang="en-IE" smtClean="0"/>
              <a:t>31/01/2025</a:t>
            </a:fld>
            <a:endParaRPr lang="en-IE"/>
          </a:p>
        </p:txBody>
      </p:sp>
      <p:sp>
        <p:nvSpPr>
          <p:cNvPr id="5" name="Footer Placeholder 4">
            <a:extLst>
              <a:ext uri="{FF2B5EF4-FFF2-40B4-BE49-F238E27FC236}">
                <a16:creationId xmlns:a16="http://schemas.microsoft.com/office/drawing/2014/main" id="{9C77565A-A6A8-FEAB-E406-D65FE9ADCEF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DB11943-0807-73DA-0161-7DD5BBCCB4E4}"/>
              </a:ext>
            </a:extLst>
          </p:cNvPr>
          <p:cNvSpPr>
            <a:spLocks noGrp="1"/>
          </p:cNvSpPr>
          <p:nvPr>
            <p:ph type="sldNum" sz="quarter" idx="12"/>
          </p:nvPr>
        </p:nvSpPr>
        <p:spPr/>
        <p:txBody>
          <a:bodyPr/>
          <a:lstStyle/>
          <a:p>
            <a:fld id="{D83311AC-870D-4AFD-983B-C939D7631D9A}" type="slidenum">
              <a:rPr lang="en-IE" smtClean="0"/>
              <a:t>‹#›</a:t>
            </a:fld>
            <a:endParaRPr lang="en-IE"/>
          </a:p>
        </p:txBody>
      </p:sp>
    </p:spTree>
    <p:extLst>
      <p:ext uri="{BB962C8B-B14F-4D97-AF65-F5344CB8AC3E}">
        <p14:creationId xmlns:p14="http://schemas.microsoft.com/office/powerpoint/2010/main" val="2332333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20A0A-50CF-4D30-A782-8F9568A6392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21FBB1E-BB59-2125-29AC-FD71812689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B255E76F-A31F-1D24-F8C7-8FDE5CD471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6C4D7096-05F9-EADD-8D52-64A15CB31B8B}"/>
              </a:ext>
            </a:extLst>
          </p:cNvPr>
          <p:cNvSpPr>
            <a:spLocks noGrp="1"/>
          </p:cNvSpPr>
          <p:nvPr>
            <p:ph type="dt" sz="half" idx="10"/>
          </p:nvPr>
        </p:nvSpPr>
        <p:spPr/>
        <p:txBody>
          <a:bodyPr/>
          <a:lstStyle/>
          <a:p>
            <a:fld id="{152D97D8-EF0B-456E-BF5D-5F607DC92B7F}" type="datetimeFigureOut">
              <a:rPr lang="en-IE" smtClean="0"/>
              <a:t>31/01/2025</a:t>
            </a:fld>
            <a:endParaRPr lang="en-IE"/>
          </a:p>
        </p:txBody>
      </p:sp>
      <p:sp>
        <p:nvSpPr>
          <p:cNvPr id="6" name="Footer Placeholder 5">
            <a:extLst>
              <a:ext uri="{FF2B5EF4-FFF2-40B4-BE49-F238E27FC236}">
                <a16:creationId xmlns:a16="http://schemas.microsoft.com/office/drawing/2014/main" id="{86FA45F9-32D1-E269-BD14-FA57705D982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34C4770-E7B1-1194-64E1-2592E61624A2}"/>
              </a:ext>
            </a:extLst>
          </p:cNvPr>
          <p:cNvSpPr>
            <a:spLocks noGrp="1"/>
          </p:cNvSpPr>
          <p:nvPr>
            <p:ph type="sldNum" sz="quarter" idx="12"/>
          </p:nvPr>
        </p:nvSpPr>
        <p:spPr/>
        <p:txBody>
          <a:bodyPr/>
          <a:lstStyle/>
          <a:p>
            <a:fld id="{D83311AC-870D-4AFD-983B-C939D7631D9A}" type="slidenum">
              <a:rPr lang="en-IE" smtClean="0"/>
              <a:t>‹#›</a:t>
            </a:fld>
            <a:endParaRPr lang="en-IE"/>
          </a:p>
        </p:txBody>
      </p:sp>
    </p:spTree>
    <p:extLst>
      <p:ext uri="{BB962C8B-B14F-4D97-AF65-F5344CB8AC3E}">
        <p14:creationId xmlns:p14="http://schemas.microsoft.com/office/powerpoint/2010/main" val="1052204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7F70A-80E4-2F21-9EEA-9217E27F084D}"/>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F53D2E3F-E329-8287-DA21-8EC1780DE0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8B7783-5BBE-430C-3CC0-CE83799920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458A4D8E-6C38-9047-10AB-4030132699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E62DF2-0FF9-1556-FBEF-C1C7BC1830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4E02AE59-160D-80C5-FB0B-26B4805584E7}"/>
              </a:ext>
            </a:extLst>
          </p:cNvPr>
          <p:cNvSpPr>
            <a:spLocks noGrp="1"/>
          </p:cNvSpPr>
          <p:nvPr>
            <p:ph type="dt" sz="half" idx="10"/>
          </p:nvPr>
        </p:nvSpPr>
        <p:spPr/>
        <p:txBody>
          <a:bodyPr/>
          <a:lstStyle/>
          <a:p>
            <a:fld id="{152D97D8-EF0B-456E-BF5D-5F607DC92B7F}" type="datetimeFigureOut">
              <a:rPr lang="en-IE" smtClean="0"/>
              <a:t>31/01/2025</a:t>
            </a:fld>
            <a:endParaRPr lang="en-IE"/>
          </a:p>
        </p:txBody>
      </p:sp>
      <p:sp>
        <p:nvSpPr>
          <p:cNvPr id="8" name="Footer Placeholder 7">
            <a:extLst>
              <a:ext uri="{FF2B5EF4-FFF2-40B4-BE49-F238E27FC236}">
                <a16:creationId xmlns:a16="http://schemas.microsoft.com/office/drawing/2014/main" id="{9E44B1ED-542B-5CD3-0BE7-DAEE565EB146}"/>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CF10B4E3-BD33-E986-2AA9-D9B8220C0086}"/>
              </a:ext>
            </a:extLst>
          </p:cNvPr>
          <p:cNvSpPr>
            <a:spLocks noGrp="1"/>
          </p:cNvSpPr>
          <p:nvPr>
            <p:ph type="sldNum" sz="quarter" idx="12"/>
          </p:nvPr>
        </p:nvSpPr>
        <p:spPr/>
        <p:txBody>
          <a:bodyPr/>
          <a:lstStyle/>
          <a:p>
            <a:fld id="{D83311AC-870D-4AFD-983B-C939D7631D9A}" type="slidenum">
              <a:rPr lang="en-IE" smtClean="0"/>
              <a:t>‹#›</a:t>
            </a:fld>
            <a:endParaRPr lang="en-IE"/>
          </a:p>
        </p:txBody>
      </p:sp>
    </p:spTree>
    <p:extLst>
      <p:ext uri="{BB962C8B-B14F-4D97-AF65-F5344CB8AC3E}">
        <p14:creationId xmlns:p14="http://schemas.microsoft.com/office/powerpoint/2010/main" val="2539813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18A6-7E8B-7D98-6549-514C7AB0142A}"/>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EEB6221C-A6D2-562F-D82A-13257312823E}"/>
              </a:ext>
            </a:extLst>
          </p:cNvPr>
          <p:cNvSpPr>
            <a:spLocks noGrp="1"/>
          </p:cNvSpPr>
          <p:nvPr>
            <p:ph type="dt" sz="half" idx="10"/>
          </p:nvPr>
        </p:nvSpPr>
        <p:spPr/>
        <p:txBody>
          <a:bodyPr/>
          <a:lstStyle/>
          <a:p>
            <a:fld id="{152D97D8-EF0B-456E-BF5D-5F607DC92B7F}" type="datetimeFigureOut">
              <a:rPr lang="en-IE" smtClean="0"/>
              <a:t>31/01/2025</a:t>
            </a:fld>
            <a:endParaRPr lang="en-IE"/>
          </a:p>
        </p:txBody>
      </p:sp>
      <p:sp>
        <p:nvSpPr>
          <p:cNvPr id="4" name="Footer Placeholder 3">
            <a:extLst>
              <a:ext uri="{FF2B5EF4-FFF2-40B4-BE49-F238E27FC236}">
                <a16:creationId xmlns:a16="http://schemas.microsoft.com/office/drawing/2014/main" id="{664B15D4-1359-5126-8255-0194D780E1AC}"/>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6755D34C-54DE-5949-7873-C7AB936BDB98}"/>
              </a:ext>
            </a:extLst>
          </p:cNvPr>
          <p:cNvSpPr>
            <a:spLocks noGrp="1"/>
          </p:cNvSpPr>
          <p:nvPr>
            <p:ph type="sldNum" sz="quarter" idx="12"/>
          </p:nvPr>
        </p:nvSpPr>
        <p:spPr/>
        <p:txBody>
          <a:bodyPr/>
          <a:lstStyle/>
          <a:p>
            <a:fld id="{D83311AC-870D-4AFD-983B-C939D7631D9A}" type="slidenum">
              <a:rPr lang="en-IE" smtClean="0"/>
              <a:t>‹#›</a:t>
            </a:fld>
            <a:endParaRPr lang="en-IE"/>
          </a:p>
        </p:txBody>
      </p:sp>
    </p:spTree>
    <p:extLst>
      <p:ext uri="{BB962C8B-B14F-4D97-AF65-F5344CB8AC3E}">
        <p14:creationId xmlns:p14="http://schemas.microsoft.com/office/powerpoint/2010/main" val="515789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E9ACBD-2DE2-3061-6208-24F625E63344}"/>
              </a:ext>
            </a:extLst>
          </p:cNvPr>
          <p:cNvSpPr>
            <a:spLocks noGrp="1"/>
          </p:cNvSpPr>
          <p:nvPr>
            <p:ph type="dt" sz="half" idx="10"/>
          </p:nvPr>
        </p:nvSpPr>
        <p:spPr/>
        <p:txBody>
          <a:bodyPr/>
          <a:lstStyle/>
          <a:p>
            <a:fld id="{152D97D8-EF0B-456E-BF5D-5F607DC92B7F}" type="datetimeFigureOut">
              <a:rPr lang="en-IE" smtClean="0"/>
              <a:t>31/01/2025</a:t>
            </a:fld>
            <a:endParaRPr lang="en-IE"/>
          </a:p>
        </p:txBody>
      </p:sp>
      <p:sp>
        <p:nvSpPr>
          <p:cNvPr id="3" name="Footer Placeholder 2">
            <a:extLst>
              <a:ext uri="{FF2B5EF4-FFF2-40B4-BE49-F238E27FC236}">
                <a16:creationId xmlns:a16="http://schemas.microsoft.com/office/drawing/2014/main" id="{222B78AD-9AEA-7418-A276-82C22A7963AE}"/>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31996DD-50A6-3E22-D377-D144DC6AD13B}"/>
              </a:ext>
            </a:extLst>
          </p:cNvPr>
          <p:cNvSpPr>
            <a:spLocks noGrp="1"/>
          </p:cNvSpPr>
          <p:nvPr>
            <p:ph type="sldNum" sz="quarter" idx="12"/>
          </p:nvPr>
        </p:nvSpPr>
        <p:spPr/>
        <p:txBody>
          <a:bodyPr/>
          <a:lstStyle/>
          <a:p>
            <a:fld id="{D83311AC-870D-4AFD-983B-C939D7631D9A}" type="slidenum">
              <a:rPr lang="en-IE" smtClean="0"/>
              <a:t>‹#›</a:t>
            </a:fld>
            <a:endParaRPr lang="en-IE"/>
          </a:p>
        </p:txBody>
      </p:sp>
    </p:spTree>
    <p:extLst>
      <p:ext uri="{BB962C8B-B14F-4D97-AF65-F5344CB8AC3E}">
        <p14:creationId xmlns:p14="http://schemas.microsoft.com/office/powerpoint/2010/main" val="1476138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5A6D-518E-5B15-904A-D2F2C108F1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9B65D84D-9A76-95E0-02F3-9FBF882370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8B3BC6DA-96CF-816A-C5B2-5D52EAF66C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B8AADB-87E5-1F6C-C3A0-2E6E0C91E397}"/>
              </a:ext>
            </a:extLst>
          </p:cNvPr>
          <p:cNvSpPr>
            <a:spLocks noGrp="1"/>
          </p:cNvSpPr>
          <p:nvPr>
            <p:ph type="dt" sz="half" idx="10"/>
          </p:nvPr>
        </p:nvSpPr>
        <p:spPr/>
        <p:txBody>
          <a:bodyPr/>
          <a:lstStyle/>
          <a:p>
            <a:fld id="{152D97D8-EF0B-456E-BF5D-5F607DC92B7F}" type="datetimeFigureOut">
              <a:rPr lang="en-IE" smtClean="0"/>
              <a:t>31/01/2025</a:t>
            </a:fld>
            <a:endParaRPr lang="en-IE"/>
          </a:p>
        </p:txBody>
      </p:sp>
      <p:sp>
        <p:nvSpPr>
          <p:cNvPr id="6" name="Footer Placeholder 5">
            <a:extLst>
              <a:ext uri="{FF2B5EF4-FFF2-40B4-BE49-F238E27FC236}">
                <a16:creationId xmlns:a16="http://schemas.microsoft.com/office/drawing/2014/main" id="{EE40878F-FA9D-44C3-7ABC-8BF0768B503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583C4FA-A066-8DBB-245E-43949686B7BF}"/>
              </a:ext>
            </a:extLst>
          </p:cNvPr>
          <p:cNvSpPr>
            <a:spLocks noGrp="1"/>
          </p:cNvSpPr>
          <p:nvPr>
            <p:ph type="sldNum" sz="quarter" idx="12"/>
          </p:nvPr>
        </p:nvSpPr>
        <p:spPr/>
        <p:txBody>
          <a:bodyPr/>
          <a:lstStyle/>
          <a:p>
            <a:fld id="{D83311AC-870D-4AFD-983B-C939D7631D9A}" type="slidenum">
              <a:rPr lang="en-IE" smtClean="0"/>
              <a:t>‹#›</a:t>
            </a:fld>
            <a:endParaRPr lang="en-IE"/>
          </a:p>
        </p:txBody>
      </p:sp>
    </p:spTree>
    <p:extLst>
      <p:ext uri="{BB962C8B-B14F-4D97-AF65-F5344CB8AC3E}">
        <p14:creationId xmlns:p14="http://schemas.microsoft.com/office/powerpoint/2010/main" val="237760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39BAB-9135-E4D8-60E2-203EF47911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4A4509AB-DC9B-B022-F382-3BA109DB2F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D1E0D058-C1F2-2B2D-A8C4-BA9FBAD064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DC28D0-F4C2-7270-995E-C518A558BB3B}"/>
              </a:ext>
            </a:extLst>
          </p:cNvPr>
          <p:cNvSpPr>
            <a:spLocks noGrp="1"/>
          </p:cNvSpPr>
          <p:nvPr>
            <p:ph type="dt" sz="half" idx="10"/>
          </p:nvPr>
        </p:nvSpPr>
        <p:spPr/>
        <p:txBody>
          <a:bodyPr/>
          <a:lstStyle/>
          <a:p>
            <a:fld id="{152D97D8-EF0B-456E-BF5D-5F607DC92B7F}" type="datetimeFigureOut">
              <a:rPr lang="en-IE" smtClean="0"/>
              <a:t>31/01/2025</a:t>
            </a:fld>
            <a:endParaRPr lang="en-IE"/>
          </a:p>
        </p:txBody>
      </p:sp>
      <p:sp>
        <p:nvSpPr>
          <p:cNvPr id="6" name="Footer Placeholder 5">
            <a:extLst>
              <a:ext uri="{FF2B5EF4-FFF2-40B4-BE49-F238E27FC236}">
                <a16:creationId xmlns:a16="http://schemas.microsoft.com/office/drawing/2014/main" id="{2D1BDE70-0973-8F01-F676-F3C93F7065E6}"/>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FDD26AF-20A8-0338-568B-7FF384EC37A0}"/>
              </a:ext>
            </a:extLst>
          </p:cNvPr>
          <p:cNvSpPr>
            <a:spLocks noGrp="1"/>
          </p:cNvSpPr>
          <p:nvPr>
            <p:ph type="sldNum" sz="quarter" idx="12"/>
          </p:nvPr>
        </p:nvSpPr>
        <p:spPr/>
        <p:txBody>
          <a:bodyPr/>
          <a:lstStyle/>
          <a:p>
            <a:fld id="{D83311AC-870D-4AFD-983B-C939D7631D9A}" type="slidenum">
              <a:rPr lang="en-IE" smtClean="0"/>
              <a:t>‹#›</a:t>
            </a:fld>
            <a:endParaRPr lang="en-IE"/>
          </a:p>
        </p:txBody>
      </p:sp>
    </p:spTree>
    <p:extLst>
      <p:ext uri="{BB962C8B-B14F-4D97-AF65-F5344CB8AC3E}">
        <p14:creationId xmlns:p14="http://schemas.microsoft.com/office/powerpoint/2010/main" val="3285601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91E362-1085-BBEE-9438-EB93A7A33F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1A211DE8-9F8E-15E4-A6B4-2FCEB9B60F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6957419-8735-32FB-FFD8-63FB23DF80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52D97D8-EF0B-456E-BF5D-5F607DC92B7F}" type="datetimeFigureOut">
              <a:rPr lang="en-IE" smtClean="0"/>
              <a:t>31/01/2025</a:t>
            </a:fld>
            <a:endParaRPr lang="en-IE"/>
          </a:p>
        </p:txBody>
      </p:sp>
      <p:sp>
        <p:nvSpPr>
          <p:cNvPr id="5" name="Footer Placeholder 4">
            <a:extLst>
              <a:ext uri="{FF2B5EF4-FFF2-40B4-BE49-F238E27FC236}">
                <a16:creationId xmlns:a16="http://schemas.microsoft.com/office/drawing/2014/main" id="{1F7C08A7-2902-9AA4-AB25-F41980CE2A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CD3AB2EF-5C2D-5EB8-793E-041A27FFFE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3311AC-870D-4AFD-983B-C939D7631D9A}" type="slidenum">
              <a:rPr lang="en-IE" smtClean="0"/>
              <a:t>‹#›</a:t>
            </a:fld>
            <a:endParaRPr lang="en-IE"/>
          </a:p>
        </p:txBody>
      </p:sp>
    </p:spTree>
    <p:extLst>
      <p:ext uri="{BB962C8B-B14F-4D97-AF65-F5344CB8AC3E}">
        <p14:creationId xmlns:p14="http://schemas.microsoft.com/office/powerpoint/2010/main" val="1485261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E" sz="1200"/>
          </a:p>
        </p:txBody>
      </p:sp>
      <p:sp>
        <p:nvSpPr>
          <p:cNvPr id="8" name="Title 1">
            <a:extLst>
              <a:ext uri="{FF2B5EF4-FFF2-40B4-BE49-F238E27FC236}">
                <a16:creationId xmlns:a16="http://schemas.microsoft.com/office/drawing/2014/main" id="{827BF77C-C0FB-2692-B736-FF25E1F8A660}"/>
              </a:ext>
            </a:extLst>
          </p:cNvPr>
          <p:cNvSpPr txBox="1">
            <a:spLocks/>
          </p:cNvSpPr>
          <p:nvPr/>
        </p:nvSpPr>
        <p:spPr>
          <a:xfrm>
            <a:off x="454466" y="2023109"/>
            <a:ext cx="2908165" cy="296925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a:t>2025 Public Realm &amp; Surface Water Improvement Works Programme</a:t>
            </a:r>
            <a:endParaRPr lang="en-IE" sz="3100" dirty="0"/>
          </a:p>
        </p:txBody>
      </p:sp>
      <p:sp>
        <p:nvSpPr>
          <p:cNvPr id="9" name="Subtitle 2">
            <a:extLst>
              <a:ext uri="{FF2B5EF4-FFF2-40B4-BE49-F238E27FC236}">
                <a16:creationId xmlns:a16="http://schemas.microsoft.com/office/drawing/2014/main" id="{4F24671A-F50F-1050-F8F3-11D7436BDEF5}"/>
              </a:ext>
            </a:extLst>
          </p:cNvPr>
          <p:cNvSpPr txBox="1">
            <a:spLocks/>
          </p:cNvSpPr>
          <p:nvPr/>
        </p:nvSpPr>
        <p:spPr>
          <a:xfrm>
            <a:off x="477627" y="5086350"/>
            <a:ext cx="3194569" cy="11782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t>10/02/2025</a:t>
            </a:r>
          </a:p>
          <a:p>
            <a:r>
              <a:rPr lang="en-GB" sz="1600"/>
              <a:t>February Council</a:t>
            </a:r>
            <a:endParaRPr lang="en-IE" sz="1600" dirty="0"/>
          </a:p>
        </p:txBody>
      </p:sp>
      <p:pic>
        <p:nvPicPr>
          <p:cNvPr id="10" name="Picture 4" descr="Mayor's Initiative takes place Thursday 17 June - SDCC">
            <a:extLst>
              <a:ext uri="{FF2B5EF4-FFF2-40B4-BE49-F238E27FC236}">
                <a16:creationId xmlns:a16="http://schemas.microsoft.com/office/drawing/2014/main" id="{4D272217-E16F-1C8A-6188-0ECEAA7392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24" b="16235"/>
          <a:stretch/>
        </p:blipFill>
        <p:spPr bwMode="auto">
          <a:xfrm>
            <a:off x="268998" y="788377"/>
            <a:ext cx="3424845" cy="13550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standing next to a statue of a butterfly&#10;&#10;Description automatically generated">
            <a:extLst>
              <a:ext uri="{FF2B5EF4-FFF2-40B4-BE49-F238E27FC236}">
                <a16:creationId xmlns:a16="http://schemas.microsoft.com/office/drawing/2014/main" id="{547D49BC-D15B-64A4-4983-F442DD94A0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5055" y="883463"/>
            <a:ext cx="3780000" cy="2520000"/>
          </a:xfrm>
          <a:prstGeom prst="rect">
            <a:avLst/>
          </a:prstGeom>
          <a:effectLst>
            <a:softEdge rad="31750"/>
          </a:effectLst>
        </p:spPr>
      </p:pic>
      <p:pic>
        <p:nvPicPr>
          <p:cNvPr id="12" name="Picture 11" descr="A group of benches in a park&#10;&#10;Description automatically generated">
            <a:extLst>
              <a:ext uri="{FF2B5EF4-FFF2-40B4-BE49-F238E27FC236}">
                <a16:creationId xmlns:a16="http://schemas.microsoft.com/office/drawing/2014/main" id="{31344636-3854-7CC3-087F-665217F1A9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6371" y="3548348"/>
            <a:ext cx="3787891" cy="2520000"/>
          </a:xfrm>
          <a:prstGeom prst="rect">
            <a:avLst/>
          </a:prstGeom>
          <a:effectLst>
            <a:softEdge rad="31750"/>
          </a:effectLst>
        </p:spPr>
      </p:pic>
      <p:pic>
        <p:nvPicPr>
          <p:cNvPr id="13" name="Picture 12" descr="A circular road with trees and a car&#10;&#10;Description automatically generated">
            <a:extLst>
              <a:ext uri="{FF2B5EF4-FFF2-40B4-BE49-F238E27FC236}">
                <a16:creationId xmlns:a16="http://schemas.microsoft.com/office/drawing/2014/main" id="{1F4670DC-2358-6D94-8488-D257271BA3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6370" y="883463"/>
            <a:ext cx="3787891" cy="2520000"/>
          </a:xfrm>
          <a:prstGeom prst="rect">
            <a:avLst/>
          </a:prstGeom>
          <a:effectLst>
            <a:softEdge rad="31750"/>
          </a:effectLst>
        </p:spPr>
      </p:pic>
      <p:pic>
        <p:nvPicPr>
          <p:cNvPr id="14" name="Picture 13" descr="A person standing next to two dogs&#10;&#10;Description automatically generated">
            <a:extLst>
              <a:ext uri="{FF2B5EF4-FFF2-40B4-BE49-F238E27FC236}">
                <a16:creationId xmlns:a16="http://schemas.microsoft.com/office/drawing/2014/main" id="{178641D8-5AB9-98BA-CCC6-C92367A6EF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5055" y="3548348"/>
            <a:ext cx="3787891" cy="2520000"/>
          </a:xfrm>
          <a:prstGeom prst="rect">
            <a:avLst/>
          </a:prstGeom>
          <a:effectLst>
            <a:softEdge rad="3175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7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7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E" sz="1200"/>
          </a:p>
        </p:txBody>
      </p:sp>
      <p:graphicFrame>
        <p:nvGraphicFramePr>
          <p:cNvPr id="31" name="Table 30">
            <a:extLst>
              <a:ext uri="{FF2B5EF4-FFF2-40B4-BE49-F238E27FC236}">
                <a16:creationId xmlns:a16="http://schemas.microsoft.com/office/drawing/2014/main" id="{21687230-85A1-626F-5BB4-C175A223B52D}"/>
              </a:ext>
            </a:extLst>
          </p:cNvPr>
          <p:cNvGraphicFramePr>
            <a:graphicFrameLocks noGrp="1"/>
          </p:cNvGraphicFramePr>
          <p:nvPr>
            <p:extLst>
              <p:ext uri="{D42A27DB-BD31-4B8C-83A1-F6EECF244321}">
                <p14:modId xmlns:p14="http://schemas.microsoft.com/office/powerpoint/2010/main" val="52800766"/>
              </p:ext>
            </p:extLst>
          </p:nvPr>
        </p:nvGraphicFramePr>
        <p:xfrm>
          <a:off x="198336" y="770542"/>
          <a:ext cx="8876699" cy="5443931"/>
        </p:xfrm>
        <a:graphic>
          <a:graphicData uri="http://schemas.openxmlformats.org/drawingml/2006/table">
            <a:tbl>
              <a:tblPr>
                <a:tableStyleId>{616DA210-FB5B-4158-B5E0-FEB733F419BA}</a:tableStyleId>
              </a:tblPr>
              <a:tblGrid>
                <a:gridCol w="682549">
                  <a:extLst>
                    <a:ext uri="{9D8B030D-6E8A-4147-A177-3AD203B41FA5}">
                      <a16:colId xmlns:a16="http://schemas.microsoft.com/office/drawing/2014/main" val="2423431296"/>
                    </a:ext>
                  </a:extLst>
                </a:gridCol>
                <a:gridCol w="2559561">
                  <a:extLst>
                    <a:ext uri="{9D8B030D-6E8A-4147-A177-3AD203B41FA5}">
                      <a16:colId xmlns:a16="http://schemas.microsoft.com/office/drawing/2014/main" val="4244741782"/>
                    </a:ext>
                  </a:extLst>
                </a:gridCol>
                <a:gridCol w="4468567">
                  <a:extLst>
                    <a:ext uri="{9D8B030D-6E8A-4147-A177-3AD203B41FA5}">
                      <a16:colId xmlns:a16="http://schemas.microsoft.com/office/drawing/2014/main" val="3504240543"/>
                    </a:ext>
                  </a:extLst>
                </a:gridCol>
                <a:gridCol w="1166022">
                  <a:extLst>
                    <a:ext uri="{9D8B030D-6E8A-4147-A177-3AD203B41FA5}">
                      <a16:colId xmlns:a16="http://schemas.microsoft.com/office/drawing/2014/main" val="3794176584"/>
                    </a:ext>
                  </a:extLst>
                </a:gridCol>
              </a:tblGrid>
              <a:tr h="232615">
                <a:tc>
                  <a:txBody>
                    <a:bodyPr/>
                    <a:lstStyle/>
                    <a:p>
                      <a:pPr algn="ctr" fontAlgn="b"/>
                      <a:r>
                        <a:rPr lang="en-IE" sz="1100" b="1" u="none" strike="noStrike">
                          <a:solidFill>
                            <a:schemeClr val="tx1"/>
                          </a:solidFill>
                          <a:effectLst/>
                        </a:rPr>
                        <a:t>Number</a:t>
                      </a:r>
                      <a:endParaRPr lang="en-IE" sz="1100" b="1" i="0" u="none" strike="noStrike">
                        <a:solidFill>
                          <a:schemeClr val="tx1"/>
                        </a:solidFill>
                        <a:effectLst/>
                        <a:latin typeface="+mn-lt"/>
                      </a:endParaRPr>
                    </a:p>
                  </a:txBody>
                  <a:tcPr marL="7736" marR="7736" marT="7736" marB="0" anchor="b"/>
                </a:tc>
                <a:tc>
                  <a:txBody>
                    <a:bodyPr/>
                    <a:lstStyle/>
                    <a:p>
                      <a:pPr algn="ctr" fontAlgn="b"/>
                      <a:r>
                        <a:rPr lang="en-IE" sz="1100" b="1" u="none" strike="noStrike" dirty="0">
                          <a:solidFill>
                            <a:schemeClr val="tx1"/>
                          </a:solidFill>
                          <a:effectLst/>
                        </a:rPr>
                        <a:t>Location </a:t>
                      </a:r>
                      <a:endParaRPr lang="en-IE" sz="1100" b="1" i="0" u="none" strike="noStrike" dirty="0">
                        <a:solidFill>
                          <a:schemeClr val="tx1"/>
                        </a:solidFill>
                        <a:effectLst/>
                        <a:latin typeface="+mn-lt"/>
                      </a:endParaRPr>
                    </a:p>
                  </a:txBody>
                  <a:tcPr marL="7736" marR="7736" marT="7736" marB="0" anchor="b"/>
                </a:tc>
                <a:tc>
                  <a:txBody>
                    <a:bodyPr/>
                    <a:lstStyle/>
                    <a:p>
                      <a:pPr algn="ctr" fontAlgn="b"/>
                      <a:r>
                        <a:rPr lang="en-IE" sz="1100" b="1" u="none" strike="noStrike">
                          <a:solidFill>
                            <a:schemeClr val="tx1"/>
                          </a:solidFill>
                          <a:effectLst/>
                        </a:rPr>
                        <a:t>Description of proposed works</a:t>
                      </a:r>
                      <a:endParaRPr lang="en-IE" sz="1100" b="1" i="0" u="none" strike="noStrike">
                        <a:solidFill>
                          <a:schemeClr val="tx1"/>
                        </a:solidFill>
                        <a:effectLst/>
                        <a:latin typeface="+mn-lt"/>
                      </a:endParaRPr>
                    </a:p>
                  </a:txBody>
                  <a:tcPr marL="7736" marR="7736" marT="7736"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100" b="1" u="none" strike="noStrike" dirty="0">
                          <a:solidFill>
                            <a:schemeClr val="tx1"/>
                          </a:solidFill>
                          <a:effectLst/>
                        </a:rPr>
                        <a:t> </a:t>
                      </a:r>
                      <a:r>
                        <a:rPr lang="en-IE" sz="1100" b="1" kern="0" dirty="0">
                          <a:effectLst/>
                          <a:latin typeface="+mn-lt"/>
                        </a:rPr>
                        <a:t>Cost estimate</a:t>
                      </a:r>
                      <a:endParaRPr lang="en-IE" sz="1100" b="1" kern="100" dirty="0">
                        <a:effectLst/>
                        <a:latin typeface="+mn-lt"/>
                        <a:ea typeface="Calibri" panose="020F0502020204030204" pitchFamily="34" charset="0"/>
                        <a:cs typeface="Times New Roman" panose="02020603050405020304" pitchFamily="18" charset="0"/>
                      </a:endParaRPr>
                    </a:p>
                  </a:txBody>
                  <a:tcPr marL="7736" marR="7736" marT="7736" marB="0" anchor="b"/>
                </a:tc>
                <a:extLst>
                  <a:ext uri="{0D108BD9-81ED-4DB2-BD59-A6C34878D82A}">
                    <a16:rowId xmlns:a16="http://schemas.microsoft.com/office/drawing/2014/main" val="3998174003"/>
                  </a:ext>
                </a:extLst>
              </a:tr>
              <a:tr h="232615">
                <a:tc>
                  <a:txBody>
                    <a:bodyPr/>
                    <a:lstStyle/>
                    <a:p>
                      <a:pPr algn="ctr" fontAlgn="b"/>
                      <a:r>
                        <a:rPr lang="en-IE" sz="1100" b="0" u="none" strike="noStrike" dirty="0">
                          <a:solidFill>
                            <a:schemeClr val="tx1"/>
                          </a:solidFill>
                          <a:effectLst/>
                        </a:rPr>
                        <a:t>1</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Killinarden Park / </a:t>
                      </a:r>
                      <a:r>
                        <a:rPr lang="en-IE" sz="1100" b="0" u="none" strike="noStrike" dirty="0" err="1">
                          <a:solidFill>
                            <a:schemeClr val="tx1"/>
                          </a:solidFill>
                          <a:effectLst/>
                        </a:rPr>
                        <a:t>Knockmore</a:t>
                      </a:r>
                      <a:r>
                        <a:rPr lang="en-IE" sz="1100" b="0" u="none" strike="noStrike" dirty="0">
                          <a:solidFill>
                            <a:schemeClr val="tx1"/>
                          </a:solidFill>
                          <a:effectLst/>
                        </a:rPr>
                        <a:t> Park</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GB" sz="1100" b="0" u="none" strike="noStrike" dirty="0">
                          <a:solidFill>
                            <a:schemeClr val="tx1"/>
                          </a:solidFill>
                          <a:effectLst/>
                        </a:rPr>
                        <a:t>Improve the boundary in Killinarden Park / </a:t>
                      </a:r>
                      <a:r>
                        <a:rPr lang="en-GB" sz="1100" b="0" u="none" strike="noStrike" dirty="0" err="1">
                          <a:solidFill>
                            <a:schemeClr val="tx1"/>
                          </a:solidFill>
                          <a:effectLst/>
                        </a:rPr>
                        <a:t>Knockmore</a:t>
                      </a:r>
                      <a:r>
                        <a:rPr lang="en-GB" sz="1100" b="0" u="none" strike="noStrike" dirty="0">
                          <a:solidFill>
                            <a:schemeClr val="tx1"/>
                          </a:solidFill>
                          <a:effectLst/>
                        </a:rPr>
                        <a:t> Park</a:t>
                      </a:r>
                      <a:endParaRPr lang="en-GB"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€30,000</a:t>
                      </a:r>
                      <a:endParaRPr lang="en-IE" sz="1100" b="0" i="0" u="none" strike="noStrike" dirty="0">
                        <a:solidFill>
                          <a:schemeClr val="tx1"/>
                        </a:solidFill>
                        <a:effectLst/>
                        <a:latin typeface="+mn-lt"/>
                      </a:endParaRPr>
                    </a:p>
                  </a:txBody>
                  <a:tcPr marL="7736" marR="7736" marT="7736" marB="0" anchor="b"/>
                </a:tc>
                <a:extLst>
                  <a:ext uri="{0D108BD9-81ED-4DB2-BD59-A6C34878D82A}">
                    <a16:rowId xmlns:a16="http://schemas.microsoft.com/office/drawing/2014/main" val="3714585994"/>
                  </a:ext>
                </a:extLst>
              </a:tr>
              <a:tr h="232615">
                <a:tc>
                  <a:txBody>
                    <a:bodyPr/>
                    <a:lstStyle/>
                    <a:p>
                      <a:pPr algn="ctr" fontAlgn="b"/>
                      <a:r>
                        <a:rPr lang="en-IE" sz="1100" b="0" u="none" strike="noStrike">
                          <a:solidFill>
                            <a:schemeClr val="tx1"/>
                          </a:solidFill>
                          <a:effectLst/>
                        </a:rPr>
                        <a:t>2</a:t>
                      </a:r>
                      <a:endParaRPr lang="en-IE" sz="1100" b="0" i="0" u="none" strike="noStrike">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Sheehy Skeffington </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GB" sz="1100" b="0" u="none" strike="noStrike" dirty="0">
                          <a:solidFill>
                            <a:schemeClr val="tx1"/>
                          </a:solidFill>
                          <a:effectLst/>
                        </a:rPr>
                        <a:t>Install timber goal posts for informal kick around area</a:t>
                      </a:r>
                      <a:endParaRPr lang="en-GB"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€7,500</a:t>
                      </a:r>
                      <a:endParaRPr lang="en-IE" sz="1100" b="0" i="0" u="none" strike="noStrike" dirty="0">
                        <a:solidFill>
                          <a:schemeClr val="tx1"/>
                        </a:solidFill>
                        <a:effectLst/>
                        <a:latin typeface="+mn-lt"/>
                      </a:endParaRPr>
                    </a:p>
                  </a:txBody>
                  <a:tcPr marL="7736" marR="7736" marT="7736" marB="0" anchor="b"/>
                </a:tc>
                <a:extLst>
                  <a:ext uri="{0D108BD9-81ED-4DB2-BD59-A6C34878D82A}">
                    <a16:rowId xmlns:a16="http://schemas.microsoft.com/office/drawing/2014/main" val="458762860"/>
                  </a:ext>
                </a:extLst>
              </a:tr>
              <a:tr h="232615">
                <a:tc>
                  <a:txBody>
                    <a:bodyPr/>
                    <a:lstStyle/>
                    <a:p>
                      <a:pPr algn="ctr" fontAlgn="b"/>
                      <a:r>
                        <a:rPr lang="en-IE" sz="1100" b="0" u="none" strike="noStrike" dirty="0">
                          <a:solidFill>
                            <a:schemeClr val="tx1"/>
                          </a:solidFill>
                          <a:effectLst/>
                        </a:rPr>
                        <a:t>3</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a:solidFill>
                            <a:schemeClr val="tx1"/>
                          </a:solidFill>
                          <a:effectLst/>
                        </a:rPr>
                        <a:t>Bancroft Park </a:t>
                      </a:r>
                      <a:endParaRPr lang="en-IE" sz="1100" b="0" i="0" u="none" strike="noStrike">
                        <a:solidFill>
                          <a:schemeClr val="tx1"/>
                        </a:solidFill>
                        <a:effectLst/>
                        <a:latin typeface="+mn-lt"/>
                      </a:endParaRPr>
                    </a:p>
                  </a:txBody>
                  <a:tcPr marL="7736" marR="7736" marT="7736" marB="0" anchor="b"/>
                </a:tc>
                <a:tc>
                  <a:txBody>
                    <a:bodyPr/>
                    <a:lstStyle/>
                    <a:p>
                      <a:pPr algn="ctr" fontAlgn="b"/>
                      <a:r>
                        <a:rPr lang="en-GB" sz="1100" b="0" u="none" strike="noStrike">
                          <a:solidFill>
                            <a:schemeClr val="tx1"/>
                          </a:solidFill>
                          <a:effectLst/>
                        </a:rPr>
                        <a:t>Replace narrow gate with controlled access gate </a:t>
                      </a:r>
                      <a:endParaRPr lang="en-GB" sz="1100" b="0" i="0" u="none" strike="noStrike">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€10,000</a:t>
                      </a:r>
                      <a:endParaRPr lang="en-IE" sz="1100" b="0" i="0" u="none" strike="noStrike" dirty="0">
                        <a:solidFill>
                          <a:schemeClr val="tx1"/>
                        </a:solidFill>
                        <a:effectLst/>
                        <a:latin typeface="+mn-lt"/>
                      </a:endParaRPr>
                    </a:p>
                  </a:txBody>
                  <a:tcPr marL="7736" marR="7736" marT="7736" marB="0" anchor="b"/>
                </a:tc>
                <a:extLst>
                  <a:ext uri="{0D108BD9-81ED-4DB2-BD59-A6C34878D82A}">
                    <a16:rowId xmlns:a16="http://schemas.microsoft.com/office/drawing/2014/main" val="1972839814"/>
                  </a:ext>
                </a:extLst>
              </a:tr>
              <a:tr h="232615">
                <a:tc>
                  <a:txBody>
                    <a:bodyPr/>
                    <a:lstStyle/>
                    <a:p>
                      <a:pPr algn="ctr" fontAlgn="b"/>
                      <a:r>
                        <a:rPr lang="en-IE" sz="1100" b="0" u="none" strike="noStrike">
                          <a:solidFill>
                            <a:schemeClr val="tx1"/>
                          </a:solidFill>
                          <a:effectLst/>
                        </a:rPr>
                        <a:t>4</a:t>
                      </a:r>
                      <a:endParaRPr lang="en-IE" sz="1100" b="0" i="0" u="none" strike="noStrike">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Aylesbury open space</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GB" sz="1100" b="0" u="none" strike="noStrike" dirty="0">
                          <a:solidFill>
                            <a:schemeClr val="tx1"/>
                          </a:solidFill>
                          <a:effectLst/>
                        </a:rPr>
                        <a:t>Install public lighting along Pineview Park Rd &amp; </a:t>
                      </a:r>
                      <a:r>
                        <a:rPr lang="en-GB" sz="1100" b="0" u="none" strike="noStrike" dirty="0" err="1">
                          <a:solidFill>
                            <a:schemeClr val="tx1"/>
                          </a:solidFill>
                          <a:effectLst/>
                        </a:rPr>
                        <a:t>Dalepark</a:t>
                      </a:r>
                      <a:r>
                        <a:rPr lang="en-GB" sz="1100" b="0" u="none" strike="noStrike" dirty="0">
                          <a:solidFill>
                            <a:schemeClr val="tx1"/>
                          </a:solidFill>
                          <a:effectLst/>
                        </a:rPr>
                        <a:t> Rd</a:t>
                      </a:r>
                      <a:endParaRPr lang="en-GB"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€30,000</a:t>
                      </a:r>
                      <a:endParaRPr lang="en-IE" sz="1100" b="0" i="0" u="none" strike="noStrike" dirty="0">
                        <a:solidFill>
                          <a:schemeClr val="tx1"/>
                        </a:solidFill>
                        <a:effectLst/>
                        <a:latin typeface="+mn-lt"/>
                      </a:endParaRPr>
                    </a:p>
                  </a:txBody>
                  <a:tcPr marL="7736" marR="7736" marT="7736" marB="0" anchor="b"/>
                </a:tc>
                <a:extLst>
                  <a:ext uri="{0D108BD9-81ED-4DB2-BD59-A6C34878D82A}">
                    <a16:rowId xmlns:a16="http://schemas.microsoft.com/office/drawing/2014/main" val="2165939800"/>
                  </a:ext>
                </a:extLst>
              </a:tr>
              <a:tr h="232615">
                <a:tc>
                  <a:txBody>
                    <a:bodyPr/>
                    <a:lstStyle/>
                    <a:p>
                      <a:pPr algn="ctr" fontAlgn="b"/>
                      <a:r>
                        <a:rPr lang="en-IE" sz="1100" b="0" u="none" strike="noStrike">
                          <a:solidFill>
                            <a:schemeClr val="tx1"/>
                          </a:solidFill>
                          <a:effectLst/>
                        </a:rPr>
                        <a:t>5</a:t>
                      </a:r>
                      <a:endParaRPr lang="en-IE" sz="1100" b="0" i="0" u="none" strike="noStrike">
                        <a:solidFill>
                          <a:schemeClr val="tx1"/>
                        </a:solidFill>
                        <a:effectLst/>
                        <a:latin typeface="+mn-lt"/>
                      </a:endParaRPr>
                    </a:p>
                  </a:txBody>
                  <a:tcPr marL="7736" marR="7736" marT="7736" marB="0" anchor="b"/>
                </a:tc>
                <a:tc>
                  <a:txBody>
                    <a:bodyPr/>
                    <a:lstStyle/>
                    <a:p>
                      <a:pPr algn="ctr" fontAlgn="b"/>
                      <a:r>
                        <a:rPr lang="en-IE" sz="1100" b="0" u="none" strike="noStrike">
                          <a:solidFill>
                            <a:schemeClr val="tx1"/>
                          </a:solidFill>
                          <a:effectLst/>
                        </a:rPr>
                        <a:t>Avonbeg field </a:t>
                      </a:r>
                      <a:endParaRPr lang="en-IE" sz="1100" b="0" i="0" u="none" strike="noStrike">
                        <a:solidFill>
                          <a:schemeClr val="tx1"/>
                        </a:solidFill>
                        <a:effectLst/>
                        <a:latin typeface="+mn-lt"/>
                      </a:endParaRPr>
                    </a:p>
                  </a:txBody>
                  <a:tcPr marL="7736" marR="7736" marT="7736" marB="0" anchor="b"/>
                </a:tc>
                <a:tc>
                  <a:txBody>
                    <a:bodyPr/>
                    <a:lstStyle/>
                    <a:p>
                      <a:pPr algn="ctr" fontAlgn="b"/>
                      <a:r>
                        <a:rPr lang="en-GB" sz="1100" b="0" u="none" strike="noStrike">
                          <a:solidFill>
                            <a:schemeClr val="tx1"/>
                          </a:solidFill>
                          <a:effectLst/>
                        </a:rPr>
                        <a:t>Overlay existing footpaths in various locations</a:t>
                      </a:r>
                      <a:endParaRPr lang="en-GB" sz="1100" b="0" i="0" u="none" strike="noStrike">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€15,000</a:t>
                      </a:r>
                      <a:endParaRPr lang="en-IE" sz="1100" b="0" i="0" u="none" strike="noStrike" dirty="0">
                        <a:solidFill>
                          <a:schemeClr val="tx1"/>
                        </a:solidFill>
                        <a:effectLst/>
                        <a:latin typeface="+mn-lt"/>
                      </a:endParaRPr>
                    </a:p>
                  </a:txBody>
                  <a:tcPr marL="7736" marR="7736" marT="7736" marB="0" anchor="b"/>
                </a:tc>
                <a:extLst>
                  <a:ext uri="{0D108BD9-81ED-4DB2-BD59-A6C34878D82A}">
                    <a16:rowId xmlns:a16="http://schemas.microsoft.com/office/drawing/2014/main" val="1670725117"/>
                  </a:ext>
                </a:extLst>
              </a:tr>
              <a:tr h="232615">
                <a:tc>
                  <a:txBody>
                    <a:bodyPr/>
                    <a:lstStyle/>
                    <a:p>
                      <a:pPr algn="ctr" fontAlgn="b"/>
                      <a:r>
                        <a:rPr lang="en-IE" sz="1100" b="0" u="none" strike="noStrike" dirty="0">
                          <a:solidFill>
                            <a:schemeClr val="tx1"/>
                          </a:solidFill>
                          <a:effectLst/>
                        </a:rPr>
                        <a:t>6</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dirty="0" err="1">
                          <a:solidFill>
                            <a:schemeClr val="tx1"/>
                          </a:solidFill>
                          <a:effectLst/>
                        </a:rPr>
                        <a:t>Avonbeg</a:t>
                      </a:r>
                      <a:r>
                        <a:rPr lang="en-IE" sz="1100" b="0" u="none" strike="noStrike" dirty="0">
                          <a:solidFill>
                            <a:schemeClr val="tx1"/>
                          </a:solidFill>
                          <a:effectLst/>
                        </a:rPr>
                        <a:t> field </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GB" sz="1100" b="0" u="none" strike="noStrike">
                          <a:solidFill>
                            <a:schemeClr val="tx1"/>
                          </a:solidFill>
                          <a:effectLst/>
                        </a:rPr>
                        <a:t>Install railings around open space</a:t>
                      </a:r>
                      <a:endParaRPr lang="en-GB" sz="1100" b="0" i="0" u="none" strike="noStrike">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€45,000</a:t>
                      </a:r>
                      <a:endParaRPr lang="en-IE" sz="1100" b="0" i="0" u="none" strike="noStrike" dirty="0">
                        <a:solidFill>
                          <a:schemeClr val="tx1"/>
                        </a:solidFill>
                        <a:effectLst/>
                        <a:latin typeface="+mn-lt"/>
                      </a:endParaRPr>
                    </a:p>
                  </a:txBody>
                  <a:tcPr marL="7736" marR="7736" marT="7736" marB="0" anchor="b"/>
                </a:tc>
                <a:extLst>
                  <a:ext uri="{0D108BD9-81ED-4DB2-BD59-A6C34878D82A}">
                    <a16:rowId xmlns:a16="http://schemas.microsoft.com/office/drawing/2014/main" val="4218433252"/>
                  </a:ext>
                </a:extLst>
              </a:tr>
              <a:tr h="232615">
                <a:tc>
                  <a:txBody>
                    <a:bodyPr/>
                    <a:lstStyle/>
                    <a:p>
                      <a:pPr algn="ctr" fontAlgn="b"/>
                      <a:r>
                        <a:rPr lang="en-IE" sz="1100" b="0" u="none" strike="noStrike">
                          <a:solidFill>
                            <a:schemeClr val="tx1"/>
                          </a:solidFill>
                          <a:effectLst/>
                        </a:rPr>
                        <a:t>7</a:t>
                      </a:r>
                      <a:endParaRPr lang="en-IE" sz="1100" b="0" i="0" u="none" strike="noStrike">
                        <a:solidFill>
                          <a:schemeClr val="tx1"/>
                        </a:solidFill>
                        <a:effectLst/>
                        <a:latin typeface="+mn-lt"/>
                      </a:endParaRPr>
                    </a:p>
                  </a:txBody>
                  <a:tcPr marL="7736" marR="7736" marT="7736" marB="0" anchor="b"/>
                </a:tc>
                <a:tc>
                  <a:txBody>
                    <a:bodyPr/>
                    <a:lstStyle/>
                    <a:p>
                      <a:pPr algn="ctr" fontAlgn="b"/>
                      <a:r>
                        <a:rPr lang="en-IE" sz="1100" b="0" u="none" strike="noStrike">
                          <a:solidFill>
                            <a:schemeClr val="tx1"/>
                          </a:solidFill>
                          <a:effectLst/>
                        </a:rPr>
                        <a:t>Tymon Park</a:t>
                      </a:r>
                      <a:endParaRPr lang="en-IE" sz="1100" b="0" i="0" u="none" strike="noStrike">
                        <a:solidFill>
                          <a:schemeClr val="tx1"/>
                        </a:solidFill>
                        <a:effectLst/>
                        <a:latin typeface="+mn-lt"/>
                      </a:endParaRPr>
                    </a:p>
                  </a:txBody>
                  <a:tcPr marL="7736" marR="7736" marT="7736" marB="0" anchor="b"/>
                </a:tc>
                <a:tc>
                  <a:txBody>
                    <a:bodyPr/>
                    <a:lstStyle/>
                    <a:p>
                      <a:pPr algn="ctr" fontAlgn="b"/>
                      <a:r>
                        <a:rPr lang="en-GB" sz="1100" b="0" u="none" strike="noStrike">
                          <a:solidFill>
                            <a:schemeClr val="tx1"/>
                          </a:solidFill>
                          <a:effectLst/>
                        </a:rPr>
                        <a:t>Upgrade fairy trail in Tymon Park woodland </a:t>
                      </a:r>
                      <a:endParaRPr lang="en-GB" sz="1100" b="0" i="0" u="none" strike="noStrike">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€50,000</a:t>
                      </a:r>
                      <a:endParaRPr lang="en-IE" sz="1100" b="0" i="0" u="none" strike="noStrike" dirty="0">
                        <a:solidFill>
                          <a:schemeClr val="tx1"/>
                        </a:solidFill>
                        <a:effectLst/>
                        <a:latin typeface="+mn-lt"/>
                      </a:endParaRPr>
                    </a:p>
                  </a:txBody>
                  <a:tcPr marL="7736" marR="7736" marT="7736" marB="0" anchor="b"/>
                </a:tc>
                <a:extLst>
                  <a:ext uri="{0D108BD9-81ED-4DB2-BD59-A6C34878D82A}">
                    <a16:rowId xmlns:a16="http://schemas.microsoft.com/office/drawing/2014/main" val="341506714"/>
                  </a:ext>
                </a:extLst>
              </a:tr>
              <a:tr h="232615">
                <a:tc>
                  <a:txBody>
                    <a:bodyPr/>
                    <a:lstStyle/>
                    <a:p>
                      <a:pPr algn="ctr" fontAlgn="b"/>
                      <a:r>
                        <a:rPr lang="en-IE" sz="1100" b="0" u="none" strike="noStrike">
                          <a:solidFill>
                            <a:schemeClr val="tx1"/>
                          </a:solidFill>
                          <a:effectLst/>
                        </a:rPr>
                        <a:t>8</a:t>
                      </a:r>
                      <a:endParaRPr lang="en-IE" sz="1100" b="0" i="0" u="none" strike="noStrike">
                        <a:solidFill>
                          <a:schemeClr val="tx1"/>
                        </a:solidFill>
                        <a:effectLst/>
                        <a:latin typeface="+mn-lt"/>
                      </a:endParaRPr>
                    </a:p>
                  </a:txBody>
                  <a:tcPr marL="7736" marR="7736" marT="7736" marB="0" anchor="b"/>
                </a:tc>
                <a:tc>
                  <a:txBody>
                    <a:bodyPr/>
                    <a:lstStyle/>
                    <a:p>
                      <a:pPr algn="ctr" fontAlgn="b"/>
                      <a:r>
                        <a:rPr lang="en-IE" sz="1100" b="0" u="none" strike="noStrike">
                          <a:solidFill>
                            <a:schemeClr val="tx1"/>
                          </a:solidFill>
                          <a:effectLst/>
                        </a:rPr>
                        <a:t>Castle Park</a:t>
                      </a:r>
                      <a:endParaRPr lang="en-IE" sz="1100" b="0" i="0" u="none" strike="noStrike">
                        <a:solidFill>
                          <a:schemeClr val="tx1"/>
                        </a:solidFill>
                        <a:effectLst/>
                        <a:latin typeface="+mn-lt"/>
                      </a:endParaRPr>
                    </a:p>
                  </a:txBody>
                  <a:tcPr marL="7736" marR="7736" marT="7736" marB="0" anchor="b"/>
                </a:tc>
                <a:tc>
                  <a:txBody>
                    <a:bodyPr/>
                    <a:lstStyle/>
                    <a:p>
                      <a:pPr algn="ctr" fontAlgn="b"/>
                      <a:r>
                        <a:rPr lang="en-GB" sz="1100" b="0" u="none" strike="noStrike">
                          <a:solidFill>
                            <a:schemeClr val="tx1"/>
                          </a:solidFill>
                          <a:effectLst/>
                        </a:rPr>
                        <a:t>Surfacing of footpath besdie house 143 Castle Park</a:t>
                      </a:r>
                      <a:endParaRPr lang="en-GB" sz="1100" b="0" i="0" u="none" strike="noStrike">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€10,000</a:t>
                      </a:r>
                      <a:endParaRPr lang="en-IE" sz="1100" b="0" i="0" u="none" strike="noStrike" dirty="0">
                        <a:solidFill>
                          <a:schemeClr val="tx1"/>
                        </a:solidFill>
                        <a:effectLst/>
                        <a:latin typeface="+mn-lt"/>
                      </a:endParaRPr>
                    </a:p>
                  </a:txBody>
                  <a:tcPr marL="7736" marR="7736" marT="7736" marB="0" anchor="b"/>
                </a:tc>
                <a:extLst>
                  <a:ext uri="{0D108BD9-81ED-4DB2-BD59-A6C34878D82A}">
                    <a16:rowId xmlns:a16="http://schemas.microsoft.com/office/drawing/2014/main" val="2180146858"/>
                  </a:ext>
                </a:extLst>
              </a:tr>
              <a:tr h="232615">
                <a:tc>
                  <a:txBody>
                    <a:bodyPr/>
                    <a:lstStyle/>
                    <a:p>
                      <a:pPr algn="ctr" fontAlgn="b"/>
                      <a:r>
                        <a:rPr lang="en-IE" sz="1100" b="0" u="none" strike="noStrike" dirty="0">
                          <a:solidFill>
                            <a:schemeClr val="tx1"/>
                          </a:solidFill>
                          <a:effectLst/>
                        </a:rPr>
                        <a:t>9</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Aylesbury  </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GB" sz="1100" b="0" u="none" strike="noStrike">
                          <a:solidFill>
                            <a:schemeClr val="tx1"/>
                          </a:solidFill>
                          <a:effectLst/>
                        </a:rPr>
                        <a:t>Install pollinator-friendly bulb planting along Firhouse Rd</a:t>
                      </a:r>
                      <a:endParaRPr lang="en-GB" sz="1100" b="0" i="0" u="none" strike="noStrike">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€15,000</a:t>
                      </a:r>
                      <a:endParaRPr lang="en-IE" sz="1100" b="0" i="0" u="none" strike="noStrike" dirty="0">
                        <a:solidFill>
                          <a:schemeClr val="tx1"/>
                        </a:solidFill>
                        <a:effectLst/>
                        <a:latin typeface="+mn-lt"/>
                      </a:endParaRPr>
                    </a:p>
                  </a:txBody>
                  <a:tcPr marL="7736" marR="7736" marT="7736" marB="0" anchor="b"/>
                </a:tc>
                <a:extLst>
                  <a:ext uri="{0D108BD9-81ED-4DB2-BD59-A6C34878D82A}">
                    <a16:rowId xmlns:a16="http://schemas.microsoft.com/office/drawing/2014/main" val="3794664008"/>
                  </a:ext>
                </a:extLst>
              </a:tr>
              <a:tr h="216000">
                <a:tc>
                  <a:txBody>
                    <a:bodyPr/>
                    <a:lstStyle/>
                    <a:p>
                      <a:pPr algn="ctr" fontAlgn="b"/>
                      <a:r>
                        <a:rPr lang="en-IE" sz="1100" b="0" u="none" strike="noStrike" dirty="0">
                          <a:solidFill>
                            <a:schemeClr val="tx1"/>
                          </a:solidFill>
                          <a:effectLst/>
                        </a:rPr>
                        <a:t>10</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Belgard road </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GB" sz="1100" b="0" u="none" strike="noStrike" dirty="0">
                          <a:solidFill>
                            <a:schemeClr val="tx1"/>
                          </a:solidFill>
                          <a:effectLst/>
                        </a:rPr>
                        <a:t>Resurface existing footpaths between Old Belgard Rd and Belgard Rd R113</a:t>
                      </a:r>
                      <a:endParaRPr lang="en-GB"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€10,000</a:t>
                      </a:r>
                      <a:endParaRPr lang="en-IE" sz="1100" b="0" i="0" u="none" strike="noStrike" dirty="0">
                        <a:solidFill>
                          <a:schemeClr val="tx1"/>
                        </a:solidFill>
                        <a:effectLst/>
                        <a:latin typeface="+mn-lt"/>
                      </a:endParaRPr>
                    </a:p>
                  </a:txBody>
                  <a:tcPr marL="7736" marR="7736" marT="7736" marB="0" anchor="b"/>
                </a:tc>
                <a:extLst>
                  <a:ext uri="{0D108BD9-81ED-4DB2-BD59-A6C34878D82A}">
                    <a16:rowId xmlns:a16="http://schemas.microsoft.com/office/drawing/2014/main" val="868498024"/>
                  </a:ext>
                </a:extLst>
              </a:tr>
              <a:tr h="232615">
                <a:tc>
                  <a:txBody>
                    <a:bodyPr/>
                    <a:lstStyle/>
                    <a:p>
                      <a:pPr algn="ctr" fontAlgn="b"/>
                      <a:r>
                        <a:rPr lang="en-IE" sz="1100" b="0" u="none" strike="noStrike">
                          <a:solidFill>
                            <a:schemeClr val="tx1"/>
                          </a:solidFill>
                          <a:effectLst/>
                        </a:rPr>
                        <a:t>11</a:t>
                      </a:r>
                      <a:endParaRPr lang="en-IE" sz="1100" b="0" i="0" u="none" strike="noStrike">
                        <a:solidFill>
                          <a:schemeClr val="tx1"/>
                        </a:solidFill>
                        <a:effectLst/>
                        <a:latin typeface="+mn-lt"/>
                      </a:endParaRPr>
                    </a:p>
                  </a:txBody>
                  <a:tcPr marL="7736" marR="7736" marT="7736" marB="0" anchor="b"/>
                </a:tc>
                <a:tc>
                  <a:txBody>
                    <a:bodyPr/>
                    <a:lstStyle/>
                    <a:p>
                      <a:pPr algn="ctr" fontAlgn="b"/>
                      <a:r>
                        <a:rPr lang="en-IE" sz="1100" b="0" u="none" strike="noStrike">
                          <a:solidFill>
                            <a:schemeClr val="tx1"/>
                          </a:solidFill>
                          <a:effectLst/>
                        </a:rPr>
                        <a:t>Tymon North</a:t>
                      </a:r>
                      <a:endParaRPr lang="en-IE" sz="1100" b="0" i="0" u="none" strike="noStrike">
                        <a:solidFill>
                          <a:schemeClr val="tx1"/>
                        </a:solidFill>
                        <a:effectLst/>
                        <a:latin typeface="+mn-lt"/>
                      </a:endParaRPr>
                    </a:p>
                  </a:txBody>
                  <a:tcPr marL="7736" marR="7736" marT="7736" marB="0" anchor="b"/>
                </a:tc>
                <a:tc>
                  <a:txBody>
                    <a:bodyPr/>
                    <a:lstStyle/>
                    <a:p>
                      <a:pPr algn="ctr" fontAlgn="b"/>
                      <a:r>
                        <a:rPr lang="en-GB" sz="1100" b="0" u="none" strike="noStrike">
                          <a:solidFill>
                            <a:schemeClr val="tx1"/>
                          </a:solidFill>
                          <a:effectLst/>
                        </a:rPr>
                        <a:t>Install an exercise footpath with path games</a:t>
                      </a:r>
                      <a:endParaRPr lang="en-GB" sz="1100" b="0" i="0" u="none" strike="noStrike">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€40,000</a:t>
                      </a:r>
                      <a:endParaRPr lang="en-IE" sz="1100" b="0" i="0" u="none" strike="noStrike" dirty="0">
                        <a:solidFill>
                          <a:schemeClr val="tx1"/>
                        </a:solidFill>
                        <a:effectLst/>
                        <a:latin typeface="+mn-lt"/>
                      </a:endParaRPr>
                    </a:p>
                  </a:txBody>
                  <a:tcPr marL="7736" marR="7736" marT="7736" marB="0" anchor="b"/>
                </a:tc>
                <a:extLst>
                  <a:ext uri="{0D108BD9-81ED-4DB2-BD59-A6C34878D82A}">
                    <a16:rowId xmlns:a16="http://schemas.microsoft.com/office/drawing/2014/main" val="1803089602"/>
                  </a:ext>
                </a:extLst>
              </a:tr>
              <a:tr h="232615">
                <a:tc>
                  <a:txBody>
                    <a:bodyPr/>
                    <a:lstStyle/>
                    <a:p>
                      <a:pPr algn="ctr" fontAlgn="b"/>
                      <a:r>
                        <a:rPr lang="en-IE" sz="1100" b="0" u="none" strike="noStrike" dirty="0">
                          <a:solidFill>
                            <a:schemeClr val="tx1"/>
                          </a:solidFill>
                          <a:effectLst/>
                        </a:rPr>
                        <a:t>12</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a:solidFill>
                            <a:schemeClr val="tx1"/>
                          </a:solidFill>
                          <a:effectLst/>
                        </a:rPr>
                        <a:t>Tymon park</a:t>
                      </a:r>
                      <a:endParaRPr lang="en-IE" sz="1100" b="0" i="0" u="none" strike="noStrike">
                        <a:solidFill>
                          <a:schemeClr val="tx1"/>
                        </a:solidFill>
                        <a:effectLst/>
                        <a:latin typeface="+mn-lt"/>
                      </a:endParaRPr>
                    </a:p>
                  </a:txBody>
                  <a:tcPr marL="7736" marR="7736" marT="7736" marB="0" anchor="b"/>
                </a:tc>
                <a:tc>
                  <a:txBody>
                    <a:bodyPr/>
                    <a:lstStyle/>
                    <a:p>
                      <a:pPr algn="ctr" fontAlgn="b"/>
                      <a:r>
                        <a:rPr lang="en-GB" sz="1100" b="0" u="none" strike="noStrike">
                          <a:solidFill>
                            <a:schemeClr val="tx1"/>
                          </a:solidFill>
                          <a:effectLst/>
                        </a:rPr>
                        <a:t>Overlay existing footpaths in various locations</a:t>
                      </a:r>
                      <a:endParaRPr lang="en-GB" sz="1100" b="0" i="0" u="none" strike="noStrike">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€35,000</a:t>
                      </a:r>
                      <a:endParaRPr lang="en-IE" sz="1100" b="0" i="0" u="none" strike="noStrike" dirty="0">
                        <a:solidFill>
                          <a:schemeClr val="tx1"/>
                        </a:solidFill>
                        <a:effectLst/>
                        <a:latin typeface="+mn-lt"/>
                      </a:endParaRPr>
                    </a:p>
                  </a:txBody>
                  <a:tcPr marL="7736" marR="7736" marT="7736" marB="0" anchor="b"/>
                </a:tc>
                <a:extLst>
                  <a:ext uri="{0D108BD9-81ED-4DB2-BD59-A6C34878D82A}">
                    <a16:rowId xmlns:a16="http://schemas.microsoft.com/office/drawing/2014/main" val="180428136"/>
                  </a:ext>
                </a:extLst>
              </a:tr>
              <a:tr h="232615">
                <a:tc>
                  <a:txBody>
                    <a:bodyPr/>
                    <a:lstStyle/>
                    <a:p>
                      <a:pPr algn="ctr" fontAlgn="b"/>
                      <a:r>
                        <a:rPr lang="en-IE" sz="1100" b="0" u="none" strike="noStrike" dirty="0">
                          <a:solidFill>
                            <a:schemeClr val="tx1"/>
                          </a:solidFill>
                          <a:effectLst/>
                        </a:rPr>
                        <a:t>13</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dirty="0" err="1">
                          <a:solidFill>
                            <a:schemeClr val="tx1"/>
                          </a:solidFill>
                          <a:effectLst/>
                        </a:rPr>
                        <a:t>Jobstown</a:t>
                      </a:r>
                      <a:r>
                        <a:rPr lang="en-IE" sz="1100" b="0" u="none" strike="noStrike" dirty="0">
                          <a:solidFill>
                            <a:schemeClr val="tx1"/>
                          </a:solidFill>
                          <a:effectLst/>
                        </a:rPr>
                        <a:t> Park</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GB" sz="1100" b="0" u="none" strike="noStrike">
                          <a:solidFill>
                            <a:schemeClr val="tx1"/>
                          </a:solidFill>
                          <a:effectLst/>
                        </a:rPr>
                        <a:t>Overlay existing footpaths in various locations</a:t>
                      </a:r>
                      <a:endParaRPr lang="en-GB" sz="1100" b="0" i="0" u="none" strike="noStrike">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€50,000</a:t>
                      </a:r>
                      <a:endParaRPr lang="en-IE" sz="1100" b="0" i="0" u="none" strike="noStrike" dirty="0">
                        <a:solidFill>
                          <a:schemeClr val="tx1"/>
                        </a:solidFill>
                        <a:effectLst/>
                        <a:latin typeface="+mn-lt"/>
                      </a:endParaRPr>
                    </a:p>
                  </a:txBody>
                  <a:tcPr marL="7736" marR="7736" marT="7736" marB="0" anchor="b"/>
                </a:tc>
                <a:extLst>
                  <a:ext uri="{0D108BD9-81ED-4DB2-BD59-A6C34878D82A}">
                    <a16:rowId xmlns:a16="http://schemas.microsoft.com/office/drawing/2014/main" val="615410586"/>
                  </a:ext>
                </a:extLst>
              </a:tr>
              <a:tr h="232615">
                <a:tc>
                  <a:txBody>
                    <a:bodyPr/>
                    <a:lstStyle/>
                    <a:p>
                      <a:pPr algn="ctr" fontAlgn="b"/>
                      <a:r>
                        <a:rPr lang="en-IE" sz="1100" b="0" u="none" strike="noStrike" dirty="0">
                          <a:solidFill>
                            <a:schemeClr val="tx1"/>
                          </a:solidFill>
                          <a:effectLst/>
                        </a:rPr>
                        <a:t>14</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a:solidFill>
                            <a:schemeClr val="tx1"/>
                          </a:solidFill>
                          <a:effectLst/>
                        </a:rPr>
                        <a:t>Mac Ullium </a:t>
                      </a:r>
                      <a:endParaRPr lang="en-IE" sz="1100" b="0" i="0" u="none" strike="noStrike">
                        <a:solidFill>
                          <a:schemeClr val="tx1"/>
                        </a:solidFill>
                        <a:effectLst/>
                        <a:latin typeface="+mn-lt"/>
                      </a:endParaRPr>
                    </a:p>
                  </a:txBody>
                  <a:tcPr marL="7736" marR="7736" marT="7736" marB="0" anchor="b"/>
                </a:tc>
                <a:tc>
                  <a:txBody>
                    <a:bodyPr/>
                    <a:lstStyle/>
                    <a:p>
                      <a:pPr algn="ctr" fontAlgn="b"/>
                      <a:r>
                        <a:rPr lang="en-GB" sz="1100" b="0" u="none" strike="noStrike">
                          <a:solidFill>
                            <a:schemeClr val="tx1"/>
                          </a:solidFill>
                          <a:effectLst/>
                        </a:rPr>
                        <a:t>Upgrade MUGA - sports capital match funding</a:t>
                      </a:r>
                      <a:endParaRPr lang="en-GB" sz="1100" b="0" i="0" u="none" strike="noStrike">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€50,000</a:t>
                      </a:r>
                      <a:endParaRPr lang="en-IE" sz="1100" b="0" i="0" u="none" strike="noStrike" dirty="0">
                        <a:solidFill>
                          <a:schemeClr val="tx1"/>
                        </a:solidFill>
                        <a:effectLst/>
                        <a:latin typeface="+mn-lt"/>
                      </a:endParaRPr>
                    </a:p>
                  </a:txBody>
                  <a:tcPr marL="7736" marR="7736" marT="7736" marB="0" anchor="b"/>
                </a:tc>
                <a:extLst>
                  <a:ext uri="{0D108BD9-81ED-4DB2-BD59-A6C34878D82A}">
                    <a16:rowId xmlns:a16="http://schemas.microsoft.com/office/drawing/2014/main" val="2219842176"/>
                  </a:ext>
                </a:extLst>
              </a:tr>
              <a:tr h="232615">
                <a:tc>
                  <a:txBody>
                    <a:bodyPr/>
                    <a:lstStyle/>
                    <a:p>
                      <a:pPr algn="ctr" fontAlgn="b"/>
                      <a:r>
                        <a:rPr lang="en-IE" sz="1100" b="0" u="none" strike="noStrike">
                          <a:solidFill>
                            <a:schemeClr val="tx1"/>
                          </a:solidFill>
                          <a:effectLst/>
                        </a:rPr>
                        <a:t>15</a:t>
                      </a:r>
                      <a:endParaRPr lang="en-IE" sz="1100" b="0" i="0" u="none" strike="noStrike">
                        <a:solidFill>
                          <a:schemeClr val="tx1"/>
                        </a:solidFill>
                        <a:effectLst/>
                        <a:latin typeface="+mn-lt"/>
                      </a:endParaRPr>
                    </a:p>
                  </a:txBody>
                  <a:tcPr marL="7736" marR="7736" marT="7736" marB="0" anchor="b"/>
                </a:tc>
                <a:tc>
                  <a:txBody>
                    <a:bodyPr/>
                    <a:lstStyle/>
                    <a:p>
                      <a:pPr algn="ctr" fontAlgn="b"/>
                      <a:r>
                        <a:rPr lang="en-IE" sz="1100" b="0" u="none" strike="noStrike">
                          <a:solidFill>
                            <a:schemeClr val="tx1"/>
                          </a:solidFill>
                          <a:effectLst/>
                        </a:rPr>
                        <a:t>Jobstown Park</a:t>
                      </a:r>
                      <a:endParaRPr lang="en-IE" sz="1100" b="0" i="0" u="none" strike="noStrike">
                        <a:solidFill>
                          <a:schemeClr val="tx1"/>
                        </a:solidFill>
                        <a:effectLst/>
                        <a:latin typeface="+mn-lt"/>
                      </a:endParaRPr>
                    </a:p>
                  </a:txBody>
                  <a:tcPr marL="7736" marR="7736" marT="7736" marB="0" anchor="b"/>
                </a:tc>
                <a:tc>
                  <a:txBody>
                    <a:bodyPr/>
                    <a:lstStyle/>
                    <a:p>
                      <a:pPr algn="ctr" fontAlgn="b"/>
                      <a:r>
                        <a:rPr lang="en-GB" sz="1100" b="0" u="none" strike="noStrike">
                          <a:solidFill>
                            <a:schemeClr val="tx1"/>
                          </a:solidFill>
                          <a:effectLst/>
                        </a:rPr>
                        <a:t>Upgrade MUGA - sports capital match funding</a:t>
                      </a:r>
                      <a:endParaRPr lang="en-GB" sz="1100" b="0" i="0" u="none" strike="noStrike">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€50,000</a:t>
                      </a:r>
                      <a:endParaRPr lang="en-IE" sz="1100" b="0" i="0" u="none" strike="noStrike" dirty="0">
                        <a:solidFill>
                          <a:schemeClr val="tx1"/>
                        </a:solidFill>
                        <a:effectLst/>
                        <a:latin typeface="+mn-lt"/>
                      </a:endParaRPr>
                    </a:p>
                  </a:txBody>
                  <a:tcPr marL="7736" marR="7736" marT="7736" marB="0" anchor="b"/>
                </a:tc>
                <a:extLst>
                  <a:ext uri="{0D108BD9-81ED-4DB2-BD59-A6C34878D82A}">
                    <a16:rowId xmlns:a16="http://schemas.microsoft.com/office/drawing/2014/main" val="3465125860"/>
                  </a:ext>
                </a:extLst>
              </a:tr>
              <a:tr h="232615">
                <a:tc>
                  <a:txBody>
                    <a:bodyPr/>
                    <a:lstStyle/>
                    <a:p>
                      <a:pPr algn="ctr" fontAlgn="b"/>
                      <a:r>
                        <a:rPr lang="en-IE" sz="1100" b="0" u="none" strike="noStrike">
                          <a:solidFill>
                            <a:schemeClr val="tx1"/>
                          </a:solidFill>
                          <a:effectLst/>
                        </a:rPr>
                        <a:t>16</a:t>
                      </a:r>
                      <a:endParaRPr lang="en-IE" sz="1100" b="0" i="0" u="none" strike="noStrike">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Tallaght Village </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GB" sz="1100" b="0" u="none" strike="noStrike" dirty="0">
                          <a:solidFill>
                            <a:schemeClr val="tx1"/>
                          </a:solidFill>
                          <a:effectLst/>
                        </a:rPr>
                        <a:t>Install focal lighting at the Dancer’s Garden</a:t>
                      </a:r>
                      <a:endParaRPr lang="en-GB"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€25,000</a:t>
                      </a:r>
                      <a:endParaRPr lang="en-IE" sz="1100" b="0" i="0" u="none" strike="noStrike" dirty="0">
                        <a:solidFill>
                          <a:schemeClr val="tx1"/>
                        </a:solidFill>
                        <a:effectLst/>
                        <a:latin typeface="+mn-lt"/>
                      </a:endParaRPr>
                    </a:p>
                  </a:txBody>
                  <a:tcPr marL="7736" marR="7736" marT="7736" marB="0" anchor="b"/>
                </a:tc>
                <a:extLst>
                  <a:ext uri="{0D108BD9-81ED-4DB2-BD59-A6C34878D82A}">
                    <a16:rowId xmlns:a16="http://schemas.microsoft.com/office/drawing/2014/main" val="2841917702"/>
                  </a:ext>
                </a:extLst>
              </a:tr>
              <a:tr h="232615">
                <a:tc>
                  <a:txBody>
                    <a:bodyPr/>
                    <a:lstStyle/>
                    <a:p>
                      <a:pPr algn="ctr" fontAlgn="b"/>
                      <a:r>
                        <a:rPr lang="en-IE" sz="1100" b="0" u="none" strike="noStrike" dirty="0">
                          <a:solidFill>
                            <a:schemeClr val="tx1"/>
                          </a:solidFill>
                          <a:effectLst/>
                        </a:rPr>
                        <a:t>17</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a:solidFill>
                            <a:schemeClr val="tx1"/>
                          </a:solidFill>
                          <a:effectLst/>
                        </a:rPr>
                        <a:t>Sean Walsh park</a:t>
                      </a:r>
                      <a:endParaRPr lang="en-IE" sz="1100" b="0" i="0" u="none" strike="noStrike">
                        <a:solidFill>
                          <a:schemeClr val="tx1"/>
                        </a:solidFill>
                        <a:effectLst/>
                        <a:latin typeface="+mn-lt"/>
                      </a:endParaRPr>
                    </a:p>
                  </a:txBody>
                  <a:tcPr marL="7736" marR="7736" marT="7736" marB="0" anchor="b"/>
                </a:tc>
                <a:tc>
                  <a:txBody>
                    <a:bodyPr/>
                    <a:lstStyle/>
                    <a:p>
                      <a:pPr algn="ctr" fontAlgn="b"/>
                      <a:r>
                        <a:rPr lang="en-GB" sz="1100" b="0" u="none" strike="noStrike" dirty="0">
                          <a:solidFill>
                            <a:schemeClr val="tx1"/>
                          </a:solidFill>
                          <a:effectLst/>
                        </a:rPr>
                        <a:t>Overlay existing footpaths in near the new dog run</a:t>
                      </a:r>
                      <a:endParaRPr lang="en-GB"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€25,000</a:t>
                      </a:r>
                      <a:endParaRPr lang="en-IE" sz="1100" b="0" i="0" u="none" strike="noStrike" dirty="0">
                        <a:solidFill>
                          <a:schemeClr val="tx1"/>
                        </a:solidFill>
                        <a:effectLst/>
                        <a:latin typeface="+mn-lt"/>
                      </a:endParaRPr>
                    </a:p>
                  </a:txBody>
                  <a:tcPr marL="7736" marR="7736" marT="7736" marB="0" anchor="b"/>
                </a:tc>
                <a:extLst>
                  <a:ext uri="{0D108BD9-81ED-4DB2-BD59-A6C34878D82A}">
                    <a16:rowId xmlns:a16="http://schemas.microsoft.com/office/drawing/2014/main" val="3090760470"/>
                  </a:ext>
                </a:extLst>
              </a:tr>
              <a:tr h="232615">
                <a:tc>
                  <a:txBody>
                    <a:bodyPr/>
                    <a:lstStyle/>
                    <a:p>
                      <a:pPr algn="ctr" fontAlgn="b"/>
                      <a:r>
                        <a:rPr lang="en-IE" sz="1100" b="0" u="none" strike="noStrike">
                          <a:solidFill>
                            <a:schemeClr val="tx1"/>
                          </a:solidFill>
                          <a:effectLst/>
                        </a:rPr>
                        <a:t>18</a:t>
                      </a:r>
                      <a:endParaRPr lang="en-IE" sz="1100" b="0" i="0" u="none" strike="noStrike">
                        <a:solidFill>
                          <a:schemeClr val="tx1"/>
                        </a:solidFill>
                        <a:effectLst/>
                        <a:latin typeface="+mn-lt"/>
                      </a:endParaRPr>
                    </a:p>
                  </a:txBody>
                  <a:tcPr marL="7736" marR="7736" marT="7736" marB="0" anchor="b"/>
                </a:tc>
                <a:tc>
                  <a:txBody>
                    <a:bodyPr/>
                    <a:lstStyle/>
                    <a:p>
                      <a:pPr algn="ctr" fontAlgn="b"/>
                      <a:r>
                        <a:rPr lang="en-IE" sz="1100" b="0" u="none" strike="noStrike">
                          <a:solidFill>
                            <a:schemeClr val="tx1"/>
                          </a:solidFill>
                          <a:effectLst/>
                        </a:rPr>
                        <a:t>Kilnamanagh </a:t>
                      </a:r>
                      <a:endParaRPr lang="en-IE" sz="1100" b="0" i="0" u="none" strike="noStrike">
                        <a:solidFill>
                          <a:schemeClr val="tx1"/>
                        </a:solidFill>
                        <a:effectLst/>
                        <a:latin typeface="+mn-lt"/>
                      </a:endParaRPr>
                    </a:p>
                  </a:txBody>
                  <a:tcPr marL="7736" marR="7736" marT="7736" marB="0" anchor="b"/>
                </a:tc>
                <a:tc>
                  <a:txBody>
                    <a:bodyPr/>
                    <a:lstStyle/>
                    <a:p>
                      <a:pPr algn="ctr" fontAlgn="b"/>
                      <a:r>
                        <a:rPr lang="en-GB" sz="1100" b="0" u="none" strike="noStrike" dirty="0">
                          <a:solidFill>
                            <a:schemeClr val="tx1"/>
                          </a:solidFill>
                          <a:effectLst/>
                        </a:rPr>
                        <a:t>Bulb planting &amp; creation of meadows</a:t>
                      </a:r>
                      <a:endParaRPr lang="en-GB"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€10,000</a:t>
                      </a:r>
                      <a:endParaRPr lang="en-IE" sz="1100" b="0" i="0" u="none" strike="noStrike" dirty="0">
                        <a:solidFill>
                          <a:schemeClr val="tx1"/>
                        </a:solidFill>
                        <a:effectLst/>
                        <a:latin typeface="+mn-lt"/>
                      </a:endParaRPr>
                    </a:p>
                  </a:txBody>
                  <a:tcPr marL="7736" marR="7736" marT="7736" marB="0" anchor="b"/>
                </a:tc>
                <a:extLst>
                  <a:ext uri="{0D108BD9-81ED-4DB2-BD59-A6C34878D82A}">
                    <a16:rowId xmlns:a16="http://schemas.microsoft.com/office/drawing/2014/main" val="3727837595"/>
                  </a:ext>
                </a:extLst>
              </a:tr>
              <a:tr h="232615">
                <a:tc>
                  <a:txBody>
                    <a:bodyPr/>
                    <a:lstStyle/>
                    <a:p>
                      <a:pPr algn="ctr" fontAlgn="b"/>
                      <a:r>
                        <a:rPr lang="en-IE" sz="1100" b="0" u="none" strike="noStrike" dirty="0">
                          <a:solidFill>
                            <a:schemeClr val="tx1"/>
                          </a:solidFill>
                          <a:effectLst/>
                        </a:rPr>
                        <a:t>19</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a:solidFill>
                            <a:schemeClr val="tx1"/>
                          </a:solidFill>
                          <a:effectLst/>
                        </a:rPr>
                        <a:t>Glenview Lawns</a:t>
                      </a:r>
                      <a:endParaRPr lang="en-IE" sz="1100" b="0" i="0" u="none" strike="noStrike">
                        <a:solidFill>
                          <a:schemeClr val="tx1"/>
                        </a:solidFill>
                        <a:effectLst/>
                        <a:latin typeface="+mn-lt"/>
                      </a:endParaRPr>
                    </a:p>
                  </a:txBody>
                  <a:tcPr marL="7736" marR="7736" marT="7736" marB="0" anchor="b"/>
                </a:tc>
                <a:tc>
                  <a:txBody>
                    <a:bodyPr/>
                    <a:lstStyle/>
                    <a:p>
                      <a:pPr algn="ctr" fontAlgn="b"/>
                      <a:r>
                        <a:rPr lang="en-GB" sz="1100" b="0" u="none" strike="noStrike" dirty="0">
                          <a:solidFill>
                            <a:schemeClr val="tx1"/>
                          </a:solidFill>
                          <a:effectLst/>
                        </a:rPr>
                        <a:t>Install footpath adjacent to 362 Glenview Lawns</a:t>
                      </a:r>
                      <a:endParaRPr lang="en-GB"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€10,000</a:t>
                      </a:r>
                      <a:endParaRPr lang="en-IE" sz="1100" b="0" i="0" u="none" strike="noStrike" dirty="0">
                        <a:solidFill>
                          <a:schemeClr val="tx1"/>
                        </a:solidFill>
                        <a:effectLst/>
                        <a:latin typeface="+mn-lt"/>
                      </a:endParaRPr>
                    </a:p>
                  </a:txBody>
                  <a:tcPr marL="7736" marR="7736" marT="7736" marB="0" anchor="b"/>
                </a:tc>
                <a:extLst>
                  <a:ext uri="{0D108BD9-81ED-4DB2-BD59-A6C34878D82A}">
                    <a16:rowId xmlns:a16="http://schemas.microsoft.com/office/drawing/2014/main" val="748844448"/>
                  </a:ext>
                </a:extLst>
              </a:tr>
              <a:tr h="216000">
                <a:tc>
                  <a:txBody>
                    <a:bodyPr/>
                    <a:lstStyle/>
                    <a:p>
                      <a:pPr algn="ctr" fontAlgn="b"/>
                      <a:r>
                        <a:rPr lang="en-IE" sz="1100" b="0" u="none" strike="noStrike" dirty="0">
                          <a:solidFill>
                            <a:schemeClr val="tx1"/>
                          </a:solidFill>
                          <a:effectLst/>
                        </a:rPr>
                        <a:t>20</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a:solidFill>
                            <a:schemeClr val="tx1"/>
                          </a:solidFill>
                          <a:effectLst/>
                        </a:rPr>
                        <a:t>Ballymount Park</a:t>
                      </a:r>
                      <a:endParaRPr lang="en-IE" sz="1100" b="0" i="0" u="none" strike="noStrike">
                        <a:solidFill>
                          <a:schemeClr val="tx1"/>
                        </a:solidFill>
                        <a:effectLst/>
                        <a:latin typeface="+mn-lt"/>
                      </a:endParaRPr>
                    </a:p>
                  </a:txBody>
                  <a:tcPr marL="7736" marR="7736" marT="7736" marB="0" anchor="b"/>
                </a:tc>
                <a:tc>
                  <a:txBody>
                    <a:bodyPr/>
                    <a:lstStyle/>
                    <a:p>
                      <a:pPr algn="ctr" fontAlgn="b"/>
                      <a:r>
                        <a:rPr lang="en-GB" sz="1100" b="0" u="none" strike="noStrike" dirty="0">
                          <a:solidFill>
                            <a:schemeClr val="tx1"/>
                          </a:solidFill>
                          <a:effectLst/>
                        </a:rPr>
                        <a:t>Upgrade surface at Kingswood Castle entrance &amp; provide park seating</a:t>
                      </a:r>
                      <a:endParaRPr lang="en-GB"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€15,000</a:t>
                      </a:r>
                      <a:endParaRPr lang="en-IE" sz="1100" b="0" i="0" u="none" strike="noStrike" dirty="0">
                        <a:solidFill>
                          <a:schemeClr val="tx1"/>
                        </a:solidFill>
                        <a:effectLst/>
                        <a:latin typeface="+mn-lt"/>
                      </a:endParaRPr>
                    </a:p>
                  </a:txBody>
                  <a:tcPr marL="7736" marR="7736" marT="7736" marB="0" anchor="b"/>
                </a:tc>
                <a:extLst>
                  <a:ext uri="{0D108BD9-81ED-4DB2-BD59-A6C34878D82A}">
                    <a16:rowId xmlns:a16="http://schemas.microsoft.com/office/drawing/2014/main" val="3367487124"/>
                  </a:ext>
                </a:extLst>
              </a:tr>
              <a:tr h="232615">
                <a:tc>
                  <a:txBody>
                    <a:bodyPr/>
                    <a:lstStyle/>
                    <a:p>
                      <a:pPr algn="ctr" fontAlgn="b"/>
                      <a:r>
                        <a:rPr lang="en-IE" sz="1100" b="0" u="none" strike="noStrike" dirty="0">
                          <a:solidFill>
                            <a:schemeClr val="tx1"/>
                          </a:solidFill>
                          <a:effectLst/>
                        </a:rPr>
                        <a:t>21</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Ballymount Park</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Install Dog Run</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€60,000</a:t>
                      </a:r>
                      <a:endParaRPr lang="en-IE" sz="1100" b="0" i="0" u="none" strike="noStrike" dirty="0">
                        <a:solidFill>
                          <a:schemeClr val="tx1"/>
                        </a:solidFill>
                        <a:effectLst/>
                        <a:latin typeface="+mn-lt"/>
                      </a:endParaRPr>
                    </a:p>
                  </a:txBody>
                  <a:tcPr marL="7736" marR="7736" marT="7736" marB="0" anchor="b"/>
                </a:tc>
                <a:extLst>
                  <a:ext uri="{0D108BD9-81ED-4DB2-BD59-A6C34878D82A}">
                    <a16:rowId xmlns:a16="http://schemas.microsoft.com/office/drawing/2014/main" val="2480126914"/>
                  </a:ext>
                </a:extLst>
              </a:tr>
              <a:tr h="232615">
                <a:tc>
                  <a:txBody>
                    <a:bodyPr/>
                    <a:lstStyle/>
                    <a:p>
                      <a:pPr algn="ctr" fontAlgn="b"/>
                      <a:r>
                        <a:rPr lang="en-IE" sz="1100" b="0" u="none" strike="noStrike">
                          <a:solidFill>
                            <a:schemeClr val="tx1"/>
                          </a:solidFill>
                          <a:effectLst/>
                        </a:rPr>
                        <a:t> </a:t>
                      </a:r>
                      <a:endParaRPr lang="en-IE" sz="1100" b="0" i="0" u="none" strike="noStrike">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Total </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 </a:t>
                      </a:r>
                      <a:endParaRPr lang="en-IE" sz="1100" b="0" i="0" u="none" strike="noStrike" dirty="0">
                        <a:solidFill>
                          <a:schemeClr val="tx1"/>
                        </a:solidFill>
                        <a:effectLst/>
                        <a:latin typeface="+mn-lt"/>
                      </a:endParaRPr>
                    </a:p>
                  </a:txBody>
                  <a:tcPr marL="7736" marR="7736" marT="7736" marB="0" anchor="b"/>
                </a:tc>
                <a:tc>
                  <a:txBody>
                    <a:bodyPr/>
                    <a:lstStyle/>
                    <a:p>
                      <a:pPr algn="ctr" fontAlgn="b"/>
                      <a:r>
                        <a:rPr lang="en-IE" sz="1100" b="0" u="none" strike="noStrike" dirty="0">
                          <a:solidFill>
                            <a:schemeClr val="tx1"/>
                          </a:solidFill>
                          <a:effectLst/>
                        </a:rPr>
                        <a:t>€592,500</a:t>
                      </a:r>
                      <a:endParaRPr lang="en-IE" sz="1100" b="0" i="0" u="none" strike="noStrike" dirty="0">
                        <a:solidFill>
                          <a:schemeClr val="tx1"/>
                        </a:solidFill>
                        <a:effectLst/>
                        <a:latin typeface="+mn-lt"/>
                      </a:endParaRPr>
                    </a:p>
                  </a:txBody>
                  <a:tcPr marL="7736" marR="7736" marT="7736" marB="0" anchor="b"/>
                </a:tc>
                <a:extLst>
                  <a:ext uri="{0D108BD9-81ED-4DB2-BD59-A6C34878D82A}">
                    <a16:rowId xmlns:a16="http://schemas.microsoft.com/office/drawing/2014/main" val="3666379137"/>
                  </a:ext>
                </a:extLst>
              </a:tr>
            </a:tbl>
          </a:graphicData>
        </a:graphic>
      </p:graphicFrame>
      <p:sp>
        <p:nvSpPr>
          <p:cNvPr id="32" name="Title 1">
            <a:extLst>
              <a:ext uri="{FF2B5EF4-FFF2-40B4-BE49-F238E27FC236}">
                <a16:creationId xmlns:a16="http://schemas.microsoft.com/office/drawing/2014/main" id="{FDEF191B-D0D5-1FFD-8C24-62DD21B59D6F}"/>
              </a:ext>
            </a:extLst>
          </p:cNvPr>
          <p:cNvSpPr txBox="1">
            <a:spLocks/>
          </p:cNvSpPr>
          <p:nvPr/>
        </p:nvSpPr>
        <p:spPr>
          <a:xfrm>
            <a:off x="172258" y="-1"/>
            <a:ext cx="6002400" cy="7243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a:latin typeface="Aptos Display (Headings)"/>
              </a:rPr>
              <a:t>Tallaght  ACM</a:t>
            </a:r>
            <a:endParaRPr lang="en-IE" sz="3100" dirty="0">
              <a:latin typeface="Aptos Display (Headings)"/>
            </a:endParaRPr>
          </a:p>
        </p:txBody>
      </p:sp>
      <p:pic>
        <p:nvPicPr>
          <p:cNvPr id="33" name="Picture 32" descr="A circular flower bed with flowers in it&#10;&#10;Description automatically generated">
            <a:extLst>
              <a:ext uri="{FF2B5EF4-FFF2-40B4-BE49-F238E27FC236}">
                <a16:creationId xmlns:a16="http://schemas.microsoft.com/office/drawing/2014/main" id="{CD13F02C-FEE3-2B55-9BD7-39B2C09D6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427" y="2471000"/>
            <a:ext cx="2880000" cy="1916000"/>
          </a:xfrm>
          <a:prstGeom prst="rect">
            <a:avLst/>
          </a:prstGeom>
          <a:effectLst>
            <a:softEdge rad="31750"/>
          </a:effectLst>
        </p:spPr>
      </p:pic>
      <p:pic>
        <p:nvPicPr>
          <p:cNvPr id="34" name="Picture 33" descr="A person walking on a path with grass and houses in the background&#10;&#10;Description automatically generated">
            <a:extLst>
              <a:ext uri="{FF2B5EF4-FFF2-40B4-BE49-F238E27FC236}">
                <a16:creationId xmlns:a16="http://schemas.microsoft.com/office/drawing/2014/main" id="{1A34DC3D-25E8-9B40-BD13-FDDD1F402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9742" y="4663685"/>
            <a:ext cx="2880000" cy="1920000"/>
          </a:xfrm>
          <a:prstGeom prst="rect">
            <a:avLst/>
          </a:prstGeom>
          <a:effectLst>
            <a:softEdge rad="31750"/>
          </a:effectLst>
        </p:spPr>
      </p:pic>
      <p:sp>
        <p:nvSpPr>
          <p:cNvPr id="35" name="TextBox 34">
            <a:extLst>
              <a:ext uri="{FF2B5EF4-FFF2-40B4-BE49-F238E27FC236}">
                <a16:creationId xmlns:a16="http://schemas.microsoft.com/office/drawing/2014/main" id="{72266E38-F1EE-D562-B377-47D20C019136}"/>
              </a:ext>
            </a:extLst>
          </p:cNvPr>
          <p:cNvSpPr txBox="1"/>
          <p:nvPr/>
        </p:nvSpPr>
        <p:spPr>
          <a:xfrm>
            <a:off x="9028497" y="2163223"/>
            <a:ext cx="2803096" cy="261610"/>
          </a:xfrm>
          <a:prstGeom prst="rect">
            <a:avLst/>
          </a:prstGeom>
          <a:noFill/>
        </p:spPr>
        <p:txBody>
          <a:bodyPr wrap="square" rtlCol="0">
            <a:spAutoFit/>
          </a:bodyPr>
          <a:lstStyle/>
          <a:p>
            <a:pPr algn="ctr" fontAlgn="t"/>
            <a:r>
              <a:rPr lang="en-IE" sz="1100" dirty="0">
                <a:effectLst/>
              </a:rPr>
              <a:t>Sean Walsh Park – Dog Run</a:t>
            </a:r>
            <a:endParaRPr lang="en-IE" sz="1100" dirty="0">
              <a:effectLst/>
              <a:latin typeface="+mn-lt"/>
            </a:endParaRPr>
          </a:p>
        </p:txBody>
      </p:sp>
      <p:sp>
        <p:nvSpPr>
          <p:cNvPr id="36" name="TextBox 35">
            <a:extLst>
              <a:ext uri="{FF2B5EF4-FFF2-40B4-BE49-F238E27FC236}">
                <a16:creationId xmlns:a16="http://schemas.microsoft.com/office/drawing/2014/main" id="{5E103AFF-A16F-6F4D-3912-8719FED936F1}"/>
              </a:ext>
            </a:extLst>
          </p:cNvPr>
          <p:cNvSpPr txBox="1"/>
          <p:nvPr/>
        </p:nvSpPr>
        <p:spPr>
          <a:xfrm>
            <a:off x="9156742" y="4361430"/>
            <a:ext cx="2803096" cy="261610"/>
          </a:xfrm>
          <a:prstGeom prst="rect">
            <a:avLst/>
          </a:prstGeom>
          <a:noFill/>
        </p:spPr>
        <p:txBody>
          <a:bodyPr wrap="square" rtlCol="0">
            <a:spAutoFit/>
          </a:bodyPr>
          <a:lstStyle/>
          <a:p>
            <a:pPr algn="ctr" fontAlgn="t"/>
            <a:r>
              <a:rPr lang="en-IE" sz="1100" dirty="0">
                <a:effectLst/>
              </a:rPr>
              <a:t>Belgard Rd/ TUD Roundabout Upgrade</a:t>
            </a:r>
            <a:endParaRPr lang="en-IE" sz="1100" dirty="0">
              <a:effectLst/>
              <a:latin typeface="+mn-lt"/>
            </a:endParaRPr>
          </a:p>
        </p:txBody>
      </p:sp>
      <p:sp>
        <p:nvSpPr>
          <p:cNvPr id="37" name="TextBox 36">
            <a:extLst>
              <a:ext uri="{FF2B5EF4-FFF2-40B4-BE49-F238E27FC236}">
                <a16:creationId xmlns:a16="http://schemas.microsoft.com/office/drawing/2014/main" id="{1D1CD322-FB86-13BA-9877-EA15AD3FC185}"/>
              </a:ext>
            </a:extLst>
          </p:cNvPr>
          <p:cNvSpPr txBox="1"/>
          <p:nvPr/>
        </p:nvSpPr>
        <p:spPr>
          <a:xfrm>
            <a:off x="9178194" y="6583685"/>
            <a:ext cx="2803096" cy="261610"/>
          </a:xfrm>
          <a:prstGeom prst="rect">
            <a:avLst/>
          </a:prstGeom>
          <a:noFill/>
        </p:spPr>
        <p:txBody>
          <a:bodyPr wrap="square" rtlCol="0">
            <a:spAutoFit/>
          </a:bodyPr>
          <a:lstStyle/>
          <a:p>
            <a:pPr algn="ctr" fontAlgn="t"/>
            <a:r>
              <a:rPr lang="en-IE" sz="1100" dirty="0" err="1">
                <a:effectLst/>
              </a:rPr>
              <a:t>Seskin</a:t>
            </a:r>
            <a:r>
              <a:rPr lang="en-IE" sz="1100" dirty="0">
                <a:effectLst/>
              </a:rPr>
              <a:t> View Pedestrian Footpath</a:t>
            </a:r>
            <a:endParaRPr lang="en-IE" sz="1100" dirty="0">
              <a:effectLst/>
              <a:latin typeface="+mn-lt"/>
            </a:endParaRPr>
          </a:p>
        </p:txBody>
      </p:sp>
      <p:pic>
        <p:nvPicPr>
          <p:cNvPr id="38" name="Picture 37" descr="A person standing next to two dogs&#10;&#10;Description automatically generated">
            <a:extLst>
              <a:ext uri="{FF2B5EF4-FFF2-40B4-BE49-F238E27FC236}">
                <a16:creationId xmlns:a16="http://schemas.microsoft.com/office/drawing/2014/main" id="{44C89860-2A71-225F-6835-4FCFD25EB8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9742" y="247223"/>
            <a:ext cx="2880000" cy="1916000"/>
          </a:xfrm>
          <a:prstGeom prst="rect">
            <a:avLst/>
          </a:prstGeom>
          <a:effectLst>
            <a:softEdge rad="3175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84ED6-6A97-D61B-1F92-6223FCA105E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BB47BA2-56DF-04CA-256C-21A5ADAF7679}"/>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E" sz="1200"/>
          </a:p>
        </p:txBody>
      </p:sp>
      <p:sp>
        <p:nvSpPr>
          <p:cNvPr id="3" name="Title 1">
            <a:extLst>
              <a:ext uri="{FF2B5EF4-FFF2-40B4-BE49-F238E27FC236}">
                <a16:creationId xmlns:a16="http://schemas.microsoft.com/office/drawing/2014/main" id="{E54305DC-0CC3-E3F1-F97A-79FFF7506768}"/>
              </a:ext>
            </a:extLst>
          </p:cNvPr>
          <p:cNvSpPr txBox="1">
            <a:spLocks/>
          </p:cNvSpPr>
          <p:nvPr/>
        </p:nvSpPr>
        <p:spPr>
          <a:xfrm>
            <a:off x="0" y="220717"/>
            <a:ext cx="8818213" cy="615025"/>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100" dirty="0">
                <a:latin typeface="Aptos Display (Headings)"/>
              </a:rPr>
              <a:t>Rathfarnham / Templeogue / </a:t>
            </a:r>
            <a:r>
              <a:rPr lang="en-GB" sz="3100" dirty="0" err="1">
                <a:latin typeface="Aptos Display (Headings)"/>
              </a:rPr>
              <a:t>Firhouse</a:t>
            </a:r>
            <a:r>
              <a:rPr lang="en-GB" sz="3100" dirty="0">
                <a:latin typeface="Aptos Display (Headings)"/>
              </a:rPr>
              <a:t> / </a:t>
            </a:r>
            <a:r>
              <a:rPr lang="en-GB" sz="3100" dirty="0" err="1">
                <a:latin typeface="Aptos Display (Headings)"/>
              </a:rPr>
              <a:t>Bohernabreena</a:t>
            </a:r>
            <a:r>
              <a:rPr lang="en-GB" sz="3100" dirty="0">
                <a:latin typeface="Aptos Display (Headings)"/>
              </a:rPr>
              <a:t> ACM</a:t>
            </a:r>
            <a:endParaRPr lang="en-IE" sz="3100" dirty="0">
              <a:latin typeface="Aptos Display (Headings)"/>
            </a:endParaRPr>
          </a:p>
        </p:txBody>
      </p:sp>
      <p:graphicFrame>
        <p:nvGraphicFramePr>
          <p:cNvPr id="4" name="Table 3">
            <a:extLst>
              <a:ext uri="{FF2B5EF4-FFF2-40B4-BE49-F238E27FC236}">
                <a16:creationId xmlns:a16="http://schemas.microsoft.com/office/drawing/2014/main" id="{16252323-AC6C-12AA-5448-B2CB9A6F99F3}"/>
              </a:ext>
            </a:extLst>
          </p:cNvPr>
          <p:cNvGraphicFramePr>
            <a:graphicFrameLocks noGrp="1"/>
          </p:cNvGraphicFramePr>
          <p:nvPr>
            <p:extLst>
              <p:ext uri="{D42A27DB-BD31-4B8C-83A1-F6EECF244321}">
                <p14:modId xmlns:p14="http://schemas.microsoft.com/office/powerpoint/2010/main" val="2781037101"/>
              </p:ext>
            </p:extLst>
          </p:nvPr>
        </p:nvGraphicFramePr>
        <p:xfrm>
          <a:off x="195036" y="962395"/>
          <a:ext cx="8623176" cy="4958129"/>
        </p:xfrm>
        <a:graphic>
          <a:graphicData uri="http://schemas.openxmlformats.org/drawingml/2006/table">
            <a:tbl>
              <a:tblPr>
                <a:tableStyleId>{616DA210-FB5B-4158-B5E0-FEB733F419BA}</a:tableStyleId>
              </a:tblPr>
              <a:tblGrid>
                <a:gridCol w="571335">
                  <a:extLst>
                    <a:ext uri="{9D8B030D-6E8A-4147-A177-3AD203B41FA5}">
                      <a16:colId xmlns:a16="http://schemas.microsoft.com/office/drawing/2014/main" val="2810532162"/>
                    </a:ext>
                  </a:extLst>
                </a:gridCol>
                <a:gridCol w="1833587">
                  <a:extLst>
                    <a:ext uri="{9D8B030D-6E8A-4147-A177-3AD203B41FA5}">
                      <a16:colId xmlns:a16="http://schemas.microsoft.com/office/drawing/2014/main" val="3209598638"/>
                    </a:ext>
                  </a:extLst>
                </a:gridCol>
                <a:gridCol w="5208451">
                  <a:extLst>
                    <a:ext uri="{9D8B030D-6E8A-4147-A177-3AD203B41FA5}">
                      <a16:colId xmlns:a16="http://schemas.microsoft.com/office/drawing/2014/main" val="3817452055"/>
                    </a:ext>
                  </a:extLst>
                </a:gridCol>
                <a:gridCol w="1009803">
                  <a:extLst>
                    <a:ext uri="{9D8B030D-6E8A-4147-A177-3AD203B41FA5}">
                      <a16:colId xmlns:a16="http://schemas.microsoft.com/office/drawing/2014/main" val="2016608947"/>
                    </a:ext>
                  </a:extLst>
                </a:gridCol>
              </a:tblGrid>
              <a:tr h="239464">
                <a:tc>
                  <a:txBody>
                    <a:bodyPr/>
                    <a:lstStyle/>
                    <a:p>
                      <a:pPr algn="ctr" fontAlgn="b"/>
                      <a:r>
                        <a:rPr lang="en-IE" sz="1100" b="1" u="none" strike="noStrike">
                          <a:solidFill>
                            <a:srgbClr val="000000"/>
                          </a:solidFill>
                          <a:effectLst/>
                        </a:rPr>
                        <a:t>Number</a:t>
                      </a:r>
                      <a:endParaRPr lang="en-IE" sz="1100" b="1"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1" u="none" strike="noStrike">
                          <a:solidFill>
                            <a:srgbClr val="000000"/>
                          </a:solidFill>
                          <a:effectLst/>
                        </a:rPr>
                        <a:t>Location </a:t>
                      </a:r>
                      <a:endParaRPr lang="en-IE" sz="1100" b="1"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1" u="none" strike="noStrike">
                          <a:solidFill>
                            <a:srgbClr val="000000"/>
                          </a:solidFill>
                          <a:effectLst/>
                        </a:rPr>
                        <a:t>Description of proposed works</a:t>
                      </a:r>
                      <a:endParaRPr lang="en-IE" sz="1100" b="1" i="0" u="none" strike="noStrike">
                        <a:solidFill>
                          <a:srgbClr val="000000"/>
                        </a:solidFill>
                        <a:effectLst/>
                        <a:latin typeface="Aptos Narrow" panose="020B0004020202020204" pitchFamily="34" charset="0"/>
                      </a:endParaRPr>
                    </a:p>
                  </a:txBody>
                  <a:tcPr marL="8745" marR="8745" marT="8745" marB="0" anchor="b"/>
                </a:tc>
                <a:tc>
                  <a:txBody>
                    <a:bodyPr/>
                    <a:lstStyle/>
                    <a:p>
                      <a:pPr algn="ctr">
                        <a:lnSpc>
                          <a:spcPts val="1680"/>
                        </a:lnSpc>
                        <a:spcAft>
                          <a:spcPts val="800"/>
                        </a:spcAft>
                      </a:pPr>
                      <a:r>
                        <a:rPr lang="en-IE" sz="1100" b="1" kern="0" dirty="0">
                          <a:effectLst/>
                          <a:latin typeface="+mn-lt"/>
                        </a:rPr>
                        <a:t>Cost estimate</a:t>
                      </a:r>
                      <a:endParaRPr lang="en-IE" sz="1100" b="1" kern="100" dirty="0">
                        <a:effectLst/>
                        <a:latin typeface="+mn-lt"/>
                        <a:ea typeface="Calibri" panose="020F0502020204030204" pitchFamily="34" charset="0"/>
                        <a:cs typeface="Times New Roman" panose="02020603050405020304" pitchFamily="18" charset="0"/>
                      </a:endParaRPr>
                    </a:p>
                  </a:txBody>
                  <a:tcPr marL="8745" marR="8745" marT="8745" marB="0" anchor="b"/>
                </a:tc>
                <a:extLst>
                  <a:ext uri="{0D108BD9-81ED-4DB2-BD59-A6C34878D82A}">
                    <a16:rowId xmlns:a16="http://schemas.microsoft.com/office/drawing/2014/main" val="115421504"/>
                  </a:ext>
                </a:extLst>
              </a:tr>
              <a:tr h="239464">
                <a:tc>
                  <a:txBody>
                    <a:bodyPr/>
                    <a:lstStyle/>
                    <a:p>
                      <a:pPr algn="ctr" fontAlgn="b"/>
                      <a:r>
                        <a:rPr lang="en-IE" sz="1100" b="0" u="none" strike="noStrike">
                          <a:solidFill>
                            <a:srgbClr val="000000"/>
                          </a:solidFill>
                          <a:effectLst/>
                        </a:rPr>
                        <a:t>1</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a:solidFill>
                            <a:srgbClr val="000000"/>
                          </a:solidFill>
                          <a:effectLst/>
                        </a:rPr>
                        <a:t>Woodlawn Park Grove</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GB" sz="1100" b="0" u="none" strike="noStrike">
                          <a:solidFill>
                            <a:srgbClr val="000000"/>
                          </a:solidFill>
                          <a:effectLst/>
                        </a:rPr>
                        <a:t>Overlay footpath between Woodlawn Park Grove &amp; Ballycullen Rd</a:t>
                      </a:r>
                      <a:endParaRPr lang="en-GB"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dirty="0">
                          <a:solidFill>
                            <a:srgbClr val="000000"/>
                          </a:solidFill>
                          <a:effectLst/>
                        </a:rPr>
                        <a:t>€30,000</a:t>
                      </a:r>
                      <a:endParaRPr lang="en-IE" sz="1100" b="0" i="0" u="none" strike="noStrike" dirty="0">
                        <a:solidFill>
                          <a:srgbClr val="000000"/>
                        </a:solidFill>
                        <a:effectLst/>
                        <a:latin typeface="Aptos Narrow" panose="020B0004020202020204" pitchFamily="34" charset="0"/>
                      </a:endParaRPr>
                    </a:p>
                  </a:txBody>
                  <a:tcPr marL="8745" marR="8745" marT="8745" marB="0" anchor="b"/>
                </a:tc>
                <a:extLst>
                  <a:ext uri="{0D108BD9-81ED-4DB2-BD59-A6C34878D82A}">
                    <a16:rowId xmlns:a16="http://schemas.microsoft.com/office/drawing/2014/main" val="3950782665"/>
                  </a:ext>
                </a:extLst>
              </a:tr>
              <a:tr h="239464">
                <a:tc>
                  <a:txBody>
                    <a:bodyPr/>
                    <a:lstStyle/>
                    <a:p>
                      <a:pPr algn="ctr" fontAlgn="b"/>
                      <a:r>
                        <a:rPr lang="en-IE" sz="1100" b="0" u="none" strike="noStrike">
                          <a:solidFill>
                            <a:srgbClr val="000000"/>
                          </a:solidFill>
                          <a:effectLst/>
                        </a:rPr>
                        <a:t>2</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a:solidFill>
                            <a:srgbClr val="000000"/>
                          </a:solidFill>
                          <a:effectLst/>
                        </a:rPr>
                        <a:t>Boden Park</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GB" sz="1100" b="0" u="none" strike="noStrike" dirty="0">
                          <a:solidFill>
                            <a:srgbClr val="000000"/>
                          </a:solidFill>
                          <a:effectLst/>
                        </a:rPr>
                        <a:t>Install footpath and pedestrian entrance to connect Boden Park &amp; </a:t>
                      </a:r>
                      <a:r>
                        <a:rPr lang="en-GB" sz="1100" b="0" u="none" strike="noStrike" dirty="0" err="1">
                          <a:solidFill>
                            <a:srgbClr val="000000"/>
                          </a:solidFill>
                          <a:effectLst/>
                        </a:rPr>
                        <a:t>Ballyboden</a:t>
                      </a:r>
                      <a:r>
                        <a:rPr lang="en-GB" sz="1100" b="0" u="none" strike="noStrike" dirty="0">
                          <a:solidFill>
                            <a:srgbClr val="000000"/>
                          </a:solidFill>
                          <a:effectLst/>
                        </a:rPr>
                        <a:t> Way</a:t>
                      </a:r>
                      <a:endParaRPr lang="en-GB" sz="1100" b="0" i="0" u="none" strike="noStrike" dirty="0">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dirty="0">
                          <a:solidFill>
                            <a:srgbClr val="000000"/>
                          </a:solidFill>
                          <a:effectLst/>
                        </a:rPr>
                        <a:t>€35,000</a:t>
                      </a:r>
                      <a:endParaRPr lang="en-IE" sz="1100" b="0" i="0" u="none" strike="noStrike" dirty="0">
                        <a:solidFill>
                          <a:srgbClr val="000000"/>
                        </a:solidFill>
                        <a:effectLst/>
                        <a:latin typeface="Aptos Narrow" panose="020B0004020202020204" pitchFamily="34" charset="0"/>
                      </a:endParaRPr>
                    </a:p>
                  </a:txBody>
                  <a:tcPr marL="8745" marR="8745" marT="8745" marB="0" anchor="b"/>
                </a:tc>
                <a:extLst>
                  <a:ext uri="{0D108BD9-81ED-4DB2-BD59-A6C34878D82A}">
                    <a16:rowId xmlns:a16="http://schemas.microsoft.com/office/drawing/2014/main" val="806838976"/>
                  </a:ext>
                </a:extLst>
              </a:tr>
              <a:tr h="252000">
                <a:tc>
                  <a:txBody>
                    <a:bodyPr/>
                    <a:lstStyle/>
                    <a:p>
                      <a:pPr algn="ctr" fontAlgn="b"/>
                      <a:r>
                        <a:rPr lang="en-IE" sz="1100" b="0" u="none" strike="noStrike">
                          <a:solidFill>
                            <a:srgbClr val="000000"/>
                          </a:solidFill>
                          <a:effectLst/>
                        </a:rPr>
                        <a:t>3</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a:solidFill>
                            <a:srgbClr val="000000"/>
                          </a:solidFill>
                          <a:effectLst/>
                        </a:rPr>
                        <a:t>Glenvara</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GB" sz="1100" b="0" u="none" strike="noStrike">
                          <a:solidFill>
                            <a:srgbClr val="000000"/>
                          </a:solidFill>
                          <a:effectLst/>
                        </a:rPr>
                        <a:t>Provide exercise loop footpath and improve the entrance into green space at Glenvara Park</a:t>
                      </a:r>
                      <a:endParaRPr lang="en-GB"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dirty="0">
                          <a:solidFill>
                            <a:srgbClr val="000000"/>
                          </a:solidFill>
                          <a:effectLst/>
                        </a:rPr>
                        <a:t>€60,000</a:t>
                      </a:r>
                      <a:endParaRPr lang="en-IE" sz="1100" b="0" i="0" u="none" strike="noStrike" dirty="0">
                        <a:solidFill>
                          <a:srgbClr val="000000"/>
                        </a:solidFill>
                        <a:effectLst/>
                        <a:latin typeface="Aptos Narrow" panose="020B0004020202020204" pitchFamily="34" charset="0"/>
                      </a:endParaRPr>
                    </a:p>
                  </a:txBody>
                  <a:tcPr marL="8745" marR="8745" marT="8745" marB="0" anchor="b"/>
                </a:tc>
                <a:extLst>
                  <a:ext uri="{0D108BD9-81ED-4DB2-BD59-A6C34878D82A}">
                    <a16:rowId xmlns:a16="http://schemas.microsoft.com/office/drawing/2014/main" val="4293886355"/>
                  </a:ext>
                </a:extLst>
              </a:tr>
              <a:tr h="239464">
                <a:tc>
                  <a:txBody>
                    <a:bodyPr/>
                    <a:lstStyle/>
                    <a:p>
                      <a:pPr algn="ctr" fontAlgn="b"/>
                      <a:r>
                        <a:rPr lang="en-IE" sz="1100" b="0" u="none" strike="noStrike">
                          <a:solidFill>
                            <a:srgbClr val="000000"/>
                          </a:solidFill>
                          <a:effectLst/>
                        </a:rPr>
                        <a:t>4</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a:solidFill>
                            <a:srgbClr val="000000"/>
                          </a:solidFill>
                          <a:effectLst/>
                        </a:rPr>
                        <a:t>Cypress Downs </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GB" sz="1100" b="0" u="none" strike="noStrike" dirty="0">
                          <a:solidFill>
                            <a:srgbClr val="000000"/>
                          </a:solidFill>
                          <a:effectLst/>
                        </a:rPr>
                        <a:t>Overlay footpath between Cypress Downs Green/Park and Cypress Drive</a:t>
                      </a:r>
                      <a:endParaRPr lang="en-GB" sz="1100" b="0" i="0" u="none" strike="noStrike" dirty="0">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dirty="0">
                          <a:solidFill>
                            <a:srgbClr val="000000"/>
                          </a:solidFill>
                          <a:effectLst/>
                        </a:rPr>
                        <a:t>€30,000</a:t>
                      </a:r>
                      <a:endParaRPr lang="en-IE" sz="1100" b="0" i="0" u="none" strike="noStrike" dirty="0">
                        <a:solidFill>
                          <a:srgbClr val="000000"/>
                        </a:solidFill>
                        <a:effectLst/>
                        <a:latin typeface="Aptos Narrow" panose="020B0004020202020204" pitchFamily="34" charset="0"/>
                      </a:endParaRPr>
                    </a:p>
                  </a:txBody>
                  <a:tcPr marL="8745" marR="8745" marT="8745" marB="0" anchor="b"/>
                </a:tc>
                <a:extLst>
                  <a:ext uri="{0D108BD9-81ED-4DB2-BD59-A6C34878D82A}">
                    <a16:rowId xmlns:a16="http://schemas.microsoft.com/office/drawing/2014/main" val="2413160974"/>
                  </a:ext>
                </a:extLst>
              </a:tr>
              <a:tr h="239464">
                <a:tc>
                  <a:txBody>
                    <a:bodyPr/>
                    <a:lstStyle/>
                    <a:p>
                      <a:pPr algn="ctr" fontAlgn="b"/>
                      <a:r>
                        <a:rPr lang="en-IE" sz="1100" b="0" u="none" strike="noStrike">
                          <a:solidFill>
                            <a:srgbClr val="000000"/>
                          </a:solidFill>
                          <a:effectLst/>
                        </a:rPr>
                        <a:t>5</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a:solidFill>
                            <a:srgbClr val="000000"/>
                          </a:solidFill>
                          <a:effectLst/>
                        </a:rPr>
                        <a:t>Dodder Valley park </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GB" sz="1100" b="0" u="none" strike="noStrike">
                          <a:solidFill>
                            <a:srgbClr val="000000"/>
                          </a:solidFill>
                          <a:effectLst/>
                        </a:rPr>
                        <a:t>Outdoor gym equipment in Dodder Valley Park - sports capital match funding</a:t>
                      </a:r>
                      <a:endParaRPr lang="en-GB"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dirty="0">
                          <a:solidFill>
                            <a:srgbClr val="000000"/>
                          </a:solidFill>
                          <a:effectLst/>
                        </a:rPr>
                        <a:t>€50,000</a:t>
                      </a:r>
                      <a:endParaRPr lang="en-IE" sz="1100" b="0" i="0" u="none" strike="noStrike" dirty="0">
                        <a:solidFill>
                          <a:srgbClr val="000000"/>
                        </a:solidFill>
                        <a:effectLst/>
                        <a:latin typeface="Aptos Narrow" panose="020B0004020202020204" pitchFamily="34" charset="0"/>
                      </a:endParaRPr>
                    </a:p>
                  </a:txBody>
                  <a:tcPr marL="8745" marR="8745" marT="8745" marB="0" anchor="b"/>
                </a:tc>
                <a:extLst>
                  <a:ext uri="{0D108BD9-81ED-4DB2-BD59-A6C34878D82A}">
                    <a16:rowId xmlns:a16="http://schemas.microsoft.com/office/drawing/2014/main" val="2714542630"/>
                  </a:ext>
                </a:extLst>
              </a:tr>
              <a:tr h="239464">
                <a:tc>
                  <a:txBody>
                    <a:bodyPr/>
                    <a:lstStyle/>
                    <a:p>
                      <a:pPr algn="ctr" fontAlgn="b"/>
                      <a:r>
                        <a:rPr lang="en-IE" sz="1100" b="0" u="none" strike="noStrike">
                          <a:solidFill>
                            <a:srgbClr val="000000"/>
                          </a:solidFill>
                          <a:effectLst/>
                        </a:rPr>
                        <a:t>6</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a:solidFill>
                            <a:srgbClr val="000000"/>
                          </a:solidFill>
                          <a:effectLst/>
                        </a:rPr>
                        <a:t>Greentrees Park  Playground </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GB" sz="1100" b="0" u="none" strike="noStrike">
                          <a:solidFill>
                            <a:srgbClr val="000000"/>
                          </a:solidFill>
                          <a:effectLst/>
                        </a:rPr>
                        <a:t>Upgrade footpath in Greentrees Park  Playground </a:t>
                      </a:r>
                      <a:endParaRPr lang="en-GB"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dirty="0">
                          <a:solidFill>
                            <a:srgbClr val="000000"/>
                          </a:solidFill>
                          <a:effectLst/>
                        </a:rPr>
                        <a:t>€10,000</a:t>
                      </a:r>
                      <a:endParaRPr lang="en-IE" sz="1100" b="0" i="0" u="none" strike="noStrike" dirty="0">
                        <a:solidFill>
                          <a:srgbClr val="000000"/>
                        </a:solidFill>
                        <a:effectLst/>
                        <a:latin typeface="Aptos Narrow" panose="020B0004020202020204" pitchFamily="34" charset="0"/>
                      </a:endParaRPr>
                    </a:p>
                  </a:txBody>
                  <a:tcPr marL="8745" marR="8745" marT="8745" marB="0" anchor="b"/>
                </a:tc>
                <a:extLst>
                  <a:ext uri="{0D108BD9-81ED-4DB2-BD59-A6C34878D82A}">
                    <a16:rowId xmlns:a16="http://schemas.microsoft.com/office/drawing/2014/main" val="4265728777"/>
                  </a:ext>
                </a:extLst>
              </a:tr>
              <a:tr h="540000">
                <a:tc>
                  <a:txBody>
                    <a:bodyPr/>
                    <a:lstStyle/>
                    <a:p>
                      <a:pPr algn="ctr" fontAlgn="b"/>
                      <a:r>
                        <a:rPr lang="en-IE" sz="1100" b="0" u="none" strike="noStrike">
                          <a:solidFill>
                            <a:srgbClr val="000000"/>
                          </a:solidFill>
                          <a:effectLst/>
                        </a:rPr>
                        <a:t>7</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GB" sz="1100" b="0" u="none" strike="noStrike">
                          <a:solidFill>
                            <a:srgbClr val="000000"/>
                          </a:solidFill>
                          <a:effectLst/>
                        </a:rPr>
                        <a:t>Hermitage Residents Association Grange Road,Rathfarnham</a:t>
                      </a:r>
                      <a:endParaRPr lang="en-GB"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GB" sz="1100" b="0" u="none" strike="noStrike">
                          <a:solidFill>
                            <a:srgbClr val="000000"/>
                          </a:solidFill>
                          <a:effectLst/>
                        </a:rPr>
                        <a:t>Lighting on the path between Grange Manor Cl and Hermitage Park and Hermitage Court &amp; Grange Manor Drive</a:t>
                      </a:r>
                      <a:endParaRPr lang="en-GB"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dirty="0">
                          <a:solidFill>
                            <a:srgbClr val="000000"/>
                          </a:solidFill>
                          <a:effectLst/>
                        </a:rPr>
                        <a:t>€30,000</a:t>
                      </a:r>
                      <a:endParaRPr lang="en-IE" sz="1100" b="0" i="0" u="none" strike="noStrike" dirty="0">
                        <a:solidFill>
                          <a:srgbClr val="000000"/>
                        </a:solidFill>
                        <a:effectLst/>
                        <a:latin typeface="Aptos Narrow" panose="020B0004020202020204" pitchFamily="34" charset="0"/>
                      </a:endParaRPr>
                    </a:p>
                  </a:txBody>
                  <a:tcPr marL="8745" marR="8745" marT="8745" marB="0" anchor="b"/>
                </a:tc>
                <a:extLst>
                  <a:ext uri="{0D108BD9-81ED-4DB2-BD59-A6C34878D82A}">
                    <a16:rowId xmlns:a16="http://schemas.microsoft.com/office/drawing/2014/main" val="383235784"/>
                  </a:ext>
                </a:extLst>
              </a:tr>
              <a:tr h="360000">
                <a:tc>
                  <a:txBody>
                    <a:bodyPr/>
                    <a:lstStyle/>
                    <a:p>
                      <a:pPr algn="ctr" fontAlgn="b"/>
                      <a:r>
                        <a:rPr lang="en-IE" sz="1100" b="0" u="none" strike="noStrike">
                          <a:solidFill>
                            <a:srgbClr val="000000"/>
                          </a:solidFill>
                          <a:effectLst/>
                        </a:rPr>
                        <a:t>8</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GB" sz="1100" b="0" u="none" strike="noStrike">
                          <a:solidFill>
                            <a:srgbClr val="000000"/>
                          </a:solidFill>
                          <a:effectLst/>
                        </a:rPr>
                        <a:t>Glendown Grove to Wellington Road</a:t>
                      </a:r>
                      <a:endParaRPr lang="en-GB"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GB" sz="1100" b="0" u="none" strike="noStrike">
                          <a:solidFill>
                            <a:srgbClr val="000000"/>
                          </a:solidFill>
                          <a:effectLst/>
                        </a:rPr>
                        <a:t>Remove kissing gate and provide accessible entrance </a:t>
                      </a:r>
                      <a:endParaRPr lang="en-GB"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dirty="0">
                          <a:solidFill>
                            <a:srgbClr val="000000"/>
                          </a:solidFill>
                          <a:effectLst/>
                        </a:rPr>
                        <a:t>€15,000</a:t>
                      </a:r>
                      <a:endParaRPr lang="en-IE" sz="1100" b="0" i="0" u="none" strike="noStrike" dirty="0">
                        <a:solidFill>
                          <a:srgbClr val="000000"/>
                        </a:solidFill>
                        <a:effectLst/>
                        <a:latin typeface="Aptos Narrow" panose="020B0004020202020204" pitchFamily="34" charset="0"/>
                      </a:endParaRPr>
                    </a:p>
                  </a:txBody>
                  <a:tcPr marL="8745" marR="8745" marT="8745" marB="0" anchor="b"/>
                </a:tc>
                <a:extLst>
                  <a:ext uri="{0D108BD9-81ED-4DB2-BD59-A6C34878D82A}">
                    <a16:rowId xmlns:a16="http://schemas.microsoft.com/office/drawing/2014/main" val="2507633399"/>
                  </a:ext>
                </a:extLst>
              </a:tr>
              <a:tr h="360000">
                <a:tc>
                  <a:txBody>
                    <a:bodyPr/>
                    <a:lstStyle/>
                    <a:p>
                      <a:pPr algn="ctr" fontAlgn="b"/>
                      <a:r>
                        <a:rPr lang="en-IE" sz="1100" b="0" u="none" strike="noStrike">
                          <a:solidFill>
                            <a:srgbClr val="000000"/>
                          </a:solidFill>
                          <a:effectLst/>
                        </a:rPr>
                        <a:t>9</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a:solidFill>
                            <a:srgbClr val="000000"/>
                          </a:solidFill>
                          <a:effectLst/>
                        </a:rPr>
                        <a:t>Springvale and Brookwood estates </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GB" sz="1100" b="0" u="none" strike="noStrike">
                          <a:solidFill>
                            <a:srgbClr val="000000"/>
                          </a:solidFill>
                          <a:effectLst/>
                        </a:rPr>
                        <a:t>Resurface footpath between Springvale and Brookwood estates with associated landscaping.</a:t>
                      </a:r>
                      <a:endParaRPr lang="en-GB"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dirty="0">
                          <a:solidFill>
                            <a:srgbClr val="000000"/>
                          </a:solidFill>
                          <a:effectLst/>
                        </a:rPr>
                        <a:t>€50,000</a:t>
                      </a:r>
                      <a:endParaRPr lang="en-IE" sz="1100" b="0" i="0" u="none" strike="noStrike" dirty="0">
                        <a:solidFill>
                          <a:srgbClr val="000000"/>
                        </a:solidFill>
                        <a:effectLst/>
                        <a:latin typeface="Aptos Narrow" panose="020B0004020202020204" pitchFamily="34" charset="0"/>
                      </a:endParaRPr>
                    </a:p>
                  </a:txBody>
                  <a:tcPr marL="8745" marR="8745" marT="8745" marB="0" anchor="b"/>
                </a:tc>
                <a:extLst>
                  <a:ext uri="{0D108BD9-81ED-4DB2-BD59-A6C34878D82A}">
                    <a16:rowId xmlns:a16="http://schemas.microsoft.com/office/drawing/2014/main" val="4197539091"/>
                  </a:ext>
                </a:extLst>
              </a:tr>
              <a:tr h="360000">
                <a:tc>
                  <a:txBody>
                    <a:bodyPr/>
                    <a:lstStyle/>
                    <a:p>
                      <a:pPr algn="ctr" fontAlgn="b"/>
                      <a:r>
                        <a:rPr lang="en-IE" sz="1100" b="0" u="none" strike="noStrike">
                          <a:solidFill>
                            <a:srgbClr val="000000"/>
                          </a:solidFill>
                          <a:effectLst/>
                        </a:rPr>
                        <a:t>10</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a:solidFill>
                            <a:srgbClr val="000000"/>
                          </a:solidFill>
                          <a:effectLst/>
                        </a:rPr>
                        <a:t>Delaford Grove</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GB" sz="1100" b="0" u="none" strike="noStrike" dirty="0">
                          <a:solidFill>
                            <a:srgbClr val="000000"/>
                          </a:solidFill>
                          <a:effectLst/>
                        </a:rPr>
                        <a:t>Install an accessible tarmac footpath from the corner of </a:t>
                      </a:r>
                      <a:r>
                        <a:rPr lang="en-GB" sz="1100" b="0" u="none" strike="noStrike" dirty="0" err="1">
                          <a:solidFill>
                            <a:srgbClr val="000000"/>
                          </a:solidFill>
                          <a:effectLst/>
                        </a:rPr>
                        <a:t>Delaford</a:t>
                      </a:r>
                      <a:r>
                        <a:rPr lang="en-GB" sz="1100" b="0" u="none" strike="noStrike" dirty="0">
                          <a:solidFill>
                            <a:srgbClr val="000000"/>
                          </a:solidFill>
                          <a:effectLst/>
                        </a:rPr>
                        <a:t> Grove to the new community area.</a:t>
                      </a:r>
                      <a:endParaRPr lang="en-GB" sz="1100" b="0" i="0" u="none" strike="noStrike" dirty="0">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dirty="0">
                          <a:solidFill>
                            <a:srgbClr val="000000"/>
                          </a:solidFill>
                          <a:effectLst/>
                        </a:rPr>
                        <a:t>€20,000</a:t>
                      </a:r>
                      <a:endParaRPr lang="en-IE" sz="1100" b="0" i="0" u="none" strike="noStrike" dirty="0">
                        <a:solidFill>
                          <a:srgbClr val="000000"/>
                        </a:solidFill>
                        <a:effectLst/>
                        <a:latin typeface="Aptos Narrow" panose="020B0004020202020204" pitchFamily="34" charset="0"/>
                      </a:endParaRPr>
                    </a:p>
                  </a:txBody>
                  <a:tcPr marL="8745" marR="8745" marT="8745" marB="0" anchor="b"/>
                </a:tc>
                <a:extLst>
                  <a:ext uri="{0D108BD9-81ED-4DB2-BD59-A6C34878D82A}">
                    <a16:rowId xmlns:a16="http://schemas.microsoft.com/office/drawing/2014/main" val="4277068169"/>
                  </a:ext>
                </a:extLst>
              </a:tr>
              <a:tr h="360000">
                <a:tc>
                  <a:txBody>
                    <a:bodyPr/>
                    <a:lstStyle/>
                    <a:p>
                      <a:pPr algn="ctr" fontAlgn="b"/>
                      <a:r>
                        <a:rPr lang="en-IE" sz="1100" b="0" u="none" strike="noStrike">
                          <a:solidFill>
                            <a:srgbClr val="000000"/>
                          </a:solidFill>
                          <a:effectLst/>
                        </a:rPr>
                        <a:t>11</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GB" sz="1100" b="0" u="none" strike="noStrike">
                          <a:solidFill>
                            <a:srgbClr val="000000"/>
                          </a:solidFill>
                          <a:effectLst/>
                        </a:rPr>
                        <a:t>Junction of Grange Road and Nutgrove Avenue</a:t>
                      </a:r>
                      <a:endParaRPr lang="en-GB"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GB" sz="1100" b="0" u="none" strike="noStrike">
                          <a:solidFill>
                            <a:srgbClr val="000000"/>
                          </a:solidFill>
                          <a:effectLst/>
                        </a:rPr>
                        <a:t>Landscape improvement planting at the junction of Grange Road and Nutgrove Avenue</a:t>
                      </a:r>
                      <a:endParaRPr lang="en-GB"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dirty="0">
                          <a:solidFill>
                            <a:srgbClr val="000000"/>
                          </a:solidFill>
                          <a:effectLst/>
                        </a:rPr>
                        <a:t>€30,000</a:t>
                      </a:r>
                      <a:endParaRPr lang="en-IE" sz="1100" b="0" i="0" u="none" strike="noStrike" dirty="0">
                        <a:solidFill>
                          <a:srgbClr val="000000"/>
                        </a:solidFill>
                        <a:effectLst/>
                        <a:latin typeface="Aptos Narrow" panose="020B0004020202020204" pitchFamily="34" charset="0"/>
                      </a:endParaRPr>
                    </a:p>
                  </a:txBody>
                  <a:tcPr marL="8745" marR="8745" marT="8745" marB="0" anchor="b"/>
                </a:tc>
                <a:extLst>
                  <a:ext uri="{0D108BD9-81ED-4DB2-BD59-A6C34878D82A}">
                    <a16:rowId xmlns:a16="http://schemas.microsoft.com/office/drawing/2014/main" val="1937381582"/>
                  </a:ext>
                </a:extLst>
              </a:tr>
              <a:tr h="239464">
                <a:tc>
                  <a:txBody>
                    <a:bodyPr/>
                    <a:lstStyle/>
                    <a:p>
                      <a:pPr algn="ctr" fontAlgn="b"/>
                      <a:r>
                        <a:rPr lang="en-IE" sz="1100" b="0" u="none" strike="noStrike">
                          <a:solidFill>
                            <a:srgbClr val="000000"/>
                          </a:solidFill>
                          <a:effectLst/>
                        </a:rPr>
                        <a:t>12</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a:solidFill>
                            <a:srgbClr val="000000"/>
                          </a:solidFill>
                          <a:effectLst/>
                        </a:rPr>
                        <a:t>Greentrees Park  </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GB" sz="1100" b="0" u="none" strike="noStrike">
                          <a:solidFill>
                            <a:srgbClr val="000000"/>
                          </a:solidFill>
                          <a:effectLst/>
                        </a:rPr>
                        <a:t>Outdoor exercise and gym equipment </a:t>
                      </a:r>
                      <a:endParaRPr lang="en-GB"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dirty="0">
                          <a:solidFill>
                            <a:srgbClr val="000000"/>
                          </a:solidFill>
                          <a:effectLst/>
                        </a:rPr>
                        <a:t>€50,000</a:t>
                      </a:r>
                      <a:endParaRPr lang="en-IE" sz="1100" b="0" i="0" u="none" strike="noStrike" dirty="0">
                        <a:solidFill>
                          <a:srgbClr val="000000"/>
                        </a:solidFill>
                        <a:effectLst/>
                        <a:latin typeface="Aptos Narrow" panose="020B0004020202020204" pitchFamily="34" charset="0"/>
                      </a:endParaRPr>
                    </a:p>
                  </a:txBody>
                  <a:tcPr marL="8745" marR="8745" marT="8745" marB="0" anchor="b"/>
                </a:tc>
                <a:extLst>
                  <a:ext uri="{0D108BD9-81ED-4DB2-BD59-A6C34878D82A}">
                    <a16:rowId xmlns:a16="http://schemas.microsoft.com/office/drawing/2014/main" val="2179113027"/>
                  </a:ext>
                </a:extLst>
              </a:tr>
              <a:tr h="239464">
                <a:tc>
                  <a:txBody>
                    <a:bodyPr/>
                    <a:lstStyle/>
                    <a:p>
                      <a:pPr algn="ctr" fontAlgn="b"/>
                      <a:r>
                        <a:rPr lang="en-IE" sz="1100" b="0" u="none" strike="noStrike">
                          <a:solidFill>
                            <a:srgbClr val="000000"/>
                          </a:solidFill>
                          <a:effectLst/>
                        </a:rPr>
                        <a:t>13</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a:solidFill>
                            <a:srgbClr val="000000"/>
                          </a:solidFill>
                          <a:effectLst/>
                        </a:rPr>
                        <a:t>Firhouse Village </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a:solidFill>
                            <a:srgbClr val="000000"/>
                          </a:solidFill>
                          <a:effectLst/>
                        </a:rPr>
                        <a:t>Pocket Park Upgrade &amp; Landscape Improvments </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dirty="0">
                          <a:solidFill>
                            <a:srgbClr val="000000"/>
                          </a:solidFill>
                          <a:effectLst/>
                        </a:rPr>
                        <a:t>€40,000</a:t>
                      </a:r>
                      <a:endParaRPr lang="en-IE" sz="1100" b="0" i="0" u="none" strike="noStrike" dirty="0">
                        <a:solidFill>
                          <a:srgbClr val="000000"/>
                        </a:solidFill>
                        <a:effectLst/>
                        <a:latin typeface="Aptos Narrow" panose="020B0004020202020204" pitchFamily="34" charset="0"/>
                      </a:endParaRPr>
                    </a:p>
                  </a:txBody>
                  <a:tcPr marL="8745" marR="8745" marT="8745" marB="0" anchor="b"/>
                </a:tc>
                <a:extLst>
                  <a:ext uri="{0D108BD9-81ED-4DB2-BD59-A6C34878D82A}">
                    <a16:rowId xmlns:a16="http://schemas.microsoft.com/office/drawing/2014/main" val="339815510"/>
                  </a:ext>
                </a:extLst>
              </a:tr>
              <a:tr h="239464">
                <a:tc>
                  <a:txBody>
                    <a:bodyPr/>
                    <a:lstStyle/>
                    <a:p>
                      <a:pPr algn="ctr" fontAlgn="b"/>
                      <a:r>
                        <a:rPr lang="en-IE" sz="1100" b="0" u="none" strike="noStrike">
                          <a:solidFill>
                            <a:srgbClr val="000000"/>
                          </a:solidFill>
                          <a:effectLst/>
                        </a:rPr>
                        <a:t>14</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a:solidFill>
                            <a:srgbClr val="000000"/>
                          </a:solidFill>
                          <a:effectLst/>
                        </a:rPr>
                        <a:t>Rathfarnham Castle Park</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GB" sz="1100" b="0" u="none" strike="noStrike">
                          <a:solidFill>
                            <a:srgbClr val="000000"/>
                          </a:solidFill>
                          <a:effectLst/>
                        </a:rPr>
                        <a:t>Provide additional natural play features and upgrade playground.</a:t>
                      </a:r>
                      <a:endParaRPr lang="en-GB"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dirty="0">
                          <a:solidFill>
                            <a:srgbClr val="000000"/>
                          </a:solidFill>
                          <a:effectLst/>
                        </a:rPr>
                        <a:t>€50,000</a:t>
                      </a:r>
                      <a:endParaRPr lang="en-IE" sz="1100" b="0" i="0" u="none" strike="noStrike" dirty="0">
                        <a:solidFill>
                          <a:srgbClr val="000000"/>
                        </a:solidFill>
                        <a:effectLst/>
                        <a:latin typeface="Aptos Narrow" panose="020B0004020202020204" pitchFamily="34" charset="0"/>
                      </a:endParaRPr>
                    </a:p>
                  </a:txBody>
                  <a:tcPr marL="8745" marR="8745" marT="8745" marB="0" anchor="b"/>
                </a:tc>
                <a:extLst>
                  <a:ext uri="{0D108BD9-81ED-4DB2-BD59-A6C34878D82A}">
                    <a16:rowId xmlns:a16="http://schemas.microsoft.com/office/drawing/2014/main" val="801720657"/>
                  </a:ext>
                </a:extLst>
              </a:tr>
              <a:tr h="239464">
                <a:tc>
                  <a:txBody>
                    <a:bodyPr/>
                    <a:lstStyle/>
                    <a:p>
                      <a:pPr algn="ctr" fontAlgn="b"/>
                      <a:r>
                        <a:rPr lang="en-IE" sz="1100" b="0" u="none" strike="noStrike">
                          <a:solidFill>
                            <a:srgbClr val="000000"/>
                          </a:solidFill>
                          <a:effectLst/>
                        </a:rPr>
                        <a:t>15</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a:solidFill>
                            <a:srgbClr val="000000"/>
                          </a:solidFill>
                          <a:effectLst/>
                        </a:rPr>
                        <a:t>Templeroan </a:t>
                      </a:r>
                      <a:endParaRPr lang="en-IE" sz="1100" b="0"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dirty="0">
                          <a:solidFill>
                            <a:srgbClr val="000000"/>
                          </a:solidFill>
                          <a:effectLst/>
                        </a:rPr>
                        <a:t>Continue footpath loop</a:t>
                      </a:r>
                      <a:endParaRPr lang="en-IE" sz="1100" b="0" i="0" u="none" strike="noStrike" dirty="0">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0" u="none" strike="noStrike" dirty="0">
                          <a:solidFill>
                            <a:srgbClr val="000000"/>
                          </a:solidFill>
                          <a:effectLst/>
                        </a:rPr>
                        <a:t>€25,000</a:t>
                      </a:r>
                      <a:endParaRPr lang="en-IE" sz="1100" b="0" i="0" u="none" strike="noStrike" dirty="0">
                        <a:solidFill>
                          <a:srgbClr val="000000"/>
                        </a:solidFill>
                        <a:effectLst/>
                        <a:latin typeface="Aptos Narrow" panose="020B0004020202020204" pitchFamily="34" charset="0"/>
                      </a:endParaRPr>
                    </a:p>
                  </a:txBody>
                  <a:tcPr marL="8745" marR="8745" marT="8745" marB="0" anchor="b"/>
                </a:tc>
                <a:extLst>
                  <a:ext uri="{0D108BD9-81ED-4DB2-BD59-A6C34878D82A}">
                    <a16:rowId xmlns:a16="http://schemas.microsoft.com/office/drawing/2014/main" val="14863481"/>
                  </a:ext>
                </a:extLst>
              </a:tr>
              <a:tr h="239464">
                <a:tc>
                  <a:txBody>
                    <a:bodyPr/>
                    <a:lstStyle/>
                    <a:p>
                      <a:pPr algn="ctr" fontAlgn="b"/>
                      <a:endParaRPr lang="en-IE" sz="1100" b="0" i="0" u="none" strike="noStrike" dirty="0">
                        <a:solidFill>
                          <a:srgbClr val="000000"/>
                        </a:solidFill>
                        <a:effectLst/>
                        <a:latin typeface="Aptos Narrow" panose="020B0004020202020204" pitchFamily="34" charset="0"/>
                      </a:endParaRPr>
                    </a:p>
                  </a:txBody>
                  <a:tcPr marL="8745" marR="8745" marT="8745" marB="0" anchor="b"/>
                </a:tc>
                <a:tc>
                  <a:txBody>
                    <a:bodyPr/>
                    <a:lstStyle/>
                    <a:p>
                      <a:pPr algn="ctr" fontAlgn="b"/>
                      <a:r>
                        <a:rPr lang="en-GB" sz="1100" b="1" i="0" u="none" strike="noStrike" dirty="0">
                          <a:solidFill>
                            <a:srgbClr val="000000"/>
                          </a:solidFill>
                          <a:effectLst/>
                          <a:latin typeface="Aptos Narrow" panose="020B0004020202020204" pitchFamily="34" charset="0"/>
                        </a:rPr>
                        <a:t>Total</a:t>
                      </a:r>
                      <a:endParaRPr lang="en-IE" sz="1100" b="1" i="0" u="none" strike="noStrike" dirty="0">
                        <a:solidFill>
                          <a:srgbClr val="000000"/>
                        </a:solidFill>
                        <a:effectLst/>
                        <a:latin typeface="Aptos Narrow" panose="020B0004020202020204" pitchFamily="34" charset="0"/>
                      </a:endParaRPr>
                    </a:p>
                  </a:txBody>
                  <a:tcPr marL="8745" marR="8745" marT="8745" marB="0" anchor="b"/>
                </a:tc>
                <a:tc>
                  <a:txBody>
                    <a:bodyPr/>
                    <a:lstStyle/>
                    <a:p>
                      <a:pPr algn="ctr" fontAlgn="b"/>
                      <a:endParaRPr lang="en-IE" sz="1100" b="0" i="0" u="none" strike="noStrike" dirty="0">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kern="1200" dirty="0">
                          <a:solidFill>
                            <a:schemeClr val="tx1"/>
                          </a:solidFill>
                          <a:effectLst/>
                          <a:latin typeface="+mn-lt"/>
                          <a:ea typeface="+mn-ea"/>
                          <a:cs typeface="+mn-cs"/>
                        </a:rPr>
                        <a:t>€525,000</a:t>
                      </a:r>
                      <a:endParaRPr lang="en-IE" sz="1100" b="0" i="0" u="none" strike="noStrike" dirty="0">
                        <a:solidFill>
                          <a:srgbClr val="000000"/>
                        </a:solidFill>
                        <a:effectLst/>
                        <a:latin typeface="Aptos Narrow" panose="020B0004020202020204" pitchFamily="34" charset="0"/>
                      </a:endParaRPr>
                    </a:p>
                  </a:txBody>
                  <a:tcPr marL="8745" marR="8745" marT="8745" marB="0" anchor="b"/>
                </a:tc>
                <a:extLst>
                  <a:ext uri="{0D108BD9-81ED-4DB2-BD59-A6C34878D82A}">
                    <a16:rowId xmlns:a16="http://schemas.microsoft.com/office/drawing/2014/main" val="4146842190"/>
                  </a:ext>
                </a:extLst>
              </a:tr>
            </a:tbl>
          </a:graphicData>
        </a:graphic>
      </p:graphicFrame>
      <p:pic>
        <p:nvPicPr>
          <p:cNvPr id="5" name="Picture 4" descr="A child standing in front of a sign&#10;&#10;Description automatically generated">
            <a:extLst>
              <a:ext uri="{FF2B5EF4-FFF2-40B4-BE49-F238E27FC236}">
                <a16:creationId xmlns:a16="http://schemas.microsoft.com/office/drawing/2014/main" id="{465CE465-B94E-214D-4F17-7F490386A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6964" y="2395"/>
            <a:ext cx="2880000" cy="1920000"/>
          </a:xfrm>
          <a:prstGeom prst="rect">
            <a:avLst/>
          </a:prstGeom>
          <a:effectLst>
            <a:softEdge rad="31750"/>
          </a:effectLst>
        </p:spPr>
      </p:pic>
      <p:pic>
        <p:nvPicPr>
          <p:cNvPr id="6" name="Picture 5" descr="A park with a playground and a road&#10;&#10;Description automatically generated with medium confidence">
            <a:extLst>
              <a:ext uri="{FF2B5EF4-FFF2-40B4-BE49-F238E27FC236}">
                <a16:creationId xmlns:a16="http://schemas.microsoft.com/office/drawing/2014/main" id="{2988F857-FC7F-B943-3896-0DBA9844E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8786" y="2162395"/>
            <a:ext cx="2884274" cy="2160000"/>
          </a:xfrm>
          <a:prstGeom prst="rect">
            <a:avLst/>
          </a:prstGeom>
          <a:effectLst>
            <a:softEdge rad="31750"/>
          </a:effectLst>
        </p:spPr>
      </p:pic>
      <p:sp>
        <p:nvSpPr>
          <p:cNvPr id="7" name="TextBox 6">
            <a:extLst>
              <a:ext uri="{FF2B5EF4-FFF2-40B4-BE49-F238E27FC236}">
                <a16:creationId xmlns:a16="http://schemas.microsoft.com/office/drawing/2014/main" id="{37F2B1F7-FAC5-1A0B-0256-5CC3E812B4D5}"/>
              </a:ext>
            </a:extLst>
          </p:cNvPr>
          <p:cNvSpPr txBox="1"/>
          <p:nvPr/>
        </p:nvSpPr>
        <p:spPr>
          <a:xfrm>
            <a:off x="9116964" y="4302164"/>
            <a:ext cx="2803096" cy="261610"/>
          </a:xfrm>
          <a:prstGeom prst="rect">
            <a:avLst/>
          </a:prstGeom>
          <a:noFill/>
        </p:spPr>
        <p:txBody>
          <a:bodyPr wrap="square" rtlCol="0">
            <a:spAutoFit/>
          </a:bodyPr>
          <a:lstStyle/>
          <a:p>
            <a:pPr algn="ctr" fontAlgn="t"/>
            <a:r>
              <a:rPr lang="en-IE" sz="1100" dirty="0">
                <a:effectLst/>
              </a:rPr>
              <a:t>Dodder valley Park entrance upgrade</a:t>
            </a:r>
            <a:endParaRPr lang="en-IE" sz="1100" dirty="0">
              <a:effectLst/>
              <a:latin typeface="+mn-lt"/>
            </a:endParaRPr>
          </a:p>
        </p:txBody>
      </p:sp>
      <p:pic>
        <p:nvPicPr>
          <p:cNvPr id="8" name="Picture 7" descr="A group of people standing in a line&#10;&#10;Description automatically generated">
            <a:extLst>
              <a:ext uri="{FF2B5EF4-FFF2-40B4-BE49-F238E27FC236}">
                <a16:creationId xmlns:a16="http://schemas.microsoft.com/office/drawing/2014/main" id="{EBC422DA-DFD1-3943-E825-20F9714C27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3060" y="4604649"/>
            <a:ext cx="2880000" cy="1920000"/>
          </a:xfrm>
          <a:prstGeom prst="rect">
            <a:avLst/>
          </a:prstGeom>
          <a:effectLst>
            <a:softEdge rad="31750"/>
          </a:effectLst>
        </p:spPr>
      </p:pic>
      <p:sp>
        <p:nvSpPr>
          <p:cNvPr id="9" name="TextBox 8">
            <a:extLst>
              <a:ext uri="{FF2B5EF4-FFF2-40B4-BE49-F238E27FC236}">
                <a16:creationId xmlns:a16="http://schemas.microsoft.com/office/drawing/2014/main" id="{AADCA9F6-F580-EAFA-5431-08FF2EBF9F42}"/>
              </a:ext>
            </a:extLst>
          </p:cNvPr>
          <p:cNvSpPr txBox="1"/>
          <p:nvPr/>
        </p:nvSpPr>
        <p:spPr>
          <a:xfrm>
            <a:off x="8995488" y="1900785"/>
            <a:ext cx="3150869" cy="261610"/>
          </a:xfrm>
          <a:prstGeom prst="rect">
            <a:avLst/>
          </a:prstGeom>
          <a:noFill/>
        </p:spPr>
        <p:txBody>
          <a:bodyPr wrap="square" rtlCol="0">
            <a:spAutoFit/>
          </a:bodyPr>
          <a:lstStyle/>
          <a:p>
            <a:pPr algn="ctr" fontAlgn="t"/>
            <a:r>
              <a:rPr lang="en-GB" sz="1100" dirty="0">
                <a:effectLst/>
                <a:latin typeface="+mn-lt"/>
              </a:rPr>
              <a:t>Rathfarnham Castle Park – Sensory Sculpture trail</a:t>
            </a:r>
            <a:endParaRPr lang="en-IE" sz="1100" dirty="0">
              <a:effectLst/>
              <a:latin typeface="+mn-lt"/>
            </a:endParaRPr>
          </a:p>
        </p:txBody>
      </p:sp>
      <p:sp>
        <p:nvSpPr>
          <p:cNvPr id="10" name="TextBox 9">
            <a:extLst>
              <a:ext uri="{FF2B5EF4-FFF2-40B4-BE49-F238E27FC236}">
                <a16:creationId xmlns:a16="http://schemas.microsoft.com/office/drawing/2014/main" id="{054D7133-8EBB-14EB-0862-9A2C307959CA}"/>
              </a:ext>
            </a:extLst>
          </p:cNvPr>
          <p:cNvSpPr txBox="1"/>
          <p:nvPr/>
        </p:nvSpPr>
        <p:spPr>
          <a:xfrm>
            <a:off x="9169375" y="6524649"/>
            <a:ext cx="2803096" cy="261610"/>
          </a:xfrm>
          <a:prstGeom prst="rect">
            <a:avLst/>
          </a:prstGeom>
          <a:noFill/>
        </p:spPr>
        <p:txBody>
          <a:bodyPr wrap="square" rtlCol="0">
            <a:spAutoFit/>
          </a:bodyPr>
          <a:lstStyle/>
          <a:p>
            <a:pPr algn="ctr"/>
            <a:r>
              <a:rPr lang="en-IE" sz="1100" dirty="0"/>
              <a:t>Tymon Park - Boules </a:t>
            </a:r>
            <a:r>
              <a:rPr lang="en-IE" sz="1100" dirty="0" err="1"/>
              <a:t>Petanque</a:t>
            </a:r>
            <a:r>
              <a:rPr lang="en-IE" sz="1100" dirty="0"/>
              <a:t> Court</a:t>
            </a:r>
          </a:p>
        </p:txBody>
      </p:sp>
    </p:spTree>
    <p:extLst>
      <p:ext uri="{BB962C8B-B14F-4D97-AF65-F5344CB8AC3E}">
        <p14:creationId xmlns:p14="http://schemas.microsoft.com/office/powerpoint/2010/main" val="439315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B5E35-09FB-6ADD-9A18-0CE048DD94F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5199113-A135-E60B-9BB1-B31EC4C33C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E" sz="1200"/>
          </a:p>
        </p:txBody>
      </p:sp>
      <p:sp>
        <p:nvSpPr>
          <p:cNvPr id="3" name="Title 1">
            <a:extLst>
              <a:ext uri="{FF2B5EF4-FFF2-40B4-BE49-F238E27FC236}">
                <a16:creationId xmlns:a16="http://schemas.microsoft.com/office/drawing/2014/main" id="{64035CEC-A3E0-2D1A-0951-621D324C988C}"/>
              </a:ext>
            </a:extLst>
          </p:cNvPr>
          <p:cNvSpPr txBox="1">
            <a:spLocks/>
          </p:cNvSpPr>
          <p:nvPr/>
        </p:nvSpPr>
        <p:spPr>
          <a:xfrm>
            <a:off x="36514" y="18397"/>
            <a:ext cx="10948332" cy="61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3100">
                <a:solidFill>
                  <a:srgbClr val="000000"/>
                </a:solidFill>
                <a:latin typeface="Verdana" panose="020B0604030504040204" pitchFamily="34" charset="0"/>
              </a:rPr>
              <a:t>Clondalkin/Newcastle/Rathcoole/Saggart/Brittas ACM</a:t>
            </a:r>
            <a:endParaRPr lang="en-IE" sz="3100" dirty="0"/>
          </a:p>
        </p:txBody>
      </p:sp>
      <p:graphicFrame>
        <p:nvGraphicFramePr>
          <p:cNvPr id="4" name="Table 3">
            <a:extLst>
              <a:ext uri="{FF2B5EF4-FFF2-40B4-BE49-F238E27FC236}">
                <a16:creationId xmlns:a16="http://schemas.microsoft.com/office/drawing/2014/main" id="{A2CFE302-F3AA-FBB5-D0B6-9D3B47C064CA}"/>
              </a:ext>
            </a:extLst>
          </p:cNvPr>
          <p:cNvGraphicFramePr>
            <a:graphicFrameLocks noGrp="1"/>
          </p:cNvGraphicFramePr>
          <p:nvPr>
            <p:extLst>
              <p:ext uri="{D42A27DB-BD31-4B8C-83A1-F6EECF244321}">
                <p14:modId xmlns:p14="http://schemas.microsoft.com/office/powerpoint/2010/main" val="820637988"/>
              </p:ext>
            </p:extLst>
          </p:nvPr>
        </p:nvGraphicFramePr>
        <p:xfrm>
          <a:off x="186451" y="1254756"/>
          <a:ext cx="8623176" cy="4338719"/>
        </p:xfrm>
        <a:graphic>
          <a:graphicData uri="http://schemas.openxmlformats.org/drawingml/2006/table">
            <a:tbl>
              <a:tblPr>
                <a:tableStyleId>{616DA210-FB5B-4158-B5E0-FEB733F419BA}</a:tableStyleId>
              </a:tblPr>
              <a:tblGrid>
                <a:gridCol w="571335">
                  <a:extLst>
                    <a:ext uri="{9D8B030D-6E8A-4147-A177-3AD203B41FA5}">
                      <a16:colId xmlns:a16="http://schemas.microsoft.com/office/drawing/2014/main" val="2810532162"/>
                    </a:ext>
                  </a:extLst>
                </a:gridCol>
                <a:gridCol w="1833587">
                  <a:extLst>
                    <a:ext uri="{9D8B030D-6E8A-4147-A177-3AD203B41FA5}">
                      <a16:colId xmlns:a16="http://schemas.microsoft.com/office/drawing/2014/main" val="3209598638"/>
                    </a:ext>
                  </a:extLst>
                </a:gridCol>
                <a:gridCol w="4689363">
                  <a:extLst>
                    <a:ext uri="{9D8B030D-6E8A-4147-A177-3AD203B41FA5}">
                      <a16:colId xmlns:a16="http://schemas.microsoft.com/office/drawing/2014/main" val="3817452055"/>
                    </a:ext>
                  </a:extLst>
                </a:gridCol>
                <a:gridCol w="1528891">
                  <a:extLst>
                    <a:ext uri="{9D8B030D-6E8A-4147-A177-3AD203B41FA5}">
                      <a16:colId xmlns:a16="http://schemas.microsoft.com/office/drawing/2014/main" val="2016608947"/>
                    </a:ext>
                  </a:extLst>
                </a:gridCol>
              </a:tblGrid>
              <a:tr h="239464">
                <a:tc>
                  <a:txBody>
                    <a:bodyPr/>
                    <a:lstStyle/>
                    <a:p>
                      <a:pPr algn="ctr" fontAlgn="b"/>
                      <a:r>
                        <a:rPr lang="en-IE" sz="1100" b="1" u="none" strike="noStrike">
                          <a:solidFill>
                            <a:srgbClr val="000000"/>
                          </a:solidFill>
                          <a:effectLst/>
                        </a:rPr>
                        <a:t>Number</a:t>
                      </a:r>
                      <a:endParaRPr lang="en-IE" sz="1100" b="1"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1" u="none" strike="noStrike">
                          <a:solidFill>
                            <a:srgbClr val="000000"/>
                          </a:solidFill>
                          <a:effectLst/>
                        </a:rPr>
                        <a:t>Location </a:t>
                      </a:r>
                      <a:endParaRPr lang="en-IE" sz="1100" b="1"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1" u="none" strike="noStrike">
                          <a:solidFill>
                            <a:srgbClr val="000000"/>
                          </a:solidFill>
                          <a:effectLst/>
                        </a:rPr>
                        <a:t>Description of proposed works</a:t>
                      </a:r>
                      <a:endParaRPr lang="en-IE" sz="1100" b="1" i="0" u="none" strike="noStrike">
                        <a:solidFill>
                          <a:srgbClr val="000000"/>
                        </a:solidFill>
                        <a:effectLst/>
                        <a:latin typeface="Aptos Narrow" panose="020B0004020202020204" pitchFamily="34" charset="0"/>
                      </a:endParaRPr>
                    </a:p>
                  </a:txBody>
                  <a:tcPr marL="8745" marR="8745" marT="8745" marB="0" anchor="b"/>
                </a:tc>
                <a:tc>
                  <a:txBody>
                    <a:bodyPr/>
                    <a:lstStyle/>
                    <a:p>
                      <a:pPr algn="ctr">
                        <a:lnSpc>
                          <a:spcPts val="1680"/>
                        </a:lnSpc>
                        <a:spcAft>
                          <a:spcPts val="800"/>
                        </a:spcAft>
                      </a:pPr>
                      <a:r>
                        <a:rPr lang="en-IE" sz="1100" b="1" kern="0" dirty="0">
                          <a:effectLst/>
                          <a:latin typeface="+mn-lt"/>
                        </a:rPr>
                        <a:t>Cost estimate</a:t>
                      </a:r>
                      <a:endParaRPr lang="en-IE" sz="1100" b="1" kern="100" dirty="0">
                        <a:effectLst/>
                        <a:latin typeface="+mn-lt"/>
                        <a:ea typeface="Calibri" panose="020F0502020204030204" pitchFamily="34" charset="0"/>
                        <a:cs typeface="Times New Roman" panose="02020603050405020304" pitchFamily="18" charset="0"/>
                      </a:endParaRPr>
                    </a:p>
                  </a:txBody>
                  <a:tcPr marL="8745" marR="8745" marT="8745" marB="0" anchor="b"/>
                </a:tc>
                <a:extLst>
                  <a:ext uri="{0D108BD9-81ED-4DB2-BD59-A6C34878D82A}">
                    <a16:rowId xmlns:a16="http://schemas.microsoft.com/office/drawing/2014/main" val="115421504"/>
                  </a:ext>
                </a:extLst>
              </a:tr>
              <a:tr h="239464">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1</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Yellow Meadows</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Surface path in park</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40,000</a:t>
                      </a:r>
                    </a:p>
                  </a:txBody>
                  <a:tcPr marL="0" marR="0" marT="0" marB="0" anchor="b"/>
                </a:tc>
                <a:extLst>
                  <a:ext uri="{0D108BD9-81ED-4DB2-BD59-A6C34878D82A}">
                    <a16:rowId xmlns:a16="http://schemas.microsoft.com/office/drawing/2014/main" val="3950782665"/>
                  </a:ext>
                </a:extLst>
              </a:tr>
              <a:tr h="239464">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2</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Knockmitten Park</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Upgrade Community Centre car park barrier &amp; wall cappings</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60,000</a:t>
                      </a:r>
                    </a:p>
                  </a:txBody>
                  <a:tcPr marL="0" marR="0" marT="0" marB="0" anchor="b"/>
                </a:tc>
                <a:extLst>
                  <a:ext uri="{0D108BD9-81ED-4DB2-BD59-A6C34878D82A}">
                    <a16:rowId xmlns:a16="http://schemas.microsoft.com/office/drawing/2014/main" val="806838976"/>
                  </a:ext>
                </a:extLst>
              </a:tr>
              <a:tr h="252000">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3</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Kilcronan Close</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Path across open space from Kilcronan Close to Kilcronan Avenue</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15,000</a:t>
                      </a:r>
                    </a:p>
                  </a:txBody>
                  <a:tcPr marL="0" marR="0" marT="0" marB="0" anchor="b"/>
                </a:tc>
                <a:extLst>
                  <a:ext uri="{0D108BD9-81ED-4DB2-BD59-A6C34878D82A}">
                    <a16:rowId xmlns:a16="http://schemas.microsoft.com/office/drawing/2014/main" val="4293886355"/>
                  </a:ext>
                </a:extLst>
              </a:tr>
              <a:tr h="239464">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4</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St Cuthberts Road</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Upgrade roundabout at Westbourne/St Cuthberts Road</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10,000</a:t>
                      </a:r>
                    </a:p>
                  </a:txBody>
                  <a:tcPr marL="0" marR="0" marT="0" marB="0" anchor="b"/>
                </a:tc>
                <a:extLst>
                  <a:ext uri="{0D108BD9-81ED-4DB2-BD59-A6C34878D82A}">
                    <a16:rowId xmlns:a16="http://schemas.microsoft.com/office/drawing/2014/main" val="2413160974"/>
                  </a:ext>
                </a:extLst>
              </a:tr>
              <a:tr h="239464">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5</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Corkagh Park</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Surface area at '</a:t>
                      </a:r>
                      <a:r>
                        <a:rPr lang="en-IE" sz="1100" kern="100" dirty="0" err="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zorb</a:t>
                      </a: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mound</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10,000</a:t>
                      </a:r>
                    </a:p>
                  </a:txBody>
                  <a:tcPr marL="0" marR="0" marT="0" marB="0" anchor="b"/>
                </a:tc>
                <a:extLst>
                  <a:ext uri="{0D108BD9-81ED-4DB2-BD59-A6C34878D82A}">
                    <a16:rowId xmlns:a16="http://schemas.microsoft.com/office/drawing/2014/main" val="2714542630"/>
                  </a:ext>
                </a:extLst>
              </a:tr>
              <a:tr h="239464">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6</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Corkagh Park</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Surface section of Back Lane</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50,000</a:t>
                      </a:r>
                    </a:p>
                  </a:txBody>
                  <a:tcPr marL="0" marR="0" marT="0" marB="0" anchor="b"/>
                </a:tc>
                <a:extLst>
                  <a:ext uri="{0D108BD9-81ED-4DB2-BD59-A6C34878D82A}">
                    <a16:rowId xmlns:a16="http://schemas.microsoft.com/office/drawing/2014/main" val="4265728777"/>
                  </a:ext>
                </a:extLst>
              </a:tr>
              <a:tr h="279423">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7</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Corkagh Park</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Surface path from hub area to lake</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25,000</a:t>
                      </a:r>
                    </a:p>
                  </a:txBody>
                  <a:tcPr marL="0" marR="0" marT="0" marB="0" anchor="b"/>
                </a:tc>
                <a:extLst>
                  <a:ext uri="{0D108BD9-81ED-4DB2-BD59-A6C34878D82A}">
                    <a16:rowId xmlns:a16="http://schemas.microsoft.com/office/drawing/2014/main" val="383235784"/>
                  </a:ext>
                </a:extLst>
              </a:tr>
              <a:tr h="319177">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8</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Corkagh Park</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Surface Rose Garden paths Phase 2</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Aptos" panose="020B0004020202020204" pitchFamily="34" charset="0"/>
                        </a:rPr>
                        <a:t>50,000</a:t>
                      </a:r>
                    </a:p>
                  </a:txBody>
                  <a:tcPr marL="0" marR="0" marT="0" marB="0" anchor="b"/>
                </a:tc>
                <a:extLst>
                  <a:ext uri="{0D108BD9-81ED-4DB2-BD59-A6C34878D82A}">
                    <a16:rowId xmlns:a16="http://schemas.microsoft.com/office/drawing/2014/main" val="2507633399"/>
                  </a:ext>
                </a:extLst>
              </a:tr>
              <a:tr h="301924">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9</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Corkagh Park</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Surface path at Arboretum (Phase 1)</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Aptos" panose="020B0004020202020204" pitchFamily="34" charset="0"/>
                        </a:rPr>
                        <a:t>50,000</a:t>
                      </a:r>
                    </a:p>
                  </a:txBody>
                  <a:tcPr marL="0" marR="0" marT="0" marB="0" anchor="b"/>
                </a:tc>
                <a:extLst>
                  <a:ext uri="{0D108BD9-81ED-4DB2-BD59-A6C34878D82A}">
                    <a16:rowId xmlns:a16="http://schemas.microsoft.com/office/drawing/2014/main" val="4197539091"/>
                  </a:ext>
                </a:extLst>
              </a:tr>
              <a:tr h="267419">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10</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Clondalkin Park</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Upgrade vehicle barrier at end of Cherrywood Avenue</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Aptos" panose="020B0004020202020204" pitchFamily="34" charset="0"/>
                        </a:rPr>
                        <a:t>15,000</a:t>
                      </a:r>
                    </a:p>
                  </a:txBody>
                  <a:tcPr marL="0" marR="0" marT="0" marB="0" anchor="b"/>
                </a:tc>
                <a:extLst>
                  <a:ext uri="{0D108BD9-81ED-4DB2-BD59-A6C34878D82A}">
                    <a16:rowId xmlns:a16="http://schemas.microsoft.com/office/drawing/2014/main" val="4277068169"/>
                  </a:ext>
                </a:extLst>
              </a:tr>
              <a:tr h="284672">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11</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Clondalkin Park</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Landscape area in car park beside Sally Mills apartments</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Aptos" panose="020B0004020202020204" pitchFamily="34" charset="0"/>
                        </a:rPr>
                        <a:t>20,000</a:t>
                      </a:r>
                    </a:p>
                  </a:txBody>
                  <a:tcPr marL="0" marR="0" marT="0" marB="0" anchor="b"/>
                </a:tc>
                <a:extLst>
                  <a:ext uri="{0D108BD9-81ED-4DB2-BD59-A6C34878D82A}">
                    <a16:rowId xmlns:a16="http://schemas.microsoft.com/office/drawing/2014/main" val="1937381582"/>
                  </a:ext>
                </a:extLst>
              </a:tr>
              <a:tr h="239464">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12</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Clondalkin Park</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Path from car park to Cherrywood Avenue</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30,000</a:t>
                      </a:r>
                    </a:p>
                  </a:txBody>
                  <a:tcPr marL="0" marR="0" marT="0" marB="0" anchor="b"/>
                </a:tc>
                <a:extLst>
                  <a:ext uri="{0D108BD9-81ED-4DB2-BD59-A6C34878D82A}">
                    <a16:rowId xmlns:a16="http://schemas.microsoft.com/office/drawing/2014/main" val="2179113027"/>
                  </a:ext>
                </a:extLst>
              </a:tr>
              <a:tr h="239464">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13</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Oakwood Grove </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Mini Woodland beside Dunawley Avenue</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10,000</a:t>
                      </a:r>
                    </a:p>
                  </a:txBody>
                  <a:tcPr marL="0" marR="0" marT="0" marB="0" anchor="b"/>
                </a:tc>
                <a:extLst>
                  <a:ext uri="{0D108BD9-81ED-4DB2-BD59-A6C34878D82A}">
                    <a16:rowId xmlns:a16="http://schemas.microsoft.com/office/drawing/2014/main" val="339815510"/>
                  </a:ext>
                </a:extLst>
              </a:tr>
              <a:tr h="239464">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14</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Pinewood to Oak Downs </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New path across open space </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15,000</a:t>
                      </a:r>
                    </a:p>
                  </a:txBody>
                  <a:tcPr marL="0" marR="0" marT="0" marB="0" anchor="b"/>
                </a:tc>
                <a:extLst>
                  <a:ext uri="{0D108BD9-81ED-4DB2-BD59-A6C34878D82A}">
                    <a16:rowId xmlns:a16="http://schemas.microsoft.com/office/drawing/2014/main" val="801720657"/>
                  </a:ext>
                </a:extLst>
              </a:tr>
              <a:tr h="239464">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15</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Rathcoole Park</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Landscape upgrade at Time Capsule garden </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25,000</a:t>
                      </a:r>
                    </a:p>
                  </a:txBody>
                  <a:tcPr marL="0" marR="0" marT="0" marB="0" anchor="b"/>
                </a:tc>
                <a:extLst>
                  <a:ext uri="{0D108BD9-81ED-4DB2-BD59-A6C34878D82A}">
                    <a16:rowId xmlns:a16="http://schemas.microsoft.com/office/drawing/2014/main" val="14863481"/>
                  </a:ext>
                </a:extLst>
              </a:tr>
              <a:tr h="239464">
                <a:tc>
                  <a:txBody>
                    <a:bodyPr/>
                    <a:lstStyle/>
                    <a:p>
                      <a:pPr algn="ctr">
                        <a:lnSpc>
                          <a:spcPct val="107000"/>
                        </a:lnSpc>
                        <a:spcAft>
                          <a:spcPts val="800"/>
                        </a:spcAft>
                      </a:pP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Total</a:t>
                      </a:r>
                      <a:endParaRPr lang="en-IE" sz="11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1" i="0" u="none" strike="noStrike" dirty="0">
                          <a:solidFill>
                            <a:srgbClr val="000000"/>
                          </a:solidFill>
                          <a:effectLst/>
                          <a:latin typeface="Calibri" panose="020F0502020204030204" pitchFamily="34" charset="0"/>
                        </a:rPr>
                        <a:t>€425,000</a:t>
                      </a:r>
                    </a:p>
                  </a:txBody>
                  <a:tcPr marL="0" marR="0" marT="0" marB="0" anchor="b"/>
                </a:tc>
                <a:extLst>
                  <a:ext uri="{0D108BD9-81ED-4DB2-BD59-A6C34878D82A}">
                    <a16:rowId xmlns:a16="http://schemas.microsoft.com/office/drawing/2014/main" val="1705010782"/>
                  </a:ext>
                </a:extLst>
              </a:tr>
            </a:tbl>
          </a:graphicData>
        </a:graphic>
      </p:graphicFrame>
      <p:pic>
        <p:nvPicPr>
          <p:cNvPr id="5" name="Picture 4">
            <a:extLst>
              <a:ext uri="{FF2B5EF4-FFF2-40B4-BE49-F238E27FC236}">
                <a16:creationId xmlns:a16="http://schemas.microsoft.com/office/drawing/2014/main" id="{B9D89B3C-F32F-C598-214F-B53F3DD4DAC7}"/>
              </a:ext>
            </a:extLst>
          </p:cNvPr>
          <p:cNvPicPr>
            <a:picLocks noChangeAspect="1"/>
          </p:cNvPicPr>
          <p:nvPr/>
        </p:nvPicPr>
        <p:blipFill>
          <a:blip r:embed="rId3"/>
          <a:stretch>
            <a:fillRect/>
          </a:stretch>
        </p:blipFill>
        <p:spPr>
          <a:xfrm>
            <a:off x="8985650" y="636907"/>
            <a:ext cx="3019899" cy="1609721"/>
          </a:xfrm>
          <a:prstGeom prst="rect">
            <a:avLst/>
          </a:prstGeom>
          <a:effectLst>
            <a:softEdge rad="31750"/>
          </a:effectLst>
        </p:spPr>
      </p:pic>
      <p:sp>
        <p:nvSpPr>
          <p:cNvPr id="6" name="Title 1">
            <a:extLst>
              <a:ext uri="{FF2B5EF4-FFF2-40B4-BE49-F238E27FC236}">
                <a16:creationId xmlns:a16="http://schemas.microsoft.com/office/drawing/2014/main" id="{CE6D84C2-6153-E4FE-182C-B50461AE8AEE}"/>
              </a:ext>
            </a:extLst>
          </p:cNvPr>
          <p:cNvSpPr txBox="1">
            <a:spLocks/>
          </p:cNvSpPr>
          <p:nvPr/>
        </p:nvSpPr>
        <p:spPr>
          <a:xfrm>
            <a:off x="9160955" y="2139791"/>
            <a:ext cx="2237316" cy="340187"/>
          </a:xfrm>
          <a:prstGeom prst="rect">
            <a:avLst/>
          </a:prstGeom>
        </p:spPr>
        <p:txBody>
          <a:bodyPr vert="horz" lIns="91440" tIns="45720" rIns="91440" bIns="45720" rtlCol="0" anchor="b">
            <a:normAutofit fontScale="92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IE" sz="1100" kern="100" dirty="0">
                <a:solidFill>
                  <a:srgbClr val="000000"/>
                </a:solidFill>
                <a:latin typeface="Calibri" panose="020F0502020204030204" pitchFamily="34" charset="0"/>
                <a:cs typeface="Times New Roman" panose="02020603050405020304" pitchFamily="18" charset="0"/>
              </a:rPr>
              <a:t>Corkagh</a:t>
            </a:r>
            <a:r>
              <a:rPr lang="en-IE" sz="1400" b="1" kern="100" dirty="0">
                <a:solidFill>
                  <a:srgbClr val="000000"/>
                </a:solidFill>
                <a:latin typeface="Calibri" panose="020F0502020204030204" pitchFamily="34" charset="0"/>
                <a:cs typeface="Times New Roman" panose="02020603050405020304" pitchFamily="18" charset="0"/>
              </a:rPr>
              <a:t> </a:t>
            </a:r>
            <a:r>
              <a:rPr lang="en-IE" sz="1100" kern="100" dirty="0">
                <a:solidFill>
                  <a:srgbClr val="000000"/>
                </a:solidFill>
                <a:latin typeface="Calibri" panose="020F0502020204030204" pitchFamily="34" charset="0"/>
                <a:cs typeface="Times New Roman" panose="02020603050405020304" pitchFamily="18" charset="0"/>
              </a:rPr>
              <a:t>Park</a:t>
            </a:r>
            <a:r>
              <a:rPr lang="en-IE" sz="1400" b="1" kern="100" dirty="0">
                <a:solidFill>
                  <a:srgbClr val="000000"/>
                </a:solidFill>
                <a:latin typeface="Calibri" panose="020F0502020204030204" pitchFamily="34" charset="0"/>
                <a:cs typeface="Times New Roman" panose="02020603050405020304" pitchFamily="18" charset="0"/>
              </a:rPr>
              <a:t> </a:t>
            </a:r>
            <a:r>
              <a:rPr lang="en-IE" sz="1100" kern="100" dirty="0">
                <a:solidFill>
                  <a:srgbClr val="000000"/>
                </a:solidFill>
                <a:latin typeface="Calibri" panose="020F0502020204030204" pitchFamily="34" charset="0"/>
                <a:cs typeface="Times New Roman" panose="02020603050405020304" pitchFamily="18" charset="0"/>
              </a:rPr>
              <a:t>Rose Garden - path upgrade</a:t>
            </a:r>
          </a:p>
        </p:txBody>
      </p:sp>
      <p:pic>
        <p:nvPicPr>
          <p:cNvPr id="7" name="Picture 6">
            <a:extLst>
              <a:ext uri="{FF2B5EF4-FFF2-40B4-BE49-F238E27FC236}">
                <a16:creationId xmlns:a16="http://schemas.microsoft.com/office/drawing/2014/main" id="{4EE2BFD7-B8C0-85B4-0E67-CE61B5294707}"/>
              </a:ext>
            </a:extLst>
          </p:cNvPr>
          <p:cNvPicPr>
            <a:picLocks noChangeAspect="1"/>
          </p:cNvPicPr>
          <p:nvPr/>
        </p:nvPicPr>
        <p:blipFill>
          <a:blip r:embed="rId4"/>
          <a:stretch>
            <a:fillRect/>
          </a:stretch>
        </p:blipFill>
        <p:spPr>
          <a:xfrm>
            <a:off x="9100868" y="2510651"/>
            <a:ext cx="2950235" cy="1337848"/>
          </a:xfrm>
          <a:prstGeom prst="rect">
            <a:avLst/>
          </a:prstGeom>
          <a:effectLst>
            <a:softEdge rad="31750"/>
          </a:effectLst>
        </p:spPr>
      </p:pic>
      <p:sp>
        <p:nvSpPr>
          <p:cNvPr id="8" name="Title 1">
            <a:extLst>
              <a:ext uri="{FF2B5EF4-FFF2-40B4-BE49-F238E27FC236}">
                <a16:creationId xmlns:a16="http://schemas.microsoft.com/office/drawing/2014/main" id="{90A198B4-F01A-4AC4-EAC5-FFCE86A4F26D}"/>
              </a:ext>
            </a:extLst>
          </p:cNvPr>
          <p:cNvSpPr txBox="1">
            <a:spLocks/>
          </p:cNvSpPr>
          <p:nvPr/>
        </p:nvSpPr>
        <p:spPr>
          <a:xfrm>
            <a:off x="9100868" y="3772335"/>
            <a:ext cx="2237316" cy="34018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IE" sz="1100" kern="100" dirty="0">
                <a:solidFill>
                  <a:srgbClr val="000000"/>
                </a:solidFill>
                <a:latin typeface="Calibri" panose="020F0502020204030204" pitchFamily="34" charset="0"/>
                <a:cs typeface="Times New Roman" panose="02020603050405020304" pitchFamily="18" charset="0"/>
              </a:rPr>
              <a:t>Clondalkin Park  - culvert fence</a:t>
            </a:r>
          </a:p>
        </p:txBody>
      </p:sp>
      <p:pic>
        <p:nvPicPr>
          <p:cNvPr id="9" name="Picture 8">
            <a:extLst>
              <a:ext uri="{FF2B5EF4-FFF2-40B4-BE49-F238E27FC236}">
                <a16:creationId xmlns:a16="http://schemas.microsoft.com/office/drawing/2014/main" id="{E753DE30-E9EE-B615-AC11-78175E1740E8}"/>
              </a:ext>
            </a:extLst>
          </p:cNvPr>
          <p:cNvPicPr>
            <a:picLocks noChangeAspect="1"/>
          </p:cNvPicPr>
          <p:nvPr/>
        </p:nvPicPr>
        <p:blipFill>
          <a:blip r:embed="rId5"/>
          <a:stretch>
            <a:fillRect/>
          </a:stretch>
        </p:blipFill>
        <p:spPr>
          <a:xfrm>
            <a:off x="9018244" y="4112522"/>
            <a:ext cx="1883978" cy="2129427"/>
          </a:xfrm>
          <a:prstGeom prst="rect">
            <a:avLst/>
          </a:prstGeom>
          <a:effectLst>
            <a:softEdge rad="31750"/>
          </a:effectLst>
        </p:spPr>
      </p:pic>
      <p:sp>
        <p:nvSpPr>
          <p:cNvPr id="10" name="Title 1">
            <a:extLst>
              <a:ext uri="{FF2B5EF4-FFF2-40B4-BE49-F238E27FC236}">
                <a16:creationId xmlns:a16="http://schemas.microsoft.com/office/drawing/2014/main" id="{86DF2EA9-41EC-2057-CE48-4EFD74F9D42A}"/>
              </a:ext>
            </a:extLst>
          </p:cNvPr>
          <p:cNvSpPr txBox="1">
            <a:spLocks/>
          </p:cNvSpPr>
          <p:nvPr/>
        </p:nvSpPr>
        <p:spPr>
          <a:xfrm>
            <a:off x="10975875" y="4624227"/>
            <a:ext cx="1075228" cy="57797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IE" sz="1100" kern="100" dirty="0">
                <a:solidFill>
                  <a:srgbClr val="000000"/>
                </a:solidFill>
                <a:latin typeface="Calibri" panose="020F0502020204030204" pitchFamily="34" charset="0"/>
                <a:cs typeface="Times New Roman" panose="02020603050405020304" pitchFamily="18" charset="0"/>
              </a:rPr>
              <a:t>Collinstown Park – new bench</a:t>
            </a:r>
          </a:p>
        </p:txBody>
      </p:sp>
    </p:spTree>
    <p:extLst>
      <p:ext uri="{BB962C8B-B14F-4D97-AF65-F5344CB8AC3E}">
        <p14:creationId xmlns:p14="http://schemas.microsoft.com/office/powerpoint/2010/main" val="1300920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46E94-4748-6E8D-A665-D36C9A9591C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A0DAD1A-FFBE-2AE1-E048-5654E2087BFA}"/>
              </a:ext>
            </a:extLst>
          </p:cNvPr>
          <p:cNvSpPr/>
          <p:nvPr/>
        </p:nvSpPr>
        <p:spPr>
          <a:xfrm>
            <a:off x="67297" y="-135712"/>
            <a:ext cx="12192000" cy="6993712"/>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E" sz="1200"/>
          </a:p>
        </p:txBody>
      </p:sp>
      <p:sp>
        <p:nvSpPr>
          <p:cNvPr id="3" name="Title 1">
            <a:extLst>
              <a:ext uri="{FF2B5EF4-FFF2-40B4-BE49-F238E27FC236}">
                <a16:creationId xmlns:a16="http://schemas.microsoft.com/office/drawing/2014/main" id="{2386A904-08A5-C62E-A97D-D4C45CE0A866}"/>
              </a:ext>
            </a:extLst>
          </p:cNvPr>
          <p:cNvSpPr txBox="1">
            <a:spLocks/>
          </p:cNvSpPr>
          <p:nvPr/>
        </p:nvSpPr>
        <p:spPr>
          <a:xfrm>
            <a:off x="92716" y="142589"/>
            <a:ext cx="10515600" cy="52019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dirty="0"/>
              <a:t>Lucan/Palmerstown/North Clondalkin ACM</a:t>
            </a:r>
            <a:endParaRPr lang="en-IE" sz="3100" dirty="0"/>
          </a:p>
        </p:txBody>
      </p:sp>
      <p:graphicFrame>
        <p:nvGraphicFramePr>
          <p:cNvPr id="4" name="Table 3">
            <a:extLst>
              <a:ext uri="{FF2B5EF4-FFF2-40B4-BE49-F238E27FC236}">
                <a16:creationId xmlns:a16="http://schemas.microsoft.com/office/drawing/2014/main" id="{A573FAD5-6F2D-1258-2DAC-8A0E951EF98E}"/>
              </a:ext>
            </a:extLst>
          </p:cNvPr>
          <p:cNvGraphicFramePr>
            <a:graphicFrameLocks noGrp="1"/>
          </p:cNvGraphicFramePr>
          <p:nvPr>
            <p:extLst>
              <p:ext uri="{D42A27DB-BD31-4B8C-83A1-F6EECF244321}">
                <p14:modId xmlns:p14="http://schemas.microsoft.com/office/powerpoint/2010/main" val="2123384527"/>
              </p:ext>
            </p:extLst>
          </p:nvPr>
        </p:nvGraphicFramePr>
        <p:xfrm>
          <a:off x="92716" y="1039396"/>
          <a:ext cx="8623176" cy="4358469"/>
        </p:xfrm>
        <a:graphic>
          <a:graphicData uri="http://schemas.openxmlformats.org/drawingml/2006/table">
            <a:tbl>
              <a:tblPr>
                <a:tableStyleId>{616DA210-FB5B-4158-B5E0-FEB733F419BA}</a:tableStyleId>
              </a:tblPr>
              <a:tblGrid>
                <a:gridCol w="571335">
                  <a:extLst>
                    <a:ext uri="{9D8B030D-6E8A-4147-A177-3AD203B41FA5}">
                      <a16:colId xmlns:a16="http://schemas.microsoft.com/office/drawing/2014/main" val="2810532162"/>
                    </a:ext>
                  </a:extLst>
                </a:gridCol>
                <a:gridCol w="1833587">
                  <a:extLst>
                    <a:ext uri="{9D8B030D-6E8A-4147-A177-3AD203B41FA5}">
                      <a16:colId xmlns:a16="http://schemas.microsoft.com/office/drawing/2014/main" val="3209598638"/>
                    </a:ext>
                  </a:extLst>
                </a:gridCol>
                <a:gridCol w="5208451">
                  <a:extLst>
                    <a:ext uri="{9D8B030D-6E8A-4147-A177-3AD203B41FA5}">
                      <a16:colId xmlns:a16="http://schemas.microsoft.com/office/drawing/2014/main" val="3817452055"/>
                    </a:ext>
                  </a:extLst>
                </a:gridCol>
                <a:gridCol w="1009803">
                  <a:extLst>
                    <a:ext uri="{9D8B030D-6E8A-4147-A177-3AD203B41FA5}">
                      <a16:colId xmlns:a16="http://schemas.microsoft.com/office/drawing/2014/main" val="2016608947"/>
                    </a:ext>
                  </a:extLst>
                </a:gridCol>
              </a:tblGrid>
              <a:tr h="239464">
                <a:tc>
                  <a:txBody>
                    <a:bodyPr/>
                    <a:lstStyle/>
                    <a:p>
                      <a:pPr algn="ctr" fontAlgn="b"/>
                      <a:r>
                        <a:rPr lang="en-IE" sz="1100" b="1" u="none" strike="noStrike">
                          <a:solidFill>
                            <a:srgbClr val="000000"/>
                          </a:solidFill>
                          <a:effectLst/>
                        </a:rPr>
                        <a:t>Number</a:t>
                      </a:r>
                      <a:endParaRPr lang="en-IE" sz="1100" b="1"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1" u="none" strike="noStrike">
                          <a:solidFill>
                            <a:srgbClr val="000000"/>
                          </a:solidFill>
                          <a:effectLst/>
                        </a:rPr>
                        <a:t>Location </a:t>
                      </a:r>
                      <a:endParaRPr lang="en-IE" sz="1100" b="1" i="0" u="none" strike="noStrike">
                        <a:solidFill>
                          <a:srgbClr val="000000"/>
                        </a:solidFill>
                        <a:effectLst/>
                        <a:latin typeface="Aptos Narrow" panose="020B0004020202020204" pitchFamily="34" charset="0"/>
                      </a:endParaRPr>
                    </a:p>
                  </a:txBody>
                  <a:tcPr marL="8745" marR="8745" marT="8745" marB="0" anchor="b"/>
                </a:tc>
                <a:tc>
                  <a:txBody>
                    <a:bodyPr/>
                    <a:lstStyle/>
                    <a:p>
                      <a:pPr algn="ctr" fontAlgn="b"/>
                      <a:r>
                        <a:rPr lang="en-IE" sz="1100" b="1" u="none" strike="noStrike">
                          <a:solidFill>
                            <a:srgbClr val="000000"/>
                          </a:solidFill>
                          <a:effectLst/>
                        </a:rPr>
                        <a:t>Description of proposed works</a:t>
                      </a:r>
                      <a:endParaRPr lang="en-IE" sz="1100" b="1" i="0" u="none" strike="noStrike">
                        <a:solidFill>
                          <a:srgbClr val="000000"/>
                        </a:solidFill>
                        <a:effectLst/>
                        <a:latin typeface="Aptos Narrow" panose="020B0004020202020204" pitchFamily="34" charset="0"/>
                      </a:endParaRPr>
                    </a:p>
                  </a:txBody>
                  <a:tcPr marL="8745" marR="8745" marT="874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100" b="1" kern="0" dirty="0">
                          <a:effectLst/>
                          <a:latin typeface="+mn-lt"/>
                        </a:rPr>
                        <a:t>Cost estimate</a:t>
                      </a:r>
                      <a:endParaRPr lang="en-IE" sz="1100" b="1" kern="100" dirty="0">
                        <a:effectLst/>
                        <a:latin typeface="+mn-lt"/>
                        <a:ea typeface="Calibri" panose="020F0502020204030204" pitchFamily="34" charset="0"/>
                        <a:cs typeface="Times New Roman" panose="02020603050405020304" pitchFamily="18" charset="0"/>
                      </a:endParaRPr>
                    </a:p>
                  </a:txBody>
                  <a:tcPr marL="8745" marR="8745" marT="8745" marB="0" anchor="b"/>
                </a:tc>
                <a:extLst>
                  <a:ext uri="{0D108BD9-81ED-4DB2-BD59-A6C34878D82A}">
                    <a16:rowId xmlns:a16="http://schemas.microsoft.com/office/drawing/2014/main" val="115421504"/>
                  </a:ext>
                </a:extLst>
              </a:tr>
              <a:tr h="239464">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1</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Airlie Park </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New bollards and minor surfacing at NW vehicle service entrance</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10,000</a:t>
                      </a:r>
                    </a:p>
                  </a:txBody>
                  <a:tcPr marL="0" marR="0" marT="0" marB="0" anchor="b"/>
                </a:tc>
                <a:extLst>
                  <a:ext uri="{0D108BD9-81ED-4DB2-BD59-A6C34878D82A}">
                    <a16:rowId xmlns:a16="http://schemas.microsoft.com/office/drawing/2014/main" val="3950782665"/>
                  </a:ext>
                </a:extLst>
              </a:tr>
              <a:tr h="239464">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2</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Esker Cemetery</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Surface &amp; line car park (phase 2)</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60,000</a:t>
                      </a:r>
                    </a:p>
                  </a:txBody>
                  <a:tcPr marL="0" marR="0" marT="0" marB="0" anchor="b"/>
                </a:tc>
                <a:extLst>
                  <a:ext uri="{0D108BD9-81ED-4DB2-BD59-A6C34878D82A}">
                    <a16:rowId xmlns:a16="http://schemas.microsoft.com/office/drawing/2014/main" val="3950279654"/>
                  </a:ext>
                </a:extLst>
              </a:tr>
              <a:tr h="239464">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3</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Finnnstown Abbey</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Surface paths on open space</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40,000</a:t>
                      </a:r>
                    </a:p>
                  </a:txBody>
                  <a:tcPr marL="0" marR="0" marT="0" marB="0" anchor="b"/>
                </a:tc>
                <a:extLst>
                  <a:ext uri="{0D108BD9-81ED-4DB2-BD59-A6C34878D82A}">
                    <a16:rowId xmlns:a16="http://schemas.microsoft.com/office/drawing/2014/main" val="806838976"/>
                  </a:ext>
                </a:extLst>
              </a:tr>
              <a:tr h="297001">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4</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Griffeen Valley Park</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Volleyball court area ground works</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30,000</a:t>
                      </a:r>
                    </a:p>
                  </a:txBody>
                  <a:tcPr marL="0" marR="0" marT="0" marB="0" anchor="b"/>
                </a:tc>
                <a:extLst>
                  <a:ext uri="{0D108BD9-81ED-4DB2-BD59-A6C34878D82A}">
                    <a16:rowId xmlns:a16="http://schemas.microsoft.com/office/drawing/2014/main" val="4293886355"/>
                  </a:ext>
                </a:extLst>
              </a:tr>
              <a:tr h="239464">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5</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Griffeen Valley Park</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Fence at hedge beside boules court</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25,000</a:t>
                      </a:r>
                    </a:p>
                  </a:txBody>
                  <a:tcPr marL="0" marR="0" marT="0" marB="0" anchor="b"/>
                </a:tc>
                <a:extLst>
                  <a:ext uri="{0D108BD9-81ED-4DB2-BD59-A6C34878D82A}">
                    <a16:rowId xmlns:a16="http://schemas.microsoft.com/office/drawing/2014/main" val="2413160974"/>
                  </a:ext>
                </a:extLst>
              </a:tr>
              <a:tr h="239464">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6</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Griffeen Valley Park</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New path to </a:t>
                      </a:r>
                      <a:r>
                        <a:rPr lang="en-IE" sz="1100" kern="100" dirty="0" err="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Tullyhall</a:t>
                      </a: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Mews</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30,000</a:t>
                      </a:r>
                    </a:p>
                  </a:txBody>
                  <a:tcPr marL="0" marR="0" marT="0" marB="0" anchor="b"/>
                </a:tc>
                <a:extLst>
                  <a:ext uri="{0D108BD9-81ED-4DB2-BD59-A6C34878D82A}">
                    <a16:rowId xmlns:a16="http://schemas.microsoft.com/office/drawing/2014/main" val="2714542630"/>
                  </a:ext>
                </a:extLst>
              </a:tr>
              <a:tr h="239464">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7</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Hermitage Park</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Park Seating + Ballyowen Lane entrance upgrade</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20,000</a:t>
                      </a:r>
                    </a:p>
                  </a:txBody>
                  <a:tcPr marL="0" marR="0" marT="0" marB="0" anchor="b"/>
                </a:tc>
                <a:extLst>
                  <a:ext uri="{0D108BD9-81ED-4DB2-BD59-A6C34878D82A}">
                    <a16:rowId xmlns:a16="http://schemas.microsoft.com/office/drawing/2014/main" val="4265728777"/>
                  </a:ext>
                </a:extLst>
              </a:tr>
              <a:tr h="316005">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8</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Neilstown Gardens</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Surface path on open space S/O No 38</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15,000</a:t>
                      </a:r>
                    </a:p>
                  </a:txBody>
                  <a:tcPr marL="0" marR="0" marT="0" marB="0" anchor="b"/>
                </a:tc>
                <a:extLst>
                  <a:ext uri="{0D108BD9-81ED-4DB2-BD59-A6C34878D82A}">
                    <a16:rowId xmlns:a16="http://schemas.microsoft.com/office/drawing/2014/main" val="383235784"/>
                  </a:ext>
                </a:extLst>
              </a:tr>
              <a:tr h="241539">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9</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St Marks Avenue</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New path across open space to Fonthill Road</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25,000</a:t>
                      </a:r>
                    </a:p>
                  </a:txBody>
                  <a:tcPr marL="0" marR="0" marT="0" marB="0" anchor="b"/>
                </a:tc>
                <a:extLst>
                  <a:ext uri="{0D108BD9-81ED-4DB2-BD59-A6C34878D82A}">
                    <a16:rowId xmlns:a16="http://schemas.microsoft.com/office/drawing/2014/main" val="2507633399"/>
                  </a:ext>
                </a:extLst>
              </a:tr>
              <a:tr h="241540">
                <a:tc>
                  <a:txBody>
                    <a:bodyPr/>
                    <a:lstStyle/>
                    <a:p>
                      <a:pPr algn="ctr">
                        <a:lnSpc>
                          <a:spcPct val="107000"/>
                        </a:lnSpc>
                        <a:spcAft>
                          <a:spcPts val="800"/>
                        </a:spcAft>
                      </a:pPr>
                      <a:r>
                        <a:rPr lang="en-IE" sz="1100" kern="100">
                          <a:effectLst/>
                          <a:latin typeface="Aptos" panose="020B0004020202020204" pitchFamily="34" charset="0"/>
                          <a:ea typeface="Aptos" panose="020B0004020202020204" pitchFamily="34" charset="0"/>
                          <a:cs typeface="Times New Roman" panose="02020603050405020304" pitchFamily="18" charset="0"/>
                        </a:rPr>
                        <a:t>10</a:t>
                      </a:r>
                    </a:p>
                  </a:txBody>
                  <a:tcPr marL="68580" marR="68580" marT="0" marB="0" anchor="b"/>
                </a:tc>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Tandy’s Lane</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Fence at playground &amp; at interface between 2 sides of park across Tandy’s Lane</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50,000</a:t>
                      </a:r>
                    </a:p>
                  </a:txBody>
                  <a:tcPr marL="0" marR="0" marT="0" marB="0" anchor="b"/>
                </a:tc>
                <a:extLst>
                  <a:ext uri="{0D108BD9-81ED-4DB2-BD59-A6C34878D82A}">
                    <a16:rowId xmlns:a16="http://schemas.microsoft.com/office/drawing/2014/main" val="4197539091"/>
                  </a:ext>
                </a:extLst>
              </a:tr>
              <a:tr h="276045">
                <a:tc>
                  <a:txBody>
                    <a:bodyPr/>
                    <a:lstStyle/>
                    <a:p>
                      <a:pPr algn="ctr">
                        <a:lnSpc>
                          <a:spcPct val="107000"/>
                        </a:lnSpc>
                        <a:spcAft>
                          <a:spcPts val="800"/>
                        </a:spcAft>
                      </a:pPr>
                      <a:r>
                        <a:rPr lang="en-IE" sz="1100" kern="100">
                          <a:effectLst/>
                          <a:latin typeface="Aptos" panose="020B0004020202020204" pitchFamily="34" charset="0"/>
                          <a:ea typeface="Aptos" panose="020B0004020202020204" pitchFamily="34" charset="0"/>
                          <a:cs typeface="Times New Roman" panose="02020603050405020304" pitchFamily="18" charset="0"/>
                        </a:rPr>
                        <a:t>11</a:t>
                      </a: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Waterstown Park</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Replace bridge beside Waterstown House</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50,000</a:t>
                      </a:r>
                    </a:p>
                  </a:txBody>
                  <a:tcPr marL="0" marR="0" marT="0" marB="0" anchor="b"/>
                </a:tc>
                <a:extLst>
                  <a:ext uri="{0D108BD9-81ED-4DB2-BD59-A6C34878D82A}">
                    <a16:rowId xmlns:a16="http://schemas.microsoft.com/office/drawing/2014/main" val="4277068169"/>
                  </a:ext>
                </a:extLst>
              </a:tr>
              <a:tr h="336430">
                <a:tc>
                  <a:txBody>
                    <a:bodyPr/>
                    <a:lstStyle/>
                    <a:p>
                      <a:pPr algn="ctr">
                        <a:lnSpc>
                          <a:spcPct val="107000"/>
                        </a:lnSpc>
                        <a:spcAft>
                          <a:spcPts val="800"/>
                        </a:spcAft>
                      </a:pPr>
                      <a:r>
                        <a:rPr lang="en-IE" sz="1100" kern="100">
                          <a:effectLst/>
                          <a:latin typeface="Aptos" panose="020B0004020202020204" pitchFamily="34" charset="0"/>
                          <a:ea typeface="Aptos" panose="020B0004020202020204" pitchFamily="34" charset="0"/>
                          <a:cs typeface="Times New Roman" panose="02020603050405020304" pitchFamily="18" charset="0"/>
                        </a:rPr>
                        <a:t>12</a:t>
                      </a:r>
                    </a:p>
                  </a:txBody>
                  <a:tcPr marL="68580" marR="68580" marT="0" marB="0" anchor="b"/>
                </a:tc>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Woodview Heights/ Tandy's Lane</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New link path across open space</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30,000</a:t>
                      </a:r>
                    </a:p>
                  </a:txBody>
                  <a:tcPr marL="0" marR="0" marT="0" marB="0" anchor="b"/>
                </a:tc>
                <a:extLst>
                  <a:ext uri="{0D108BD9-81ED-4DB2-BD59-A6C34878D82A}">
                    <a16:rowId xmlns:a16="http://schemas.microsoft.com/office/drawing/2014/main" val="1937381582"/>
                  </a:ext>
                </a:extLst>
              </a:tr>
              <a:tr h="239464">
                <a:tc>
                  <a:txBody>
                    <a:bodyPr/>
                    <a:lstStyle/>
                    <a:p>
                      <a:pPr algn="ctr">
                        <a:lnSpc>
                          <a:spcPct val="107000"/>
                        </a:lnSpc>
                        <a:spcAft>
                          <a:spcPts val="800"/>
                        </a:spcAft>
                      </a:pPr>
                      <a:r>
                        <a:rPr lang="en-IE" sz="1100" kern="100">
                          <a:effectLst/>
                          <a:latin typeface="Aptos" panose="020B0004020202020204" pitchFamily="34" charset="0"/>
                          <a:ea typeface="Aptos" panose="020B0004020202020204" pitchFamily="34" charset="0"/>
                          <a:cs typeface="Times New Roman" panose="02020603050405020304" pitchFamily="18" charset="0"/>
                        </a:rPr>
                        <a:t>13</a:t>
                      </a:r>
                    </a:p>
                  </a:txBody>
                  <a:tcPr marL="68580" marR="68580" marT="0" marB="0" anchor="b"/>
                </a:tc>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Castle Riada Drive</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Widen and surface path to Castle Road to alleviate flooding</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25,000</a:t>
                      </a:r>
                    </a:p>
                  </a:txBody>
                  <a:tcPr marL="0" marR="0" marT="0" marB="0" anchor="b"/>
                </a:tc>
                <a:extLst>
                  <a:ext uri="{0D108BD9-81ED-4DB2-BD59-A6C34878D82A}">
                    <a16:rowId xmlns:a16="http://schemas.microsoft.com/office/drawing/2014/main" val="2179113027"/>
                  </a:ext>
                </a:extLst>
              </a:tr>
              <a:tr h="239464">
                <a:tc>
                  <a:txBody>
                    <a:bodyPr/>
                    <a:lstStyle/>
                    <a:p>
                      <a:pPr algn="ctr">
                        <a:lnSpc>
                          <a:spcPct val="107000"/>
                        </a:lnSpc>
                        <a:spcAft>
                          <a:spcPts val="800"/>
                        </a:spcAft>
                      </a:pPr>
                      <a:r>
                        <a:rPr lang="en-IE" sz="1100" kern="100">
                          <a:effectLst/>
                          <a:latin typeface="Aptos" panose="020B0004020202020204" pitchFamily="34" charset="0"/>
                          <a:ea typeface="Aptos" panose="020B0004020202020204" pitchFamily="34" charset="0"/>
                          <a:cs typeface="Times New Roman" panose="02020603050405020304" pitchFamily="18" charset="0"/>
                        </a:rPr>
                        <a:t>14</a:t>
                      </a:r>
                    </a:p>
                  </a:txBody>
                  <a:tcPr marL="68580" marR="68580" marT="0" marB="0" anchor="b"/>
                </a:tc>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Vesey Park</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Install Benches</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15,000</a:t>
                      </a:r>
                    </a:p>
                  </a:txBody>
                  <a:tcPr marL="0" marR="0" marT="0" marB="0" anchor="b"/>
                </a:tc>
                <a:extLst>
                  <a:ext uri="{0D108BD9-81ED-4DB2-BD59-A6C34878D82A}">
                    <a16:rowId xmlns:a16="http://schemas.microsoft.com/office/drawing/2014/main" val="339815510"/>
                  </a:ext>
                </a:extLst>
              </a:tr>
              <a:tr h="239464">
                <a:tc>
                  <a:txBody>
                    <a:bodyPr/>
                    <a:lstStyle/>
                    <a:p>
                      <a:pPr algn="ctr">
                        <a:lnSpc>
                          <a:spcPct val="107000"/>
                        </a:lnSpc>
                        <a:spcAft>
                          <a:spcPts val="800"/>
                        </a:spcAft>
                      </a:pPr>
                      <a:r>
                        <a:rPr lang="en-IE" sz="1100" kern="1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15</a:t>
                      </a:r>
                      <a:endParaRPr lang="en-IE"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Collinstown Park</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IE" sz="11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Path upgrade </a:t>
                      </a: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0" i="0" u="none" strike="noStrike" dirty="0">
                          <a:solidFill>
                            <a:srgbClr val="000000"/>
                          </a:solidFill>
                          <a:effectLst/>
                          <a:latin typeface="Calibri" panose="020F0502020204030204" pitchFamily="34" charset="0"/>
                        </a:rPr>
                        <a:t>30,000</a:t>
                      </a:r>
                    </a:p>
                  </a:txBody>
                  <a:tcPr marL="0" marR="0" marT="0" marB="0" anchor="b"/>
                </a:tc>
                <a:extLst>
                  <a:ext uri="{0D108BD9-81ED-4DB2-BD59-A6C34878D82A}">
                    <a16:rowId xmlns:a16="http://schemas.microsoft.com/office/drawing/2014/main" val="801720657"/>
                  </a:ext>
                </a:extLst>
              </a:tr>
              <a:tr h="239464">
                <a:tc>
                  <a:txBody>
                    <a:bodyPr/>
                    <a:lstStyle/>
                    <a:p>
                      <a:pPr algn="ctr">
                        <a:lnSpc>
                          <a:spcPct val="107000"/>
                        </a:lnSpc>
                        <a:spcAft>
                          <a:spcPts val="800"/>
                        </a:spcAft>
                      </a:pP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endParaRPr lang="en-I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fontAlgn="b"/>
                      <a:r>
                        <a:rPr lang="en-IE" sz="1100" b="1" i="0" u="none" strike="noStrike" dirty="0">
                          <a:solidFill>
                            <a:srgbClr val="000000"/>
                          </a:solidFill>
                          <a:effectLst/>
                          <a:latin typeface="Calibri" panose="020F0502020204030204" pitchFamily="34" charset="0"/>
                        </a:rPr>
                        <a:t>€455,000</a:t>
                      </a:r>
                    </a:p>
                  </a:txBody>
                  <a:tcPr marL="0" marR="0" marT="0" marB="0" anchor="b"/>
                </a:tc>
                <a:extLst>
                  <a:ext uri="{0D108BD9-81ED-4DB2-BD59-A6C34878D82A}">
                    <a16:rowId xmlns:a16="http://schemas.microsoft.com/office/drawing/2014/main" val="14863481"/>
                  </a:ext>
                </a:extLst>
              </a:tr>
            </a:tbl>
          </a:graphicData>
        </a:graphic>
      </p:graphicFrame>
      <p:sp>
        <p:nvSpPr>
          <p:cNvPr id="6" name="Title 1">
            <a:extLst>
              <a:ext uri="{FF2B5EF4-FFF2-40B4-BE49-F238E27FC236}">
                <a16:creationId xmlns:a16="http://schemas.microsoft.com/office/drawing/2014/main" id="{06EA5120-7452-0A64-741B-CF3B62A9F41B}"/>
              </a:ext>
            </a:extLst>
          </p:cNvPr>
          <p:cNvSpPr txBox="1">
            <a:spLocks/>
          </p:cNvSpPr>
          <p:nvPr/>
        </p:nvSpPr>
        <p:spPr>
          <a:xfrm>
            <a:off x="9489658" y="1711536"/>
            <a:ext cx="2237316" cy="34018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IE" sz="1100" kern="100" dirty="0">
              <a:solidFill>
                <a:srgbClr val="000000"/>
              </a:solidFill>
              <a:latin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AF2639FF-29C1-1F7D-3143-B5F4FCA32600}"/>
              </a:ext>
            </a:extLst>
          </p:cNvPr>
          <p:cNvPicPr>
            <a:picLocks noChangeAspect="1"/>
          </p:cNvPicPr>
          <p:nvPr/>
        </p:nvPicPr>
        <p:blipFill>
          <a:blip r:embed="rId3"/>
          <a:stretch>
            <a:fillRect/>
          </a:stretch>
        </p:blipFill>
        <p:spPr>
          <a:xfrm>
            <a:off x="8980337" y="3789527"/>
            <a:ext cx="1627979" cy="1931806"/>
          </a:xfrm>
          <a:prstGeom prst="rect">
            <a:avLst/>
          </a:prstGeom>
          <a:effectLst>
            <a:softEdge rad="31750"/>
          </a:effectLst>
        </p:spPr>
      </p:pic>
      <p:sp>
        <p:nvSpPr>
          <p:cNvPr id="8" name="Title 1">
            <a:extLst>
              <a:ext uri="{FF2B5EF4-FFF2-40B4-BE49-F238E27FC236}">
                <a16:creationId xmlns:a16="http://schemas.microsoft.com/office/drawing/2014/main" id="{AA3B08E9-B29B-FC34-A95F-88D0F7886383}"/>
              </a:ext>
            </a:extLst>
          </p:cNvPr>
          <p:cNvSpPr txBox="1">
            <a:spLocks/>
          </p:cNvSpPr>
          <p:nvPr/>
        </p:nvSpPr>
        <p:spPr>
          <a:xfrm>
            <a:off x="10635690" y="4145267"/>
            <a:ext cx="1200139" cy="46877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IE" sz="1100" kern="100" dirty="0">
                <a:solidFill>
                  <a:srgbClr val="000000"/>
                </a:solidFill>
                <a:latin typeface="Calibri" panose="020F0502020204030204" pitchFamily="34" charset="0"/>
                <a:cs typeface="Times New Roman" panose="02020603050405020304" pitchFamily="18" charset="0"/>
              </a:rPr>
              <a:t>Tandy’s Lane - Waterstation</a:t>
            </a:r>
          </a:p>
        </p:txBody>
      </p:sp>
      <p:pic>
        <p:nvPicPr>
          <p:cNvPr id="9" name="Picture 8">
            <a:extLst>
              <a:ext uri="{FF2B5EF4-FFF2-40B4-BE49-F238E27FC236}">
                <a16:creationId xmlns:a16="http://schemas.microsoft.com/office/drawing/2014/main" id="{74BCD8C8-DE3B-88C4-F261-3B1894CA18FC}"/>
              </a:ext>
            </a:extLst>
          </p:cNvPr>
          <p:cNvPicPr>
            <a:picLocks noChangeAspect="1"/>
          </p:cNvPicPr>
          <p:nvPr/>
        </p:nvPicPr>
        <p:blipFill>
          <a:blip r:embed="rId4"/>
          <a:stretch>
            <a:fillRect/>
          </a:stretch>
        </p:blipFill>
        <p:spPr>
          <a:xfrm>
            <a:off x="8893752" y="1039396"/>
            <a:ext cx="3167329" cy="2307378"/>
          </a:xfrm>
          <a:prstGeom prst="rect">
            <a:avLst/>
          </a:prstGeom>
          <a:effectLst>
            <a:softEdge rad="31750"/>
          </a:effectLst>
        </p:spPr>
      </p:pic>
      <p:sp>
        <p:nvSpPr>
          <p:cNvPr id="10" name="Title 1">
            <a:extLst>
              <a:ext uri="{FF2B5EF4-FFF2-40B4-BE49-F238E27FC236}">
                <a16:creationId xmlns:a16="http://schemas.microsoft.com/office/drawing/2014/main" id="{9CF170F2-8E8E-DBFD-79FE-FADE971BA151}"/>
              </a:ext>
            </a:extLst>
          </p:cNvPr>
          <p:cNvSpPr txBox="1">
            <a:spLocks/>
          </p:cNvSpPr>
          <p:nvPr/>
        </p:nvSpPr>
        <p:spPr>
          <a:xfrm>
            <a:off x="9358759" y="3346774"/>
            <a:ext cx="2237316" cy="26459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IE" sz="1100" kern="100" dirty="0">
                <a:solidFill>
                  <a:srgbClr val="000000"/>
                </a:solidFill>
                <a:latin typeface="Calibri" panose="020F0502020204030204" pitchFamily="34" charset="0"/>
                <a:cs typeface="Times New Roman" panose="02020603050405020304" pitchFamily="18" charset="0"/>
              </a:rPr>
              <a:t>Griffeen Valley Park – Minin woodland</a:t>
            </a:r>
          </a:p>
        </p:txBody>
      </p:sp>
    </p:spTree>
    <p:extLst>
      <p:ext uri="{BB962C8B-B14F-4D97-AF65-F5344CB8AC3E}">
        <p14:creationId xmlns:p14="http://schemas.microsoft.com/office/powerpoint/2010/main" val="752882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2B56C-EE9E-68C3-69E5-97F65CA9547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F7990EF-4C78-BFC3-A0DC-4928E6C4CC8C}"/>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IE" sz="1200"/>
          </a:p>
        </p:txBody>
      </p:sp>
      <p:sp>
        <p:nvSpPr>
          <p:cNvPr id="3" name="Title 1">
            <a:extLst>
              <a:ext uri="{FF2B5EF4-FFF2-40B4-BE49-F238E27FC236}">
                <a16:creationId xmlns:a16="http://schemas.microsoft.com/office/drawing/2014/main" id="{33D4965C-0094-75A6-79AD-9C50E1658DB8}"/>
              </a:ext>
            </a:extLst>
          </p:cNvPr>
          <p:cNvSpPr txBox="1">
            <a:spLocks/>
          </p:cNvSpPr>
          <p:nvPr/>
        </p:nvSpPr>
        <p:spPr>
          <a:xfrm>
            <a:off x="1184836" y="0"/>
            <a:ext cx="6257926" cy="50509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100" dirty="0"/>
              <a:t>Minor Projects under €500k</a:t>
            </a:r>
            <a:endParaRPr lang="en-IE" sz="3100" dirty="0"/>
          </a:p>
        </p:txBody>
      </p:sp>
      <p:graphicFrame>
        <p:nvGraphicFramePr>
          <p:cNvPr id="4" name="Content Placeholder 4">
            <a:extLst>
              <a:ext uri="{FF2B5EF4-FFF2-40B4-BE49-F238E27FC236}">
                <a16:creationId xmlns:a16="http://schemas.microsoft.com/office/drawing/2014/main" id="{E337010E-B01A-F832-B721-8BBA7DE8A8D1}"/>
              </a:ext>
            </a:extLst>
          </p:cNvPr>
          <p:cNvGraphicFramePr>
            <a:graphicFrameLocks/>
          </p:cNvGraphicFramePr>
          <p:nvPr>
            <p:extLst>
              <p:ext uri="{D42A27DB-BD31-4B8C-83A1-F6EECF244321}">
                <p14:modId xmlns:p14="http://schemas.microsoft.com/office/powerpoint/2010/main" val="3663701224"/>
              </p:ext>
            </p:extLst>
          </p:nvPr>
        </p:nvGraphicFramePr>
        <p:xfrm>
          <a:off x="358979" y="394048"/>
          <a:ext cx="7909638" cy="2115183"/>
        </p:xfrm>
        <a:graphic>
          <a:graphicData uri="http://schemas.openxmlformats.org/drawingml/2006/table">
            <a:tbl>
              <a:tblPr firstRow="1" bandRow="1">
                <a:tableStyleId>{5940675A-B579-460E-94D1-54222C63F5DA}</a:tableStyleId>
              </a:tblPr>
              <a:tblGrid>
                <a:gridCol w="270194">
                  <a:extLst>
                    <a:ext uri="{9D8B030D-6E8A-4147-A177-3AD203B41FA5}">
                      <a16:colId xmlns:a16="http://schemas.microsoft.com/office/drawing/2014/main" val="3117480470"/>
                    </a:ext>
                  </a:extLst>
                </a:gridCol>
                <a:gridCol w="2295182">
                  <a:extLst>
                    <a:ext uri="{9D8B030D-6E8A-4147-A177-3AD203B41FA5}">
                      <a16:colId xmlns:a16="http://schemas.microsoft.com/office/drawing/2014/main" val="471882929"/>
                    </a:ext>
                  </a:extLst>
                </a:gridCol>
                <a:gridCol w="3979783">
                  <a:extLst>
                    <a:ext uri="{9D8B030D-6E8A-4147-A177-3AD203B41FA5}">
                      <a16:colId xmlns:a16="http://schemas.microsoft.com/office/drawing/2014/main" val="3472375536"/>
                    </a:ext>
                  </a:extLst>
                </a:gridCol>
                <a:gridCol w="1364479">
                  <a:extLst>
                    <a:ext uri="{9D8B030D-6E8A-4147-A177-3AD203B41FA5}">
                      <a16:colId xmlns:a16="http://schemas.microsoft.com/office/drawing/2014/main" val="3704423456"/>
                    </a:ext>
                  </a:extLst>
                </a:gridCol>
              </a:tblGrid>
              <a:tr h="364701">
                <a:tc>
                  <a:txBody>
                    <a:bodyPr/>
                    <a:lstStyle/>
                    <a:p>
                      <a:pPr algn="ctr" fontAlgn="ctr"/>
                      <a:r>
                        <a:rPr lang="en-IE" sz="1100" b="1" i="0" u="none" strike="noStrike" dirty="0">
                          <a:solidFill>
                            <a:srgbClr val="000000"/>
                          </a:solidFill>
                          <a:effectLst/>
                          <a:latin typeface="+mn-lt"/>
                        </a:rPr>
                        <a:t> No</a:t>
                      </a:r>
                    </a:p>
                  </a:txBody>
                  <a:tcPr marL="0" marR="0" marT="0" marB="0" anchor="ctr"/>
                </a:tc>
                <a:tc>
                  <a:txBody>
                    <a:bodyPr/>
                    <a:lstStyle/>
                    <a:p>
                      <a:pPr algn="ctr" fontAlgn="ctr"/>
                      <a:r>
                        <a:rPr lang="en-IE" sz="1100" b="1" i="0" u="none" strike="noStrike" dirty="0">
                          <a:solidFill>
                            <a:srgbClr val="000000"/>
                          </a:solidFill>
                          <a:effectLst/>
                          <a:latin typeface="+mn-lt"/>
                        </a:rPr>
                        <a:t>Location</a:t>
                      </a:r>
                    </a:p>
                  </a:txBody>
                  <a:tcPr marL="0" marR="0" marT="0" marB="0" anchor="ctr"/>
                </a:tc>
                <a:tc>
                  <a:txBody>
                    <a:bodyPr/>
                    <a:lstStyle/>
                    <a:p>
                      <a:pPr algn="ctr" fontAlgn="ctr"/>
                      <a:r>
                        <a:rPr lang="en-IE" sz="1100" b="1" i="0" u="none" strike="noStrike" dirty="0">
                          <a:solidFill>
                            <a:srgbClr val="000000"/>
                          </a:solidFill>
                          <a:effectLst/>
                          <a:latin typeface="+mn-lt"/>
                        </a:rPr>
                        <a:t>Description of Works</a:t>
                      </a:r>
                    </a:p>
                  </a:txBody>
                  <a:tcPr marL="0" marR="0" marT="0" marB="0" anchor="ctr"/>
                </a:tc>
                <a:tc>
                  <a:txBody>
                    <a:bodyPr/>
                    <a:lstStyle/>
                    <a:p>
                      <a:pPr algn="ctr" fontAlgn="ctr"/>
                      <a:r>
                        <a:rPr lang="en-GB" sz="1100" b="1" i="0" u="none" strike="noStrike" dirty="0">
                          <a:solidFill>
                            <a:srgbClr val="000000"/>
                          </a:solidFill>
                          <a:effectLst/>
                          <a:latin typeface="+mn-lt"/>
                        </a:rPr>
                        <a:t>Cost estimate</a:t>
                      </a:r>
                      <a:endParaRPr lang="en-IE" sz="1100" b="1"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949391820"/>
                  </a:ext>
                </a:extLst>
              </a:tr>
              <a:tr h="5845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mn-lt"/>
                        </a:rPr>
                        <a:t>1</a:t>
                      </a:r>
                      <a:endParaRPr lang="en-IE" sz="1100"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mn-lt"/>
                        </a:rPr>
                        <a:t>Rathfarnham Castle Park Playground</a:t>
                      </a:r>
                      <a:endParaRPr lang="en-IE" sz="1100" dirty="0">
                        <a:latin typeface="+mn-lt"/>
                      </a:endParaRPr>
                    </a:p>
                    <a:p>
                      <a:pPr algn="ctr"/>
                      <a:endParaRPr lang="en-IE" sz="1100" dirty="0">
                        <a:latin typeface="+mn-lt"/>
                      </a:endParaRPr>
                    </a:p>
                  </a:txBody>
                  <a:tcPr/>
                </a:tc>
                <a:tc>
                  <a:txBody>
                    <a:bodyPr/>
                    <a:lstStyle/>
                    <a:p>
                      <a:pPr algn="ctr"/>
                      <a:r>
                        <a:rPr lang="en-GB" sz="1100" dirty="0"/>
                        <a:t>Upgrade the playground surface and provide additional play items</a:t>
                      </a:r>
                      <a:endParaRPr lang="en-IE" sz="1100" dirty="0">
                        <a:latin typeface="+mn-lt"/>
                      </a:endParaRPr>
                    </a:p>
                  </a:txBody>
                  <a:tcPr/>
                </a:tc>
                <a:tc>
                  <a:txBody>
                    <a:bodyPr/>
                    <a:lstStyle/>
                    <a:p>
                      <a:pPr algn="ctr"/>
                      <a:r>
                        <a:rPr lang="en-GB" sz="1100" dirty="0">
                          <a:latin typeface="+mn-lt"/>
                        </a:rPr>
                        <a:t>€200,000</a:t>
                      </a:r>
                      <a:endParaRPr lang="en-IE" sz="1100" dirty="0">
                        <a:latin typeface="+mn-lt"/>
                      </a:endParaRPr>
                    </a:p>
                  </a:txBody>
                  <a:tcPr/>
                </a:tc>
                <a:extLst>
                  <a:ext uri="{0D108BD9-81ED-4DB2-BD59-A6C34878D82A}">
                    <a16:rowId xmlns:a16="http://schemas.microsoft.com/office/drawing/2014/main" val="943660595"/>
                  </a:ext>
                </a:extLst>
              </a:tr>
              <a:tr h="364701">
                <a:tc>
                  <a:txBody>
                    <a:bodyPr/>
                    <a:lstStyle/>
                    <a:p>
                      <a:r>
                        <a:rPr lang="en-GB" sz="1100" dirty="0">
                          <a:latin typeface="+mn-lt"/>
                        </a:rPr>
                        <a:t>2</a:t>
                      </a:r>
                      <a:endParaRPr lang="en-IE" sz="1100" dirty="0">
                        <a:latin typeface="+mn-lt"/>
                      </a:endParaRPr>
                    </a:p>
                  </a:txBody>
                  <a:tcPr/>
                </a:tc>
                <a:tc>
                  <a:txBody>
                    <a:bodyPr/>
                    <a:lstStyle/>
                    <a:p>
                      <a:pPr algn="ctr"/>
                      <a:r>
                        <a:rPr lang="en-GB" sz="1100" dirty="0" err="1">
                          <a:latin typeface="+mn-lt"/>
                        </a:rPr>
                        <a:t>Cruagh</a:t>
                      </a:r>
                      <a:r>
                        <a:rPr lang="en-GB" sz="1100" dirty="0">
                          <a:latin typeface="+mn-lt"/>
                        </a:rPr>
                        <a:t> Cemetery </a:t>
                      </a:r>
                      <a:endParaRPr lang="en-IE" sz="1100"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mn-lt"/>
                        </a:rPr>
                        <a:t>Landscape improvements to angel's plot </a:t>
                      </a:r>
                      <a:endParaRPr lang="en-IE" sz="1100"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mn-lt"/>
                        </a:rPr>
                        <a:t>€10,000</a:t>
                      </a:r>
                      <a:endParaRPr lang="en-IE" sz="1100" dirty="0">
                        <a:latin typeface="+mn-lt"/>
                      </a:endParaRPr>
                    </a:p>
                  </a:txBody>
                  <a:tcPr/>
                </a:tc>
                <a:extLst>
                  <a:ext uri="{0D108BD9-81ED-4DB2-BD59-A6C34878D82A}">
                    <a16:rowId xmlns:a16="http://schemas.microsoft.com/office/drawing/2014/main" val="3426905602"/>
                  </a:ext>
                </a:extLst>
              </a:tr>
              <a:tr h="419656">
                <a:tc>
                  <a:txBody>
                    <a:bodyPr/>
                    <a:lstStyle/>
                    <a:p>
                      <a:r>
                        <a:rPr lang="en-GB" sz="1100" dirty="0">
                          <a:latin typeface="+mn-lt"/>
                        </a:rPr>
                        <a:t>3</a:t>
                      </a:r>
                      <a:endParaRPr lang="en-IE" sz="1100" dirty="0">
                        <a:latin typeface="+mn-lt"/>
                      </a:endParaRPr>
                    </a:p>
                  </a:txBody>
                  <a:tcPr/>
                </a:tc>
                <a:tc>
                  <a:txBody>
                    <a:bodyPr/>
                    <a:lstStyle/>
                    <a:p>
                      <a:pPr algn="ctr"/>
                      <a:r>
                        <a:rPr lang="en-GB" sz="1100" dirty="0">
                          <a:latin typeface="+mn-lt"/>
                        </a:rPr>
                        <a:t>Tymon Park, Wellington Playground</a:t>
                      </a:r>
                      <a:endParaRPr lang="en-IE" sz="1100"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mn-lt"/>
                        </a:rPr>
                        <a:t>Upgrade surface and play items </a:t>
                      </a:r>
                      <a:endParaRPr lang="en-IE" sz="1100"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mn-lt"/>
                        </a:rPr>
                        <a:t>€100,000</a:t>
                      </a:r>
                      <a:endParaRPr lang="en-IE" sz="1100" dirty="0">
                        <a:latin typeface="+mn-lt"/>
                      </a:endParaRPr>
                    </a:p>
                  </a:txBody>
                  <a:tcPr/>
                </a:tc>
                <a:extLst>
                  <a:ext uri="{0D108BD9-81ED-4DB2-BD59-A6C34878D82A}">
                    <a16:rowId xmlns:a16="http://schemas.microsoft.com/office/drawing/2014/main" val="2748312901"/>
                  </a:ext>
                </a:extLst>
              </a:tr>
              <a:tr h="364701">
                <a:tc>
                  <a:txBody>
                    <a:bodyPr/>
                    <a:lstStyle/>
                    <a:p>
                      <a:r>
                        <a:rPr lang="en-GB" sz="1100" dirty="0">
                          <a:latin typeface="+mn-lt"/>
                        </a:rPr>
                        <a:t>4</a:t>
                      </a:r>
                      <a:endParaRPr lang="en-IE" sz="1100" dirty="0">
                        <a:latin typeface="+mn-lt"/>
                      </a:endParaRPr>
                    </a:p>
                  </a:txBody>
                  <a:tcPr/>
                </a:tc>
                <a:tc>
                  <a:txBody>
                    <a:bodyPr/>
                    <a:lstStyle/>
                    <a:p>
                      <a:pPr algn="ctr"/>
                      <a:r>
                        <a:rPr lang="en-GB" sz="1100" dirty="0">
                          <a:latin typeface="+mn-lt"/>
                        </a:rPr>
                        <a:t>Sean Walsh Park Playground</a:t>
                      </a:r>
                      <a:endParaRPr lang="en-IE" sz="1100"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mn-lt"/>
                        </a:rPr>
                        <a:t>Upgrade surface of playground</a:t>
                      </a:r>
                      <a:endParaRPr lang="en-IE" sz="1100"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mn-lt"/>
                        </a:rPr>
                        <a:t>€80,000</a:t>
                      </a:r>
                      <a:endParaRPr lang="en-IE" sz="1100" dirty="0">
                        <a:latin typeface="+mn-lt"/>
                      </a:endParaRPr>
                    </a:p>
                  </a:txBody>
                  <a:tcPr/>
                </a:tc>
                <a:extLst>
                  <a:ext uri="{0D108BD9-81ED-4DB2-BD59-A6C34878D82A}">
                    <a16:rowId xmlns:a16="http://schemas.microsoft.com/office/drawing/2014/main" val="1359382543"/>
                  </a:ext>
                </a:extLst>
              </a:tr>
            </a:tbl>
          </a:graphicData>
        </a:graphic>
      </p:graphicFrame>
      <p:sp>
        <p:nvSpPr>
          <p:cNvPr id="5" name="Title 1">
            <a:extLst>
              <a:ext uri="{FF2B5EF4-FFF2-40B4-BE49-F238E27FC236}">
                <a16:creationId xmlns:a16="http://schemas.microsoft.com/office/drawing/2014/main" id="{7DE9DBE8-ED23-52FC-73E5-B7A1C9AA00E8}"/>
              </a:ext>
            </a:extLst>
          </p:cNvPr>
          <p:cNvSpPr txBox="1">
            <a:spLocks/>
          </p:cNvSpPr>
          <p:nvPr/>
        </p:nvSpPr>
        <p:spPr>
          <a:xfrm>
            <a:off x="-111711" y="2604087"/>
            <a:ext cx="8523215" cy="461531"/>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sz="3100" dirty="0">
                <a:solidFill>
                  <a:schemeClr val="tx1"/>
                </a:solidFill>
              </a:rPr>
              <a:t>Sports Capital Projects to be delivered in 2025</a:t>
            </a:r>
            <a:endParaRPr lang="en-IE" sz="3100" dirty="0">
              <a:solidFill>
                <a:schemeClr val="tx1"/>
              </a:solidFill>
            </a:endParaRPr>
          </a:p>
        </p:txBody>
      </p:sp>
      <p:pic>
        <p:nvPicPr>
          <p:cNvPr id="6" name="Picture 5" descr="A group of boys playing football&#10;&#10;Description automatically generated">
            <a:extLst>
              <a:ext uri="{FF2B5EF4-FFF2-40B4-BE49-F238E27FC236}">
                <a16:creationId xmlns:a16="http://schemas.microsoft.com/office/drawing/2014/main" id="{E63C63E9-A735-27A4-6601-87C94449A7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5827" y="98042"/>
            <a:ext cx="2880000" cy="2098282"/>
          </a:xfrm>
          <a:prstGeom prst="rect">
            <a:avLst/>
          </a:prstGeom>
          <a:effectLst>
            <a:softEdge rad="31750"/>
          </a:effectLst>
        </p:spPr>
      </p:pic>
      <p:sp>
        <p:nvSpPr>
          <p:cNvPr id="7" name="TextBox 6">
            <a:extLst>
              <a:ext uri="{FF2B5EF4-FFF2-40B4-BE49-F238E27FC236}">
                <a16:creationId xmlns:a16="http://schemas.microsoft.com/office/drawing/2014/main" id="{8C318E4C-F7D5-4B70-EC1D-FF030A9441F2}"/>
              </a:ext>
            </a:extLst>
          </p:cNvPr>
          <p:cNvSpPr txBox="1"/>
          <p:nvPr/>
        </p:nvSpPr>
        <p:spPr>
          <a:xfrm>
            <a:off x="9059347" y="2185382"/>
            <a:ext cx="2986480" cy="261610"/>
          </a:xfrm>
          <a:prstGeom prst="rect">
            <a:avLst/>
          </a:prstGeom>
          <a:noFill/>
        </p:spPr>
        <p:txBody>
          <a:bodyPr wrap="square" rtlCol="0">
            <a:spAutoFit/>
          </a:bodyPr>
          <a:lstStyle/>
          <a:p>
            <a:pPr algn="ctr"/>
            <a:r>
              <a:rPr lang="en-GB" sz="1100" dirty="0"/>
              <a:t>Templeogue United FC - pitch upgrade</a:t>
            </a:r>
            <a:endParaRPr lang="en-IE" sz="1100" dirty="0"/>
          </a:p>
        </p:txBody>
      </p:sp>
      <p:sp>
        <p:nvSpPr>
          <p:cNvPr id="8" name="TextBox 7">
            <a:extLst>
              <a:ext uri="{FF2B5EF4-FFF2-40B4-BE49-F238E27FC236}">
                <a16:creationId xmlns:a16="http://schemas.microsoft.com/office/drawing/2014/main" id="{89579D19-4805-A9DB-6018-35D7C2BC7859}"/>
              </a:ext>
            </a:extLst>
          </p:cNvPr>
          <p:cNvSpPr txBox="1"/>
          <p:nvPr/>
        </p:nvSpPr>
        <p:spPr>
          <a:xfrm>
            <a:off x="9165827" y="6584828"/>
            <a:ext cx="3146367" cy="261610"/>
          </a:xfrm>
          <a:prstGeom prst="rect">
            <a:avLst/>
          </a:prstGeom>
          <a:noFill/>
        </p:spPr>
        <p:txBody>
          <a:bodyPr wrap="square" rtlCol="0">
            <a:spAutoFit/>
          </a:bodyPr>
          <a:lstStyle/>
          <a:p>
            <a:pPr algn="ctr"/>
            <a:r>
              <a:rPr lang="en-GB" sz="1100" dirty="0"/>
              <a:t>St </a:t>
            </a:r>
            <a:r>
              <a:rPr lang="en-GB" sz="1100" dirty="0" err="1"/>
              <a:t>Judes</a:t>
            </a:r>
            <a:r>
              <a:rPr lang="en-GB" sz="1100" dirty="0"/>
              <a:t> GAA – pitch upgrade</a:t>
            </a:r>
            <a:endParaRPr lang="en-IE" sz="1100" dirty="0"/>
          </a:p>
        </p:txBody>
      </p:sp>
      <p:graphicFrame>
        <p:nvGraphicFramePr>
          <p:cNvPr id="9" name="Table 8">
            <a:extLst>
              <a:ext uri="{FF2B5EF4-FFF2-40B4-BE49-F238E27FC236}">
                <a16:creationId xmlns:a16="http://schemas.microsoft.com/office/drawing/2014/main" id="{B2C0DCC2-7A3E-799C-358C-C48D9ACFB126}"/>
              </a:ext>
            </a:extLst>
          </p:cNvPr>
          <p:cNvGraphicFramePr>
            <a:graphicFrameLocks noGrp="1"/>
          </p:cNvGraphicFramePr>
          <p:nvPr>
            <p:extLst>
              <p:ext uri="{D42A27DB-BD31-4B8C-83A1-F6EECF244321}">
                <p14:modId xmlns:p14="http://schemas.microsoft.com/office/powerpoint/2010/main" val="1006823614"/>
              </p:ext>
            </p:extLst>
          </p:nvPr>
        </p:nvGraphicFramePr>
        <p:xfrm>
          <a:off x="324192" y="3065619"/>
          <a:ext cx="7909639" cy="3198507"/>
        </p:xfrm>
        <a:graphic>
          <a:graphicData uri="http://schemas.openxmlformats.org/drawingml/2006/table">
            <a:tbl>
              <a:tblPr firstRow="1" firstCol="1" bandRow="1">
                <a:tableStyleId>{5940675A-B579-460E-94D1-54222C63F5DA}</a:tableStyleId>
              </a:tblPr>
              <a:tblGrid>
                <a:gridCol w="296628">
                  <a:extLst>
                    <a:ext uri="{9D8B030D-6E8A-4147-A177-3AD203B41FA5}">
                      <a16:colId xmlns:a16="http://schemas.microsoft.com/office/drawing/2014/main" val="4258435496"/>
                    </a:ext>
                  </a:extLst>
                </a:gridCol>
                <a:gridCol w="2258697">
                  <a:extLst>
                    <a:ext uri="{9D8B030D-6E8A-4147-A177-3AD203B41FA5}">
                      <a16:colId xmlns:a16="http://schemas.microsoft.com/office/drawing/2014/main" val="1477447467"/>
                    </a:ext>
                  </a:extLst>
                </a:gridCol>
                <a:gridCol w="3995166">
                  <a:extLst>
                    <a:ext uri="{9D8B030D-6E8A-4147-A177-3AD203B41FA5}">
                      <a16:colId xmlns:a16="http://schemas.microsoft.com/office/drawing/2014/main" val="3374332303"/>
                    </a:ext>
                  </a:extLst>
                </a:gridCol>
                <a:gridCol w="1359148">
                  <a:extLst>
                    <a:ext uri="{9D8B030D-6E8A-4147-A177-3AD203B41FA5}">
                      <a16:colId xmlns:a16="http://schemas.microsoft.com/office/drawing/2014/main" val="968107193"/>
                    </a:ext>
                  </a:extLst>
                </a:gridCol>
              </a:tblGrid>
              <a:tr h="284581">
                <a:tc>
                  <a:txBody>
                    <a:bodyPr/>
                    <a:lstStyle/>
                    <a:p>
                      <a:pPr algn="ctr">
                        <a:lnSpc>
                          <a:spcPts val="1680"/>
                        </a:lnSpc>
                        <a:spcBef>
                          <a:spcPts val="1125"/>
                        </a:spcBef>
                        <a:spcAft>
                          <a:spcPts val="1125"/>
                        </a:spcAft>
                      </a:pPr>
                      <a:r>
                        <a:rPr lang="en-IE" sz="1100" kern="0" dirty="0">
                          <a:effectLst/>
                          <a:latin typeface="+mn-lt"/>
                        </a:rPr>
                        <a:t> No</a:t>
                      </a:r>
                      <a:endParaRPr lang="en-IE" sz="1100" kern="100" dirty="0">
                        <a:effectLst/>
                        <a:latin typeface="+mn-lt"/>
                        <a:ea typeface="Calibri" panose="020F0502020204030204" pitchFamily="34" charset="0"/>
                        <a:cs typeface="Times New Roman" panose="02020603050405020304" pitchFamily="18" charset="0"/>
                      </a:endParaRPr>
                    </a:p>
                  </a:txBody>
                  <a:tcPr marL="38100" marR="38100" marT="38100" marB="38100"/>
                </a:tc>
                <a:tc>
                  <a:txBody>
                    <a:bodyPr/>
                    <a:lstStyle/>
                    <a:p>
                      <a:pPr algn="ctr">
                        <a:lnSpc>
                          <a:spcPts val="1680"/>
                        </a:lnSpc>
                        <a:spcAft>
                          <a:spcPts val="800"/>
                        </a:spcAft>
                      </a:pPr>
                      <a:r>
                        <a:rPr lang="en-IE" sz="1100" b="1" kern="0" dirty="0">
                          <a:effectLst/>
                          <a:latin typeface="+mn-lt"/>
                        </a:rPr>
                        <a:t>Location</a:t>
                      </a:r>
                      <a:endParaRPr lang="en-IE" sz="1100" b="1" kern="100" dirty="0">
                        <a:effectLst/>
                        <a:latin typeface="+mn-lt"/>
                        <a:ea typeface="Calibri" panose="020F0502020204030204" pitchFamily="34" charset="0"/>
                        <a:cs typeface="Times New Roman" panose="02020603050405020304" pitchFamily="18" charset="0"/>
                      </a:endParaRPr>
                    </a:p>
                  </a:txBody>
                  <a:tcPr marL="38100" marR="38100" marT="38100" marB="38100"/>
                </a:tc>
                <a:tc>
                  <a:txBody>
                    <a:bodyPr/>
                    <a:lstStyle/>
                    <a:p>
                      <a:pPr algn="ctr">
                        <a:lnSpc>
                          <a:spcPts val="1680"/>
                        </a:lnSpc>
                        <a:spcAft>
                          <a:spcPts val="800"/>
                        </a:spcAft>
                      </a:pPr>
                      <a:r>
                        <a:rPr lang="en-IE" sz="1100" b="1" kern="0" dirty="0">
                          <a:effectLst/>
                          <a:latin typeface="+mn-lt"/>
                        </a:rPr>
                        <a:t>Description of the works</a:t>
                      </a:r>
                      <a:endParaRPr lang="en-IE" sz="1100" b="1" kern="100" dirty="0">
                        <a:effectLst/>
                        <a:latin typeface="+mn-lt"/>
                        <a:ea typeface="Calibri" panose="020F0502020204030204" pitchFamily="34" charset="0"/>
                        <a:cs typeface="Times New Roman" panose="02020603050405020304" pitchFamily="18" charset="0"/>
                      </a:endParaRPr>
                    </a:p>
                  </a:txBody>
                  <a:tcPr marL="38100" marR="38100" marT="38100" marB="38100"/>
                </a:tc>
                <a:tc>
                  <a:txBody>
                    <a:bodyPr/>
                    <a:lstStyle/>
                    <a:p>
                      <a:pPr algn="ctr">
                        <a:lnSpc>
                          <a:spcPts val="1680"/>
                        </a:lnSpc>
                        <a:spcAft>
                          <a:spcPts val="800"/>
                        </a:spcAft>
                      </a:pPr>
                      <a:r>
                        <a:rPr lang="en-IE" sz="1100" b="1" kern="0" dirty="0">
                          <a:effectLst/>
                          <a:latin typeface="+mn-lt"/>
                        </a:rPr>
                        <a:t>Cost estimate</a:t>
                      </a:r>
                      <a:endParaRPr lang="en-IE" sz="1100" b="1" kern="100" dirty="0">
                        <a:effectLst/>
                        <a:latin typeface="+mn-lt"/>
                        <a:ea typeface="Calibri" panose="020F0502020204030204" pitchFamily="34" charset="0"/>
                        <a:cs typeface="Times New Roman" panose="02020603050405020304" pitchFamily="18" charset="0"/>
                      </a:endParaRPr>
                    </a:p>
                  </a:txBody>
                  <a:tcPr marL="38100" marR="38100" marT="38100" marB="38100"/>
                </a:tc>
                <a:extLst>
                  <a:ext uri="{0D108BD9-81ED-4DB2-BD59-A6C34878D82A}">
                    <a16:rowId xmlns:a16="http://schemas.microsoft.com/office/drawing/2014/main" val="3727930223"/>
                  </a:ext>
                </a:extLst>
              </a:tr>
              <a:tr h="318639">
                <a:tc>
                  <a:txBody>
                    <a:bodyPr/>
                    <a:lstStyle/>
                    <a:p>
                      <a:pPr algn="ctr">
                        <a:lnSpc>
                          <a:spcPts val="1680"/>
                        </a:lnSpc>
                        <a:spcAft>
                          <a:spcPts val="800"/>
                        </a:spcAft>
                      </a:pPr>
                      <a:r>
                        <a:rPr lang="en-IE" sz="1100" kern="0" dirty="0">
                          <a:effectLst/>
                          <a:latin typeface="+mn-lt"/>
                        </a:rPr>
                        <a:t>1</a:t>
                      </a:r>
                      <a:endParaRPr lang="en-IE" sz="1100" kern="100" dirty="0">
                        <a:effectLst/>
                        <a:latin typeface="+mn-lt"/>
                        <a:ea typeface="Calibri" panose="020F0502020204030204" pitchFamily="34" charset="0"/>
                        <a:cs typeface="Times New Roman" panose="02020603050405020304" pitchFamily="18" charset="0"/>
                      </a:endParaRPr>
                    </a:p>
                  </a:txBody>
                  <a:tcPr marL="38100" marR="38100" marT="38100" marB="38100"/>
                </a:tc>
                <a:tc>
                  <a:txBody>
                    <a:bodyPr/>
                    <a:lstStyle/>
                    <a:p>
                      <a:pPr algn="ctr"/>
                      <a:r>
                        <a:rPr lang="en-GB" sz="1100" dirty="0">
                          <a:latin typeface="+mn-lt"/>
                        </a:rPr>
                        <a:t>Jobstown Park </a:t>
                      </a:r>
                      <a:endParaRPr lang="en-IE" sz="1100"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mn-lt"/>
                        </a:rPr>
                        <a:t>Upgrade and drain pitch 67 &amp; 68</a:t>
                      </a:r>
                      <a:endParaRPr lang="en-IE" sz="1100"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mn-lt"/>
                        </a:rPr>
                        <a:t>€200,000</a:t>
                      </a:r>
                      <a:endParaRPr lang="en-IE" sz="1100" dirty="0">
                        <a:latin typeface="+mn-lt"/>
                      </a:endParaRPr>
                    </a:p>
                  </a:txBody>
                  <a:tcPr/>
                </a:tc>
                <a:extLst>
                  <a:ext uri="{0D108BD9-81ED-4DB2-BD59-A6C34878D82A}">
                    <a16:rowId xmlns:a16="http://schemas.microsoft.com/office/drawing/2014/main" val="2969726078"/>
                  </a:ext>
                </a:extLst>
              </a:tr>
              <a:tr h="318639">
                <a:tc>
                  <a:txBody>
                    <a:bodyPr/>
                    <a:lstStyle/>
                    <a:p>
                      <a:pPr algn="ctr">
                        <a:lnSpc>
                          <a:spcPts val="1680"/>
                        </a:lnSpc>
                        <a:spcAft>
                          <a:spcPts val="800"/>
                        </a:spcAft>
                      </a:pPr>
                      <a:r>
                        <a:rPr lang="en-IE" sz="1100" kern="0">
                          <a:effectLst/>
                          <a:latin typeface="+mn-lt"/>
                        </a:rPr>
                        <a:t>2</a:t>
                      </a:r>
                      <a:endParaRPr lang="en-IE" sz="1100" kern="100">
                        <a:effectLst/>
                        <a:latin typeface="+mn-lt"/>
                        <a:ea typeface="Calibri" panose="020F0502020204030204" pitchFamily="34" charset="0"/>
                        <a:cs typeface="Times New Roman" panose="02020603050405020304" pitchFamily="18" charset="0"/>
                      </a:endParaRPr>
                    </a:p>
                  </a:txBody>
                  <a:tcPr marL="38100" marR="38100" marT="38100" marB="38100"/>
                </a:tc>
                <a:tc>
                  <a:txBody>
                    <a:bodyPr/>
                    <a:lstStyle/>
                    <a:p>
                      <a:pPr algn="ctr">
                        <a:lnSpc>
                          <a:spcPts val="1680"/>
                        </a:lnSpc>
                        <a:spcAft>
                          <a:spcPts val="800"/>
                        </a:spcAft>
                      </a:pPr>
                      <a:r>
                        <a:rPr lang="en-GB" sz="1100" kern="100" dirty="0">
                          <a:effectLst/>
                          <a:latin typeface="+mn-lt"/>
                          <a:ea typeface="Calibri" panose="020F0502020204030204" pitchFamily="34" charset="0"/>
                          <a:cs typeface="Times New Roman" panose="02020603050405020304" pitchFamily="18" charset="0"/>
                        </a:rPr>
                        <a:t>Jobstown Park</a:t>
                      </a:r>
                      <a:endParaRPr lang="en-IE" sz="1100" kern="100" dirty="0">
                        <a:effectLst/>
                        <a:latin typeface="+mn-lt"/>
                        <a:ea typeface="Calibri" panose="020F0502020204030204" pitchFamily="34" charset="0"/>
                        <a:cs typeface="Times New Roman" panose="02020603050405020304" pitchFamily="18" charset="0"/>
                      </a:endParaRPr>
                    </a:p>
                  </a:txBody>
                  <a:tcPr marL="38100" marR="38100" marT="38100" marB="38100" anchor="ctr"/>
                </a:tc>
                <a:tc>
                  <a:txBody>
                    <a:bodyPr/>
                    <a:lstStyle/>
                    <a:p>
                      <a:pPr algn="ctr">
                        <a:lnSpc>
                          <a:spcPts val="1680"/>
                        </a:lnSpc>
                        <a:spcAft>
                          <a:spcPts val="800"/>
                        </a:spcAft>
                      </a:pPr>
                      <a:r>
                        <a:rPr lang="en-GB" sz="1100" kern="100" dirty="0">
                          <a:effectLst/>
                          <a:latin typeface="+mn-lt"/>
                          <a:ea typeface="Calibri" panose="020F0502020204030204" pitchFamily="34" charset="0"/>
                          <a:cs typeface="Times New Roman" panose="02020603050405020304" pitchFamily="18" charset="0"/>
                        </a:rPr>
                        <a:t>Upgrade MUGA</a:t>
                      </a:r>
                      <a:endParaRPr lang="en-IE" sz="1100" kern="100" dirty="0">
                        <a:effectLst/>
                        <a:latin typeface="+mn-lt"/>
                        <a:ea typeface="Calibri" panose="020F0502020204030204" pitchFamily="34" charset="0"/>
                        <a:cs typeface="Times New Roman" panose="02020603050405020304" pitchFamily="18" charset="0"/>
                      </a:endParaRPr>
                    </a:p>
                  </a:txBody>
                  <a:tcPr marL="38100" marR="38100" marT="38100" marB="38100"/>
                </a:tc>
                <a:tc>
                  <a:txBody>
                    <a:bodyPr/>
                    <a:lstStyle/>
                    <a:p>
                      <a:pPr algn="ctr">
                        <a:lnSpc>
                          <a:spcPts val="1680"/>
                        </a:lnSpc>
                        <a:spcAft>
                          <a:spcPts val="800"/>
                        </a:spcAft>
                      </a:pPr>
                      <a:r>
                        <a:rPr lang="en-GB" sz="1100" kern="100" dirty="0">
                          <a:effectLst/>
                          <a:latin typeface="+mn-lt"/>
                          <a:ea typeface="Calibri" panose="020F0502020204030204" pitchFamily="34" charset="0"/>
                          <a:cs typeface="Times New Roman" panose="02020603050405020304" pitchFamily="18" charset="0"/>
                        </a:rPr>
                        <a:t>€90,000</a:t>
                      </a:r>
                      <a:endParaRPr lang="en-IE" sz="1100" kern="100" dirty="0">
                        <a:effectLst/>
                        <a:latin typeface="+mn-lt"/>
                        <a:ea typeface="Calibri" panose="020F0502020204030204" pitchFamily="34" charset="0"/>
                        <a:cs typeface="Times New Roman" panose="02020603050405020304" pitchFamily="18" charset="0"/>
                      </a:endParaRPr>
                    </a:p>
                  </a:txBody>
                  <a:tcPr marL="38100" marR="38100" marT="38100" marB="38100"/>
                </a:tc>
                <a:extLst>
                  <a:ext uri="{0D108BD9-81ED-4DB2-BD59-A6C34878D82A}">
                    <a16:rowId xmlns:a16="http://schemas.microsoft.com/office/drawing/2014/main" val="1558626690"/>
                  </a:ext>
                </a:extLst>
              </a:tr>
              <a:tr h="284581">
                <a:tc>
                  <a:txBody>
                    <a:bodyPr/>
                    <a:lstStyle/>
                    <a:p>
                      <a:pPr algn="ctr">
                        <a:lnSpc>
                          <a:spcPts val="1680"/>
                        </a:lnSpc>
                        <a:spcAft>
                          <a:spcPts val="800"/>
                        </a:spcAft>
                      </a:pPr>
                      <a:r>
                        <a:rPr lang="en-IE" sz="1100" kern="0">
                          <a:effectLst/>
                          <a:latin typeface="+mn-lt"/>
                        </a:rPr>
                        <a:t>3</a:t>
                      </a:r>
                      <a:endParaRPr lang="en-IE" sz="1100" kern="100">
                        <a:effectLst/>
                        <a:latin typeface="+mn-lt"/>
                        <a:ea typeface="Calibri" panose="020F0502020204030204" pitchFamily="34" charset="0"/>
                        <a:cs typeface="Times New Roman" panose="02020603050405020304" pitchFamily="18" charset="0"/>
                      </a:endParaRPr>
                    </a:p>
                  </a:txBody>
                  <a:tcPr marL="38100" marR="38100" marT="38100" marB="38100"/>
                </a:tc>
                <a:tc>
                  <a:txBody>
                    <a:bodyPr/>
                    <a:lstStyle/>
                    <a:p>
                      <a:pPr algn="ctr">
                        <a:lnSpc>
                          <a:spcPts val="1680"/>
                        </a:lnSpc>
                        <a:spcAft>
                          <a:spcPts val="800"/>
                        </a:spcAft>
                      </a:pPr>
                      <a:r>
                        <a:rPr lang="en-GB" sz="1100" kern="100" dirty="0">
                          <a:effectLst/>
                          <a:latin typeface="+mn-lt"/>
                          <a:ea typeface="Calibri" panose="020F0502020204030204" pitchFamily="34" charset="0"/>
                          <a:cs typeface="Times New Roman" panose="02020603050405020304" pitchFamily="18" charset="0"/>
                        </a:rPr>
                        <a:t>MacUlliam Estate</a:t>
                      </a:r>
                      <a:endParaRPr lang="en-IE" sz="1100" kern="100" dirty="0">
                        <a:effectLst/>
                        <a:latin typeface="+mn-lt"/>
                        <a:ea typeface="Calibri" panose="020F0502020204030204" pitchFamily="34" charset="0"/>
                        <a:cs typeface="Times New Roman" panose="02020603050405020304" pitchFamily="18" charset="0"/>
                      </a:endParaRPr>
                    </a:p>
                  </a:txBody>
                  <a:tcPr marL="38100" marR="38100" marT="38100" marB="38100" anchor="ctr"/>
                </a:tc>
                <a:tc>
                  <a:txBody>
                    <a:bodyPr/>
                    <a:lstStyle/>
                    <a:p>
                      <a:pPr algn="ctr">
                        <a:lnSpc>
                          <a:spcPts val="1680"/>
                        </a:lnSpc>
                        <a:spcAft>
                          <a:spcPts val="800"/>
                        </a:spcAft>
                      </a:pPr>
                      <a:r>
                        <a:rPr lang="en-GB" sz="1100" kern="100" dirty="0">
                          <a:effectLst/>
                          <a:latin typeface="+mn-lt"/>
                          <a:ea typeface="Calibri" panose="020F0502020204030204" pitchFamily="34" charset="0"/>
                          <a:cs typeface="Times New Roman" panose="02020603050405020304" pitchFamily="18" charset="0"/>
                        </a:rPr>
                        <a:t>Upgrade MUGA</a:t>
                      </a:r>
                      <a:endParaRPr lang="en-IE" sz="1100" kern="100" dirty="0">
                        <a:effectLst/>
                        <a:latin typeface="+mn-lt"/>
                        <a:ea typeface="Calibri" panose="020F0502020204030204" pitchFamily="34" charset="0"/>
                        <a:cs typeface="Times New Roman" panose="02020603050405020304" pitchFamily="18" charset="0"/>
                      </a:endParaRPr>
                    </a:p>
                  </a:txBody>
                  <a:tcPr marL="38100" marR="38100" marT="38100" marB="38100"/>
                </a:tc>
                <a:tc>
                  <a:txBody>
                    <a:bodyPr/>
                    <a:lstStyle/>
                    <a:p>
                      <a:pPr algn="ctr">
                        <a:lnSpc>
                          <a:spcPts val="1680"/>
                        </a:lnSpc>
                        <a:spcAft>
                          <a:spcPts val="800"/>
                        </a:spcAft>
                      </a:pPr>
                      <a:r>
                        <a:rPr lang="en-GB" sz="1100" kern="100" dirty="0">
                          <a:effectLst/>
                          <a:latin typeface="+mn-lt"/>
                          <a:ea typeface="Calibri" panose="020F0502020204030204" pitchFamily="34" charset="0"/>
                          <a:cs typeface="Times New Roman" panose="02020603050405020304" pitchFamily="18" charset="0"/>
                        </a:rPr>
                        <a:t>€40,000</a:t>
                      </a:r>
                      <a:endParaRPr lang="en-IE" sz="1100" kern="100" dirty="0">
                        <a:effectLst/>
                        <a:latin typeface="+mn-lt"/>
                        <a:ea typeface="Calibri" panose="020F0502020204030204" pitchFamily="34" charset="0"/>
                        <a:cs typeface="Times New Roman" panose="02020603050405020304" pitchFamily="18" charset="0"/>
                      </a:endParaRPr>
                    </a:p>
                  </a:txBody>
                  <a:tcPr marL="38100" marR="38100" marT="38100" marB="38100"/>
                </a:tc>
                <a:extLst>
                  <a:ext uri="{0D108BD9-81ED-4DB2-BD59-A6C34878D82A}">
                    <a16:rowId xmlns:a16="http://schemas.microsoft.com/office/drawing/2014/main" val="4030192979"/>
                  </a:ext>
                </a:extLst>
              </a:tr>
              <a:tr h="284581">
                <a:tc>
                  <a:txBody>
                    <a:bodyPr/>
                    <a:lstStyle/>
                    <a:p>
                      <a:pPr algn="ctr">
                        <a:lnSpc>
                          <a:spcPts val="1680"/>
                        </a:lnSpc>
                        <a:spcAft>
                          <a:spcPts val="800"/>
                        </a:spcAft>
                      </a:pPr>
                      <a:r>
                        <a:rPr lang="en-IE" sz="1100" kern="0">
                          <a:effectLst/>
                          <a:latin typeface="+mn-lt"/>
                        </a:rPr>
                        <a:t>4</a:t>
                      </a:r>
                      <a:endParaRPr lang="en-IE" sz="1100" kern="100">
                        <a:effectLst/>
                        <a:latin typeface="+mn-lt"/>
                        <a:ea typeface="Calibri" panose="020F0502020204030204" pitchFamily="34" charset="0"/>
                        <a:cs typeface="Times New Roman" panose="02020603050405020304" pitchFamily="18" charset="0"/>
                      </a:endParaRPr>
                    </a:p>
                  </a:txBody>
                  <a:tcPr marL="38100" marR="38100" marT="38100" marB="38100"/>
                </a:tc>
                <a:tc>
                  <a:txBody>
                    <a:bodyPr/>
                    <a:lstStyle/>
                    <a:p>
                      <a:pPr algn="ctr">
                        <a:lnSpc>
                          <a:spcPts val="1680"/>
                        </a:lnSpc>
                        <a:spcAft>
                          <a:spcPts val="800"/>
                        </a:spcAft>
                      </a:pPr>
                      <a:r>
                        <a:rPr lang="en-GB" sz="1100" kern="100" dirty="0">
                          <a:effectLst/>
                          <a:latin typeface="+mn-lt"/>
                          <a:ea typeface="Calibri" panose="020F0502020204030204" pitchFamily="34" charset="0"/>
                          <a:cs typeface="Times New Roman" panose="02020603050405020304" pitchFamily="18" charset="0"/>
                        </a:rPr>
                        <a:t>Dodder Valley Park – Cherryfield </a:t>
                      </a:r>
                      <a:endParaRPr lang="en-IE" sz="1100" kern="100" dirty="0">
                        <a:effectLst/>
                        <a:latin typeface="+mn-lt"/>
                        <a:ea typeface="Calibri" panose="020F0502020204030204" pitchFamily="34" charset="0"/>
                        <a:cs typeface="Times New Roman" panose="02020603050405020304" pitchFamily="18" charset="0"/>
                      </a:endParaRPr>
                    </a:p>
                  </a:txBody>
                  <a:tcPr marL="38100" marR="38100" marT="38100" marB="38100" anchor="ctr"/>
                </a:tc>
                <a:tc>
                  <a:txBody>
                    <a:bodyPr/>
                    <a:lstStyle/>
                    <a:p>
                      <a:pPr algn="ctr">
                        <a:lnSpc>
                          <a:spcPts val="1680"/>
                        </a:lnSpc>
                        <a:spcAft>
                          <a:spcPts val="800"/>
                        </a:spcAft>
                      </a:pPr>
                      <a:r>
                        <a:rPr lang="en-GB" sz="1100" kern="100" dirty="0">
                          <a:effectLst/>
                          <a:latin typeface="+mn-lt"/>
                          <a:ea typeface="Calibri" panose="020F0502020204030204" pitchFamily="34" charset="0"/>
                          <a:cs typeface="Times New Roman" panose="02020603050405020304" pitchFamily="18" charset="0"/>
                        </a:rPr>
                        <a:t>Outdoor gym equipment</a:t>
                      </a:r>
                      <a:endParaRPr lang="en-IE" sz="1100" kern="100" dirty="0">
                        <a:effectLst/>
                        <a:latin typeface="+mn-lt"/>
                        <a:ea typeface="Calibri" panose="020F0502020204030204" pitchFamily="34" charset="0"/>
                        <a:cs typeface="Times New Roman" panose="02020603050405020304" pitchFamily="18" charset="0"/>
                      </a:endParaRPr>
                    </a:p>
                  </a:txBody>
                  <a:tcPr marL="38100" marR="38100" marT="38100" marB="38100"/>
                </a:tc>
                <a:tc>
                  <a:txBody>
                    <a:bodyPr/>
                    <a:lstStyle/>
                    <a:p>
                      <a:pPr algn="ctr">
                        <a:lnSpc>
                          <a:spcPts val="1680"/>
                        </a:lnSpc>
                        <a:spcAft>
                          <a:spcPts val="800"/>
                        </a:spcAft>
                      </a:pPr>
                      <a:r>
                        <a:rPr lang="en-GB" sz="1100" kern="100" dirty="0">
                          <a:effectLst/>
                          <a:latin typeface="+mn-lt"/>
                          <a:ea typeface="Calibri" panose="020F0502020204030204" pitchFamily="34" charset="0"/>
                          <a:cs typeface="Times New Roman" panose="02020603050405020304" pitchFamily="18" charset="0"/>
                        </a:rPr>
                        <a:t>€78,000</a:t>
                      </a:r>
                      <a:endParaRPr lang="en-IE" sz="1100" kern="100" dirty="0">
                        <a:effectLst/>
                        <a:latin typeface="+mn-lt"/>
                        <a:ea typeface="Calibri" panose="020F0502020204030204" pitchFamily="34" charset="0"/>
                        <a:cs typeface="Times New Roman" panose="02020603050405020304" pitchFamily="18" charset="0"/>
                      </a:endParaRPr>
                    </a:p>
                  </a:txBody>
                  <a:tcPr marL="38100" marR="38100" marT="38100" marB="38100"/>
                </a:tc>
                <a:extLst>
                  <a:ext uri="{0D108BD9-81ED-4DB2-BD59-A6C34878D82A}">
                    <a16:rowId xmlns:a16="http://schemas.microsoft.com/office/drawing/2014/main" val="4229641862"/>
                  </a:ext>
                </a:extLst>
              </a:tr>
              <a:tr h="284581">
                <a:tc>
                  <a:txBody>
                    <a:bodyPr/>
                    <a:lstStyle/>
                    <a:p>
                      <a:pPr algn="ctr">
                        <a:lnSpc>
                          <a:spcPts val="1680"/>
                        </a:lnSpc>
                        <a:spcAft>
                          <a:spcPts val="800"/>
                        </a:spcAft>
                      </a:pPr>
                      <a:r>
                        <a:rPr lang="en-IE" sz="1100" kern="100" dirty="0">
                          <a:effectLst/>
                          <a:latin typeface="+mn-lt"/>
                          <a:ea typeface="Calibri" panose="020F0502020204030204" pitchFamily="34" charset="0"/>
                          <a:cs typeface="Times New Roman" panose="02020603050405020304" pitchFamily="18" charset="0"/>
                        </a:rPr>
                        <a:t>5</a:t>
                      </a:r>
                    </a:p>
                  </a:txBody>
                  <a:tcPr marL="38100" marR="38100" marT="38100" marB="38100"/>
                </a:tc>
                <a:tc>
                  <a:txBody>
                    <a:bodyPr/>
                    <a:lstStyle/>
                    <a:p>
                      <a:pPr algn="ctr">
                        <a:lnSpc>
                          <a:spcPts val="1680"/>
                        </a:lnSpc>
                        <a:spcAft>
                          <a:spcPts val="800"/>
                        </a:spcAft>
                      </a:pPr>
                      <a:r>
                        <a:rPr lang="en-IE" sz="1100" kern="100" dirty="0">
                          <a:effectLst/>
                          <a:latin typeface="+mn-lt"/>
                          <a:ea typeface="Calibri" panose="020F0502020204030204" pitchFamily="34" charset="0"/>
                          <a:cs typeface="Times New Roman" panose="02020603050405020304" pitchFamily="18" charset="0"/>
                        </a:rPr>
                        <a:t>Balgaddy Open Space</a:t>
                      </a:r>
                    </a:p>
                  </a:txBody>
                  <a:tcPr marL="38100" marR="38100" marT="38100" marB="38100" anchor="ctr"/>
                </a:tc>
                <a:tc>
                  <a:txBody>
                    <a:bodyPr/>
                    <a:lstStyle/>
                    <a:p>
                      <a:pPr algn="ctr">
                        <a:lnSpc>
                          <a:spcPts val="1680"/>
                        </a:lnSpc>
                        <a:spcAft>
                          <a:spcPts val="800"/>
                        </a:spcAft>
                      </a:pPr>
                      <a:r>
                        <a:rPr lang="en-GB" sz="1100" kern="100" dirty="0">
                          <a:effectLst/>
                          <a:latin typeface="+mn-lt"/>
                          <a:ea typeface="Calibri" panose="020F0502020204030204" pitchFamily="34" charset="0"/>
                          <a:cs typeface="Times New Roman" panose="02020603050405020304" pitchFamily="18" charset="0"/>
                        </a:rPr>
                        <a:t>Upgrade MUGA</a:t>
                      </a:r>
                      <a:endParaRPr lang="en-IE" sz="1100" kern="100" dirty="0">
                        <a:effectLst/>
                        <a:latin typeface="+mn-lt"/>
                        <a:ea typeface="Calibri" panose="020F0502020204030204" pitchFamily="34" charset="0"/>
                        <a:cs typeface="Times New Roman" panose="02020603050405020304" pitchFamily="18" charset="0"/>
                      </a:endParaRPr>
                    </a:p>
                  </a:txBody>
                  <a:tcPr marL="38100" marR="38100" marT="38100" marB="38100"/>
                </a:tc>
                <a:tc>
                  <a:txBody>
                    <a:bodyPr/>
                    <a:lstStyle/>
                    <a:p>
                      <a:pPr algn="ctr">
                        <a:lnSpc>
                          <a:spcPts val="1680"/>
                        </a:lnSpc>
                        <a:spcAft>
                          <a:spcPts val="800"/>
                        </a:spcAft>
                      </a:pPr>
                      <a:r>
                        <a:rPr lang="en-GB" sz="1100" kern="100" dirty="0">
                          <a:effectLst/>
                          <a:latin typeface="+mn-lt"/>
                          <a:ea typeface="Calibri" panose="020F0502020204030204" pitchFamily="34" charset="0"/>
                          <a:cs typeface="Times New Roman" panose="02020603050405020304" pitchFamily="18" charset="0"/>
                        </a:rPr>
                        <a:t>€90,000</a:t>
                      </a:r>
                      <a:endParaRPr lang="en-IE" sz="1100" kern="100" dirty="0">
                        <a:effectLst/>
                        <a:latin typeface="+mn-lt"/>
                        <a:ea typeface="Calibri" panose="020F0502020204030204" pitchFamily="34" charset="0"/>
                        <a:cs typeface="Times New Roman" panose="02020603050405020304" pitchFamily="18" charset="0"/>
                      </a:endParaRPr>
                    </a:p>
                  </a:txBody>
                  <a:tcPr marL="38100" marR="38100" marT="38100" marB="38100"/>
                </a:tc>
                <a:extLst>
                  <a:ext uri="{0D108BD9-81ED-4DB2-BD59-A6C34878D82A}">
                    <a16:rowId xmlns:a16="http://schemas.microsoft.com/office/drawing/2014/main" val="752117646"/>
                  </a:ext>
                </a:extLst>
              </a:tr>
              <a:tr h="284581">
                <a:tc>
                  <a:txBody>
                    <a:bodyPr/>
                    <a:lstStyle/>
                    <a:p>
                      <a:pPr algn="ctr">
                        <a:lnSpc>
                          <a:spcPts val="1680"/>
                        </a:lnSpc>
                        <a:spcAft>
                          <a:spcPts val="800"/>
                        </a:spcAft>
                      </a:pPr>
                      <a:endParaRPr lang="en-IE" sz="1100" kern="100">
                        <a:effectLst/>
                        <a:latin typeface="+mn-lt"/>
                        <a:ea typeface="Calibri" panose="020F0502020204030204" pitchFamily="34" charset="0"/>
                        <a:cs typeface="Times New Roman" panose="02020603050405020304" pitchFamily="18" charset="0"/>
                      </a:endParaRPr>
                    </a:p>
                  </a:txBody>
                  <a:tcPr marL="38100" marR="38100" marT="38100" marB="38100"/>
                </a:tc>
                <a:tc>
                  <a:txBody>
                    <a:bodyPr/>
                    <a:lstStyle/>
                    <a:p>
                      <a:pPr algn="ctr">
                        <a:lnSpc>
                          <a:spcPts val="1680"/>
                        </a:lnSpc>
                        <a:spcAft>
                          <a:spcPts val="800"/>
                        </a:spcAft>
                      </a:pPr>
                      <a:r>
                        <a:rPr lang="en-IE" sz="1100" kern="100" dirty="0">
                          <a:effectLst/>
                          <a:latin typeface="+mn-lt"/>
                          <a:ea typeface="Calibri" panose="020F0502020204030204" pitchFamily="34" charset="0"/>
                          <a:cs typeface="Times New Roman" panose="02020603050405020304" pitchFamily="18" charset="0"/>
                        </a:rPr>
                        <a:t>Corkagh Park</a:t>
                      </a:r>
                    </a:p>
                  </a:txBody>
                  <a:tcPr marL="38100" marR="38100" marT="38100" marB="38100" anchor="ctr"/>
                </a:tc>
                <a:tc>
                  <a:txBody>
                    <a:bodyPr/>
                    <a:lstStyle/>
                    <a:p>
                      <a:pPr algn="ctr">
                        <a:lnSpc>
                          <a:spcPts val="1680"/>
                        </a:lnSpc>
                        <a:spcAft>
                          <a:spcPts val="800"/>
                        </a:spcAft>
                      </a:pPr>
                      <a:r>
                        <a:rPr lang="en-IE" sz="1100" kern="100" dirty="0">
                          <a:effectLst/>
                          <a:latin typeface="+mn-lt"/>
                          <a:ea typeface="Calibri" panose="020F0502020204030204" pitchFamily="34" charset="0"/>
                          <a:cs typeface="Times New Roman" panose="02020603050405020304" pitchFamily="18" charset="0"/>
                        </a:rPr>
                        <a:t>Upgrade volleyball court to sand court</a:t>
                      </a:r>
                    </a:p>
                  </a:txBody>
                  <a:tcPr marL="38100" marR="38100" marT="38100" marB="38100"/>
                </a:tc>
                <a:tc>
                  <a:txBody>
                    <a:bodyPr/>
                    <a:lstStyle/>
                    <a:p>
                      <a:pPr algn="ctr">
                        <a:lnSpc>
                          <a:spcPts val="1680"/>
                        </a:lnSpc>
                        <a:spcAft>
                          <a:spcPts val="800"/>
                        </a:spcAft>
                      </a:pPr>
                      <a:r>
                        <a:rPr lang="en-IE" sz="1100" kern="100" dirty="0">
                          <a:effectLst/>
                          <a:latin typeface="+mn-lt"/>
                          <a:ea typeface="Calibri" panose="020F0502020204030204" pitchFamily="34" charset="0"/>
                          <a:cs typeface="Times New Roman" panose="02020603050405020304" pitchFamily="18" charset="0"/>
                        </a:rPr>
                        <a:t>€86,000</a:t>
                      </a:r>
                    </a:p>
                  </a:txBody>
                  <a:tcPr marL="38100" marR="38100" marT="38100" marB="38100"/>
                </a:tc>
                <a:extLst>
                  <a:ext uri="{0D108BD9-81ED-4DB2-BD59-A6C34878D82A}">
                    <a16:rowId xmlns:a16="http://schemas.microsoft.com/office/drawing/2014/main" val="559370942"/>
                  </a:ext>
                </a:extLst>
              </a:tr>
              <a:tr h="284581">
                <a:tc>
                  <a:txBody>
                    <a:bodyPr/>
                    <a:lstStyle/>
                    <a:p>
                      <a:pPr algn="ctr">
                        <a:lnSpc>
                          <a:spcPts val="1680"/>
                        </a:lnSpc>
                        <a:spcAft>
                          <a:spcPts val="800"/>
                        </a:spcAft>
                      </a:pPr>
                      <a:endParaRPr lang="en-IE" sz="1100" kern="100">
                        <a:effectLst/>
                        <a:latin typeface="+mn-lt"/>
                        <a:ea typeface="Calibri" panose="020F0502020204030204" pitchFamily="34" charset="0"/>
                        <a:cs typeface="Times New Roman" panose="02020603050405020304" pitchFamily="18" charset="0"/>
                      </a:endParaRPr>
                    </a:p>
                  </a:txBody>
                  <a:tcPr marL="38100" marR="38100" marT="38100" marB="38100"/>
                </a:tc>
                <a:tc>
                  <a:txBody>
                    <a:bodyPr/>
                    <a:lstStyle/>
                    <a:p>
                      <a:pPr algn="ctr">
                        <a:lnSpc>
                          <a:spcPts val="1680"/>
                        </a:lnSpc>
                        <a:spcAft>
                          <a:spcPts val="800"/>
                        </a:spcAft>
                      </a:pPr>
                      <a:r>
                        <a:rPr lang="en-IE" sz="1100" kern="100" dirty="0">
                          <a:effectLst/>
                          <a:latin typeface="+mn-lt"/>
                          <a:ea typeface="Calibri" panose="020F0502020204030204" pitchFamily="34" charset="0"/>
                          <a:cs typeface="Times New Roman" panose="02020603050405020304" pitchFamily="18" charset="0"/>
                        </a:rPr>
                        <a:t>Griffeen Valley Park</a:t>
                      </a:r>
                    </a:p>
                  </a:txBody>
                  <a:tcPr marL="38100" marR="38100" marT="38100" marB="38100" anchor="ctr"/>
                </a:tc>
                <a:tc>
                  <a:txBody>
                    <a:bodyPr/>
                    <a:lstStyle/>
                    <a:p>
                      <a:pPr marL="0" marR="0" lvl="0" indent="0" algn="ctr" defTabSz="914400" rtl="0" eaLnBrk="1" fontAlgn="auto" latinLnBrk="0" hangingPunct="1">
                        <a:lnSpc>
                          <a:spcPts val="1680"/>
                        </a:lnSpc>
                        <a:spcBef>
                          <a:spcPts val="0"/>
                        </a:spcBef>
                        <a:spcAft>
                          <a:spcPts val="800"/>
                        </a:spcAft>
                        <a:buClrTx/>
                        <a:buSzTx/>
                        <a:buFontTx/>
                        <a:buNone/>
                        <a:tabLst/>
                        <a:defRPr/>
                      </a:pPr>
                      <a:r>
                        <a:rPr lang="en-IE" sz="1100" kern="100" dirty="0">
                          <a:effectLst/>
                          <a:latin typeface="+mn-lt"/>
                          <a:ea typeface="Calibri" panose="020F0502020204030204" pitchFamily="34" charset="0"/>
                          <a:cs typeface="Times New Roman" panose="02020603050405020304" pitchFamily="18" charset="0"/>
                        </a:rPr>
                        <a:t>Provide walking/jogging track around Lucan Athletics track</a:t>
                      </a:r>
                    </a:p>
                  </a:txBody>
                  <a:tcPr marL="38100" marR="38100" marT="38100" marB="38100"/>
                </a:tc>
                <a:tc>
                  <a:txBody>
                    <a:bodyPr/>
                    <a:lstStyle/>
                    <a:p>
                      <a:pPr algn="ctr">
                        <a:lnSpc>
                          <a:spcPts val="1680"/>
                        </a:lnSpc>
                        <a:spcAft>
                          <a:spcPts val="800"/>
                        </a:spcAft>
                      </a:pPr>
                      <a:r>
                        <a:rPr lang="en-IE" sz="1100" kern="100" dirty="0">
                          <a:effectLst/>
                          <a:latin typeface="+mn-lt"/>
                          <a:ea typeface="Calibri" panose="020F0502020204030204" pitchFamily="34" charset="0"/>
                          <a:cs typeface="Times New Roman" panose="02020603050405020304" pitchFamily="18" charset="0"/>
                        </a:rPr>
                        <a:t>€45,000</a:t>
                      </a:r>
                    </a:p>
                  </a:txBody>
                  <a:tcPr marL="38100" marR="38100" marT="38100" marB="38100"/>
                </a:tc>
                <a:extLst>
                  <a:ext uri="{0D108BD9-81ED-4DB2-BD59-A6C34878D82A}">
                    <a16:rowId xmlns:a16="http://schemas.microsoft.com/office/drawing/2014/main" val="3792396709"/>
                  </a:ext>
                </a:extLst>
              </a:tr>
              <a:tr h="284581">
                <a:tc>
                  <a:txBody>
                    <a:bodyPr/>
                    <a:lstStyle/>
                    <a:p>
                      <a:pPr algn="ctr">
                        <a:lnSpc>
                          <a:spcPts val="1680"/>
                        </a:lnSpc>
                        <a:spcAft>
                          <a:spcPts val="800"/>
                        </a:spcAft>
                      </a:pPr>
                      <a:endParaRPr lang="en-IE" sz="1100" kern="100">
                        <a:effectLst/>
                        <a:latin typeface="+mn-lt"/>
                        <a:ea typeface="Calibri" panose="020F0502020204030204" pitchFamily="34" charset="0"/>
                        <a:cs typeface="Times New Roman" panose="02020603050405020304" pitchFamily="18" charset="0"/>
                      </a:endParaRPr>
                    </a:p>
                  </a:txBody>
                  <a:tcPr marL="38100" marR="38100" marT="38100" marB="38100"/>
                </a:tc>
                <a:tc>
                  <a:txBody>
                    <a:bodyPr/>
                    <a:lstStyle/>
                    <a:p>
                      <a:pPr algn="ctr">
                        <a:lnSpc>
                          <a:spcPts val="1680"/>
                        </a:lnSpc>
                        <a:spcAft>
                          <a:spcPts val="800"/>
                        </a:spcAft>
                      </a:pPr>
                      <a:r>
                        <a:rPr lang="en-IE" sz="1100" kern="100" dirty="0">
                          <a:effectLst/>
                          <a:latin typeface="+mn-lt"/>
                          <a:ea typeface="Calibri" panose="020F0502020204030204" pitchFamily="34" charset="0"/>
                          <a:cs typeface="Times New Roman" panose="02020603050405020304" pitchFamily="18" charset="0"/>
                        </a:rPr>
                        <a:t>Glenaulin Park</a:t>
                      </a:r>
                    </a:p>
                  </a:txBody>
                  <a:tcPr marL="38100" marR="38100" marT="38100" marB="38100" anchor="ctr"/>
                </a:tc>
                <a:tc>
                  <a:txBody>
                    <a:bodyPr/>
                    <a:lstStyle/>
                    <a:p>
                      <a:pPr marL="0" marR="0" lvl="0" indent="0" algn="ctr" defTabSz="914400" rtl="0" eaLnBrk="1" fontAlgn="auto" latinLnBrk="0" hangingPunct="1">
                        <a:lnSpc>
                          <a:spcPts val="1680"/>
                        </a:lnSpc>
                        <a:spcBef>
                          <a:spcPts val="0"/>
                        </a:spcBef>
                        <a:spcAft>
                          <a:spcPts val="800"/>
                        </a:spcAft>
                        <a:buClrTx/>
                        <a:buSzTx/>
                        <a:buFontTx/>
                        <a:buNone/>
                        <a:tabLst/>
                        <a:defRPr/>
                      </a:pPr>
                      <a:r>
                        <a:rPr lang="en-IE" sz="1100" kern="100" dirty="0">
                          <a:effectLst/>
                          <a:latin typeface="+mn-lt"/>
                          <a:ea typeface="Calibri" panose="020F0502020204030204" pitchFamily="34" charset="0"/>
                          <a:cs typeface="Times New Roman" panose="02020603050405020304" pitchFamily="18" charset="0"/>
                        </a:rPr>
                        <a:t>Goal Post Storage Compound</a:t>
                      </a:r>
                    </a:p>
                  </a:txBody>
                  <a:tcPr marL="38100" marR="38100" marT="38100" marB="38100"/>
                </a:tc>
                <a:tc>
                  <a:txBody>
                    <a:bodyPr/>
                    <a:lstStyle/>
                    <a:p>
                      <a:pPr algn="ctr">
                        <a:lnSpc>
                          <a:spcPts val="1680"/>
                        </a:lnSpc>
                        <a:spcAft>
                          <a:spcPts val="800"/>
                        </a:spcAft>
                      </a:pPr>
                      <a:r>
                        <a:rPr lang="en-IE" sz="1100" kern="100" dirty="0">
                          <a:effectLst/>
                          <a:latin typeface="+mn-lt"/>
                          <a:ea typeface="Calibri" panose="020F0502020204030204" pitchFamily="34" charset="0"/>
                          <a:cs typeface="Times New Roman" panose="02020603050405020304" pitchFamily="18" charset="0"/>
                        </a:rPr>
                        <a:t>€20,000</a:t>
                      </a:r>
                    </a:p>
                  </a:txBody>
                  <a:tcPr marL="38100" marR="38100" marT="38100" marB="38100"/>
                </a:tc>
                <a:extLst>
                  <a:ext uri="{0D108BD9-81ED-4DB2-BD59-A6C34878D82A}">
                    <a16:rowId xmlns:a16="http://schemas.microsoft.com/office/drawing/2014/main" val="2160691752"/>
                  </a:ext>
                </a:extLst>
              </a:tr>
              <a:tr h="284581">
                <a:tc>
                  <a:txBody>
                    <a:bodyPr/>
                    <a:lstStyle/>
                    <a:p>
                      <a:pPr algn="ctr">
                        <a:lnSpc>
                          <a:spcPts val="1680"/>
                        </a:lnSpc>
                        <a:spcAft>
                          <a:spcPts val="800"/>
                        </a:spcAft>
                      </a:pPr>
                      <a:endParaRPr lang="en-IE" sz="1100" kern="100">
                        <a:effectLst/>
                        <a:latin typeface="+mn-lt"/>
                        <a:ea typeface="Calibri" panose="020F0502020204030204" pitchFamily="34" charset="0"/>
                        <a:cs typeface="Times New Roman" panose="02020603050405020304" pitchFamily="18" charset="0"/>
                      </a:endParaRPr>
                    </a:p>
                  </a:txBody>
                  <a:tcPr marL="38100" marR="38100" marT="38100" marB="38100"/>
                </a:tc>
                <a:tc>
                  <a:txBody>
                    <a:bodyPr/>
                    <a:lstStyle/>
                    <a:p>
                      <a:pPr algn="ctr">
                        <a:lnSpc>
                          <a:spcPts val="1680"/>
                        </a:lnSpc>
                        <a:spcAft>
                          <a:spcPts val="800"/>
                        </a:spcAft>
                      </a:pPr>
                      <a:r>
                        <a:rPr lang="en-IE" sz="1100" kern="100" dirty="0">
                          <a:effectLst/>
                          <a:latin typeface="+mn-lt"/>
                          <a:ea typeface="Calibri" panose="020F0502020204030204" pitchFamily="34" charset="0"/>
                          <a:cs typeface="Times New Roman" panose="02020603050405020304" pitchFamily="18" charset="0"/>
                        </a:rPr>
                        <a:t>Kingswood Open Space </a:t>
                      </a:r>
                    </a:p>
                  </a:txBody>
                  <a:tcPr marL="38100" marR="38100" marT="38100" marB="38100" anchor="ctr"/>
                </a:tc>
                <a:tc>
                  <a:txBody>
                    <a:bodyPr/>
                    <a:lstStyle/>
                    <a:p>
                      <a:pPr marL="0" marR="0" lvl="0" indent="0" algn="ctr" defTabSz="914400" rtl="0" eaLnBrk="1" fontAlgn="auto" latinLnBrk="0" hangingPunct="1">
                        <a:lnSpc>
                          <a:spcPts val="1680"/>
                        </a:lnSpc>
                        <a:spcBef>
                          <a:spcPts val="0"/>
                        </a:spcBef>
                        <a:spcAft>
                          <a:spcPts val="800"/>
                        </a:spcAft>
                        <a:buClrTx/>
                        <a:buSzTx/>
                        <a:buFontTx/>
                        <a:buNone/>
                        <a:tabLst/>
                        <a:defRPr/>
                      </a:pPr>
                      <a:r>
                        <a:rPr lang="en-IE" sz="1100" kern="100" dirty="0">
                          <a:effectLst/>
                          <a:latin typeface="+mn-lt"/>
                          <a:ea typeface="Calibri" panose="020F0502020204030204" pitchFamily="34" charset="0"/>
                          <a:cs typeface="Times New Roman" panose="02020603050405020304" pitchFamily="18" charset="0"/>
                        </a:rPr>
                        <a:t>Goal Post Storage Compound</a:t>
                      </a:r>
                    </a:p>
                  </a:txBody>
                  <a:tcPr marL="38100" marR="38100" marT="38100" marB="38100"/>
                </a:tc>
                <a:tc>
                  <a:txBody>
                    <a:bodyPr/>
                    <a:lstStyle/>
                    <a:p>
                      <a:pPr algn="ctr">
                        <a:lnSpc>
                          <a:spcPts val="1680"/>
                        </a:lnSpc>
                        <a:spcAft>
                          <a:spcPts val="800"/>
                        </a:spcAft>
                      </a:pPr>
                      <a:r>
                        <a:rPr lang="en-IE" sz="1100" kern="100" dirty="0">
                          <a:effectLst/>
                          <a:latin typeface="+mn-lt"/>
                          <a:ea typeface="Calibri" panose="020F0502020204030204" pitchFamily="34" charset="0"/>
                          <a:cs typeface="Times New Roman" panose="02020603050405020304" pitchFamily="18" charset="0"/>
                        </a:rPr>
                        <a:t>€20,000</a:t>
                      </a:r>
                    </a:p>
                  </a:txBody>
                  <a:tcPr marL="38100" marR="38100" marT="38100" marB="38100"/>
                </a:tc>
                <a:extLst>
                  <a:ext uri="{0D108BD9-81ED-4DB2-BD59-A6C34878D82A}">
                    <a16:rowId xmlns:a16="http://schemas.microsoft.com/office/drawing/2014/main" val="1700956044"/>
                  </a:ext>
                </a:extLst>
              </a:tr>
              <a:tr h="284581">
                <a:tc>
                  <a:txBody>
                    <a:bodyPr/>
                    <a:lstStyle/>
                    <a:p>
                      <a:pPr algn="ctr">
                        <a:lnSpc>
                          <a:spcPts val="1680"/>
                        </a:lnSpc>
                        <a:spcAft>
                          <a:spcPts val="800"/>
                        </a:spcAft>
                      </a:pPr>
                      <a:endParaRPr lang="en-IE" sz="1100" kern="100">
                        <a:effectLst/>
                        <a:latin typeface="+mn-lt"/>
                        <a:ea typeface="Calibri" panose="020F0502020204030204" pitchFamily="34" charset="0"/>
                        <a:cs typeface="Times New Roman" panose="02020603050405020304" pitchFamily="18" charset="0"/>
                      </a:endParaRPr>
                    </a:p>
                  </a:txBody>
                  <a:tcPr marL="38100" marR="38100" marT="38100" marB="38100"/>
                </a:tc>
                <a:tc>
                  <a:txBody>
                    <a:bodyPr/>
                    <a:lstStyle/>
                    <a:p>
                      <a:pPr algn="ctr">
                        <a:lnSpc>
                          <a:spcPts val="1680"/>
                        </a:lnSpc>
                        <a:spcAft>
                          <a:spcPts val="800"/>
                        </a:spcAft>
                      </a:pPr>
                      <a:r>
                        <a:rPr lang="en-IE" sz="1100" kern="100" dirty="0">
                          <a:effectLst/>
                          <a:latin typeface="+mn-lt"/>
                          <a:ea typeface="Calibri" panose="020F0502020204030204" pitchFamily="34" charset="0"/>
                          <a:cs typeface="Times New Roman" panose="02020603050405020304" pitchFamily="18" charset="0"/>
                        </a:rPr>
                        <a:t>Griffeen Valley Park (Haydens Lane)</a:t>
                      </a:r>
                    </a:p>
                  </a:txBody>
                  <a:tcPr marL="38100" marR="38100" marT="38100" marB="38100" anchor="ctr"/>
                </a:tc>
                <a:tc>
                  <a:txBody>
                    <a:bodyPr/>
                    <a:lstStyle/>
                    <a:p>
                      <a:pPr marL="0" marR="0" lvl="0" indent="0" algn="ctr" defTabSz="914400" rtl="0" eaLnBrk="1" fontAlgn="auto" latinLnBrk="0" hangingPunct="1">
                        <a:lnSpc>
                          <a:spcPts val="1680"/>
                        </a:lnSpc>
                        <a:spcBef>
                          <a:spcPts val="0"/>
                        </a:spcBef>
                        <a:spcAft>
                          <a:spcPts val="800"/>
                        </a:spcAft>
                        <a:buClrTx/>
                        <a:buSzTx/>
                        <a:buFontTx/>
                        <a:buNone/>
                        <a:tabLst/>
                        <a:defRPr/>
                      </a:pPr>
                      <a:r>
                        <a:rPr lang="en-IE" sz="1100" kern="100" dirty="0">
                          <a:effectLst/>
                          <a:latin typeface="+mn-lt"/>
                          <a:ea typeface="Calibri" panose="020F0502020204030204" pitchFamily="34" charset="0"/>
                          <a:cs typeface="Times New Roman" panose="02020603050405020304" pitchFamily="18" charset="0"/>
                        </a:rPr>
                        <a:t>Goal Post Storage Compound</a:t>
                      </a:r>
                    </a:p>
                  </a:txBody>
                  <a:tcPr marL="38100" marR="38100" marT="38100" marB="38100"/>
                </a:tc>
                <a:tc>
                  <a:txBody>
                    <a:bodyPr/>
                    <a:lstStyle/>
                    <a:p>
                      <a:pPr algn="ctr">
                        <a:lnSpc>
                          <a:spcPts val="1680"/>
                        </a:lnSpc>
                        <a:spcAft>
                          <a:spcPts val="800"/>
                        </a:spcAft>
                      </a:pPr>
                      <a:r>
                        <a:rPr lang="en-IE" sz="1100" kern="100" dirty="0">
                          <a:effectLst/>
                          <a:latin typeface="+mn-lt"/>
                          <a:ea typeface="Calibri" panose="020F0502020204030204" pitchFamily="34" charset="0"/>
                          <a:cs typeface="Times New Roman" panose="02020603050405020304" pitchFamily="18" charset="0"/>
                        </a:rPr>
                        <a:t>€20,000</a:t>
                      </a:r>
                    </a:p>
                  </a:txBody>
                  <a:tcPr marL="38100" marR="38100" marT="38100" marB="38100"/>
                </a:tc>
                <a:extLst>
                  <a:ext uri="{0D108BD9-81ED-4DB2-BD59-A6C34878D82A}">
                    <a16:rowId xmlns:a16="http://schemas.microsoft.com/office/drawing/2014/main" val="3913007500"/>
                  </a:ext>
                </a:extLst>
              </a:tr>
            </a:tbl>
          </a:graphicData>
        </a:graphic>
      </p:graphicFrame>
      <p:pic>
        <p:nvPicPr>
          <p:cNvPr id="10" name="Picture 2" descr="Photos from U17 Hurling vs Nh Jude – Sep 2022 – FAUGHS GAA CLUB">
            <a:extLst>
              <a:ext uri="{FF2B5EF4-FFF2-40B4-BE49-F238E27FC236}">
                <a16:creationId xmlns:a16="http://schemas.microsoft.com/office/drawing/2014/main" id="{CCEAE202-A281-C209-F54B-76E8EDB262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5106" y="4664828"/>
            <a:ext cx="2880000" cy="192000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1" name="Picture 10" descr="A basketball court with a fence and grass&#10;&#10;Description automatically generated">
            <a:extLst>
              <a:ext uri="{FF2B5EF4-FFF2-40B4-BE49-F238E27FC236}">
                <a16:creationId xmlns:a16="http://schemas.microsoft.com/office/drawing/2014/main" id="{C328569E-B57E-896C-89AF-F43910F3CD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5827" y="2467105"/>
            <a:ext cx="2880000" cy="1916000"/>
          </a:xfrm>
          <a:prstGeom prst="rect">
            <a:avLst/>
          </a:prstGeom>
          <a:effectLst>
            <a:softEdge rad="31750"/>
          </a:effectLst>
        </p:spPr>
      </p:pic>
      <p:sp>
        <p:nvSpPr>
          <p:cNvPr id="12" name="TextBox 11">
            <a:extLst>
              <a:ext uri="{FF2B5EF4-FFF2-40B4-BE49-F238E27FC236}">
                <a16:creationId xmlns:a16="http://schemas.microsoft.com/office/drawing/2014/main" id="{178D5E8E-ADD5-E854-1524-22E5F798960C}"/>
              </a:ext>
            </a:extLst>
          </p:cNvPr>
          <p:cNvSpPr txBox="1"/>
          <p:nvPr/>
        </p:nvSpPr>
        <p:spPr>
          <a:xfrm>
            <a:off x="9185106" y="4387514"/>
            <a:ext cx="3146367" cy="261610"/>
          </a:xfrm>
          <a:prstGeom prst="rect">
            <a:avLst/>
          </a:prstGeom>
          <a:noFill/>
        </p:spPr>
        <p:txBody>
          <a:bodyPr wrap="square" rtlCol="0">
            <a:spAutoFit/>
          </a:bodyPr>
          <a:lstStyle/>
          <a:p>
            <a:pPr algn="ctr"/>
            <a:r>
              <a:rPr lang="en-GB" sz="1100" dirty="0"/>
              <a:t>MUGA Rathcoole Park</a:t>
            </a:r>
            <a:endParaRPr lang="en-IE" sz="1100" dirty="0"/>
          </a:p>
        </p:txBody>
      </p:sp>
    </p:spTree>
    <p:extLst>
      <p:ext uri="{BB962C8B-B14F-4D97-AF65-F5344CB8AC3E}">
        <p14:creationId xmlns:p14="http://schemas.microsoft.com/office/powerpoint/2010/main" val="407837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5AEBC-44D9-3AD7-21A8-B3FBB20D4D0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87994D2-C95F-C3C7-310B-E5FC86A54B0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E" sz="1200"/>
          </a:p>
        </p:txBody>
      </p:sp>
      <p:graphicFrame>
        <p:nvGraphicFramePr>
          <p:cNvPr id="3" name="Table 2">
            <a:extLst>
              <a:ext uri="{FF2B5EF4-FFF2-40B4-BE49-F238E27FC236}">
                <a16:creationId xmlns:a16="http://schemas.microsoft.com/office/drawing/2014/main" id="{2FD8122D-1FCE-96C2-F11C-7F9EF126F7F9}"/>
              </a:ext>
            </a:extLst>
          </p:cNvPr>
          <p:cNvGraphicFramePr>
            <a:graphicFrameLocks noGrp="1"/>
          </p:cNvGraphicFramePr>
          <p:nvPr>
            <p:extLst>
              <p:ext uri="{D42A27DB-BD31-4B8C-83A1-F6EECF244321}">
                <p14:modId xmlns:p14="http://schemas.microsoft.com/office/powerpoint/2010/main" val="1582974244"/>
              </p:ext>
            </p:extLst>
          </p:nvPr>
        </p:nvGraphicFramePr>
        <p:xfrm>
          <a:off x="380998" y="952499"/>
          <a:ext cx="11087101" cy="2641604"/>
        </p:xfrm>
        <a:graphic>
          <a:graphicData uri="http://schemas.openxmlformats.org/drawingml/2006/table">
            <a:tbl>
              <a:tblPr>
                <a:tableStyleId>{616DA210-FB5B-4158-B5E0-FEB733F419BA}</a:tableStyleId>
              </a:tblPr>
              <a:tblGrid>
                <a:gridCol w="385530">
                  <a:extLst>
                    <a:ext uri="{9D8B030D-6E8A-4147-A177-3AD203B41FA5}">
                      <a16:colId xmlns:a16="http://schemas.microsoft.com/office/drawing/2014/main" val="351684651"/>
                    </a:ext>
                  </a:extLst>
                </a:gridCol>
                <a:gridCol w="3216177">
                  <a:extLst>
                    <a:ext uri="{9D8B030D-6E8A-4147-A177-3AD203B41FA5}">
                      <a16:colId xmlns:a16="http://schemas.microsoft.com/office/drawing/2014/main" val="1152212468"/>
                    </a:ext>
                  </a:extLst>
                </a:gridCol>
                <a:gridCol w="5671266">
                  <a:extLst>
                    <a:ext uri="{9D8B030D-6E8A-4147-A177-3AD203B41FA5}">
                      <a16:colId xmlns:a16="http://schemas.microsoft.com/office/drawing/2014/main" val="2251062397"/>
                    </a:ext>
                  </a:extLst>
                </a:gridCol>
                <a:gridCol w="1814128">
                  <a:extLst>
                    <a:ext uri="{9D8B030D-6E8A-4147-A177-3AD203B41FA5}">
                      <a16:colId xmlns:a16="http://schemas.microsoft.com/office/drawing/2014/main" val="1933358181"/>
                    </a:ext>
                  </a:extLst>
                </a:gridCol>
              </a:tblGrid>
              <a:tr h="377372">
                <a:tc>
                  <a:txBody>
                    <a:bodyPr/>
                    <a:lstStyle/>
                    <a:p>
                      <a:pPr fontAlgn="t">
                        <a:lnSpc>
                          <a:spcPts val="1680"/>
                        </a:lnSpc>
                        <a:spcAft>
                          <a:spcPts val="1125"/>
                        </a:spcAft>
                      </a:pPr>
                      <a:r>
                        <a:rPr lang="en-IE" sz="1100">
                          <a:solidFill>
                            <a:srgbClr val="000000"/>
                          </a:solidFill>
                          <a:effectLst/>
                        </a:rPr>
                        <a:t> </a:t>
                      </a:r>
                      <a:endParaRPr lang="en-IE" sz="1100">
                        <a:effectLst/>
                        <a:latin typeface="Aptos" panose="020B0004020202020204" pitchFamily="34" charset="0"/>
                      </a:endParaRPr>
                    </a:p>
                  </a:txBody>
                  <a:tcPr marL="36449" marR="36449" marT="36449" marB="36449"/>
                </a:tc>
                <a:tc>
                  <a:txBody>
                    <a:bodyPr/>
                    <a:lstStyle/>
                    <a:p>
                      <a:pPr fontAlgn="t">
                        <a:lnSpc>
                          <a:spcPts val="1680"/>
                        </a:lnSpc>
                        <a:spcAft>
                          <a:spcPts val="1125"/>
                        </a:spcAft>
                      </a:pPr>
                      <a:r>
                        <a:rPr lang="en-IE" sz="1100" b="1">
                          <a:solidFill>
                            <a:srgbClr val="000000"/>
                          </a:solidFill>
                          <a:effectLst/>
                        </a:rPr>
                        <a:t>Location</a:t>
                      </a:r>
                      <a:endParaRPr lang="en-IE" sz="1100">
                        <a:effectLst/>
                        <a:latin typeface="Aptos" panose="020B0004020202020204" pitchFamily="34" charset="0"/>
                      </a:endParaRPr>
                    </a:p>
                  </a:txBody>
                  <a:tcPr marL="36449" marR="36449" marT="36449" marB="36449"/>
                </a:tc>
                <a:tc>
                  <a:txBody>
                    <a:bodyPr/>
                    <a:lstStyle/>
                    <a:p>
                      <a:pPr fontAlgn="t">
                        <a:lnSpc>
                          <a:spcPts val="1680"/>
                        </a:lnSpc>
                        <a:spcAft>
                          <a:spcPts val="1125"/>
                        </a:spcAft>
                      </a:pPr>
                      <a:r>
                        <a:rPr lang="en-IE" sz="1100" b="1">
                          <a:solidFill>
                            <a:srgbClr val="000000"/>
                          </a:solidFill>
                          <a:effectLst/>
                        </a:rPr>
                        <a:t>Description of the works</a:t>
                      </a:r>
                      <a:endParaRPr lang="en-IE" sz="1100">
                        <a:effectLst/>
                        <a:latin typeface="Aptos" panose="020B0004020202020204" pitchFamily="34" charset="0"/>
                      </a:endParaRPr>
                    </a:p>
                  </a:txBody>
                  <a:tcPr marL="36449" marR="36449" marT="36449" marB="36449"/>
                </a:tc>
                <a:tc>
                  <a:txBody>
                    <a:bodyPr/>
                    <a:lstStyle/>
                    <a:p>
                      <a:pPr fontAlgn="t">
                        <a:lnSpc>
                          <a:spcPts val="1680"/>
                        </a:lnSpc>
                        <a:spcAft>
                          <a:spcPts val="1125"/>
                        </a:spcAft>
                      </a:pPr>
                      <a:r>
                        <a:rPr lang="en-IE" sz="1100" b="1">
                          <a:solidFill>
                            <a:srgbClr val="000000"/>
                          </a:solidFill>
                          <a:effectLst/>
                        </a:rPr>
                        <a:t>Grant Amount</a:t>
                      </a:r>
                      <a:endParaRPr lang="en-IE" sz="1100">
                        <a:effectLst/>
                        <a:latin typeface="Aptos" panose="020B0004020202020204" pitchFamily="34" charset="0"/>
                      </a:endParaRPr>
                    </a:p>
                  </a:txBody>
                  <a:tcPr marL="36449" marR="36449" marT="36449" marB="36449"/>
                </a:tc>
                <a:extLst>
                  <a:ext uri="{0D108BD9-81ED-4DB2-BD59-A6C34878D82A}">
                    <a16:rowId xmlns:a16="http://schemas.microsoft.com/office/drawing/2014/main" val="579594850"/>
                  </a:ext>
                </a:extLst>
              </a:tr>
              <a:tr h="377372">
                <a:tc>
                  <a:txBody>
                    <a:bodyPr/>
                    <a:lstStyle/>
                    <a:p>
                      <a:pPr fontAlgn="t">
                        <a:lnSpc>
                          <a:spcPts val="1680"/>
                        </a:lnSpc>
                        <a:spcAft>
                          <a:spcPts val="1125"/>
                        </a:spcAft>
                      </a:pPr>
                      <a:r>
                        <a:rPr lang="en-IE" sz="1100">
                          <a:solidFill>
                            <a:srgbClr val="000000"/>
                          </a:solidFill>
                          <a:effectLst/>
                        </a:rPr>
                        <a:t>1</a:t>
                      </a:r>
                      <a:endParaRPr lang="en-IE" sz="1100">
                        <a:effectLst/>
                        <a:latin typeface="Aptos" panose="020B0004020202020204" pitchFamily="34" charset="0"/>
                      </a:endParaRPr>
                    </a:p>
                  </a:txBody>
                  <a:tcPr marL="36449" marR="36449" marT="36449" marB="36449"/>
                </a:tc>
                <a:tc>
                  <a:txBody>
                    <a:bodyPr/>
                    <a:lstStyle/>
                    <a:p>
                      <a:pPr fontAlgn="t">
                        <a:lnSpc>
                          <a:spcPts val="1680"/>
                        </a:lnSpc>
                        <a:spcAft>
                          <a:spcPts val="1125"/>
                        </a:spcAft>
                      </a:pPr>
                      <a:r>
                        <a:rPr lang="en-IE" sz="1100">
                          <a:solidFill>
                            <a:srgbClr val="000000"/>
                          </a:solidFill>
                          <a:effectLst/>
                        </a:rPr>
                        <a:t>Griffeen Valley Pavillion</a:t>
                      </a:r>
                      <a:endParaRPr lang="en-IE" sz="1100">
                        <a:effectLst/>
                        <a:latin typeface="Aptos" panose="020B0004020202020204" pitchFamily="34" charset="0"/>
                      </a:endParaRPr>
                    </a:p>
                  </a:txBody>
                  <a:tcPr marL="36449" marR="36449" marT="36449" marB="36449"/>
                </a:tc>
                <a:tc>
                  <a:txBody>
                    <a:bodyPr/>
                    <a:lstStyle/>
                    <a:p>
                      <a:pPr fontAlgn="t">
                        <a:lnSpc>
                          <a:spcPts val="1680"/>
                        </a:lnSpc>
                        <a:spcAft>
                          <a:spcPts val="1125"/>
                        </a:spcAft>
                      </a:pPr>
                      <a:r>
                        <a:rPr lang="en-IE" sz="1100">
                          <a:solidFill>
                            <a:srgbClr val="000000"/>
                          </a:solidFill>
                          <a:effectLst/>
                        </a:rPr>
                        <a:t>Sports changing room pavillion</a:t>
                      </a:r>
                      <a:endParaRPr lang="en-IE" sz="1100">
                        <a:effectLst/>
                        <a:latin typeface="Aptos" panose="020B0004020202020204" pitchFamily="34" charset="0"/>
                      </a:endParaRPr>
                    </a:p>
                  </a:txBody>
                  <a:tcPr marL="36449" marR="36449" marT="36449" marB="36449"/>
                </a:tc>
                <a:tc>
                  <a:txBody>
                    <a:bodyPr/>
                    <a:lstStyle/>
                    <a:p>
                      <a:pPr fontAlgn="t">
                        <a:lnSpc>
                          <a:spcPts val="1680"/>
                        </a:lnSpc>
                        <a:spcAft>
                          <a:spcPts val="1125"/>
                        </a:spcAft>
                      </a:pPr>
                      <a:r>
                        <a:rPr lang="en-IE" sz="1100">
                          <a:solidFill>
                            <a:srgbClr val="000000"/>
                          </a:solidFill>
                          <a:effectLst/>
                        </a:rPr>
                        <a:t> €610,000</a:t>
                      </a:r>
                      <a:endParaRPr lang="en-IE" sz="1100">
                        <a:effectLst/>
                        <a:latin typeface="Aptos" panose="020B0004020202020204" pitchFamily="34" charset="0"/>
                      </a:endParaRPr>
                    </a:p>
                  </a:txBody>
                  <a:tcPr marL="36449" marR="36449" marT="36449" marB="36449"/>
                </a:tc>
                <a:extLst>
                  <a:ext uri="{0D108BD9-81ED-4DB2-BD59-A6C34878D82A}">
                    <a16:rowId xmlns:a16="http://schemas.microsoft.com/office/drawing/2014/main" val="585909509"/>
                  </a:ext>
                </a:extLst>
              </a:tr>
              <a:tr h="377372">
                <a:tc>
                  <a:txBody>
                    <a:bodyPr/>
                    <a:lstStyle/>
                    <a:p>
                      <a:pPr fontAlgn="t">
                        <a:lnSpc>
                          <a:spcPts val="1680"/>
                        </a:lnSpc>
                        <a:spcAft>
                          <a:spcPts val="1125"/>
                        </a:spcAft>
                      </a:pPr>
                      <a:r>
                        <a:rPr lang="en-IE" sz="1100">
                          <a:solidFill>
                            <a:srgbClr val="000000"/>
                          </a:solidFill>
                          <a:effectLst/>
                        </a:rPr>
                        <a:t>2</a:t>
                      </a:r>
                      <a:endParaRPr lang="en-IE" sz="1100">
                        <a:effectLst/>
                        <a:latin typeface="Aptos" panose="020B0004020202020204" pitchFamily="34" charset="0"/>
                      </a:endParaRPr>
                    </a:p>
                  </a:txBody>
                  <a:tcPr marL="36449" marR="36449" marT="36449" marB="36449"/>
                </a:tc>
                <a:tc>
                  <a:txBody>
                    <a:bodyPr/>
                    <a:lstStyle/>
                    <a:p>
                      <a:pPr fontAlgn="t">
                        <a:lnSpc>
                          <a:spcPts val="1680"/>
                        </a:lnSpc>
                        <a:spcAft>
                          <a:spcPts val="1125"/>
                        </a:spcAft>
                      </a:pPr>
                      <a:r>
                        <a:rPr lang="en-IE" sz="1100">
                          <a:solidFill>
                            <a:srgbClr val="000000"/>
                          </a:solidFill>
                          <a:effectLst/>
                        </a:rPr>
                        <a:t>Corkagh Park Pavillion</a:t>
                      </a:r>
                      <a:endParaRPr lang="en-IE" sz="1100">
                        <a:effectLst/>
                        <a:latin typeface="Aptos" panose="020B0004020202020204" pitchFamily="34" charset="0"/>
                      </a:endParaRPr>
                    </a:p>
                  </a:txBody>
                  <a:tcPr marL="36449" marR="36449" marT="36449" marB="36449"/>
                </a:tc>
                <a:tc>
                  <a:txBody>
                    <a:bodyPr/>
                    <a:lstStyle/>
                    <a:p>
                      <a:pPr fontAlgn="t">
                        <a:lnSpc>
                          <a:spcPts val="1680"/>
                        </a:lnSpc>
                        <a:spcAft>
                          <a:spcPts val="1125"/>
                        </a:spcAft>
                      </a:pPr>
                      <a:r>
                        <a:rPr lang="en-IE" sz="1100" dirty="0">
                          <a:solidFill>
                            <a:srgbClr val="000000"/>
                          </a:solidFill>
                          <a:effectLst/>
                        </a:rPr>
                        <a:t>Sports changing room </a:t>
                      </a:r>
                      <a:r>
                        <a:rPr lang="en-IE" sz="1100" dirty="0" err="1">
                          <a:solidFill>
                            <a:srgbClr val="000000"/>
                          </a:solidFill>
                          <a:effectLst/>
                        </a:rPr>
                        <a:t>pavillion</a:t>
                      </a:r>
                      <a:endParaRPr lang="en-IE" sz="1100" dirty="0">
                        <a:effectLst/>
                        <a:latin typeface="Aptos" panose="020B0004020202020204" pitchFamily="34" charset="0"/>
                      </a:endParaRPr>
                    </a:p>
                  </a:txBody>
                  <a:tcPr marL="36449" marR="36449" marT="36449" marB="36449"/>
                </a:tc>
                <a:tc>
                  <a:txBody>
                    <a:bodyPr/>
                    <a:lstStyle/>
                    <a:p>
                      <a:pPr fontAlgn="t">
                        <a:lnSpc>
                          <a:spcPts val="1680"/>
                        </a:lnSpc>
                        <a:spcAft>
                          <a:spcPts val="1125"/>
                        </a:spcAft>
                      </a:pPr>
                      <a:r>
                        <a:rPr lang="en-IE" sz="1100">
                          <a:solidFill>
                            <a:srgbClr val="000000"/>
                          </a:solidFill>
                          <a:effectLst/>
                        </a:rPr>
                        <a:t>€550,000</a:t>
                      </a:r>
                      <a:endParaRPr lang="en-IE" sz="1100">
                        <a:effectLst/>
                        <a:latin typeface="Aptos" panose="020B0004020202020204" pitchFamily="34" charset="0"/>
                      </a:endParaRPr>
                    </a:p>
                  </a:txBody>
                  <a:tcPr marL="36449" marR="36449" marT="36449" marB="36449"/>
                </a:tc>
                <a:extLst>
                  <a:ext uri="{0D108BD9-81ED-4DB2-BD59-A6C34878D82A}">
                    <a16:rowId xmlns:a16="http://schemas.microsoft.com/office/drawing/2014/main" val="750404714"/>
                  </a:ext>
                </a:extLst>
              </a:tr>
              <a:tr h="377372">
                <a:tc>
                  <a:txBody>
                    <a:bodyPr/>
                    <a:lstStyle/>
                    <a:p>
                      <a:pPr fontAlgn="t">
                        <a:lnSpc>
                          <a:spcPts val="1680"/>
                        </a:lnSpc>
                        <a:spcAft>
                          <a:spcPts val="1125"/>
                        </a:spcAft>
                      </a:pPr>
                      <a:r>
                        <a:rPr lang="en-IE" sz="1100">
                          <a:solidFill>
                            <a:srgbClr val="000000"/>
                          </a:solidFill>
                          <a:effectLst/>
                        </a:rPr>
                        <a:t>3</a:t>
                      </a:r>
                      <a:endParaRPr lang="en-IE" sz="1100">
                        <a:effectLst/>
                        <a:latin typeface="Aptos" panose="020B0004020202020204" pitchFamily="34" charset="0"/>
                      </a:endParaRPr>
                    </a:p>
                  </a:txBody>
                  <a:tcPr marL="36449" marR="36449" marT="36449" marB="36449"/>
                </a:tc>
                <a:tc>
                  <a:txBody>
                    <a:bodyPr/>
                    <a:lstStyle/>
                    <a:p>
                      <a:pPr fontAlgn="t">
                        <a:lnSpc>
                          <a:spcPts val="1680"/>
                        </a:lnSpc>
                        <a:spcAft>
                          <a:spcPts val="1125"/>
                        </a:spcAft>
                      </a:pPr>
                      <a:r>
                        <a:rPr lang="fi-FI" sz="1100">
                          <a:solidFill>
                            <a:srgbClr val="000000"/>
                          </a:solidFill>
                          <a:effectLst/>
                        </a:rPr>
                        <a:t>Glenaulin Park GAA Pitch 24</a:t>
                      </a:r>
                      <a:endParaRPr lang="fi-FI" sz="1100">
                        <a:effectLst/>
                        <a:latin typeface="Aptos" panose="020B0004020202020204" pitchFamily="34" charset="0"/>
                      </a:endParaRPr>
                    </a:p>
                  </a:txBody>
                  <a:tcPr marL="36449" marR="36449" marT="36449" marB="36449"/>
                </a:tc>
                <a:tc>
                  <a:txBody>
                    <a:bodyPr/>
                    <a:lstStyle/>
                    <a:p>
                      <a:pPr fontAlgn="t">
                        <a:lnSpc>
                          <a:spcPts val="1680"/>
                        </a:lnSpc>
                        <a:spcAft>
                          <a:spcPts val="1125"/>
                        </a:spcAft>
                      </a:pPr>
                      <a:r>
                        <a:rPr lang="en-GB" sz="1100">
                          <a:solidFill>
                            <a:srgbClr val="000000"/>
                          </a:solidFill>
                          <a:effectLst/>
                        </a:rPr>
                        <a:t>Level &amp; small drainage works (underway will be completed in 2025)</a:t>
                      </a:r>
                      <a:endParaRPr lang="en-GB" sz="1100">
                        <a:effectLst/>
                        <a:latin typeface="Aptos" panose="020B0004020202020204" pitchFamily="34" charset="0"/>
                      </a:endParaRPr>
                    </a:p>
                  </a:txBody>
                  <a:tcPr marL="36449" marR="36449" marT="36449" marB="36449"/>
                </a:tc>
                <a:tc>
                  <a:txBody>
                    <a:bodyPr/>
                    <a:lstStyle/>
                    <a:p>
                      <a:pPr fontAlgn="t">
                        <a:lnSpc>
                          <a:spcPts val="1680"/>
                        </a:lnSpc>
                        <a:spcAft>
                          <a:spcPts val="1125"/>
                        </a:spcAft>
                      </a:pPr>
                      <a:r>
                        <a:rPr lang="en-IE" sz="1100">
                          <a:solidFill>
                            <a:srgbClr val="000000"/>
                          </a:solidFill>
                          <a:effectLst/>
                        </a:rPr>
                        <a:t>€35,000</a:t>
                      </a:r>
                      <a:endParaRPr lang="en-IE" sz="1100">
                        <a:effectLst/>
                        <a:latin typeface="Aptos" panose="020B0004020202020204" pitchFamily="34" charset="0"/>
                      </a:endParaRPr>
                    </a:p>
                  </a:txBody>
                  <a:tcPr marL="36449" marR="36449" marT="36449" marB="36449"/>
                </a:tc>
                <a:extLst>
                  <a:ext uri="{0D108BD9-81ED-4DB2-BD59-A6C34878D82A}">
                    <a16:rowId xmlns:a16="http://schemas.microsoft.com/office/drawing/2014/main" val="524969837"/>
                  </a:ext>
                </a:extLst>
              </a:tr>
              <a:tr h="377372">
                <a:tc>
                  <a:txBody>
                    <a:bodyPr/>
                    <a:lstStyle/>
                    <a:p>
                      <a:pPr fontAlgn="t">
                        <a:lnSpc>
                          <a:spcPts val="1680"/>
                        </a:lnSpc>
                        <a:spcAft>
                          <a:spcPts val="1125"/>
                        </a:spcAft>
                      </a:pPr>
                      <a:r>
                        <a:rPr lang="en-IE" sz="1100">
                          <a:solidFill>
                            <a:srgbClr val="000000"/>
                          </a:solidFill>
                          <a:effectLst/>
                        </a:rPr>
                        <a:t>4</a:t>
                      </a:r>
                      <a:endParaRPr lang="en-IE" sz="1100">
                        <a:effectLst/>
                        <a:latin typeface="Aptos" panose="020B0004020202020204" pitchFamily="34" charset="0"/>
                      </a:endParaRPr>
                    </a:p>
                  </a:txBody>
                  <a:tcPr marL="36449" marR="36449" marT="36449" marB="36449"/>
                </a:tc>
                <a:tc>
                  <a:txBody>
                    <a:bodyPr/>
                    <a:lstStyle/>
                    <a:p>
                      <a:pPr fontAlgn="t">
                        <a:lnSpc>
                          <a:spcPts val="1680"/>
                        </a:lnSpc>
                        <a:spcAft>
                          <a:spcPts val="1125"/>
                        </a:spcAft>
                      </a:pPr>
                      <a:r>
                        <a:rPr lang="en-IE" sz="1100" dirty="0" err="1">
                          <a:solidFill>
                            <a:srgbClr val="000000"/>
                          </a:solidFill>
                          <a:effectLst/>
                        </a:rPr>
                        <a:t>Griffeen</a:t>
                      </a:r>
                      <a:r>
                        <a:rPr lang="en-IE" sz="1100" dirty="0">
                          <a:solidFill>
                            <a:srgbClr val="000000"/>
                          </a:solidFill>
                          <a:effectLst/>
                        </a:rPr>
                        <a:t> Park GAA Pitch 13</a:t>
                      </a:r>
                      <a:endParaRPr lang="en-IE" sz="1100" dirty="0">
                        <a:effectLst/>
                        <a:latin typeface="Aptos" panose="020B0004020202020204" pitchFamily="34" charset="0"/>
                      </a:endParaRPr>
                    </a:p>
                  </a:txBody>
                  <a:tcPr marL="36449" marR="36449" marT="36449" marB="36449"/>
                </a:tc>
                <a:tc>
                  <a:txBody>
                    <a:bodyPr/>
                    <a:lstStyle/>
                    <a:p>
                      <a:pPr fontAlgn="t">
                        <a:lnSpc>
                          <a:spcPts val="1680"/>
                        </a:lnSpc>
                        <a:spcAft>
                          <a:spcPts val="1125"/>
                        </a:spcAft>
                      </a:pPr>
                      <a:r>
                        <a:rPr lang="en-GB" sz="1100">
                          <a:solidFill>
                            <a:srgbClr val="000000"/>
                          </a:solidFill>
                          <a:effectLst/>
                        </a:rPr>
                        <a:t>Level &amp; small drainage works (underway will be completed in 2025)</a:t>
                      </a:r>
                      <a:endParaRPr lang="en-GB" sz="1100">
                        <a:effectLst/>
                        <a:latin typeface="Aptos" panose="020B0004020202020204" pitchFamily="34" charset="0"/>
                      </a:endParaRPr>
                    </a:p>
                  </a:txBody>
                  <a:tcPr marL="36449" marR="36449" marT="36449" marB="36449"/>
                </a:tc>
                <a:tc>
                  <a:txBody>
                    <a:bodyPr/>
                    <a:lstStyle/>
                    <a:p>
                      <a:pPr fontAlgn="t">
                        <a:lnSpc>
                          <a:spcPts val="1680"/>
                        </a:lnSpc>
                        <a:spcAft>
                          <a:spcPts val="1125"/>
                        </a:spcAft>
                      </a:pPr>
                      <a:r>
                        <a:rPr lang="en-IE" sz="1100">
                          <a:solidFill>
                            <a:srgbClr val="000000"/>
                          </a:solidFill>
                          <a:effectLst/>
                        </a:rPr>
                        <a:t>€78,000</a:t>
                      </a:r>
                      <a:endParaRPr lang="en-IE" sz="1100">
                        <a:effectLst/>
                        <a:latin typeface="Aptos" panose="020B0004020202020204" pitchFamily="34" charset="0"/>
                      </a:endParaRPr>
                    </a:p>
                  </a:txBody>
                  <a:tcPr marL="36449" marR="36449" marT="36449" marB="36449"/>
                </a:tc>
                <a:extLst>
                  <a:ext uri="{0D108BD9-81ED-4DB2-BD59-A6C34878D82A}">
                    <a16:rowId xmlns:a16="http://schemas.microsoft.com/office/drawing/2014/main" val="3072448561"/>
                  </a:ext>
                </a:extLst>
              </a:tr>
              <a:tr h="377372">
                <a:tc>
                  <a:txBody>
                    <a:bodyPr/>
                    <a:lstStyle/>
                    <a:p>
                      <a:pPr fontAlgn="t">
                        <a:lnSpc>
                          <a:spcPts val="1680"/>
                        </a:lnSpc>
                        <a:spcAft>
                          <a:spcPts val="1125"/>
                        </a:spcAft>
                      </a:pPr>
                      <a:r>
                        <a:rPr lang="en-IE" sz="1100">
                          <a:solidFill>
                            <a:srgbClr val="000000"/>
                          </a:solidFill>
                          <a:effectLst/>
                        </a:rPr>
                        <a:t>5</a:t>
                      </a:r>
                      <a:endParaRPr lang="en-IE" sz="1100">
                        <a:effectLst/>
                        <a:latin typeface="Aptos" panose="020B0004020202020204" pitchFamily="34" charset="0"/>
                      </a:endParaRPr>
                    </a:p>
                  </a:txBody>
                  <a:tcPr marL="36449" marR="36449" marT="36449" marB="36449"/>
                </a:tc>
                <a:tc>
                  <a:txBody>
                    <a:bodyPr/>
                    <a:lstStyle/>
                    <a:p>
                      <a:pPr fontAlgn="t">
                        <a:lnSpc>
                          <a:spcPts val="1680"/>
                        </a:lnSpc>
                        <a:spcAft>
                          <a:spcPts val="1125"/>
                        </a:spcAft>
                      </a:pPr>
                      <a:r>
                        <a:rPr lang="en-IE" sz="1100">
                          <a:solidFill>
                            <a:srgbClr val="000000"/>
                          </a:solidFill>
                          <a:effectLst/>
                        </a:rPr>
                        <a:t>Lucan Athletics Track infield</a:t>
                      </a:r>
                      <a:endParaRPr lang="en-IE" sz="1100">
                        <a:effectLst/>
                        <a:latin typeface="Aptos" panose="020B0004020202020204" pitchFamily="34" charset="0"/>
                      </a:endParaRPr>
                    </a:p>
                  </a:txBody>
                  <a:tcPr marL="36449" marR="36449" marT="36449" marB="36449"/>
                </a:tc>
                <a:tc>
                  <a:txBody>
                    <a:bodyPr/>
                    <a:lstStyle/>
                    <a:p>
                      <a:pPr fontAlgn="t">
                        <a:lnSpc>
                          <a:spcPts val="1680"/>
                        </a:lnSpc>
                        <a:spcAft>
                          <a:spcPts val="1125"/>
                        </a:spcAft>
                      </a:pPr>
                      <a:r>
                        <a:rPr lang="en-GB" sz="1100" dirty="0">
                          <a:solidFill>
                            <a:srgbClr val="000000"/>
                          </a:solidFill>
                          <a:effectLst/>
                        </a:rPr>
                        <a:t>Design and tender to commence following consultant’s appointment</a:t>
                      </a:r>
                      <a:endParaRPr lang="en-GB" sz="1100" dirty="0">
                        <a:effectLst/>
                        <a:latin typeface="Aptos" panose="020B0004020202020204" pitchFamily="34" charset="0"/>
                      </a:endParaRPr>
                    </a:p>
                  </a:txBody>
                  <a:tcPr marL="36449" marR="36449" marT="36449" marB="36449"/>
                </a:tc>
                <a:tc>
                  <a:txBody>
                    <a:bodyPr/>
                    <a:lstStyle/>
                    <a:p>
                      <a:pPr fontAlgn="t">
                        <a:lnSpc>
                          <a:spcPts val="1680"/>
                        </a:lnSpc>
                        <a:spcAft>
                          <a:spcPts val="1125"/>
                        </a:spcAft>
                      </a:pPr>
                      <a:r>
                        <a:rPr lang="en-IE" sz="1100">
                          <a:solidFill>
                            <a:srgbClr val="000000"/>
                          </a:solidFill>
                          <a:effectLst/>
                        </a:rPr>
                        <a:t>€200,000</a:t>
                      </a:r>
                      <a:endParaRPr lang="en-IE" sz="1100">
                        <a:effectLst/>
                        <a:latin typeface="Aptos" panose="020B0004020202020204" pitchFamily="34" charset="0"/>
                      </a:endParaRPr>
                    </a:p>
                  </a:txBody>
                  <a:tcPr marL="36449" marR="36449" marT="36449" marB="36449"/>
                </a:tc>
                <a:extLst>
                  <a:ext uri="{0D108BD9-81ED-4DB2-BD59-A6C34878D82A}">
                    <a16:rowId xmlns:a16="http://schemas.microsoft.com/office/drawing/2014/main" val="1939819125"/>
                  </a:ext>
                </a:extLst>
              </a:tr>
              <a:tr h="377372">
                <a:tc>
                  <a:txBody>
                    <a:bodyPr/>
                    <a:lstStyle/>
                    <a:p>
                      <a:pPr fontAlgn="t">
                        <a:lnSpc>
                          <a:spcPts val="1680"/>
                        </a:lnSpc>
                        <a:spcAft>
                          <a:spcPts val="1125"/>
                        </a:spcAft>
                      </a:pPr>
                      <a:r>
                        <a:rPr lang="en-IE" sz="1100">
                          <a:solidFill>
                            <a:srgbClr val="000000"/>
                          </a:solidFill>
                          <a:effectLst/>
                        </a:rPr>
                        <a:t>6</a:t>
                      </a:r>
                      <a:endParaRPr lang="en-IE" sz="1100">
                        <a:effectLst/>
                        <a:latin typeface="Aptos" panose="020B0004020202020204" pitchFamily="34" charset="0"/>
                      </a:endParaRPr>
                    </a:p>
                  </a:txBody>
                  <a:tcPr marL="36449" marR="36449" marT="36449" marB="36449"/>
                </a:tc>
                <a:tc>
                  <a:txBody>
                    <a:bodyPr/>
                    <a:lstStyle/>
                    <a:p>
                      <a:pPr fontAlgn="t">
                        <a:lnSpc>
                          <a:spcPts val="1680"/>
                        </a:lnSpc>
                        <a:spcAft>
                          <a:spcPts val="1125"/>
                        </a:spcAft>
                      </a:pPr>
                      <a:r>
                        <a:rPr lang="en-GB" sz="1100">
                          <a:solidFill>
                            <a:srgbClr val="000000"/>
                          </a:solidFill>
                          <a:effectLst/>
                        </a:rPr>
                        <a:t>Bancroft Park Athletics Track upgrade</a:t>
                      </a:r>
                      <a:endParaRPr lang="en-GB" sz="1100">
                        <a:effectLst/>
                        <a:latin typeface="Aptos" panose="020B0004020202020204" pitchFamily="34" charset="0"/>
                      </a:endParaRPr>
                    </a:p>
                  </a:txBody>
                  <a:tcPr marL="36449" marR="36449" marT="36449" marB="36449"/>
                </a:tc>
                <a:tc>
                  <a:txBody>
                    <a:bodyPr/>
                    <a:lstStyle/>
                    <a:p>
                      <a:pPr fontAlgn="t">
                        <a:lnSpc>
                          <a:spcPts val="1680"/>
                        </a:lnSpc>
                        <a:spcAft>
                          <a:spcPts val="1125"/>
                        </a:spcAft>
                      </a:pPr>
                      <a:r>
                        <a:rPr lang="en-GB" sz="1100" dirty="0">
                          <a:solidFill>
                            <a:srgbClr val="000000"/>
                          </a:solidFill>
                          <a:effectLst/>
                        </a:rPr>
                        <a:t>Design and tender to commence following consultant’s appointment</a:t>
                      </a:r>
                      <a:endParaRPr lang="en-GB" sz="1100" dirty="0">
                        <a:effectLst/>
                        <a:latin typeface="Aptos" panose="020B0004020202020204" pitchFamily="34" charset="0"/>
                      </a:endParaRPr>
                    </a:p>
                  </a:txBody>
                  <a:tcPr marL="36449" marR="36449" marT="36449" marB="36449"/>
                </a:tc>
                <a:tc>
                  <a:txBody>
                    <a:bodyPr/>
                    <a:lstStyle/>
                    <a:p>
                      <a:pPr fontAlgn="t">
                        <a:lnSpc>
                          <a:spcPts val="1680"/>
                        </a:lnSpc>
                        <a:spcAft>
                          <a:spcPts val="1125"/>
                        </a:spcAft>
                      </a:pPr>
                      <a:r>
                        <a:rPr lang="en-IE" sz="1100" dirty="0">
                          <a:solidFill>
                            <a:srgbClr val="000000"/>
                          </a:solidFill>
                          <a:effectLst/>
                        </a:rPr>
                        <a:t>€200,000</a:t>
                      </a:r>
                      <a:endParaRPr lang="en-IE" sz="1100" dirty="0">
                        <a:effectLst/>
                        <a:latin typeface="Aptos" panose="020B0004020202020204" pitchFamily="34" charset="0"/>
                      </a:endParaRPr>
                    </a:p>
                  </a:txBody>
                  <a:tcPr marL="36449" marR="36449" marT="36449" marB="36449"/>
                </a:tc>
                <a:extLst>
                  <a:ext uri="{0D108BD9-81ED-4DB2-BD59-A6C34878D82A}">
                    <a16:rowId xmlns:a16="http://schemas.microsoft.com/office/drawing/2014/main" val="4045519666"/>
                  </a:ext>
                </a:extLst>
              </a:tr>
            </a:tbl>
          </a:graphicData>
        </a:graphic>
      </p:graphicFrame>
      <p:sp>
        <p:nvSpPr>
          <p:cNvPr id="4" name="Rectangle 1">
            <a:extLst>
              <a:ext uri="{FF2B5EF4-FFF2-40B4-BE49-F238E27FC236}">
                <a16:creationId xmlns:a16="http://schemas.microsoft.com/office/drawing/2014/main" id="{7AA3C70D-81D4-94AD-041B-0C3C3A258DC1}"/>
              </a:ext>
            </a:extLst>
          </p:cNvPr>
          <p:cNvSpPr>
            <a:spLocks noChangeArrowheads="1"/>
          </p:cNvSpPr>
          <p:nvPr/>
        </p:nvSpPr>
        <p:spPr bwMode="auto">
          <a:xfrm flipV="1">
            <a:off x="-4144121" y="1576850"/>
            <a:ext cx="258523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itle 1">
            <a:extLst>
              <a:ext uri="{FF2B5EF4-FFF2-40B4-BE49-F238E27FC236}">
                <a16:creationId xmlns:a16="http://schemas.microsoft.com/office/drawing/2014/main" id="{6C2C961F-EECE-419C-711A-110AB9467402}"/>
              </a:ext>
            </a:extLst>
          </p:cNvPr>
          <p:cNvSpPr txBox="1">
            <a:spLocks/>
          </p:cNvSpPr>
          <p:nvPr/>
        </p:nvSpPr>
        <p:spPr>
          <a:xfrm>
            <a:off x="380998" y="161793"/>
            <a:ext cx="8523215" cy="839258"/>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l"/>
            <a:r>
              <a:rPr lang="en-GB" sz="1800" b="1" i="0" dirty="0">
                <a:solidFill>
                  <a:srgbClr val="000000"/>
                </a:solidFill>
                <a:effectLst/>
                <a:latin typeface="Aptos" panose="020B0004020202020204" pitchFamily="34" charset="0"/>
              </a:rPr>
              <a:t>Sports Capital Projects underway in 2025 (part of rolling capital </a:t>
            </a:r>
            <a:r>
              <a:rPr lang="en-GB" sz="1800" b="1" i="0" dirty="0" err="1">
                <a:solidFill>
                  <a:srgbClr val="000000"/>
                </a:solidFill>
                <a:effectLst/>
                <a:latin typeface="Aptos" panose="020B0004020202020204" pitchFamily="34" charset="0"/>
              </a:rPr>
              <a:t>programmme</a:t>
            </a:r>
            <a:r>
              <a:rPr lang="en-GB" sz="1800" b="1" i="0" dirty="0">
                <a:solidFill>
                  <a:srgbClr val="000000"/>
                </a:solidFill>
                <a:effectLst/>
                <a:latin typeface="Aptos" panose="020B0004020202020204" pitchFamily="34" charset="0"/>
              </a:rPr>
              <a:t>)</a:t>
            </a:r>
            <a:endParaRPr lang="en-GB" sz="1800" b="0" i="0" dirty="0">
              <a:solidFill>
                <a:srgbClr val="000000"/>
              </a:solidFill>
              <a:effectLst/>
              <a:latin typeface="Aptos" panose="020B0004020202020204" pitchFamily="34" charset="0"/>
            </a:endParaRPr>
          </a:p>
          <a:p>
            <a:br>
              <a:rPr lang="en-GB" sz="1100" dirty="0"/>
            </a:br>
            <a:endParaRPr lang="en-IE" sz="3100" dirty="0">
              <a:solidFill>
                <a:schemeClr val="tx1"/>
              </a:solidFill>
            </a:endParaRPr>
          </a:p>
        </p:txBody>
      </p:sp>
      <p:pic>
        <p:nvPicPr>
          <p:cNvPr id="6" name="Picture 5" descr="A group of people playing basketball on a black field&#10;&#10;Description automatically generated">
            <a:extLst>
              <a:ext uri="{FF2B5EF4-FFF2-40B4-BE49-F238E27FC236}">
                <a16:creationId xmlns:a16="http://schemas.microsoft.com/office/drawing/2014/main" id="{AB92B684-2AE0-97DC-3EC9-1B21EDE52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0556" y="3729500"/>
            <a:ext cx="3635043" cy="2176001"/>
          </a:xfrm>
          <a:prstGeom prst="rect">
            <a:avLst/>
          </a:prstGeom>
          <a:effectLst>
            <a:softEdge rad="31750"/>
          </a:effectLst>
        </p:spPr>
      </p:pic>
      <p:sp>
        <p:nvSpPr>
          <p:cNvPr id="7" name="TextBox 6">
            <a:extLst>
              <a:ext uri="{FF2B5EF4-FFF2-40B4-BE49-F238E27FC236}">
                <a16:creationId xmlns:a16="http://schemas.microsoft.com/office/drawing/2014/main" id="{2E0716FB-56DF-7289-4CA7-795F93D246CD}"/>
              </a:ext>
            </a:extLst>
          </p:cNvPr>
          <p:cNvSpPr txBox="1"/>
          <p:nvPr/>
        </p:nvSpPr>
        <p:spPr>
          <a:xfrm>
            <a:off x="7208330" y="5905501"/>
            <a:ext cx="3146367" cy="261610"/>
          </a:xfrm>
          <a:prstGeom prst="rect">
            <a:avLst/>
          </a:prstGeom>
          <a:noFill/>
        </p:spPr>
        <p:txBody>
          <a:bodyPr wrap="square" rtlCol="0">
            <a:spAutoFit/>
          </a:bodyPr>
          <a:lstStyle/>
          <a:p>
            <a:pPr algn="ctr"/>
            <a:r>
              <a:rPr lang="en-GB" sz="1100" dirty="0"/>
              <a:t>Dodder valley Park - </a:t>
            </a:r>
            <a:r>
              <a:rPr lang="en-IE" sz="1100" dirty="0">
                <a:solidFill>
                  <a:srgbClr val="000000"/>
                </a:solidFill>
                <a:effectLst/>
              </a:rPr>
              <a:t>Sports </a:t>
            </a:r>
            <a:r>
              <a:rPr lang="en-IE" sz="1100" dirty="0" err="1">
                <a:solidFill>
                  <a:srgbClr val="000000"/>
                </a:solidFill>
                <a:effectLst/>
              </a:rPr>
              <a:t>pavillion</a:t>
            </a:r>
            <a:endParaRPr lang="en-IE" sz="1100" dirty="0">
              <a:effectLst/>
              <a:latin typeface="Aptos" panose="020B0004020202020204" pitchFamily="34" charset="0"/>
            </a:endParaRPr>
          </a:p>
        </p:txBody>
      </p:sp>
      <p:pic>
        <p:nvPicPr>
          <p:cNvPr id="8" name="Picture 7" descr="A running track with white lines&#10;&#10;Description automatically generated">
            <a:extLst>
              <a:ext uri="{FF2B5EF4-FFF2-40B4-BE49-F238E27FC236}">
                <a16:creationId xmlns:a16="http://schemas.microsoft.com/office/drawing/2014/main" id="{E1A7035E-4AD7-5BAD-E412-0B85B364F8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9315" y="3762201"/>
            <a:ext cx="3781712" cy="2215276"/>
          </a:xfrm>
          <a:prstGeom prst="rect">
            <a:avLst/>
          </a:prstGeom>
          <a:effectLst>
            <a:softEdge rad="31750"/>
          </a:effectLst>
        </p:spPr>
      </p:pic>
      <p:sp>
        <p:nvSpPr>
          <p:cNvPr id="9" name="TextBox 8">
            <a:extLst>
              <a:ext uri="{FF2B5EF4-FFF2-40B4-BE49-F238E27FC236}">
                <a16:creationId xmlns:a16="http://schemas.microsoft.com/office/drawing/2014/main" id="{660691C6-239D-48CD-8984-490CD916B3E1}"/>
              </a:ext>
            </a:extLst>
          </p:cNvPr>
          <p:cNvSpPr txBox="1"/>
          <p:nvPr/>
        </p:nvSpPr>
        <p:spPr>
          <a:xfrm>
            <a:off x="2224660" y="5977476"/>
            <a:ext cx="3146367" cy="261610"/>
          </a:xfrm>
          <a:prstGeom prst="rect">
            <a:avLst/>
          </a:prstGeom>
          <a:noFill/>
        </p:spPr>
        <p:txBody>
          <a:bodyPr wrap="square" rtlCol="0">
            <a:spAutoFit/>
          </a:bodyPr>
          <a:lstStyle/>
          <a:p>
            <a:pPr algn="ctr"/>
            <a:r>
              <a:rPr lang="en-GB" sz="1100" dirty="0">
                <a:effectLst/>
                <a:latin typeface="Aptos" panose="020B0004020202020204" pitchFamily="34" charset="0"/>
              </a:rPr>
              <a:t>Athletic Track at Lucan Harriers</a:t>
            </a:r>
            <a:endParaRPr lang="en-IE" sz="1100" dirty="0">
              <a:effectLst/>
              <a:latin typeface="Aptos" panose="020B0004020202020204" pitchFamily="34" charset="0"/>
            </a:endParaRPr>
          </a:p>
        </p:txBody>
      </p:sp>
    </p:spTree>
    <p:extLst>
      <p:ext uri="{BB962C8B-B14F-4D97-AF65-F5344CB8AC3E}">
        <p14:creationId xmlns:p14="http://schemas.microsoft.com/office/powerpoint/2010/main" val="4142284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7159" y="463938"/>
            <a:ext cx="6243173" cy="1127937"/>
          </a:xfrm>
          <a:prstGeom prst="rect">
            <a:avLst/>
          </a:prstGeom>
        </p:spPr>
        <p:txBody>
          <a:bodyPr vert="horz" wrap="square" lIns="0" tIns="12700" rIns="0" bIns="0" rtlCol="0" anchor="ctr">
            <a:spAutoFit/>
          </a:bodyPr>
          <a:lstStyle/>
          <a:p>
            <a:pPr marL="12700">
              <a:lnSpc>
                <a:spcPts val="4280"/>
              </a:lnSpc>
              <a:spcBef>
                <a:spcPts val="100"/>
              </a:spcBef>
            </a:pPr>
            <a:r>
              <a:rPr lang="en-GB" dirty="0"/>
              <a:t>Surface Water Minor Works Programme 2025</a:t>
            </a:r>
            <a:endParaRPr sz="3200" dirty="0">
              <a:latin typeface="Arial"/>
              <a:cs typeface="Arial"/>
            </a:endParaRPr>
          </a:p>
        </p:txBody>
      </p:sp>
      <p:sp>
        <p:nvSpPr>
          <p:cNvPr id="3" name="object 3"/>
          <p:cNvSpPr txBox="1"/>
          <p:nvPr/>
        </p:nvSpPr>
        <p:spPr>
          <a:xfrm>
            <a:off x="1986454" y="1648577"/>
            <a:ext cx="9175531" cy="1567095"/>
          </a:xfrm>
          <a:prstGeom prst="rect">
            <a:avLst/>
          </a:prstGeom>
        </p:spPr>
        <p:txBody>
          <a:bodyPr vert="horz" wrap="square" lIns="0" tIns="58419" rIns="0" bIns="0" rtlCol="0">
            <a:spAutoFit/>
          </a:bodyPr>
          <a:lstStyle/>
          <a:p>
            <a:pPr marL="187960" indent="-175260">
              <a:spcBef>
                <a:spcPts val="459"/>
              </a:spcBef>
              <a:buChar char="•"/>
              <a:tabLst>
                <a:tab pos="187960" algn="l"/>
              </a:tabLst>
            </a:pPr>
            <a:r>
              <a:rPr sz="2200" dirty="0">
                <a:solidFill>
                  <a:srgbClr val="4C6072"/>
                </a:solidFill>
                <a:latin typeface="Arial"/>
                <a:cs typeface="Arial"/>
              </a:rPr>
              <a:t>Insert Bullet Point 1 </a:t>
            </a:r>
            <a:r>
              <a:rPr sz="2200" spc="-20" dirty="0">
                <a:solidFill>
                  <a:srgbClr val="4C6072"/>
                </a:solidFill>
                <a:latin typeface="Arial"/>
                <a:cs typeface="Arial"/>
              </a:rPr>
              <a:t>here</a:t>
            </a:r>
            <a:endParaRPr sz="2200" dirty="0">
              <a:latin typeface="Arial"/>
              <a:cs typeface="Arial"/>
            </a:endParaRPr>
          </a:p>
          <a:p>
            <a:pPr marL="187960" indent="-175260">
              <a:spcBef>
                <a:spcPts val="360"/>
              </a:spcBef>
              <a:buChar char="•"/>
              <a:tabLst>
                <a:tab pos="187960" algn="l"/>
              </a:tabLst>
            </a:pPr>
            <a:r>
              <a:rPr sz="2200" dirty="0">
                <a:solidFill>
                  <a:srgbClr val="4C6072"/>
                </a:solidFill>
                <a:latin typeface="Arial"/>
                <a:cs typeface="Arial"/>
              </a:rPr>
              <a:t>Insert Bullet Point 2 </a:t>
            </a:r>
            <a:r>
              <a:rPr sz="2200" spc="-20" dirty="0">
                <a:solidFill>
                  <a:srgbClr val="4C6072"/>
                </a:solidFill>
                <a:latin typeface="Arial"/>
                <a:cs typeface="Arial"/>
              </a:rPr>
              <a:t>here</a:t>
            </a:r>
            <a:endParaRPr sz="2200" dirty="0">
              <a:latin typeface="Arial"/>
              <a:cs typeface="Arial"/>
            </a:endParaRPr>
          </a:p>
          <a:p>
            <a:pPr marL="187960" indent="-175260">
              <a:spcBef>
                <a:spcPts val="360"/>
              </a:spcBef>
              <a:buChar char="•"/>
              <a:tabLst>
                <a:tab pos="187960" algn="l"/>
              </a:tabLst>
            </a:pPr>
            <a:r>
              <a:rPr sz="2200" dirty="0">
                <a:solidFill>
                  <a:srgbClr val="4C6072"/>
                </a:solidFill>
                <a:latin typeface="Arial"/>
                <a:cs typeface="Arial"/>
              </a:rPr>
              <a:t>Insert Bullet Point 3 </a:t>
            </a:r>
            <a:r>
              <a:rPr sz="2200" spc="-20" dirty="0">
                <a:solidFill>
                  <a:srgbClr val="4C6072"/>
                </a:solidFill>
                <a:latin typeface="Arial"/>
                <a:cs typeface="Arial"/>
              </a:rPr>
              <a:t>here</a:t>
            </a:r>
            <a:endParaRPr sz="2200" dirty="0">
              <a:latin typeface="Arial"/>
              <a:cs typeface="Arial"/>
            </a:endParaRPr>
          </a:p>
          <a:p>
            <a:pPr marL="187960" indent="-175260">
              <a:spcBef>
                <a:spcPts val="360"/>
              </a:spcBef>
              <a:buChar char="•"/>
              <a:tabLst>
                <a:tab pos="187960" algn="l"/>
              </a:tabLst>
            </a:pPr>
            <a:r>
              <a:rPr sz="2200" dirty="0">
                <a:solidFill>
                  <a:srgbClr val="4C6072"/>
                </a:solidFill>
                <a:latin typeface="Arial"/>
                <a:cs typeface="Arial"/>
              </a:rPr>
              <a:t>Insert Bullet Point 4 </a:t>
            </a:r>
            <a:r>
              <a:rPr sz="2200" spc="-20" dirty="0">
                <a:solidFill>
                  <a:srgbClr val="4C6072"/>
                </a:solidFill>
                <a:latin typeface="Arial"/>
                <a:cs typeface="Arial"/>
              </a:rPr>
              <a:t>here</a:t>
            </a:r>
            <a:endParaRPr sz="2200" dirty="0">
              <a:latin typeface="Arial"/>
              <a:cs typeface="Arial"/>
            </a:endParaRPr>
          </a:p>
        </p:txBody>
      </p:sp>
      <p:grpSp>
        <p:nvGrpSpPr>
          <p:cNvPr id="4" name="object 4"/>
          <p:cNvGrpSpPr/>
          <p:nvPr/>
        </p:nvGrpSpPr>
        <p:grpSpPr>
          <a:xfrm>
            <a:off x="7675831" y="403636"/>
            <a:ext cx="2643505" cy="664845"/>
            <a:chOff x="6151830" y="403635"/>
            <a:chExt cx="2643505" cy="664845"/>
          </a:xfrm>
        </p:grpSpPr>
        <p:pic>
          <p:nvPicPr>
            <p:cNvPr id="5" name="object 5"/>
            <p:cNvPicPr/>
            <p:nvPr/>
          </p:nvPicPr>
          <p:blipFill>
            <a:blip r:embed="rId2" cstate="print"/>
            <a:stretch>
              <a:fillRect/>
            </a:stretch>
          </p:blipFill>
          <p:spPr>
            <a:xfrm>
              <a:off x="7362229" y="779440"/>
              <a:ext cx="278892" cy="220154"/>
            </a:xfrm>
            <a:prstGeom prst="rect">
              <a:avLst/>
            </a:prstGeom>
          </p:spPr>
        </p:pic>
        <p:sp>
          <p:nvSpPr>
            <p:cNvPr id="6" name="object 6"/>
            <p:cNvSpPr/>
            <p:nvPr/>
          </p:nvSpPr>
          <p:spPr>
            <a:xfrm>
              <a:off x="7099370" y="513064"/>
              <a:ext cx="745490" cy="539750"/>
            </a:xfrm>
            <a:custGeom>
              <a:avLst/>
              <a:gdLst/>
              <a:ahLst/>
              <a:cxnLst/>
              <a:rect l="l" t="t" r="r" b="b"/>
              <a:pathLst>
                <a:path w="745490" h="539750">
                  <a:moveTo>
                    <a:pt x="644182" y="132600"/>
                  </a:moveTo>
                  <a:lnTo>
                    <a:pt x="593169" y="174085"/>
                  </a:lnTo>
                  <a:lnTo>
                    <a:pt x="572711" y="217157"/>
                  </a:lnTo>
                  <a:lnTo>
                    <a:pt x="556904" y="267307"/>
                  </a:lnTo>
                  <a:lnTo>
                    <a:pt x="546714" y="318679"/>
                  </a:lnTo>
                  <a:lnTo>
                    <a:pt x="543102" y="365417"/>
                  </a:lnTo>
                  <a:lnTo>
                    <a:pt x="549470" y="413309"/>
                  </a:lnTo>
                  <a:lnTo>
                    <a:pt x="567032" y="445177"/>
                  </a:lnTo>
                  <a:lnTo>
                    <a:pt x="593476" y="463727"/>
                  </a:lnTo>
                  <a:lnTo>
                    <a:pt x="626491" y="471665"/>
                  </a:lnTo>
                  <a:lnTo>
                    <a:pt x="626491" y="523011"/>
                  </a:lnTo>
                  <a:lnTo>
                    <a:pt x="626491" y="532066"/>
                  </a:lnTo>
                  <a:lnTo>
                    <a:pt x="634415" y="539419"/>
                  </a:lnTo>
                  <a:lnTo>
                    <a:pt x="644194" y="539419"/>
                  </a:lnTo>
                  <a:lnTo>
                    <a:pt x="653961" y="539419"/>
                  </a:lnTo>
                  <a:lnTo>
                    <a:pt x="661898" y="532066"/>
                  </a:lnTo>
                  <a:lnTo>
                    <a:pt x="661898" y="523011"/>
                  </a:lnTo>
                  <a:lnTo>
                    <a:pt x="661898" y="471665"/>
                  </a:lnTo>
                  <a:lnTo>
                    <a:pt x="694905" y="463722"/>
                  </a:lnTo>
                  <a:lnTo>
                    <a:pt x="721345" y="445173"/>
                  </a:lnTo>
                  <a:lnTo>
                    <a:pt x="738906" y="413308"/>
                  </a:lnTo>
                  <a:lnTo>
                    <a:pt x="745274" y="365417"/>
                  </a:lnTo>
                  <a:lnTo>
                    <a:pt x="741662" y="318679"/>
                  </a:lnTo>
                  <a:lnTo>
                    <a:pt x="731471" y="267307"/>
                  </a:lnTo>
                  <a:lnTo>
                    <a:pt x="715664" y="217157"/>
                  </a:lnTo>
                  <a:lnTo>
                    <a:pt x="695204" y="174085"/>
                  </a:lnTo>
                  <a:lnTo>
                    <a:pt x="671055" y="143947"/>
                  </a:lnTo>
                  <a:lnTo>
                    <a:pt x="644182" y="132600"/>
                  </a:lnTo>
                  <a:close/>
                </a:path>
                <a:path w="745490" h="539750">
                  <a:moveTo>
                    <a:pt x="31559" y="245452"/>
                  </a:moveTo>
                  <a:lnTo>
                    <a:pt x="18034" y="245452"/>
                  </a:lnTo>
                  <a:lnTo>
                    <a:pt x="18034" y="274700"/>
                  </a:lnTo>
                  <a:lnTo>
                    <a:pt x="31559" y="274700"/>
                  </a:lnTo>
                  <a:lnTo>
                    <a:pt x="31559" y="245452"/>
                  </a:lnTo>
                  <a:close/>
                </a:path>
                <a:path w="745490" h="539750">
                  <a:moveTo>
                    <a:pt x="13525" y="0"/>
                  </a:moveTo>
                  <a:lnTo>
                    <a:pt x="0" y="0"/>
                  </a:lnTo>
                  <a:lnTo>
                    <a:pt x="0" y="29248"/>
                  </a:lnTo>
                  <a:lnTo>
                    <a:pt x="13525" y="29248"/>
                  </a:lnTo>
                  <a:lnTo>
                    <a:pt x="13525" y="0"/>
                  </a:lnTo>
                  <a:close/>
                </a:path>
              </a:pathLst>
            </a:custGeom>
            <a:ln w="7200">
              <a:solidFill>
                <a:srgbClr val="4C6072"/>
              </a:solidFill>
            </a:ln>
          </p:spPr>
          <p:txBody>
            <a:bodyPr wrap="square" lIns="0" tIns="0" rIns="0" bIns="0" rtlCol="0"/>
            <a:lstStyle/>
            <a:p>
              <a:endParaRPr/>
            </a:p>
          </p:txBody>
        </p:sp>
        <p:pic>
          <p:nvPicPr>
            <p:cNvPr id="7" name="object 7"/>
            <p:cNvPicPr/>
            <p:nvPr/>
          </p:nvPicPr>
          <p:blipFill>
            <a:blip r:embed="rId3" cstate="print"/>
            <a:stretch>
              <a:fillRect/>
            </a:stretch>
          </p:blipFill>
          <p:spPr>
            <a:xfrm>
              <a:off x="6909270" y="812499"/>
              <a:ext cx="101282" cy="73101"/>
            </a:xfrm>
            <a:prstGeom prst="rect">
              <a:avLst/>
            </a:prstGeom>
          </p:spPr>
        </p:pic>
        <p:pic>
          <p:nvPicPr>
            <p:cNvPr id="8" name="object 8"/>
            <p:cNvPicPr/>
            <p:nvPr/>
          </p:nvPicPr>
          <p:blipFill>
            <a:blip r:embed="rId3" cstate="print"/>
            <a:stretch>
              <a:fillRect/>
            </a:stretch>
          </p:blipFill>
          <p:spPr>
            <a:xfrm>
              <a:off x="6709068" y="884508"/>
              <a:ext cx="101282" cy="73113"/>
            </a:xfrm>
            <a:prstGeom prst="rect">
              <a:avLst/>
            </a:prstGeom>
          </p:spPr>
        </p:pic>
        <p:sp>
          <p:nvSpPr>
            <p:cNvPr id="9" name="object 9"/>
            <p:cNvSpPr/>
            <p:nvPr/>
          </p:nvSpPr>
          <p:spPr>
            <a:xfrm>
              <a:off x="6333878" y="433245"/>
              <a:ext cx="278130" cy="543560"/>
            </a:xfrm>
            <a:custGeom>
              <a:avLst/>
              <a:gdLst/>
              <a:ahLst/>
              <a:cxnLst/>
              <a:rect l="l" t="t" r="r" b="b"/>
              <a:pathLst>
                <a:path w="278129" h="543560">
                  <a:moveTo>
                    <a:pt x="278091" y="323684"/>
                  </a:moveTo>
                  <a:lnTo>
                    <a:pt x="264223" y="323684"/>
                  </a:lnTo>
                  <a:lnTo>
                    <a:pt x="264223" y="342252"/>
                  </a:lnTo>
                  <a:lnTo>
                    <a:pt x="278091" y="342252"/>
                  </a:lnTo>
                  <a:lnTo>
                    <a:pt x="278091" y="323684"/>
                  </a:lnTo>
                  <a:close/>
                </a:path>
                <a:path w="278129" h="543560">
                  <a:moveTo>
                    <a:pt x="278091" y="363854"/>
                  </a:moveTo>
                  <a:lnTo>
                    <a:pt x="264223" y="363854"/>
                  </a:lnTo>
                  <a:lnTo>
                    <a:pt x="264223" y="382422"/>
                  </a:lnTo>
                  <a:lnTo>
                    <a:pt x="278091" y="382422"/>
                  </a:lnTo>
                  <a:lnTo>
                    <a:pt x="278091" y="363854"/>
                  </a:lnTo>
                  <a:close/>
                </a:path>
                <a:path w="278129" h="543560">
                  <a:moveTo>
                    <a:pt x="278091" y="404025"/>
                  </a:moveTo>
                  <a:lnTo>
                    <a:pt x="264223" y="404025"/>
                  </a:lnTo>
                  <a:lnTo>
                    <a:pt x="264223" y="422592"/>
                  </a:lnTo>
                  <a:lnTo>
                    <a:pt x="278091" y="422592"/>
                  </a:lnTo>
                  <a:lnTo>
                    <a:pt x="278091" y="404025"/>
                  </a:lnTo>
                  <a:close/>
                </a:path>
                <a:path w="278129" h="543560">
                  <a:moveTo>
                    <a:pt x="278091" y="444207"/>
                  </a:moveTo>
                  <a:lnTo>
                    <a:pt x="264223" y="444207"/>
                  </a:lnTo>
                  <a:lnTo>
                    <a:pt x="264223" y="462775"/>
                  </a:lnTo>
                  <a:lnTo>
                    <a:pt x="278091" y="462775"/>
                  </a:lnTo>
                  <a:lnTo>
                    <a:pt x="278091" y="444207"/>
                  </a:lnTo>
                  <a:close/>
                </a:path>
                <a:path w="278129" h="543560">
                  <a:moveTo>
                    <a:pt x="278091" y="484365"/>
                  </a:moveTo>
                  <a:lnTo>
                    <a:pt x="264223" y="484365"/>
                  </a:lnTo>
                  <a:lnTo>
                    <a:pt x="264223" y="502932"/>
                  </a:lnTo>
                  <a:lnTo>
                    <a:pt x="278091" y="502932"/>
                  </a:lnTo>
                  <a:lnTo>
                    <a:pt x="278091" y="484365"/>
                  </a:lnTo>
                  <a:close/>
                </a:path>
                <a:path w="278129" h="543560">
                  <a:moveTo>
                    <a:pt x="278091" y="524535"/>
                  </a:moveTo>
                  <a:lnTo>
                    <a:pt x="264210" y="524535"/>
                  </a:lnTo>
                  <a:lnTo>
                    <a:pt x="264210" y="543102"/>
                  </a:lnTo>
                  <a:lnTo>
                    <a:pt x="278091" y="543102"/>
                  </a:lnTo>
                  <a:lnTo>
                    <a:pt x="278091" y="524535"/>
                  </a:lnTo>
                  <a:close/>
                </a:path>
                <a:path w="278129" h="543560">
                  <a:moveTo>
                    <a:pt x="245249" y="323684"/>
                  </a:moveTo>
                  <a:lnTo>
                    <a:pt x="231368" y="323684"/>
                  </a:lnTo>
                  <a:lnTo>
                    <a:pt x="231368" y="342252"/>
                  </a:lnTo>
                  <a:lnTo>
                    <a:pt x="245249" y="342252"/>
                  </a:lnTo>
                  <a:lnTo>
                    <a:pt x="245249" y="323684"/>
                  </a:lnTo>
                  <a:close/>
                </a:path>
                <a:path w="278129" h="543560">
                  <a:moveTo>
                    <a:pt x="245249" y="363854"/>
                  </a:moveTo>
                  <a:lnTo>
                    <a:pt x="231368" y="363854"/>
                  </a:lnTo>
                  <a:lnTo>
                    <a:pt x="231368" y="382422"/>
                  </a:lnTo>
                  <a:lnTo>
                    <a:pt x="245249" y="382422"/>
                  </a:lnTo>
                  <a:lnTo>
                    <a:pt x="245249" y="363854"/>
                  </a:lnTo>
                  <a:close/>
                </a:path>
                <a:path w="278129" h="543560">
                  <a:moveTo>
                    <a:pt x="245249" y="404025"/>
                  </a:moveTo>
                  <a:lnTo>
                    <a:pt x="231368" y="404025"/>
                  </a:lnTo>
                  <a:lnTo>
                    <a:pt x="231368" y="422592"/>
                  </a:lnTo>
                  <a:lnTo>
                    <a:pt x="245249" y="422592"/>
                  </a:lnTo>
                  <a:lnTo>
                    <a:pt x="245249" y="404025"/>
                  </a:lnTo>
                  <a:close/>
                </a:path>
                <a:path w="278129" h="543560">
                  <a:moveTo>
                    <a:pt x="245249" y="444207"/>
                  </a:moveTo>
                  <a:lnTo>
                    <a:pt x="231368" y="444207"/>
                  </a:lnTo>
                  <a:lnTo>
                    <a:pt x="231368" y="462775"/>
                  </a:lnTo>
                  <a:lnTo>
                    <a:pt x="245249" y="462775"/>
                  </a:lnTo>
                  <a:lnTo>
                    <a:pt x="245249" y="444207"/>
                  </a:lnTo>
                  <a:close/>
                </a:path>
                <a:path w="278129" h="543560">
                  <a:moveTo>
                    <a:pt x="245249" y="484365"/>
                  </a:moveTo>
                  <a:lnTo>
                    <a:pt x="231368" y="484365"/>
                  </a:lnTo>
                  <a:lnTo>
                    <a:pt x="231368" y="502932"/>
                  </a:lnTo>
                  <a:lnTo>
                    <a:pt x="245249" y="502932"/>
                  </a:lnTo>
                  <a:lnTo>
                    <a:pt x="245249" y="484365"/>
                  </a:lnTo>
                  <a:close/>
                </a:path>
                <a:path w="278129" h="543560">
                  <a:moveTo>
                    <a:pt x="245249" y="524535"/>
                  </a:moveTo>
                  <a:lnTo>
                    <a:pt x="231368" y="524535"/>
                  </a:lnTo>
                  <a:lnTo>
                    <a:pt x="231368" y="543102"/>
                  </a:lnTo>
                  <a:lnTo>
                    <a:pt x="245249" y="543102"/>
                  </a:lnTo>
                  <a:lnTo>
                    <a:pt x="245249" y="524535"/>
                  </a:lnTo>
                  <a:close/>
                </a:path>
                <a:path w="278129" h="543560">
                  <a:moveTo>
                    <a:pt x="212394" y="323684"/>
                  </a:moveTo>
                  <a:lnTo>
                    <a:pt x="198526" y="323684"/>
                  </a:lnTo>
                  <a:lnTo>
                    <a:pt x="198526" y="342252"/>
                  </a:lnTo>
                  <a:lnTo>
                    <a:pt x="212394" y="342252"/>
                  </a:lnTo>
                  <a:lnTo>
                    <a:pt x="212394" y="323684"/>
                  </a:lnTo>
                  <a:close/>
                </a:path>
                <a:path w="278129" h="543560">
                  <a:moveTo>
                    <a:pt x="212394" y="363854"/>
                  </a:moveTo>
                  <a:lnTo>
                    <a:pt x="198526" y="363854"/>
                  </a:lnTo>
                  <a:lnTo>
                    <a:pt x="198526" y="382422"/>
                  </a:lnTo>
                  <a:lnTo>
                    <a:pt x="212394" y="382422"/>
                  </a:lnTo>
                  <a:lnTo>
                    <a:pt x="212394" y="363854"/>
                  </a:lnTo>
                  <a:close/>
                </a:path>
                <a:path w="278129" h="543560">
                  <a:moveTo>
                    <a:pt x="212394" y="404025"/>
                  </a:moveTo>
                  <a:lnTo>
                    <a:pt x="198526" y="404025"/>
                  </a:lnTo>
                  <a:lnTo>
                    <a:pt x="198526" y="422592"/>
                  </a:lnTo>
                  <a:lnTo>
                    <a:pt x="212394" y="422592"/>
                  </a:lnTo>
                  <a:lnTo>
                    <a:pt x="212394" y="404025"/>
                  </a:lnTo>
                  <a:close/>
                </a:path>
                <a:path w="278129" h="543560">
                  <a:moveTo>
                    <a:pt x="212394" y="444207"/>
                  </a:moveTo>
                  <a:lnTo>
                    <a:pt x="198526" y="444207"/>
                  </a:lnTo>
                  <a:lnTo>
                    <a:pt x="198526" y="462775"/>
                  </a:lnTo>
                  <a:lnTo>
                    <a:pt x="212394" y="462775"/>
                  </a:lnTo>
                  <a:lnTo>
                    <a:pt x="212394" y="444207"/>
                  </a:lnTo>
                  <a:close/>
                </a:path>
                <a:path w="278129" h="543560">
                  <a:moveTo>
                    <a:pt x="212394" y="484365"/>
                  </a:moveTo>
                  <a:lnTo>
                    <a:pt x="198526" y="484365"/>
                  </a:lnTo>
                  <a:lnTo>
                    <a:pt x="198526" y="502932"/>
                  </a:lnTo>
                  <a:lnTo>
                    <a:pt x="212394" y="502932"/>
                  </a:lnTo>
                  <a:lnTo>
                    <a:pt x="212394" y="484365"/>
                  </a:lnTo>
                  <a:close/>
                </a:path>
                <a:path w="278129" h="543560">
                  <a:moveTo>
                    <a:pt x="212394" y="524535"/>
                  </a:moveTo>
                  <a:lnTo>
                    <a:pt x="198526" y="524535"/>
                  </a:lnTo>
                  <a:lnTo>
                    <a:pt x="198526" y="543102"/>
                  </a:lnTo>
                  <a:lnTo>
                    <a:pt x="212394" y="543102"/>
                  </a:lnTo>
                  <a:lnTo>
                    <a:pt x="212394" y="524535"/>
                  </a:lnTo>
                  <a:close/>
                </a:path>
                <a:path w="278129" h="543560">
                  <a:moveTo>
                    <a:pt x="141604" y="0"/>
                  </a:moveTo>
                  <a:lnTo>
                    <a:pt x="0" y="0"/>
                  </a:lnTo>
                  <a:lnTo>
                    <a:pt x="0" y="10134"/>
                  </a:lnTo>
                  <a:lnTo>
                    <a:pt x="141604" y="10134"/>
                  </a:lnTo>
                  <a:lnTo>
                    <a:pt x="141604" y="0"/>
                  </a:lnTo>
                  <a:close/>
                </a:path>
                <a:path w="278129" h="543560">
                  <a:moveTo>
                    <a:pt x="141604" y="29629"/>
                  </a:moveTo>
                  <a:lnTo>
                    <a:pt x="0" y="29629"/>
                  </a:lnTo>
                  <a:lnTo>
                    <a:pt x="0" y="39776"/>
                  </a:lnTo>
                  <a:lnTo>
                    <a:pt x="141604" y="39776"/>
                  </a:lnTo>
                  <a:lnTo>
                    <a:pt x="141604" y="29629"/>
                  </a:lnTo>
                  <a:close/>
                </a:path>
                <a:path w="278129" h="543560">
                  <a:moveTo>
                    <a:pt x="141604" y="59258"/>
                  </a:moveTo>
                  <a:lnTo>
                    <a:pt x="0" y="59258"/>
                  </a:lnTo>
                  <a:lnTo>
                    <a:pt x="0" y="69405"/>
                  </a:lnTo>
                  <a:lnTo>
                    <a:pt x="141604" y="69405"/>
                  </a:lnTo>
                  <a:lnTo>
                    <a:pt x="141604" y="59258"/>
                  </a:lnTo>
                  <a:close/>
                </a:path>
                <a:path w="278129" h="543560">
                  <a:moveTo>
                    <a:pt x="141604" y="88887"/>
                  </a:moveTo>
                  <a:lnTo>
                    <a:pt x="0" y="88887"/>
                  </a:lnTo>
                  <a:lnTo>
                    <a:pt x="0" y="99034"/>
                  </a:lnTo>
                  <a:lnTo>
                    <a:pt x="141604" y="99034"/>
                  </a:lnTo>
                  <a:lnTo>
                    <a:pt x="141604" y="88887"/>
                  </a:lnTo>
                  <a:close/>
                </a:path>
                <a:path w="278129" h="543560">
                  <a:moveTo>
                    <a:pt x="141604" y="118529"/>
                  </a:moveTo>
                  <a:lnTo>
                    <a:pt x="0" y="118529"/>
                  </a:lnTo>
                  <a:lnTo>
                    <a:pt x="0" y="128663"/>
                  </a:lnTo>
                  <a:lnTo>
                    <a:pt x="141604" y="128663"/>
                  </a:lnTo>
                  <a:lnTo>
                    <a:pt x="141604" y="118529"/>
                  </a:lnTo>
                  <a:close/>
                </a:path>
                <a:path w="278129" h="543560">
                  <a:moveTo>
                    <a:pt x="141604" y="148158"/>
                  </a:moveTo>
                  <a:lnTo>
                    <a:pt x="0" y="148158"/>
                  </a:lnTo>
                  <a:lnTo>
                    <a:pt x="0" y="158292"/>
                  </a:lnTo>
                  <a:lnTo>
                    <a:pt x="141604" y="158292"/>
                  </a:lnTo>
                  <a:lnTo>
                    <a:pt x="141604" y="148158"/>
                  </a:lnTo>
                  <a:close/>
                </a:path>
                <a:path w="278129" h="543560">
                  <a:moveTo>
                    <a:pt x="141604" y="177787"/>
                  </a:moveTo>
                  <a:lnTo>
                    <a:pt x="0" y="177787"/>
                  </a:lnTo>
                  <a:lnTo>
                    <a:pt x="0" y="187934"/>
                  </a:lnTo>
                  <a:lnTo>
                    <a:pt x="141604" y="187934"/>
                  </a:lnTo>
                  <a:lnTo>
                    <a:pt x="141604" y="177787"/>
                  </a:lnTo>
                  <a:close/>
                </a:path>
                <a:path w="278129" h="543560">
                  <a:moveTo>
                    <a:pt x="141604" y="207416"/>
                  </a:moveTo>
                  <a:lnTo>
                    <a:pt x="0" y="207416"/>
                  </a:lnTo>
                  <a:lnTo>
                    <a:pt x="0" y="217550"/>
                  </a:lnTo>
                  <a:lnTo>
                    <a:pt x="141604" y="217550"/>
                  </a:lnTo>
                  <a:lnTo>
                    <a:pt x="141604" y="207416"/>
                  </a:lnTo>
                  <a:close/>
                </a:path>
                <a:path w="278129" h="543560">
                  <a:moveTo>
                    <a:pt x="141604" y="237045"/>
                  </a:moveTo>
                  <a:lnTo>
                    <a:pt x="0" y="237045"/>
                  </a:lnTo>
                  <a:lnTo>
                    <a:pt x="0" y="247192"/>
                  </a:lnTo>
                  <a:lnTo>
                    <a:pt x="141604" y="247192"/>
                  </a:lnTo>
                  <a:lnTo>
                    <a:pt x="141604" y="237045"/>
                  </a:lnTo>
                  <a:close/>
                </a:path>
                <a:path w="278129" h="543560">
                  <a:moveTo>
                    <a:pt x="141604" y="266674"/>
                  </a:moveTo>
                  <a:lnTo>
                    <a:pt x="0" y="266674"/>
                  </a:lnTo>
                  <a:lnTo>
                    <a:pt x="0" y="276821"/>
                  </a:lnTo>
                  <a:lnTo>
                    <a:pt x="141604" y="276821"/>
                  </a:lnTo>
                  <a:lnTo>
                    <a:pt x="141604" y="266674"/>
                  </a:lnTo>
                  <a:close/>
                </a:path>
                <a:path w="278129" h="543560">
                  <a:moveTo>
                    <a:pt x="141604" y="296303"/>
                  </a:moveTo>
                  <a:lnTo>
                    <a:pt x="0" y="296303"/>
                  </a:lnTo>
                  <a:lnTo>
                    <a:pt x="0" y="306438"/>
                  </a:lnTo>
                  <a:lnTo>
                    <a:pt x="141604" y="306438"/>
                  </a:lnTo>
                  <a:lnTo>
                    <a:pt x="141604" y="296303"/>
                  </a:lnTo>
                  <a:close/>
                </a:path>
                <a:path w="278129" h="543560">
                  <a:moveTo>
                    <a:pt x="141604" y="325932"/>
                  </a:moveTo>
                  <a:lnTo>
                    <a:pt x="0" y="325932"/>
                  </a:lnTo>
                  <a:lnTo>
                    <a:pt x="0" y="336067"/>
                  </a:lnTo>
                  <a:lnTo>
                    <a:pt x="141604" y="336067"/>
                  </a:lnTo>
                  <a:lnTo>
                    <a:pt x="141604" y="325932"/>
                  </a:lnTo>
                  <a:close/>
                </a:path>
                <a:path w="278129" h="543560">
                  <a:moveTo>
                    <a:pt x="141604" y="355561"/>
                  </a:moveTo>
                  <a:lnTo>
                    <a:pt x="0" y="355561"/>
                  </a:lnTo>
                  <a:lnTo>
                    <a:pt x="0" y="365696"/>
                  </a:lnTo>
                  <a:lnTo>
                    <a:pt x="141604" y="365696"/>
                  </a:lnTo>
                  <a:lnTo>
                    <a:pt x="141604" y="355561"/>
                  </a:lnTo>
                  <a:close/>
                </a:path>
                <a:path w="278129" h="543560">
                  <a:moveTo>
                    <a:pt x="141604" y="385203"/>
                  </a:moveTo>
                  <a:lnTo>
                    <a:pt x="0" y="385203"/>
                  </a:lnTo>
                  <a:lnTo>
                    <a:pt x="0" y="395338"/>
                  </a:lnTo>
                  <a:lnTo>
                    <a:pt x="141604" y="395338"/>
                  </a:lnTo>
                  <a:lnTo>
                    <a:pt x="141604" y="385203"/>
                  </a:lnTo>
                  <a:close/>
                </a:path>
                <a:path w="278129" h="543560">
                  <a:moveTo>
                    <a:pt x="141604" y="414832"/>
                  </a:moveTo>
                  <a:lnTo>
                    <a:pt x="0" y="414832"/>
                  </a:lnTo>
                  <a:lnTo>
                    <a:pt x="0" y="424980"/>
                  </a:lnTo>
                  <a:lnTo>
                    <a:pt x="141604" y="424980"/>
                  </a:lnTo>
                  <a:lnTo>
                    <a:pt x="141604" y="414832"/>
                  </a:lnTo>
                  <a:close/>
                </a:path>
                <a:path w="278129" h="543560">
                  <a:moveTo>
                    <a:pt x="141604" y="444461"/>
                  </a:moveTo>
                  <a:lnTo>
                    <a:pt x="0" y="444461"/>
                  </a:lnTo>
                  <a:lnTo>
                    <a:pt x="0" y="454609"/>
                  </a:lnTo>
                  <a:lnTo>
                    <a:pt x="141604" y="454609"/>
                  </a:lnTo>
                  <a:lnTo>
                    <a:pt x="141604" y="444461"/>
                  </a:lnTo>
                  <a:close/>
                </a:path>
                <a:path w="278129" h="543560">
                  <a:moveTo>
                    <a:pt x="141604" y="474090"/>
                  </a:moveTo>
                  <a:lnTo>
                    <a:pt x="0" y="474090"/>
                  </a:lnTo>
                  <a:lnTo>
                    <a:pt x="0" y="484238"/>
                  </a:lnTo>
                  <a:lnTo>
                    <a:pt x="141604" y="484238"/>
                  </a:lnTo>
                  <a:lnTo>
                    <a:pt x="141604" y="474090"/>
                  </a:lnTo>
                  <a:close/>
                </a:path>
                <a:path w="278129" h="543560">
                  <a:moveTo>
                    <a:pt x="141604" y="503720"/>
                  </a:moveTo>
                  <a:lnTo>
                    <a:pt x="0" y="503720"/>
                  </a:lnTo>
                  <a:lnTo>
                    <a:pt x="0" y="513867"/>
                  </a:lnTo>
                  <a:lnTo>
                    <a:pt x="141604" y="513867"/>
                  </a:lnTo>
                  <a:lnTo>
                    <a:pt x="141604" y="503720"/>
                  </a:lnTo>
                  <a:close/>
                </a:path>
              </a:pathLst>
            </a:custGeom>
            <a:ln w="7200">
              <a:solidFill>
                <a:srgbClr val="4C6072"/>
              </a:solidFill>
            </a:ln>
          </p:spPr>
          <p:txBody>
            <a:bodyPr wrap="square" lIns="0" tIns="0" rIns="0" bIns="0" rtlCol="0"/>
            <a:lstStyle/>
            <a:p>
              <a:endParaRPr/>
            </a:p>
          </p:txBody>
        </p:sp>
        <p:sp>
          <p:nvSpPr>
            <p:cNvPr id="10" name="object 10"/>
            <p:cNvSpPr/>
            <p:nvPr/>
          </p:nvSpPr>
          <p:spPr>
            <a:xfrm>
              <a:off x="6185351" y="601386"/>
              <a:ext cx="0" cy="379095"/>
            </a:xfrm>
            <a:custGeom>
              <a:avLst/>
              <a:gdLst/>
              <a:ahLst/>
              <a:cxnLst/>
              <a:rect l="l" t="t" r="r" b="b"/>
              <a:pathLst>
                <a:path h="379094">
                  <a:moveTo>
                    <a:pt x="0" y="0"/>
                  </a:moveTo>
                  <a:lnTo>
                    <a:pt x="0" y="378574"/>
                  </a:lnTo>
                </a:path>
              </a:pathLst>
            </a:custGeom>
            <a:ln w="21069">
              <a:solidFill>
                <a:srgbClr val="4C6072"/>
              </a:solidFill>
              <a:prstDash val="sysDot"/>
            </a:ln>
          </p:spPr>
          <p:txBody>
            <a:bodyPr wrap="square" lIns="0" tIns="0" rIns="0" bIns="0" rtlCol="0"/>
            <a:lstStyle/>
            <a:p>
              <a:endParaRPr/>
            </a:p>
          </p:txBody>
        </p:sp>
        <p:sp>
          <p:nvSpPr>
            <p:cNvPr id="11" name="object 11"/>
            <p:cNvSpPr/>
            <p:nvPr/>
          </p:nvSpPr>
          <p:spPr>
            <a:xfrm>
              <a:off x="6218194" y="601386"/>
              <a:ext cx="0" cy="379095"/>
            </a:xfrm>
            <a:custGeom>
              <a:avLst/>
              <a:gdLst/>
              <a:ahLst/>
              <a:cxnLst/>
              <a:rect l="l" t="t" r="r" b="b"/>
              <a:pathLst>
                <a:path h="379094">
                  <a:moveTo>
                    <a:pt x="0" y="0"/>
                  </a:moveTo>
                  <a:lnTo>
                    <a:pt x="0" y="378574"/>
                  </a:lnTo>
                </a:path>
              </a:pathLst>
            </a:custGeom>
            <a:ln w="21069">
              <a:solidFill>
                <a:srgbClr val="4C6072"/>
              </a:solidFill>
              <a:prstDash val="sysDot"/>
            </a:ln>
          </p:spPr>
          <p:txBody>
            <a:bodyPr wrap="square" lIns="0" tIns="0" rIns="0" bIns="0" rtlCol="0"/>
            <a:lstStyle/>
            <a:p>
              <a:endParaRPr/>
            </a:p>
          </p:txBody>
        </p:sp>
        <p:sp>
          <p:nvSpPr>
            <p:cNvPr id="12" name="object 12"/>
            <p:cNvSpPr/>
            <p:nvPr/>
          </p:nvSpPr>
          <p:spPr>
            <a:xfrm>
              <a:off x="6251036" y="601386"/>
              <a:ext cx="0" cy="379095"/>
            </a:xfrm>
            <a:custGeom>
              <a:avLst/>
              <a:gdLst/>
              <a:ahLst/>
              <a:cxnLst/>
              <a:rect l="l" t="t" r="r" b="b"/>
              <a:pathLst>
                <a:path h="379094">
                  <a:moveTo>
                    <a:pt x="0" y="0"/>
                  </a:moveTo>
                  <a:lnTo>
                    <a:pt x="0" y="378574"/>
                  </a:lnTo>
                </a:path>
              </a:pathLst>
            </a:custGeom>
            <a:ln w="21069">
              <a:solidFill>
                <a:srgbClr val="4C6072"/>
              </a:solidFill>
              <a:prstDash val="sysDot"/>
            </a:ln>
          </p:spPr>
          <p:txBody>
            <a:bodyPr wrap="square" lIns="0" tIns="0" rIns="0" bIns="0" rtlCol="0"/>
            <a:lstStyle/>
            <a:p>
              <a:endParaRPr/>
            </a:p>
          </p:txBody>
        </p:sp>
        <p:sp>
          <p:nvSpPr>
            <p:cNvPr id="13" name="object 13"/>
            <p:cNvSpPr/>
            <p:nvPr/>
          </p:nvSpPr>
          <p:spPr>
            <a:xfrm>
              <a:off x="6155430" y="407235"/>
              <a:ext cx="2426970" cy="613410"/>
            </a:xfrm>
            <a:custGeom>
              <a:avLst/>
              <a:gdLst/>
              <a:ahLst/>
              <a:cxnLst/>
              <a:rect l="l" t="t" r="r" b="b"/>
              <a:pathLst>
                <a:path w="2426970" h="613410">
                  <a:moveTo>
                    <a:pt x="1198194" y="530999"/>
                  </a:moveTo>
                  <a:lnTo>
                    <a:pt x="1198194" y="575322"/>
                  </a:lnTo>
                  <a:lnTo>
                    <a:pt x="1198194" y="583133"/>
                  </a:lnTo>
                  <a:lnTo>
                    <a:pt x="1191348" y="589470"/>
                  </a:lnTo>
                  <a:lnTo>
                    <a:pt x="1182916" y="589470"/>
                  </a:lnTo>
                  <a:lnTo>
                    <a:pt x="1174483" y="589470"/>
                  </a:lnTo>
                  <a:lnTo>
                    <a:pt x="1167638" y="583133"/>
                  </a:lnTo>
                  <a:lnTo>
                    <a:pt x="1167638" y="575322"/>
                  </a:lnTo>
                  <a:lnTo>
                    <a:pt x="1167638" y="530999"/>
                  </a:lnTo>
                  <a:lnTo>
                    <a:pt x="1149951" y="527836"/>
                  </a:lnTo>
                  <a:lnTo>
                    <a:pt x="1134036" y="521679"/>
                  </a:lnTo>
                  <a:lnTo>
                    <a:pt x="1120317" y="512038"/>
                  </a:lnTo>
                  <a:lnTo>
                    <a:pt x="1109218" y="498424"/>
                  </a:lnTo>
                  <a:lnTo>
                    <a:pt x="1105167" y="515823"/>
                  </a:lnTo>
                  <a:lnTo>
                    <a:pt x="1097368" y="527802"/>
                  </a:lnTo>
                  <a:lnTo>
                    <a:pt x="1086522" y="535185"/>
                  </a:lnTo>
                  <a:lnTo>
                    <a:pt x="1073327" y="538797"/>
                  </a:lnTo>
                  <a:lnTo>
                    <a:pt x="1073327" y="563283"/>
                  </a:lnTo>
                  <a:lnTo>
                    <a:pt x="1073327" y="568947"/>
                  </a:lnTo>
                  <a:lnTo>
                    <a:pt x="1068362" y="573532"/>
                  </a:lnTo>
                  <a:lnTo>
                    <a:pt x="1062253" y="573532"/>
                  </a:lnTo>
                  <a:lnTo>
                    <a:pt x="1056144" y="573532"/>
                  </a:lnTo>
                  <a:lnTo>
                    <a:pt x="1051191" y="568947"/>
                  </a:lnTo>
                  <a:lnTo>
                    <a:pt x="1051191" y="563283"/>
                  </a:lnTo>
                  <a:lnTo>
                    <a:pt x="1051191" y="538797"/>
                  </a:lnTo>
                  <a:lnTo>
                    <a:pt x="1040422" y="536162"/>
                  </a:lnTo>
                  <a:lnTo>
                    <a:pt x="1031082" y="531193"/>
                  </a:lnTo>
                  <a:lnTo>
                    <a:pt x="1023536" y="523467"/>
                  </a:lnTo>
                  <a:lnTo>
                    <a:pt x="1018146" y="512559"/>
                  </a:lnTo>
                  <a:lnTo>
                    <a:pt x="1020178" y="596646"/>
                  </a:lnTo>
                  <a:lnTo>
                    <a:pt x="982778" y="606667"/>
                  </a:lnTo>
                  <a:lnTo>
                    <a:pt x="955500" y="606932"/>
                  </a:lnTo>
                  <a:lnTo>
                    <a:pt x="934037" y="605303"/>
                  </a:lnTo>
                  <a:lnTo>
                    <a:pt x="919784" y="603199"/>
                  </a:lnTo>
                  <a:lnTo>
                    <a:pt x="916495" y="602589"/>
                  </a:lnTo>
                  <a:lnTo>
                    <a:pt x="914158" y="599884"/>
                  </a:lnTo>
                  <a:lnTo>
                    <a:pt x="914234" y="596785"/>
                  </a:lnTo>
                  <a:lnTo>
                    <a:pt x="919175" y="392366"/>
                  </a:lnTo>
                  <a:lnTo>
                    <a:pt x="918578" y="393255"/>
                  </a:lnTo>
                  <a:lnTo>
                    <a:pt x="917854" y="394106"/>
                  </a:lnTo>
                  <a:lnTo>
                    <a:pt x="916863" y="394842"/>
                  </a:lnTo>
                  <a:lnTo>
                    <a:pt x="895819" y="394842"/>
                  </a:lnTo>
                  <a:lnTo>
                    <a:pt x="895819" y="579361"/>
                  </a:lnTo>
                  <a:lnTo>
                    <a:pt x="895819" y="584327"/>
                  </a:lnTo>
                  <a:lnTo>
                    <a:pt x="890917" y="588352"/>
                  </a:lnTo>
                  <a:lnTo>
                    <a:pt x="884859" y="588352"/>
                  </a:lnTo>
                  <a:lnTo>
                    <a:pt x="724103" y="588352"/>
                  </a:lnTo>
                  <a:lnTo>
                    <a:pt x="718045" y="588352"/>
                  </a:lnTo>
                  <a:lnTo>
                    <a:pt x="713143" y="584327"/>
                  </a:lnTo>
                  <a:lnTo>
                    <a:pt x="713143" y="579361"/>
                  </a:lnTo>
                  <a:lnTo>
                    <a:pt x="713143" y="466852"/>
                  </a:lnTo>
                  <a:lnTo>
                    <a:pt x="695617" y="466852"/>
                  </a:lnTo>
                  <a:lnTo>
                    <a:pt x="695617" y="579183"/>
                  </a:lnTo>
                  <a:lnTo>
                    <a:pt x="695617" y="584149"/>
                  </a:lnTo>
                  <a:lnTo>
                    <a:pt x="690714" y="588175"/>
                  </a:lnTo>
                  <a:lnTo>
                    <a:pt x="684657" y="588175"/>
                  </a:lnTo>
                  <a:lnTo>
                    <a:pt x="523900" y="588175"/>
                  </a:lnTo>
                  <a:lnTo>
                    <a:pt x="517842" y="588175"/>
                  </a:lnTo>
                  <a:lnTo>
                    <a:pt x="512940" y="584149"/>
                  </a:lnTo>
                  <a:lnTo>
                    <a:pt x="512940" y="579183"/>
                  </a:lnTo>
                  <a:lnTo>
                    <a:pt x="512940" y="466852"/>
                  </a:lnTo>
                  <a:lnTo>
                    <a:pt x="494855" y="466852"/>
                  </a:lnTo>
                  <a:lnTo>
                    <a:pt x="494855" y="587717"/>
                  </a:lnTo>
                  <a:lnTo>
                    <a:pt x="247256" y="587717"/>
                  </a:lnTo>
                  <a:lnTo>
                    <a:pt x="247256" y="612838"/>
                  </a:lnTo>
                  <a:lnTo>
                    <a:pt x="25298" y="612838"/>
                  </a:lnTo>
                  <a:lnTo>
                    <a:pt x="25298" y="587717"/>
                  </a:lnTo>
                  <a:lnTo>
                    <a:pt x="0" y="587717"/>
                  </a:lnTo>
                  <a:lnTo>
                    <a:pt x="0" y="181863"/>
                  </a:lnTo>
                  <a:lnTo>
                    <a:pt x="117500" y="181863"/>
                  </a:lnTo>
                  <a:lnTo>
                    <a:pt x="117500" y="0"/>
                  </a:lnTo>
                  <a:lnTo>
                    <a:pt x="342315" y="0"/>
                  </a:lnTo>
                  <a:lnTo>
                    <a:pt x="342315" y="321144"/>
                  </a:lnTo>
                  <a:lnTo>
                    <a:pt x="494855" y="321144"/>
                  </a:lnTo>
                  <a:lnTo>
                    <a:pt x="494855" y="451370"/>
                  </a:lnTo>
                  <a:lnTo>
                    <a:pt x="595452" y="375792"/>
                  </a:lnTo>
                  <a:lnTo>
                    <a:pt x="600354" y="372109"/>
                  </a:lnTo>
                  <a:lnTo>
                    <a:pt x="608291" y="372109"/>
                  </a:lnTo>
                  <a:lnTo>
                    <a:pt x="613194" y="375792"/>
                  </a:lnTo>
                  <a:lnTo>
                    <a:pt x="659663" y="410705"/>
                  </a:lnTo>
                  <a:lnTo>
                    <a:pt x="659663" y="388404"/>
                  </a:lnTo>
                  <a:lnTo>
                    <a:pt x="659663" y="385279"/>
                  </a:lnTo>
                  <a:lnTo>
                    <a:pt x="662406" y="382739"/>
                  </a:lnTo>
                  <a:lnTo>
                    <a:pt x="665784" y="382739"/>
                  </a:lnTo>
                  <a:lnTo>
                    <a:pt x="676008" y="382739"/>
                  </a:lnTo>
                  <a:lnTo>
                    <a:pt x="679386" y="382739"/>
                  </a:lnTo>
                  <a:lnTo>
                    <a:pt x="682117" y="385279"/>
                  </a:lnTo>
                  <a:lnTo>
                    <a:pt x="682117" y="388404"/>
                  </a:lnTo>
                  <a:lnTo>
                    <a:pt x="682117" y="427583"/>
                  </a:lnTo>
                  <a:lnTo>
                    <a:pt x="713143" y="450888"/>
                  </a:lnTo>
                  <a:lnTo>
                    <a:pt x="713143" y="394842"/>
                  </a:lnTo>
                  <a:lnTo>
                    <a:pt x="692188" y="394842"/>
                  </a:lnTo>
                  <a:lnTo>
                    <a:pt x="687285" y="391159"/>
                  </a:lnTo>
                  <a:lnTo>
                    <a:pt x="687285" y="385203"/>
                  </a:lnTo>
                  <a:lnTo>
                    <a:pt x="692188" y="381520"/>
                  </a:lnTo>
                  <a:lnTo>
                    <a:pt x="795655" y="303783"/>
                  </a:lnTo>
                  <a:lnTo>
                    <a:pt x="800557" y="300100"/>
                  </a:lnTo>
                  <a:lnTo>
                    <a:pt x="808494" y="300100"/>
                  </a:lnTo>
                  <a:lnTo>
                    <a:pt x="813396" y="303783"/>
                  </a:lnTo>
                  <a:lnTo>
                    <a:pt x="859866" y="338696"/>
                  </a:lnTo>
                  <a:lnTo>
                    <a:pt x="859866" y="316395"/>
                  </a:lnTo>
                  <a:lnTo>
                    <a:pt x="859866" y="313270"/>
                  </a:lnTo>
                  <a:lnTo>
                    <a:pt x="862609" y="310730"/>
                  </a:lnTo>
                  <a:lnTo>
                    <a:pt x="865987" y="310730"/>
                  </a:lnTo>
                  <a:lnTo>
                    <a:pt x="876211" y="310730"/>
                  </a:lnTo>
                  <a:lnTo>
                    <a:pt x="879589" y="310730"/>
                  </a:lnTo>
                  <a:lnTo>
                    <a:pt x="882319" y="313270"/>
                  </a:lnTo>
                  <a:lnTo>
                    <a:pt x="882319" y="316395"/>
                  </a:lnTo>
                  <a:lnTo>
                    <a:pt x="882319" y="355561"/>
                  </a:lnTo>
                  <a:lnTo>
                    <a:pt x="916863" y="381520"/>
                  </a:lnTo>
                  <a:lnTo>
                    <a:pt x="917956" y="382333"/>
                  </a:lnTo>
                  <a:lnTo>
                    <a:pt x="918756" y="383273"/>
                  </a:lnTo>
                  <a:lnTo>
                    <a:pt x="919365" y="384276"/>
                  </a:lnTo>
                  <a:lnTo>
                    <a:pt x="926846" y="74955"/>
                  </a:lnTo>
                  <a:lnTo>
                    <a:pt x="926871" y="73901"/>
                  </a:lnTo>
                  <a:lnTo>
                    <a:pt x="927176" y="72859"/>
                  </a:lnTo>
                  <a:lnTo>
                    <a:pt x="927747" y="71932"/>
                  </a:lnTo>
                  <a:lnTo>
                    <a:pt x="955802" y="26466"/>
                  </a:lnTo>
                  <a:lnTo>
                    <a:pt x="960259" y="19227"/>
                  </a:lnTo>
                  <a:lnTo>
                    <a:pt x="1006551" y="71856"/>
                  </a:lnTo>
                  <a:lnTo>
                    <a:pt x="1007567" y="75069"/>
                  </a:lnTo>
                  <a:lnTo>
                    <a:pt x="1016977" y="464578"/>
                  </a:lnTo>
                  <a:lnTo>
                    <a:pt x="1023589" y="435133"/>
                  </a:lnTo>
                  <a:lnTo>
                    <a:pt x="1033887" y="407935"/>
                  </a:lnTo>
                  <a:lnTo>
                    <a:pt x="1047053" y="387963"/>
                  </a:lnTo>
                  <a:lnTo>
                    <a:pt x="1062266" y="380199"/>
                  </a:lnTo>
                  <a:lnTo>
                    <a:pt x="1072043" y="383404"/>
                  </a:lnTo>
                  <a:lnTo>
                    <a:pt x="1081124" y="392185"/>
                  </a:lnTo>
                  <a:lnTo>
                    <a:pt x="1089306" y="405295"/>
                  </a:lnTo>
                  <a:lnTo>
                    <a:pt x="1096391" y="421487"/>
                  </a:lnTo>
                  <a:lnTo>
                    <a:pt x="1103188" y="373891"/>
                  </a:lnTo>
                  <a:lnTo>
                    <a:pt x="1116367" y="324922"/>
                  </a:lnTo>
                  <a:lnTo>
                    <a:pt x="1134799" y="281447"/>
                  </a:lnTo>
                  <a:lnTo>
                    <a:pt x="1157354" y="250328"/>
                  </a:lnTo>
                  <a:lnTo>
                    <a:pt x="1182903" y="238429"/>
                  </a:lnTo>
                  <a:lnTo>
                    <a:pt x="1210478" y="252286"/>
                  </a:lnTo>
                  <a:lnTo>
                    <a:pt x="1234425" y="288035"/>
                  </a:lnTo>
                  <a:lnTo>
                    <a:pt x="1253309" y="336946"/>
                  </a:lnTo>
                  <a:lnTo>
                    <a:pt x="1265692" y="390288"/>
                  </a:lnTo>
                  <a:lnTo>
                    <a:pt x="1270139" y="439331"/>
                  </a:lnTo>
                  <a:lnTo>
                    <a:pt x="1264645" y="480654"/>
                  </a:lnTo>
                  <a:lnTo>
                    <a:pt x="1249492" y="508149"/>
                  </a:lnTo>
                  <a:lnTo>
                    <a:pt x="1226677" y="524152"/>
                  </a:lnTo>
                  <a:lnTo>
                    <a:pt x="1198194" y="530999"/>
                  </a:lnTo>
                  <a:close/>
                </a:path>
                <a:path w="2426970" h="613410">
                  <a:moveTo>
                    <a:pt x="1589189" y="116458"/>
                  </a:moveTo>
                  <a:lnTo>
                    <a:pt x="1576251" y="116789"/>
                  </a:lnTo>
                  <a:lnTo>
                    <a:pt x="1563289" y="117097"/>
                  </a:lnTo>
                  <a:lnTo>
                    <a:pt x="1550300" y="117380"/>
                  </a:lnTo>
                  <a:lnTo>
                    <a:pt x="1537284" y="117640"/>
                  </a:lnTo>
                  <a:lnTo>
                    <a:pt x="1537169" y="122351"/>
                  </a:lnTo>
                  <a:lnTo>
                    <a:pt x="1538427" y="126999"/>
                  </a:lnTo>
                  <a:lnTo>
                    <a:pt x="1542224" y="128371"/>
                  </a:lnTo>
                  <a:lnTo>
                    <a:pt x="1543951" y="129006"/>
                  </a:lnTo>
                  <a:lnTo>
                    <a:pt x="1546301" y="128638"/>
                  </a:lnTo>
                  <a:lnTo>
                    <a:pt x="1548650" y="128574"/>
                  </a:lnTo>
                  <a:lnTo>
                    <a:pt x="1557108" y="128358"/>
                  </a:lnTo>
                  <a:lnTo>
                    <a:pt x="1565313" y="127901"/>
                  </a:lnTo>
                  <a:lnTo>
                    <a:pt x="1573745" y="127774"/>
                  </a:lnTo>
                  <a:lnTo>
                    <a:pt x="1577327" y="127723"/>
                  </a:lnTo>
                  <a:lnTo>
                    <a:pt x="1581696" y="127901"/>
                  </a:lnTo>
                  <a:lnTo>
                    <a:pt x="1583613" y="127177"/>
                  </a:lnTo>
                  <a:lnTo>
                    <a:pt x="1587512" y="125704"/>
                  </a:lnTo>
                  <a:lnTo>
                    <a:pt x="1588706" y="120484"/>
                  </a:lnTo>
                  <a:lnTo>
                    <a:pt x="1589189" y="116458"/>
                  </a:lnTo>
                  <a:close/>
                </a:path>
                <a:path w="2426970" h="613410">
                  <a:moveTo>
                    <a:pt x="2426360" y="329209"/>
                  </a:moveTo>
                  <a:lnTo>
                    <a:pt x="2381580" y="329209"/>
                  </a:lnTo>
                  <a:lnTo>
                    <a:pt x="2381580" y="468109"/>
                  </a:lnTo>
                  <a:lnTo>
                    <a:pt x="2426360" y="468109"/>
                  </a:lnTo>
                  <a:lnTo>
                    <a:pt x="2426360" y="329209"/>
                  </a:lnTo>
                  <a:close/>
                </a:path>
                <a:path w="2426970" h="613410">
                  <a:moveTo>
                    <a:pt x="2277008" y="410540"/>
                  </a:moveTo>
                  <a:lnTo>
                    <a:pt x="2220188" y="410540"/>
                  </a:lnTo>
                  <a:lnTo>
                    <a:pt x="2220188" y="468109"/>
                  </a:lnTo>
                  <a:lnTo>
                    <a:pt x="2277008" y="468109"/>
                  </a:lnTo>
                  <a:lnTo>
                    <a:pt x="2277008" y="410540"/>
                  </a:lnTo>
                  <a:close/>
                </a:path>
                <a:path w="2426970" h="613410">
                  <a:moveTo>
                    <a:pt x="2201633" y="410540"/>
                  </a:moveTo>
                  <a:lnTo>
                    <a:pt x="2144814" y="410540"/>
                  </a:lnTo>
                  <a:lnTo>
                    <a:pt x="2144814" y="468109"/>
                  </a:lnTo>
                  <a:lnTo>
                    <a:pt x="2201633" y="468109"/>
                  </a:lnTo>
                  <a:lnTo>
                    <a:pt x="2201633" y="410540"/>
                  </a:lnTo>
                  <a:close/>
                </a:path>
                <a:path w="2426970" h="613410">
                  <a:moveTo>
                    <a:pt x="2124316" y="410540"/>
                  </a:moveTo>
                  <a:lnTo>
                    <a:pt x="2067496" y="410540"/>
                  </a:lnTo>
                  <a:lnTo>
                    <a:pt x="2067496" y="468109"/>
                  </a:lnTo>
                  <a:lnTo>
                    <a:pt x="2124316" y="468109"/>
                  </a:lnTo>
                  <a:lnTo>
                    <a:pt x="2124316" y="410540"/>
                  </a:lnTo>
                  <a:close/>
                </a:path>
              </a:pathLst>
            </a:custGeom>
            <a:ln w="7200">
              <a:solidFill>
                <a:srgbClr val="4C6072"/>
              </a:solidFill>
            </a:ln>
          </p:spPr>
          <p:txBody>
            <a:bodyPr wrap="square" lIns="0" tIns="0" rIns="0" bIns="0" rtlCol="0"/>
            <a:lstStyle/>
            <a:p>
              <a:endParaRPr/>
            </a:p>
          </p:txBody>
        </p:sp>
        <p:pic>
          <p:nvPicPr>
            <p:cNvPr id="14" name="object 14"/>
            <p:cNvPicPr/>
            <p:nvPr/>
          </p:nvPicPr>
          <p:blipFill>
            <a:blip r:embed="rId4" cstate="print"/>
            <a:stretch>
              <a:fillRect/>
            </a:stretch>
          </p:blipFill>
          <p:spPr>
            <a:xfrm>
              <a:off x="7937005" y="677256"/>
              <a:ext cx="203200" cy="277825"/>
            </a:xfrm>
            <a:prstGeom prst="rect">
              <a:avLst/>
            </a:prstGeom>
          </p:spPr>
        </p:pic>
        <p:sp>
          <p:nvSpPr>
            <p:cNvPr id="15" name="object 15"/>
            <p:cNvSpPr/>
            <p:nvPr/>
          </p:nvSpPr>
          <p:spPr>
            <a:xfrm>
              <a:off x="7687279" y="513589"/>
              <a:ext cx="1104900" cy="551815"/>
            </a:xfrm>
            <a:custGeom>
              <a:avLst/>
              <a:gdLst/>
              <a:ahLst/>
              <a:cxnLst/>
              <a:rect l="l" t="t" r="r" b="b"/>
              <a:pathLst>
                <a:path w="1104900" h="551815">
                  <a:moveTo>
                    <a:pt x="1104290" y="522842"/>
                  </a:moveTo>
                  <a:lnTo>
                    <a:pt x="1070809" y="522916"/>
                  </a:lnTo>
                  <a:lnTo>
                    <a:pt x="1031686" y="523053"/>
                  </a:lnTo>
                  <a:lnTo>
                    <a:pt x="987716" y="523126"/>
                  </a:lnTo>
                  <a:lnTo>
                    <a:pt x="939698" y="523007"/>
                  </a:lnTo>
                  <a:lnTo>
                    <a:pt x="939698" y="551214"/>
                  </a:lnTo>
                  <a:lnTo>
                    <a:pt x="745972" y="551214"/>
                  </a:lnTo>
                  <a:lnTo>
                    <a:pt x="745972" y="523515"/>
                  </a:lnTo>
                  <a:lnTo>
                    <a:pt x="679325" y="523431"/>
                  </a:lnTo>
                  <a:lnTo>
                    <a:pt x="604658" y="523198"/>
                  </a:lnTo>
                  <a:lnTo>
                    <a:pt x="543827" y="522954"/>
                  </a:lnTo>
                  <a:lnTo>
                    <a:pt x="518693" y="522842"/>
                  </a:lnTo>
                  <a:lnTo>
                    <a:pt x="518693" y="508618"/>
                  </a:lnTo>
                  <a:lnTo>
                    <a:pt x="450494" y="455799"/>
                  </a:lnTo>
                  <a:lnTo>
                    <a:pt x="252158" y="455799"/>
                  </a:lnTo>
                  <a:lnTo>
                    <a:pt x="197751" y="497683"/>
                  </a:lnTo>
                  <a:lnTo>
                    <a:pt x="197243" y="505989"/>
                  </a:lnTo>
                  <a:lnTo>
                    <a:pt x="196519" y="514219"/>
                  </a:lnTo>
                  <a:lnTo>
                    <a:pt x="195452" y="522283"/>
                  </a:lnTo>
                  <a:lnTo>
                    <a:pt x="176580" y="522283"/>
                  </a:lnTo>
                  <a:lnTo>
                    <a:pt x="173751" y="494576"/>
                  </a:lnTo>
                  <a:lnTo>
                    <a:pt x="172969" y="465695"/>
                  </a:lnTo>
                  <a:lnTo>
                    <a:pt x="174046" y="436648"/>
                  </a:lnTo>
                  <a:lnTo>
                    <a:pt x="176796" y="408440"/>
                  </a:lnTo>
                  <a:lnTo>
                    <a:pt x="177420" y="401290"/>
                  </a:lnTo>
                  <a:lnTo>
                    <a:pt x="177644" y="394026"/>
                  </a:lnTo>
                  <a:lnTo>
                    <a:pt x="177711" y="386666"/>
                  </a:lnTo>
                  <a:lnTo>
                    <a:pt x="177863" y="379230"/>
                  </a:lnTo>
                  <a:lnTo>
                    <a:pt x="178045" y="371810"/>
                  </a:lnTo>
                  <a:lnTo>
                    <a:pt x="178107" y="364343"/>
                  </a:lnTo>
                  <a:lnTo>
                    <a:pt x="178156" y="356870"/>
                  </a:lnTo>
                  <a:lnTo>
                    <a:pt x="178295" y="349436"/>
                  </a:lnTo>
                  <a:lnTo>
                    <a:pt x="178635" y="334564"/>
                  </a:lnTo>
                  <a:lnTo>
                    <a:pt x="178827" y="319631"/>
                  </a:lnTo>
                  <a:lnTo>
                    <a:pt x="178968" y="304700"/>
                  </a:lnTo>
                  <a:lnTo>
                    <a:pt x="179158" y="289835"/>
                  </a:lnTo>
                  <a:lnTo>
                    <a:pt x="179425" y="275022"/>
                  </a:lnTo>
                  <a:lnTo>
                    <a:pt x="179703" y="260139"/>
                  </a:lnTo>
                  <a:lnTo>
                    <a:pt x="179921" y="245205"/>
                  </a:lnTo>
                  <a:lnTo>
                    <a:pt x="180009" y="230234"/>
                  </a:lnTo>
                  <a:lnTo>
                    <a:pt x="180283" y="200477"/>
                  </a:lnTo>
                  <a:lnTo>
                    <a:pt x="180871" y="170828"/>
                  </a:lnTo>
                  <a:lnTo>
                    <a:pt x="181458" y="141082"/>
                  </a:lnTo>
                  <a:lnTo>
                    <a:pt x="181724" y="111032"/>
                  </a:lnTo>
                  <a:lnTo>
                    <a:pt x="181766" y="98135"/>
                  </a:lnTo>
                  <a:lnTo>
                    <a:pt x="181881" y="85144"/>
                  </a:lnTo>
                  <a:lnTo>
                    <a:pt x="182079" y="72032"/>
                  </a:lnTo>
                  <a:lnTo>
                    <a:pt x="182371" y="58771"/>
                  </a:lnTo>
                  <a:lnTo>
                    <a:pt x="182435" y="56193"/>
                  </a:lnTo>
                  <a:lnTo>
                    <a:pt x="183019" y="53425"/>
                  </a:lnTo>
                  <a:lnTo>
                    <a:pt x="182587" y="51418"/>
                  </a:lnTo>
                  <a:lnTo>
                    <a:pt x="146371" y="24078"/>
                  </a:lnTo>
                  <a:lnTo>
                    <a:pt x="99731" y="11872"/>
                  </a:lnTo>
                  <a:lnTo>
                    <a:pt x="80675" y="10448"/>
                  </a:lnTo>
                  <a:lnTo>
                    <a:pt x="60553" y="10499"/>
                  </a:lnTo>
                  <a:lnTo>
                    <a:pt x="60553" y="16137"/>
                  </a:lnTo>
                  <a:lnTo>
                    <a:pt x="60464" y="21979"/>
                  </a:lnTo>
                  <a:lnTo>
                    <a:pt x="54762" y="23415"/>
                  </a:lnTo>
                  <a:lnTo>
                    <a:pt x="51447" y="24240"/>
                  </a:lnTo>
                  <a:lnTo>
                    <a:pt x="47167" y="23872"/>
                  </a:lnTo>
                  <a:lnTo>
                    <a:pt x="43179" y="24011"/>
                  </a:lnTo>
                  <a:lnTo>
                    <a:pt x="35902" y="24240"/>
                  </a:lnTo>
                  <a:lnTo>
                    <a:pt x="27533" y="24481"/>
                  </a:lnTo>
                  <a:lnTo>
                    <a:pt x="20027" y="24799"/>
                  </a:lnTo>
                  <a:lnTo>
                    <a:pt x="14744" y="25027"/>
                  </a:lnTo>
                  <a:lnTo>
                    <a:pt x="8839" y="26069"/>
                  </a:lnTo>
                  <a:lnTo>
                    <a:pt x="6083" y="23605"/>
                  </a:lnTo>
                  <a:lnTo>
                    <a:pt x="4864" y="22526"/>
                  </a:lnTo>
                  <a:lnTo>
                    <a:pt x="3797" y="20684"/>
                  </a:lnTo>
                  <a:lnTo>
                    <a:pt x="3289" y="19033"/>
                  </a:lnTo>
                  <a:lnTo>
                    <a:pt x="2654" y="16963"/>
                  </a:lnTo>
                  <a:lnTo>
                    <a:pt x="2908" y="14702"/>
                  </a:lnTo>
                  <a:lnTo>
                    <a:pt x="2438" y="12683"/>
                  </a:lnTo>
                  <a:lnTo>
                    <a:pt x="2285" y="12023"/>
                  </a:lnTo>
                  <a:lnTo>
                    <a:pt x="2616" y="11578"/>
                  </a:lnTo>
                  <a:lnTo>
                    <a:pt x="2438" y="11286"/>
                  </a:lnTo>
                  <a:lnTo>
                    <a:pt x="1943" y="10486"/>
                  </a:lnTo>
                  <a:lnTo>
                    <a:pt x="0" y="11070"/>
                  </a:lnTo>
                  <a:lnTo>
                    <a:pt x="76" y="9305"/>
                  </a:lnTo>
                  <a:lnTo>
                    <a:pt x="44259" y="161"/>
                  </a:lnTo>
                  <a:lnTo>
                    <a:pt x="55499" y="0"/>
                  </a:lnTo>
                  <a:lnTo>
                    <a:pt x="67127" y="347"/>
                  </a:lnTo>
                  <a:lnTo>
                    <a:pt x="109988" y="4841"/>
                  </a:lnTo>
                  <a:lnTo>
                    <a:pt x="155460" y="16715"/>
                  </a:lnTo>
                  <a:lnTo>
                    <a:pt x="192874" y="36127"/>
                  </a:lnTo>
                  <a:lnTo>
                    <a:pt x="193122" y="87041"/>
                  </a:lnTo>
                  <a:lnTo>
                    <a:pt x="193547" y="138157"/>
                  </a:lnTo>
                  <a:lnTo>
                    <a:pt x="194048" y="189396"/>
                  </a:lnTo>
                  <a:lnTo>
                    <a:pt x="194526" y="240680"/>
                  </a:lnTo>
                  <a:lnTo>
                    <a:pt x="194884" y="291932"/>
                  </a:lnTo>
                  <a:lnTo>
                    <a:pt x="195021" y="343074"/>
                  </a:lnTo>
                  <a:lnTo>
                    <a:pt x="195054" y="350761"/>
                  </a:lnTo>
                  <a:lnTo>
                    <a:pt x="195129" y="358453"/>
                  </a:lnTo>
                  <a:lnTo>
                    <a:pt x="195203" y="366155"/>
                  </a:lnTo>
                  <a:lnTo>
                    <a:pt x="195237" y="373871"/>
                  </a:lnTo>
                  <a:lnTo>
                    <a:pt x="195206" y="381516"/>
                  </a:lnTo>
                  <a:lnTo>
                    <a:pt x="195173" y="389187"/>
                  </a:lnTo>
                  <a:lnTo>
                    <a:pt x="195226" y="396849"/>
                  </a:lnTo>
                  <a:lnTo>
                    <a:pt x="195452" y="404465"/>
                  </a:lnTo>
                  <a:lnTo>
                    <a:pt x="195908" y="411680"/>
                  </a:lnTo>
                  <a:lnTo>
                    <a:pt x="196511" y="418921"/>
                  </a:lnTo>
                  <a:lnTo>
                    <a:pt x="197122" y="426186"/>
                  </a:lnTo>
                  <a:lnTo>
                    <a:pt x="197599" y="433472"/>
                  </a:lnTo>
                  <a:lnTo>
                    <a:pt x="198037" y="443525"/>
                  </a:lnTo>
                  <a:lnTo>
                    <a:pt x="198348" y="453610"/>
                  </a:lnTo>
                  <a:lnTo>
                    <a:pt x="198517" y="463706"/>
                  </a:lnTo>
                  <a:lnTo>
                    <a:pt x="198526" y="473795"/>
                  </a:lnTo>
                  <a:lnTo>
                    <a:pt x="241185" y="440952"/>
                  </a:lnTo>
                  <a:lnTo>
                    <a:pt x="241858" y="440254"/>
                  </a:lnTo>
                  <a:lnTo>
                    <a:pt x="242633" y="439657"/>
                  </a:lnTo>
                  <a:lnTo>
                    <a:pt x="243509" y="439174"/>
                  </a:lnTo>
                  <a:lnTo>
                    <a:pt x="266496" y="421483"/>
                  </a:lnTo>
                  <a:lnTo>
                    <a:pt x="252717" y="417210"/>
                  </a:lnTo>
                  <a:lnTo>
                    <a:pt x="241646" y="408960"/>
                  </a:lnTo>
                  <a:lnTo>
                    <a:pt x="234274" y="397639"/>
                  </a:lnTo>
                  <a:lnTo>
                    <a:pt x="231597" y="384158"/>
                  </a:lnTo>
                  <a:lnTo>
                    <a:pt x="231597" y="208708"/>
                  </a:lnTo>
                  <a:lnTo>
                    <a:pt x="231597" y="207806"/>
                  </a:lnTo>
                  <a:lnTo>
                    <a:pt x="231597" y="177478"/>
                  </a:lnTo>
                  <a:lnTo>
                    <a:pt x="237678" y="166148"/>
                  </a:lnTo>
                  <a:lnTo>
                    <a:pt x="254612" y="156306"/>
                  </a:lnTo>
                  <a:lnTo>
                    <a:pt x="280439" y="148537"/>
                  </a:lnTo>
                  <a:lnTo>
                    <a:pt x="313194" y="143430"/>
                  </a:lnTo>
                  <a:lnTo>
                    <a:pt x="313194" y="143074"/>
                  </a:lnTo>
                  <a:lnTo>
                    <a:pt x="313194" y="139670"/>
                  </a:lnTo>
                  <a:lnTo>
                    <a:pt x="316166" y="136914"/>
                  </a:lnTo>
                  <a:lnTo>
                    <a:pt x="319836" y="136914"/>
                  </a:lnTo>
                  <a:lnTo>
                    <a:pt x="382816" y="136914"/>
                  </a:lnTo>
                  <a:lnTo>
                    <a:pt x="386486" y="136914"/>
                  </a:lnTo>
                  <a:lnTo>
                    <a:pt x="389470" y="139670"/>
                  </a:lnTo>
                  <a:lnTo>
                    <a:pt x="389470" y="143074"/>
                  </a:lnTo>
                  <a:lnTo>
                    <a:pt x="389470" y="143430"/>
                  </a:lnTo>
                  <a:lnTo>
                    <a:pt x="422219" y="148537"/>
                  </a:lnTo>
                  <a:lnTo>
                    <a:pt x="448041" y="156306"/>
                  </a:lnTo>
                  <a:lnTo>
                    <a:pt x="464974" y="166148"/>
                  </a:lnTo>
                  <a:lnTo>
                    <a:pt x="471055" y="177478"/>
                  </a:lnTo>
                  <a:lnTo>
                    <a:pt x="471055" y="207806"/>
                  </a:lnTo>
                  <a:lnTo>
                    <a:pt x="471055" y="208708"/>
                  </a:lnTo>
                  <a:lnTo>
                    <a:pt x="471055" y="384158"/>
                  </a:lnTo>
                  <a:lnTo>
                    <a:pt x="468377" y="397639"/>
                  </a:lnTo>
                  <a:lnTo>
                    <a:pt x="461006" y="408960"/>
                  </a:lnTo>
                  <a:lnTo>
                    <a:pt x="449935" y="417210"/>
                  </a:lnTo>
                  <a:lnTo>
                    <a:pt x="436156" y="421483"/>
                  </a:lnTo>
                  <a:lnTo>
                    <a:pt x="459155" y="439174"/>
                  </a:lnTo>
                  <a:lnTo>
                    <a:pt x="460019" y="439657"/>
                  </a:lnTo>
                  <a:lnTo>
                    <a:pt x="460794" y="440254"/>
                  </a:lnTo>
                  <a:lnTo>
                    <a:pt x="461467" y="440952"/>
                  </a:lnTo>
                  <a:lnTo>
                    <a:pt x="518693" y="485263"/>
                  </a:lnTo>
                  <a:lnTo>
                    <a:pt x="518693" y="60511"/>
                  </a:lnTo>
                  <a:lnTo>
                    <a:pt x="581380" y="60562"/>
                  </a:lnTo>
                  <a:lnTo>
                    <a:pt x="745972" y="147646"/>
                  </a:lnTo>
                  <a:lnTo>
                    <a:pt x="745972" y="88921"/>
                  </a:lnTo>
                  <a:lnTo>
                    <a:pt x="939698" y="191423"/>
                  </a:lnTo>
                  <a:lnTo>
                    <a:pt x="939698" y="228443"/>
                  </a:lnTo>
                  <a:lnTo>
                    <a:pt x="1104290" y="315527"/>
                  </a:lnTo>
                  <a:lnTo>
                    <a:pt x="1104290" y="522842"/>
                  </a:lnTo>
                  <a:close/>
                </a:path>
                <a:path w="1104900" h="551815">
                  <a:moveTo>
                    <a:pt x="565962" y="16671"/>
                  </a:moveTo>
                  <a:lnTo>
                    <a:pt x="527088" y="16671"/>
                  </a:lnTo>
                  <a:lnTo>
                    <a:pt x="527088" y="52574"/>
                  </a:lnTo>
                  <a:lnTo>
                    <a:pt x="565962" y="52574"/>
                  </a:lnTo>
                  <a:lnTo>
                    <a:pt x="565962" y="16671"/>
                  </a:lnTo>
                  <a:close/>
                </a:path>
                <a:path w="1104900" h="551815">
                  <a:moveTo>
                    <a:pt x="448259" y="468042"/>
                  </a:moveTo>
                  <a:lnTo>
                    <a:pt x="254393" y="468042"/>
                  </a:lnTo>
                  <a:lnTo>
                    <a:pt x="249046" y="468042"/>
                  </a:lnTo>
                  <a:lnTo>
                    <a:pt x="244716" y="472055"/>
                  </a:lnTo>
                  <a:lnTo>
                    <a:pt x="244716" y="477008"/>
                  </a:lnTo>
                  <a:lnTo>
                    <a:pt x="244716" y="481948"/>
                  </a:lnTo>
                  <a:lnTo>
                    <a:pt x="249046" y="485961"/>
                  </a:lnTo>
                  <a:lnTo>
                    <a:pt x="254393" y="485961"/>
                  </a:lnTo>
                  <a:lnTo>
                    <a:pt x="448259" y="485961"/>
                  </a:lnTo>
                  <a:lnTo>
                    <a:pt x="453605" y="485961"/>
                  </a:lnTo>
                  <a:lnTo>
                    <a:pt x="457936" y="481948"/>
                  </a:lnTo>
                  <a:lnTo>
                    <a:pt x="457936" y="477008"/>
                  </a:lnTo>
                  <a:lnTo>
                    <a:pt x="457936" y="472055"/>
                  </a:lnTo>
                  <a:lnTo>
                    <a:pt x="453605" y="468042"/>
                  </a:lnTo>
                  <a:lnTo>
                    <a:pt x="448259" y="468042"/>
                  </a:lnTo>
                  <a:close/>
                </a:path>
              </a:pathLst>
            </a:custGeom>
            <a:ln w="7200">
              <a:solidFill>
                <a:srgbClr val="4C6072"/>
              </a:solidFill>
            </a:ln>
          </p:spPr>
          <p:txBody>
            <a:bodyPr wrap="square" lIns="0" tIns="0" rIns="0" bIns="0" rtlCol="0"/>
            <a:lstStyle/>
            <a:p>
              <a:endParaRPr/>
            </a:p>
          </p:txBody>
        </p:sp>
      </p:grpSp>
      <p:sp>
        <p:nvSpPr>
          <p:cNvPr id="16" name="object 16"/>
          <p:cNvSpPr txBox="1">
            <a:spLocks noGrp="1"/>
          </p:cNvSpPr>
          <p:nvPr>
            <p:ph type="ftr" sz="quarter" idx="5"/>
          </p:nvPr>
        </p:nvSpPr>
        <p:spPr>
          <a:xfrm>
            <a:off x="816973" y="6406346"/>
            <a:ext cx="1601470" cy="283209"/>
          </a:xfrm>
          <a:prstGeom prst="rect">
            <a:avLst/>
          </a:prstGeom>
        </p:spPr>
        <p:txBody>
          <a:bodyPr vert="horz" wrap="square" lIns="0" tIns="0" rIns="0" bIns="0" rtlCol="0">
            <a:spAutoFit/>
          </a:bodyPr>
          <a:lstStyle>
            <a:defPPr>
              <a:defRPr kern="0"/>
            </a:defPPr>
            <a:lvl1pPr>
              <a:defRPr sz="1800" b="0" i="0">
                <a:solidFill>
                  <a:schemeClr val="bg1"/>
                </a:solidFill>
                <a:latin typeface="Arial"/>
                <a:cs typeface="Arial"/>
              </a:defRPr>
            </a:lvl1pPr>
          </a:lstStyle>
          <a:p>
            <a:pPr marL="12700">
              <a:lnSpc>
                <a:spcPts val="2039"/>
              </a:lnSpc>
            </a:pPr>
            <a:r>
              <a:rPr lang="en-IE" spc="-30"/>
              <a:t>Insert</a:t>
            </a:r>
            <a:r>
              <a:rPr lang="en-IE" spc="-70"/>
              <a:t> </a:t>
            </a:r>
            <a:r>
              <a:rPr lang="en-IE" spc="-75"/>
              <a:t>Date</a:t>
            </a:r>
            <a:r>
              <a:rPr lang="en-IE" spc="-70"/>
              <a:t> </a:t>
            </a:r>
            <a:r>
              <a:rPr lang="en-IE" spc="-40"/>
              <a:t>Here</a:t>
            </a:r>
            <a:endParaRPr spc="-40" dirty="0"/>
          </a:p>
        </p:txBody>
      </p:sp>
      <p:graphicFrame>
        <p:nvGraphicFramePr>
          <p:cNvPr id="17" name="Table 16">
            <a:extLst>
              <a:ext uri="{FF2B5EF4-FFF2-40B4-BE49-F238E27FC236}">
                <a16:creationId xmlns:a16="http://schemas.microsoft.com/office/drawing/2014/main" id="{FB71C52B-9E10-22BC-541F-1DF638A68B53}"/>
              </a:ext>
            </a:extLst>
          </p:cNvPr>
          <p:cNvGraphicFramePr>
            <a:graphicFrameLocks noGrp="1"/>
          </p:cNvGraphicFramePr>
          <p:nvPr>
            <p:extLst>
              <p:ext uri="{D42A27DB-BD31-4B8C-83A1-F6EECF244321}">
                <p14:modId xmlns:p14="http://schemas.microsoft.com/office/powerpoint/2010/main" val="411908439"/>
              </p:ext>
            </p:extLst>
          </p:nvPr>
        </p:nvGraphicFramePr>
        <p:xfrm>
          <a:off x="1258614" y="1603818"/>
          <a:ext cx="10515600" cy="4820934"/>
        </p:xfrm>
        <a:graphic>
          <a:graphicData uri="http://schemas.openxmlformats.org/drawingml/2006/table">
            <a:tbl>
              <a:tblPr firstRow="1" firstCol="1" bandRow="1">
                <a:tableStyleId>{5C22544A-7EE6-4342-B048-85BDC9FD1C3A}</a:tableStyleId>
              </a:tblPr>
              <a:tblGrid>
                <a:gridCol w="3294732">
                  <a:extLst>
                    <a:ext uri="{9D8B030D-6E8A-4147-A177-3AD203B41FA5}">
                      <a16:colId xmlns:a16="http://schemas.microsoft.com/office/drawing/2014/main" val="161515068"/>
                    </a:ext>
                  </a:extLst>
                </a:gridCol>
                <a:gridCol w="4907669">
                  <a:extLst>
                    <a:ext uri="{9D8B030D-6E8A-4147-A177-3AD203B41FA5}">
                      <a16:colId xmlns:a16="http://schemas.microsoft.com/office/drawing/2014/main" val="3646554994"/>
                    </a:ext>
                  </a:extLst>
                </a:gridCol>
                <a:gridCol w="2313199">
                  <a:extLst>
                    <a:ext uri="{9D8B030D-6E8A-4147-A177-3AD203B41FA5}">
                      <a16:colId xmlns:a16="http://schemas.microsoft.com/office/drawing/2014/main" val="1836056865"/>
                    </a:ext>
                  </a:extLst>
                </a:gridCol>
              </a:tblGrid>
              <a:tr h="337653">
                <a:tc>
                  <a:txBody>
                    <a:bodyPr/>
                    <a:lstStyle/>
                    <a:p>
                      <a:pPr>
                        <a:lnSpc>
                          <a:spcPct val="105000"/>
                        </a:lnSpc>
                        <a:spcAft>
                          <a:spcPts val="800"/>
                        </a:spcAft>
                      </a:pPr>
                      <a:r>
                        <a:rPr lang="en-IE" sz="1100" kern="150">
                          <a:effectLst/>
                        </a:rPr>
                        <a:t>Location</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lnSpc>
                          <a:spcPct val="105000"/>
                        </a:lnSpc>
                        <a:spcAft>
                          <a:spcPts val="800"/>
                        </a:spcAft>
                      </a:pPr>
                      <a:r>
                        <a:rPr lang="en-IE" sz="1100" kern="150">
                          <a:effectLst/>
                        </a:rPr>
                        <a:t>Project</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lnSpc>
                          <a:spcPct val="105000"/>
                        </a:lnSpc>
                        <a:spcAft>
                          <a:spcPts val="800"/>
                        </a:spcAft>
                      </a:pPr>
                      <a:r>
                        <a:rPr lang="en-IE" sz="1100" kern="150">
                          <a:effectLst/>
                        </a:rPr>
                        <a:t>Projected Exp. For 2025</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extLst>
                  <a:ext uri="{0D108BD9-81ED-4DB2-BD59-A6C34878D82A}">
                    <a16:rowId xmlns:a16="http://schemas.microsoft.com/office/drawing/2014/main" val="363142030"/>
                  </a:ext>
                </a:extLst>
              </a:tr>
              <a:tr h="578387">
                <a:tc>
                  <a:txBody>
                    <a:bodyPr/>
                    <a:lstStyle/>
                    <a:p>
                      <a:pPr>
                        <a:lnSpc>
                          <a:spcPct val="105000"/>
                        </a:lnSpc>
                        <a:spcAft>
                          <a:spcPts val="800"/>
                        </a:spcAft>
                      </a:pPr>
                      <a:r>
                        <a:rPr lang="en-IE" sz="1100" kern="150">
                          <a:effectLst/>
                        </a:rPr>
                        <a:t>Newcastle /Rathcoole/Saggart</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lnSpc>
                          <a:spcPct val="105000"/>
                        </a:lnSpc>
                        <a:spcAft>
                          <a:spcPts val="800"/>
                        </a:spcAft>
                      </a:pPr>
                      <a:r>
                        <a:rPr lang="en-IE" sz="1100" kern="150">
                          <a:effectLst/>
                        </a:rPr>
                        <a:t>Clean, Repair and upgrade surface water pipe – follow on works from surface water study</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lnSpc>
                          <a:spcPct val="105000"/>
                        </a:lnSpc>
                        <a:spcAft>
                          <a:spcPts val="800"/>
                        </a:spcAft>
                      </a:pPr>
                      <a:r>
                        <a:rPr lang="en-IE" sz="1100" kern="150">
                          <a:effectLst/>
                        </a:rPr>
                        <a:t>€170,000</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extLst>
                  <a:ext uri="{0D108BD9-81ED-4DB2-BD59-A6C34878D82A}">
                    <a16:rowId xmlns:a16="http://schemas.microsoft.com/office/drawing/2014/main" val="3203424924"/>
                  </a:ext>
                </a:extLst>
              </a:tr>
              <a:tr h="1059855">
                <a:tc>
                  <a:txBody>
                    <a:bodyPr/>
                    <a:lstStyle/>
                    <a:p>
                      <a:pPr>
                        <a:lnSpc>
                          <a:spcPct val="105000"/>
                        </a:lnSpc>
                        <a:spcAft>
                          <a:spcPts val="800"/>
                        </a:spcAft>
                      </a:pPr>
                      <a:r>
                        <a:rPr lang="en-IE" sz="1100" kern="150">
                          <a:effectLst/>
                        </a:rPr>
                        <a:t>Rathfarnham Pond Feed</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lnSpc>
                          <a:spcPct val="105000"/>
                        </a:lnSpc>
                        <a:spcAft>
                          <a:spcPts val="800"/>
                        </a:spcAft>
                      </a:pPr>
                      <a:r>
                        <a:rPr lang="en-IE" sz="1100" kern="150" dirty="0">
                          <a:effectLst/>
                        </a:rPr>
                        <a:t>Serious root incursion in this pipeline, causing issues with Rathfarnham pond feed, contractor to be procured to carry out root cutting and removal, jetting and silt removal and CCTV on completion. </a:t>
                      </a:r>
                      <a:endParaRPr lang="en-IE" sz="1100" kern="150" dirty="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lnSpc>
                          <a:spcPct val="105000"/>
                        </a:lnSpc>
                        <a:spcAft>
                          <a:spcPts val="800"/>
                        </a:spcAft>
                      </a:pPr>
                      <a:r>
                        <a:rPr lang="en-IE" sz="1100" kern="150">
                          <a:effectLst/>
                        </a:rPr>
                        <a:t>€40,000</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extLst>
                  <a:ext uri="{0D108BD9-81ED-4DB2-BD59-A6C34878D82A}">
                    <a16:rowId xmlns:a16="http://schemas.microsoft.com/office/drawing/2014/main" val="4223401777"/>
                  </a:ext>
                </a:extLst>
              </a:tr>
              <a:tr h="337653">
                <a:tc>
                  <a:txBody>
                    <a:bodyPr/>
                    <a:lstStyle/>
                    <a:p>
                      <a:pPr>
                        <a:lnSpc>
                          <a:spcPct val="105000"/>
                        </a:lnSpc>
                        <a:spcAft>
                          <a:spcPts val="800"/>
                        </a:spcAft>
                      </a:pPr>
                      <a:r>
                        <a:rPr lang="en-IE" sz="1100" kern="150">
                          <a:effectLst/>
                        </a:rPr>
                        <a:t>Stocking Well</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lnSpc>
                          <a:spcPct val="105000"/>
                        </a:lnSpc>
                        <a:spcAft>
                          <a:spcPts val="800"/>
                        </a:spcAft>
                      </a:pPr>
                      <a:r>
                        <a:rPr lang="en-IE" sz="1100" kern="150">
                          <a:effectLst/>
                        </a:rPr>
                        <a:t>Survey and possible upgrade surface water network</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lnSpc>
                          <a:spcPct val="105000"/>
                        </a:lnSpc>
                        <a:spcAft>
                          <a:spcPts val="800"/>
                        </a:spcAft>
                      </a:pPr>
                      <a:r>
                        <a:rPr lang="en-IE" sz="1100" kern="150">
                          <a:effectLst/>
                        </a:rPr>
                        <a:t>€50,000</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extLst>
                  <a:ext uri="{0D108BD9-81ED-4DB2-BD59-A6C34878D82A}">
                    <a16:rowId xmlns:a16="http://schemas.microsoft.com/office/drawing/2014/main" val="1934093855"/>
                  </a:ext>
                </a:extLst>
              </a:tr>
              <a:tr h="337653">
                <a:tc>
                  <a:txBody>
                    <a:bodyPr/>
                    <a:lstStyle/>
                    <a:p>
                      <a:pPr>
                        <a:lnSpc>
                          <a:spcPct val="105000"/>
                        </a:lnSpc>
                        <a:spcAft>
                          <a:spcPts val="800"/>
                        </a:spcAft>
                      </a:pPr>
                      <a:r>
                        <a:rPr lang="en-IE" sz="1100" kern="150">
                          <a:effectLst/>
                        </a:rPr>
                        <a:t>Rathcoole Park</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lnSpc>
                          <a:spcPct val="105000"/>
                        </a:lnSpc>
                        <a:spcAft>
                          <a:spcPts val="800"/>
                        </a:spcAft>
                      </a:pPr>
                      <a:r>
                        <a:rPr lang="en-IE" sz="1100" kern="150">
                          <a:effectLst/>
                        </a:rPr>
                        <a:t>Regrade river bank – to alleviate overspill during heavy rainfall</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lnSpc>
                          <a:spcPct val="105000"/>
                        </a:lnSpc>
                        <a:spcAft>
                          <a:spcPts val="800"/>
                        </a:spcAft>
                      </a:pPr>
                      <a:r>
                        <a:rPr lang="en-IE" sz="1100" kern="150">
                          <a:effectLst/>
                        </a:rPr>
                        <a:t>€5,000</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extLst>
                  <a:ext uri="{0D108BD9-81ED-4DB2-BD59-A6C34878D82A}">
                    <a16:rowId xmlns:a16="http://schemas.microsoft.com/office/drawing/2014/main" val="2309540008"/>
                  </a:ext>
                </a:extLst>
              </a:tr>
              <a:tr h="337653">
                <a:tc>
                  <a:txBody>
                    <a:bodyPr/>
                    <a:lstStyle/>
                    <a:p>
                      <a:pPr>
                        <a:lnSpc>
                          <a:spcPct val="105000"/>
                        </a:lnSpc>
                        <a:spcAft>
                          <a:spcPts val="800"/>
                        </a:spcAft>
                      </a:pPr>
                      <a:r>
                        <a:rPr lang="en-IE" sz="1100" kern="150">
                          <a:effectLst/>
                        </a:rPr>
                        <a:t>Lucan Village</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lnSpc>
                          <a:spcPct val="105000"/>
                        </a:lnSpc>
                        <a:spcAft>
                          <a:spcPts val="800"/>
                        </a:spcAft>
                      </a:pPr>
                      <a:r>
                        <a:rPr lang="en-IE" sz="1100" kern="150">
                          <a:effectLst/>
                        </a:rPr>
                        <a:t>New surface water pipeline required to facilitate and improve road drainage</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lnSpc>
                          <a:spcPct val="105000"/>
                        </a:lnSpc>
                        <a:spcAft>
                          <a:spcPts val="800"/>
                        </a:spcAft>
                      </a:pPr>
                      <a:r>
                        <a:rPr lang="en-IE" sz="1100" kern="150">
                          <a:effectLst/>
                        </a:rPr>
                        <a:t>€100,000</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extLst>
                  <a:ext uri="{0D108BD9-81ED-4DB2-BD59-A6C34878D82A}">
                    <a16:rowId xmlns:a16="http://schemas.microsoft.com/office/drawing/2014/main" val="3226508729"/>
                  </a:ext>
                </a:extLst>
              </a:tr>
              <a:tr h="578387">
                <a:tc>
                  <a:txBody>
                    <a:bodyPr/>
                    <a:lstStyle/>
                    <a:p>
                      <a:pPr>
                        <a:lnSpc>
                          <a:spcPct val="105000"/>
                        </a:lnSpc>
                        <a:spcAft>
                          <a:spcPts val="800"/>
                        </a:spcAft>
                      </a:pPr>
                      <a:r>
                        <a:rPr lang="en-IE" sz="1100" kern="150">
                          <a:effectLst/>
                        </a:rPr>
                        <a:t>Butterfield Park</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lnSpc>
                          <a:spcPct val="105000"/>
                        </a:lnSpc>
                        <a:spcAft>
                          <a:spcPts val="800"/>
                        </a:spcAft>
                      </a:pPr>
                      <a:r>
                        <a:rPr lang="en-IE" sz="1100" kern="150">
                          <a:effectLst/>
                        </a:rPr>
                        <a:t>New surface water sewer to allow separation of surface water and foul sewage to alleviate foul sewer flooding.</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lnSpc>
                          <a:spcPct val="105000"/>
                        </a:lnSpc>
                        <a:spcAft>
                          <a:spcPts val="800"/>
                        </a:spcAft>
                      </a:pPr>
                      <a:r>
                        <a:rPr lang="en-IE" sz="1100" kern="150">
                          <a:effectLst/>
                        </a:rPr>
                        <a:t>€65,000</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extLst>
                  <a:ext uri="{0D108BD9-81ED-4DB2-BD59-A6C34878D82A}">
                    <a16:rowId xmlns:a16="http://schemas.microsoft.com/office/drawing/2014/main" val="1000734592"/>
                  </a:ext>
                </a:extLst>
              </a:tr>
              <a:tr h="578387">
                <a:tc>
                  <a:txBody>
                    <a:bodyPr/>
                    <a:lstStyle/>
                    <a:p>
                      <a:pPr>
                        <a:lnSpc>
                          <a:spcPct val="105000"/>
                        </a:lnSpc>
                        <a:spcAft>
                          <a:spcPts val="800"/>
                        </a:spcAft>
                      </a:pPr>
                      <a:r>
                        <a:rPr lang="en-IE" sz="1100" kern="150">
                          <a:effectLst/>
                        </a:rPr>
                        <a:t>Cloverhill Road (Palmerstown Woods)</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lnSpc>
                          <a:spcPct val="105000"/>
                        </a:lnSpc>
                        <a:spcAft>
                          <a:spcPts val="800"/>
                        </a:spcAft>
                      </a:pPr>
                      <a:r>
                        <a:rPr lang="en-IE" sz="1100" kern="150" dirty="0">
                          <a:effectLst/>
                        </a:rPr>
                        <a:t>New surface water pipeline required to provide improved drainage. Project will co-ordinate with a Roads project in same location.</a:t>
                      </a:r>
                      <a:endParaRPr lang="en-IE" sz="1100" kern="150" dirty="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lnSpc>
                          <a:spcPct val="105000"/>
                        </a:lnSpc>
                        <a:spcAft>
                          <a:spcPts val="800"/>
                        </a:spcAft>
                      </a:pPr>
                      <a:r>
                        <a:rPr lang="en-IE" sz="1100" kern="150">
                          <a:effectLst/>
                        </a:rPr>
                        <a:t>€100,000</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extLst>
                  <a:ext uri="{0D108BD9-81ED-4DB2-BD59-A6C34878D82A}">
                    <a16:rowId xmlns:a16="http://schemas.microsoft.com/office/drawing/2014/main" val="567005098"/>
                  </a:ext>
                </a:extLst>
              </a:tr>
              <a:tr h="337653">
                <a:tc>
                  <a:txBody>
                    <a:bodyPr/>
                    <a:lstStyle/>
                    <a:p>
                      <a:pPr>
                        <a:lnSpc>
                          <a:spcPct val="105000"/>
                        </a:lnSpc>
                        <a:spcAft>
                          <a:spcPts val="800"/>
                        </a:spcAft>
                      </a:pPr>
                      <a:r>
                        <a:rPr lang="en-IE" sz="1100" kern="150">
                          <a:effectLst/>
                        </a:rPr>
                        <a:t>Total</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lnSpc>
                          <a:spcPct val="105000"/>
                        </a:lnSpc>
                        <a:spcAft>
                          <a:spcPts val="800"/>
                        </a:spcAft>
                      </a:pPr>
                      <a:r>
                        <a:rPr lang="en-IE" sz="1100" kern="150">
                          <a:effectLst/>
                        </a:rPr>
                        <a:t> </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lnSpc>
                          <a:spcPct val="105000"/>
                        </a:lnSpc>
                        <a:spcAft>
                          <a:spcPts val="800"/>
                        </a:spcAft>
                      </a:pPr>
                      <a:r>
                        <a:rPr lang="en-IE" sz="1100" b="1" kern="150" dirty="0">
                          <a:effectLst/>
                        </a:rPr>
                        <a:t>€530,000</a:t>
                      </a:r>
                      <a:endParaRPr lang="en-IE" sz="1100" b="1" kern="150" dirty="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extLst>
                  <a:ext uri="{0D108BD9-81ED-4DB2-BD59-A6C34878D82A}">
                    <a16:rowId xmlns:a16="http://schemas.microsoft.com/office/drawing/2014/main" val="916748244"/>
                  </a:ext>
                </a:extLst>
              </a:tr>
              <a:tr h="337653">
                <a:tc>
                  <a:txBody>
                    <a:bodyPr/>
                    <a:lstStyle/>
                    <a:p>
                      <a:pPr>
                        <a:lnSpc>
                          <a:spcPct val="105000"/>
                        </a:lnSpc>
                        <a:spcAft>
                          <a:spcPts val="800"/>
                        </a:spcAft>
                      </a:pPr>
                      <a:r>
                        <a:rPr lang="en-IE" sz="1100" kern="150">
                          <a:effectLst/>
                        </a:rPr>
                        <a:t> </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lnSpc>
                          <a:spcPct val="105000"/>
                        </a:lnSpc>
                        <a:spcAft>
                          <a:spcPts val="800"/>
                        </a:spcAft>
                      </a:pPr>
                      <a:r>
                        <a:rPr lang="en-IE" sz="1100" kern="150">
                          <a:effectLst/>
                        </a:rPr>
                        <a:t> </a:t>
                      </a:r>
                      <a:endParaRPr lang="en-IE" sz="1100" kern="15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lnSpc>
                          <a:spcPct val="105000"/>
                        </a:lnSpc>
                        <a:spcAft>
                          <a:spcPts val="800"/>
                        </a:spcAft>
                      </a:pPr>
                      <a:r>
                        <a:rPr lang="en-IE" sz="1100" kern="150" dirty="0">
                          <a:effectLst/>
                        </a:rPr>
                        <a:t> </a:t>
                      </a:r>
                      <a:endParaRPr lang="en-IE" sz="1100" kern="150" dirty="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extLst>
                  <a:ext uri="{0D108BD9-81ED-4DB2-BD59-A6C34878D82A}">
                    <a16:rowId xmlns:a16="http://schemas.microsoft.com/office/drawing/2014/main" val="373901090"/>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74</TotalTime>
  <Words>1511</Words>
  <Application>Microsoft Office PowerPoint</Application>
  <PresentationFormat>Widescreen</PresentationFormat>
  <Paragraphs>441</Paragraphs>
  <Slides>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Aptos</vt:lpstr>
      <vt:lpstr>Aptos Display</vt:lpstr>
      <vt:lpstr>Aptos Display (Headings)</vt:lpstr>
      <vt:lpstr>Aptos Narrow</vt:lpstr>
      <vt:lpstr>Arial</vt:lpstr>
      <vt:lpstr>Calibri</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Surface Water Minor Works Programme 2025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Brendan Redmond</dc:creator>
  <cp:lastModifiedBy>Teresa Walsh</cp:lastModifiedBy>
  <cp:revision>10</cp:revision>
  <dcterms:created xsi:type="dcterms:W3CDTF">2025-01-31T11:48:06Z</dcterms:created>
  <dcterms:modified xsi:type="dcterms:W3CDTF">2025-01-31T15:58:36Z</dcterms:modified>
</cp:coreProperties>
</file>