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1"/>
  </p:notesMasterIdLst>
  <p:sldIdLst>
    <p:sldId id="256" r:id="rId2"/>
    <p:sldId id="271" r:id="rId3"/>
    <p:sldId id="298" r:id="rId4"/>
    <p:sldId id="302" r:id="rId5"/>
    <p:sldId id="301" r:id="rId6"/>
    <p:sldId id="284" r:id="rId7"/>
    <p:sldId id="288" r:id="rId8"/>
    <p:sldId id="291" r:id="rId9"/>
    <p:sldId id="296" r:id="rId1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A8AB1AD-3C2F-4D04-8508-4EA85469FF32}">
          <p14:sldIdLst>
            <p14:sldId id="256"/>
            <p14:sldId id="271"/>
            <p14:sldId id="298"/>
            <p14:sldId id="302"/>
            <p14:sldId id="301"/>
            <p14:sldId id="284"/>
            <p14:sldId id="288"/>
            <p14:sldId id="291"/>
            <p14:sldId id="29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5E00"/>
    <a:srgbClr val="5162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20" autoAdjust="0"/>
    <p:restoredTop sz="94595" autoAdjust="0"/>
  </p:normalViewPr>
  <p:slideViewPr>
    <p:cSldViewPr>
      <p:cViewPr varScale="1">
        <p:scale>
          <a:sx n="104" d="100"/>
          <a:sy n="104" d="100"/>
        </p:scale>
        <p:origin x="1896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8339E7-2DB4-4A21-AD5B-73B309A1712E}" type="datetimeFigureOut">
              <a:rPr lang="en-IE" smtClean="0"/>
              <a:t>29/01/2025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4ADEDD-457E-4AEA-852D-CF2C347274D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83429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QBC consumed in</a:t>
            </a:r>
          </a:p>
          <a:p>
            <a:r>
              <a:rPr lang="en-GB" dirty="0"/>
              <a:t>Patching and housing estates is new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4ADEDD-457E-4AEA-852D-CF2C347274D5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092460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4ADEDD-457E-4AEA-852D-CF2C347274D5}" type="slidenum">
              <a:rPr lang="en-IE" smtClean="0"/>
              <a:t>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090757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B242A3C-F739-4D1F-BC6E-001A16BD1B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4B7276E-9DE3-420A-A42A-16F772D638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B5FAF4A-0DD9-442E-BACE-BA5FAE7A31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FFD3EC-EA73-4C31-A51F-18326F1D83C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4797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172D720-EB16-4A4F-B69B-51D66F10B8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852DA5B-849D-432A-903A-58CA44E2DF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B95A8F0-0757-4B32-9C32-A409644BBE0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CA28C9-1688-4B4B-92CA-406236D269E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5466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4A35C45-B5EB-428C-BBC9-66EF6FEF1D5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79F2A04-6336-48F1-BFEA-FB49646594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655AFC1-D3E6-43CC-B9A2-C397E5B56DC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CABC85-2498-4DD8-8B76-5176850628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5306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E59F461-243D-4B1C-A461-47CD59FDEE2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15439CB-23CF-41DE-B848-29781DB19BB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24AC01E-2A7A-4E88-9E57-6181AC3AFE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32F1EE-5F0E-4185-A663-2FE8597F5B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7146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339F510-0723-482A-B13D-0741FD7E63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0ADF503-4621-4C98-AE7D-062E8CAF4E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0091EEA-F070-45DF-A1FB-1D6A71D42CA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771A45-F2FB-438D-A633-D029B8EA3E4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19111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A11CE7D-5DD4-4E9C-87FD-61390D35EC9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105A7D-ED64-43B9-B718-EE6C1903CE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DD164C-7E66-41BD-A74C-B417C67C4B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5187E3-14DC-47DA-AC6E-204EF47062F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8668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25EB317-2A1F-48D4-86AA-3DEF07E997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9730088-BE5F-438A-B216-124207771B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AA2FF92-F873-4177-A01C-09F0ACA9E7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F3CC59-D654-4453-AEF4-9DDC78FC8AB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8802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3DD252C-F6C7-4920-8725-A82D7FA7FFC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D86B306-D5B8-4351-AD11-03D915AE8B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4EB83F5-1E8B-4267-9FDE-4DD2220DE3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B5ACE3-220D-4437-996F-BC3ACDB0A6F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0144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DA75959A-FDF7-4D97-B4A4-BA0F875DDF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70369A6-E7DF-4E6D-BCE5-F951AEA2B5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4ED385B-483C-48DB-812B-484A74540B5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7B7E6C-9B7D-4A01-A8A2-75AC72D6682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2393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F61088-B92F-4CEA-9FB2-160379856C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454481-0C98-4335-AC17-20AC037EBB2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AC1D3B-D134-42B6-8E60-F341304AE2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AE699E-B285-442B-881B-464373287C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8779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C2DBBA0-2FB6-4251-A766-6BECFE23E2A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6A11C10-F492-4FB8-A656-2695015A02F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B0430EA-AF9A-42A6-A71A-DB2D8084265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000DA9-0873-4D41-AC49-D9D8DC117C4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0995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41214EE-DD1E-4792-BAD4-8B6A2B1A4F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85E5FB5-F9A1-4C7A-96FA-8DC3B4C8B5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E8DC36B-4B67-44AD-A045-093CEF5B188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FB3DD72-EA9D-45F3-A48A-371270589ED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42C7D3E-CF30-44D3-8A8D-873CD51CFC1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F3C4D891-3561-4A30-9C1A-7177956E6E1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1">
            <a:extLst>
              <a:ext uri="{FF2B5EF4-FFF2-40B4-BE49-F238E27FC236}">
                <a16:creationId xmlns:a16="http://schemas.microsoft.com/office/drawing/2014/main" id="{7D332806-27EC-4256-AC7C-78A34CF986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32">
            <a:extLst>
              <a:ext uri="{FF2B5EF4-FFF2-40B4-BE49-F238E27FC236}">
                <a16:creationId xmlns:a16="http://schemas.microsoft.com/office/drawing/2014/main" id="{C0E0B696-E59F-4E5C-81E4-30ADD581F15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82588" y="2687638"/>
            <a:ext cx="8305800" cy="1752600"/>
          </a:xfrm>
          <a:noFill/>
        </p:spPr>
        <p:txBody>
          <a:bodyPr/>
          <a:lstStyle/>
          <a:p>
            <a:pPr algn="l" eaLnBrk="1" hangingPunct="1">
              <a:lnSpc>
                <a:spcPct val="90000"/>
              </a:lnSpc>
            </a:pPr>
            <a:r>
              <a:rPr lang="en-US" altLang="en-US" sz="4800" dirty="0">
                <a:solidFill>
                  <a:schemeClr val="bg1"/>
                </a:solidFill>
              </a:rPr>
              <a:t>2025 Roadworks Programme</a:t>
            </a:r>
          </a:p>
        </p:txBody>
      </p:sp>
      <p:sp>
        <p:nvSpPr>
          <p:cNvPr id="2052" name="Rectangle 33">
            <a:extLst>
              <a:ext uri="{FF2B5EF4-FFF2-40B4-BE49-F238E27FC236}">
                <a16:creationId xmlns:a16="http://schemas.microsoft.com/office/drawing/2014/main" id="{73490459-A12B-48B6-A230-189362E6C9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029200"/>
            <a:ext cx="8305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600" dirty="0">
                <a:solidFill>
                  <a:schemeClr val="bg1"/>
                </a:solidFill>
              </a:rPr>
              <a:t>Full Council - February 2025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1" y="-1588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505" y="764704"/>
            <a:ext cx="9010834" cy="5976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Summary</a:t>
            </a: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/>
            <a:r>
              <a:rPr lang="en-US" altLang="en-US" sz="2400" dirty="0">
                <a:solidFill>
                  <a:srgbClr val="D95E00"/>
                </a:solidFill>
              </a:rPr>
              <a:t>Total Budget 2025 - €9.25m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Road Resurfacing – €3.4m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Footpath Repairs/Improvements - €3.65m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Cycle Track Maintenance - €200k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Social Housing Estate Upgrades - €300k 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Patching &amp; Estates- €700k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Discretionary Maintenance Works - €1m</a:t>
            </a:r>
          </a:p>
          <a:p>
            <a:pPr lvl="1" eaLnBrk="1" hangingPunct="1"/>
            <a:endParaRPr lang="en-US" altLang="en-US" sz="1800" dirty="0">
              <a:solidFill>
                <a:srgbClr val="D95E00"/>
              </a:solidFill>
            </a:endParaRPr>
          </a:p>
          <a:p>
            <a:pPr eaLnBrk="1" hangingPunct="1"/>
            <a:r>
              <a:rPr lang="en-US" altLang="en-US" sz="2400" dirty="0">
                <a:solidFill>
                  <a:srgbClr val="D95E00"/>
                </a:solidFill>
              </a:rPr>
              <a:t>Total No. of Schemes 2025 - 145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Road Resurfacing – 51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Footpath Repairs - 82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Cycle Track Maintenance - 4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Social Housing Estate Upgrades – 8</a:t>
            </a:r>
          </a:p>
          <a:p>
            <a:pPr marL="457200" lvl="1" indent="0" eaLnBrk="1" hangingPunct="1">
              <a:buNone/>
            </a:pPr>
            <a:r>
              <a:rPr lang="en-US" altLang="en-US" sz="1400" dirty="0">
                <a:solidFill>
                  <a:srgbClr val="D95E00"/>
                </a:solidFill>
              </a:rPr>
              <a:t>*Patching and estates are not considered schemes but locations</a:t>
            </a:r>
          </a:p>
          <a:p>
            <a:pPr marL="457200" lvl="1" indent="0" eaLnBrk="1" hangingPunct="1">
              <a:buNone/>
            </a:pPr>
            <a:r>
              <a:rPr lang="en-US" altLang="en-US" sz="1400" dirty="0">
                <a:solidFill>
                  <a:srgbClr val="D95E00"/>
                </a:solidFill>
              </a:rPr>
              <a:t>will be recorded and reports given to Cllrs during the year</a:t>
            </a:r>
          </a:p>
          <a:p>
            <a:pPr marL="457200" lvl="1" indent="0" eaLnBrk="1" hangingPunct="1">
              <a:buNone/>
            </a:pPr>
            <a:endParaRPr lang="en-US" altLang="en-US" sz="1600" dirty="0">
              <a:solidFill>
                <a:srgbClr val="D95E00"/>
              </a:solidFill>
            </a:endParaRPr>
          </a:p>
          <a:p>
            <a:pPr lvl="1" eaLnBrk="1" hangingPunct="1"/>
            <a:endParaRPr lang="en-US" altLang="en-US" sz="1800" dirty="0">
              <a:solidFill>
                <a:srgbClr val="D95E00"/>
              </a:solidFill>
            </a:endParaRPr>
          </a:p>
          <a:p>
            <a:pPr lvl="1" eaLnBrk="1" hangingPunct="1"/>
            <a:endParaRPr lang="en-US" altLang="en-US" sz="1800" dirty="0">
              <a:solidFill>
                <a:srgbClr val="D95E00"/>
              </a:solidFill>
            </a:endParaRPr>
          </a:p>
          <a:p>
            <a:pPr lvl="1" eaLnBrk="1" hangingPunct="1"/>
            <a:endParaRPr lang="en-US" altLang="en-US" sz="16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7117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Clondalkin LEA</a:t>
            </a: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B13B35A-D39C-5410-F6E3-2B380D33CB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370967"/>
              </p:ext>
            </p:extLst>
          </p:nvPr>
        </p:nvGraphicFramePr>
        <p:xfrm>
          <a:off x="539552" y="2208479"/>
          <a:ext cx="7828035" cy="442092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58596">
                  <a:extLst>
                    <a:ext uri="{9D8B030D-6E8A-4147-A177-3AD203B41FA5}">
                      <a16:colId xmlns:a16="http://schemas.microsoft.com/office/drawing/2014/main" val="3756071258"/>
                    </a:ext>
                  </a:extLst>
                </a:gridCol>
                <a:gridCol w="3869439">
                  <a:extLst>
                    <a:ext uri="{9D8B030D-6E8A-4147-A177-3AD203B41FA5}">
                      <a16:colId xmlns:a16="http://schemas.microsoft.com/office/drawing/2014/main" val="1335598328"/>
                    </a:ext>
                  </a:extLst>
                </a:gridCol>
              </a:tblGrid>
              <a:tr h="392126">
                <a:tc>
                  <a:txBody>
                    <a:bodyPr/>
                    <a:lstStyle/>
                    <a:p>
                      <a:pPr algn="l" fontAlgn="b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Road Resurfacing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Footpath Repair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419929781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445161141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Adamstown Road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Monksfield Estate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726222132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Athgoe Road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Rathcoole Main Street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81747497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Watery Lane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Riversdale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404923891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Garter Lane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Monastery Rise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959634670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Smiths Hill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Westbourne Estate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196250900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Fonthill Road (South)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Kilcronan</a:t>
                      </a:r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Estate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294937470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Lyons Road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Cherrywood Estate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747539350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Ballynakelly</a:t>
                      </a:r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Cottages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St Patricks Crescent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73128255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Newcastle Main Street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Bawnogue District Centre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67854281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St. Johns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Woodford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953880900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Lindisfarne Estate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48697067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Monastery Gate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Copse</a:t>
                      </a:r>
                      <a:endParaRPr lang="en-IE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921656229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381217505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D95E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Social Housing Estates</a:t>
                      </a:r>
                      <a:endParaRPr kumimoji="0" lang="en-IE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D95E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D95E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Cycle Track Maintenance</a:t>
                      </a:r>
                      <a:endParaRPr kumimoji="0" lang="en-IE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D95E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366262230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endParaRPr lang="en-IE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70389177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Deansrath</a:t>
                      </a:r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Estate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Fonthill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19492206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Lealand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1771976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168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1" y="-1588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Lucan LEA</a:t>
            </a:r>
          </a:p>
          <a:p>
            <a:pPr eaLnBrk="1" hangingPunct="1">
              <a:buFontTx/>
              <a:buNone/>
            </a:pPr>
            <a:endParaRPr lang="en-US" altLang="en-US" sz="2000" dirty="0">
              <a:solidFill>
                <a:srgbClr val="D95E00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B13B35A-D39C-5410-F6E3-2B380D33CB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6086896"/>
              </p:ext>
            </p:extLst>
          </p:nvPr>
        </p:nvGraphicFramePr>
        <p:xfrm>
          <a:off x="467544" y="2348880"/>
          <a:ext cx="7828035" cy="42182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58596">
                  <a:extLst>
                    <a:ext uri="{9D8B030D-6E8A-4147-A177-3AD203B41FA5}">
                      <a16:colId xmlns:a16="http://schemas.microsoft.com/office/drawing/2014/main" val="3756071258"/>
                    </a:ext>
                  </a:extLst>
                </a:gridCol>
                <a:gridCol w="3869439">
                  <a:extLst>
                    <a:ext uri="{9D8B030D-6E8A-4147-A177-3AD203B41FA5}">
                      <a16:colId xmlns:a16="http://schemas.microsoft.com/office/drawing/2014/main" val="1335598328"/>
                    </a:ext>
                  </a:extLst>
                </a:gridCol>
              </a:tblGrid>
              <a:tr h="392126">
                <a:tc>
                  <a:txBody>
                    <a:bodyPr/>
                    <a:lstStyle/>
                    <a:p>
                      <a:pPr algn="l" fontAlgn="b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Road Resurfacing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Footpath Repair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419929781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445161141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Ardeevin Estate/Park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Hillcrest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26222132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Esker Drive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Greenpark</a:t>
                      </a:r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Road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81747497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Chapel Hill/Lucan Road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Weston Estate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04923891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Esker Lawns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Earlsfort Estate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59634670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Cherry Lawns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96250900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Wall Ballyown R136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94937470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Wall repair at Westbury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47539350"/>
                  </a:ext>
                </a:extLst>
              </a:tr>
              <a:tr h="234658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Celbridge Road Weston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3128255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Beech Park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67854281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Ardeevin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27863816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Esker Lawns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66793123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787554157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D95E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Cycle Track Maintenance</a:t>
                      </a:r>
                      <a:endParaRPr kumimoji="0" lang="en-IE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D95E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869991047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115113159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Griffeen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55450751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0448376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12982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1" y="-1588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Palmerstown Fonthill LEA</a:t>
            </a:r>
          </a:p>
          <a:p>
            <a:pPr eaLnBrk="1" hangingPunct="1">
              <a:buFontTx/>
              <a:buNone/>
            </a:pPr>
            <a:endParaRPr lang="en-US" altLang="en-US" sz="2000" dirty="0">
              <a:solidFill>
                <a:srgbClr val="D95E00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B13B35A-D39C-5410-F6E3-2B380D33CB3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8742338"/>
              </p:ext>
            </p:extLst>
          </p:nvPr>
        </p:nvGraphicFramePr>
        <p:xfrm>
          <a:off x="467544" y="2348880"/>
          <a:ext cx="7828035" cy="39835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58596">
                  <a:extLst>
                    <a:ext uri="{9D8B030D-6E8A-4147-A177-3AD203B41FA5}">
                      <a16:colId xmlns:a16="http://schemas.microsoft.com/office/drawing/2014/main" val="3756071258"/>
                    </a:ext>
                  </a:extLst>
                </a:gridCol>
                <a:gridCol w="3869439">
                  <a:extLst>
                    <a:ext uri="{9D8B030D-6E8A-4147-A177-3AD203B41FA5}">
                      <a16:colId xmlns:a16="http://schemas.microsoft.com/office/drawing/2014/main" val="1335598328"/>
                    </a:ext>
                  </a:extLst>
                </a:gridCol>
              </a:tblGrid>
              <a:tr h="392126">
                <a:tc>
                  <a:txBody>
                    <a:bodyPr/>
                    <a:lstStyle/>
                    <a:p>
                      <a:pPr algn="l" fontAlgn="b"/>
                      <a:r>
                        <a:rPr lang="en-IE" sz="2000" b="1" u="none" strike="noStrike">
                          <a:solidFill>
                            <a:srgbClr val="D95E00"/>
                          </a:solidFill>
                          <a:effectLst/>
                        </a:rPr>
                        <a:t>Road Resurfacing</a:t>
                      </a:r>
                      <a:endParaRPr lang="en-IE" sz="2000" b="1" i="0" u="none" strike="noStrike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Footpath Repair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419929781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445161141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Mill Lane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Woodfarm Estate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726222132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Kennelsfort Road Upper (Parking Area)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Whitethorn Estate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81747497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Laneways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Palmerstown Woods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404923891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Kennelsfort Road Lower/Old Lucan Road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Palmerstown Avenue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959634670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Oakcourt Estate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196250900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Hollyville Lawns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294937470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Palmers Road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747539350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Glenfield Estate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73128255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Foxborough Road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203109953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467854281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D95E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Social Housing Estates</a:t>
                      </a:r>
                      <a:endParaRPr kumimoji="0" lang="en-IE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D95E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D95E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Cycle Track Maintenance</a:t>
                      </a:r>
                      <a:endParaRPr kumimoji="0" lang="en-IE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D95E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953880900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48697067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Shancastle Estate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Neilstown Road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21656229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Greenfort Estate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691807538"/>
                  </a:ext>
                </a:extLst>
              </a:tr>
              <a:tr h="218685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913629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06412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101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 err="1">
                <a:solidFill>
                  <a:srgbClr val="D95E00"/>
                </a:solidFill>
              </a:rPr>
              <a:t>Tallaght</a:t>
            </a:r>
            <a:r>
              <a:rPr lang="en-US" altLang="en-US" sz="2400" dirty="0">
                <a:solidFill>
                  <a:srgbClr val="D95E00"/>
                </a:solidFill>
              </a:rPr>
              <a:t> Central LEA</a:t>
            </a: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F48D67F-4C71-536E-8C65-641869AB3A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1492215"/>
              </p:ext>
            </p:extLst>
          </p:nvPr>
        </p:nvGraphicFramePr>
        <p:xfrm>
          <a:off x="467544" y="2469897"/>
          <a:ext cx="8382000" cy="33997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04456">
                  <a:extLst>
                    <a:ext uri="{9D8B030D-6E8A-4147-A177-3AD203B41FA5}">
                      <a16:colId xmlns:a16="http://schemas.microsoft.com/office/drawing/2014/main" val="1925211246"/>
                    </a:ext>
                  </a:extLst>
                </a:gridCol>
                <a:gridCol w="4277544">
                  <a:extLst>
                    <a:ext uri="{9D8B030D-6E8A-4147-A177-3AD203B41FA5}">
                      <a16:colId xmlns:a16="http://schemas.microsoft.com/office/drawing/2014/main" val="481574705"/>
                    </a:ext>
                  </a:extLst>
                </a:gridCol>
              </a:tblGrid>
              <a:tr h="401099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Road Resurfacing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Footpath Repair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120962709"/>
                  </a:ext>
                </a:extLst>
              </a:tr>
              <a:tr h="223690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384553838"/>
                  </a:ext>
                </a:extLst>
              </a:tr>
              <a:tr h="239307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Katherine Tynan Road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Oldbawn Road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959835975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R136 Outer Ring Road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Oldbawn Way and Avenue (No 2 to 40 The Avenue)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18705161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Old Belgard Road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Treepark Road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465046882"/>
                  </a:ext>
                </a:extLst>
              </a:tr>
              <a:tr h="223690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Cookstown Industrial Estate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Cairnwood</a:t>
                      </a:r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Avenue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939247532"/>
                  </a:ext>
                </a:extLst>
              </a:tr>
              <a:tr h="242726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Belgard Road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Tallaght, Main Street (vicinity of Borza Takeaway)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23232449"/>
                  </a:ext>
                </a:extLst>
              </a:tr>
              <a:tr h="22369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Treepark Road Phase 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Tallaght, Main Street (paviours at Aon Sceal Cafe)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881888617"/>
                  </a:ext>
                </a:extLst>
              </a:tr>
              <a:tr h="242726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Cois</a:t>
                      </a:r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Na </a:t>
                      </a:r>
                      <a:r>
                        <a:rPr lang="en-IE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hAbhann</a:t>
                      </a:r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80139039"/>
                  </a:ext>
                </a:extLst>
              </a:tr>
              <a:tr h="291304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N81 (Outside Woodies)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764854810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Tymon North Grove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378728682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Sycamore Avenue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251872758"/>
                  </a:ext>
                </a:extLst>
              </a:tr>
              <a:tr h="223690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Maplewood Close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21892610"/>
                  </a:ext>
                </a:extLst>
              </a:tr>
              <a:tr h="223690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Orchardstown</a:t>
                      </a:r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Villas</a:t>
                      </a:r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5063391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85939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7" y="-27966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 err="1">
                <a:solidFill>
                  <a:srgbClr val="D95E00"/>
                </a:solidFill>
              </a:rPr>
              <a:t>Tallaght</a:t>
            </a:r>
            <a:r>
              <a:rPr lang="en-US" altLang="en-US" sz="2400" dirty="0">
                <a:solidFill>
                  <a:srgbClr val="D95E00"/>
                </a:solidFill>
              </a:rPr>
              <a:t> South LEA</a:t>
            </a: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E3C1120-2D41-D536-8715-64936CA63E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471713"/>
              </p:ext>
            </p:extLst>
          </p:nvPr>
        </p:nvGraphicFramePr>
        <p:xfrm>
          <a:off x="381000" y="2348880"/>
          <a:ext cx="8079432" cy="39753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46984">
                  <a:extLst>
                    <a:ext uri="{9D8B030D-6E8A-4147-A177-3AD203B41FA5}">
                      <a16:colId xmlns:a16="http://schemas.microsoft.com/office/drawing/2014/main" val="4253996890"/>
                    </a:ext>
                  </a:extLst>
                </a:gridCol>
                <a:gridCol w="4032448">
                  <a:extLst>
                    <a:ext uri="{9D8B030D-6E8A-4147-A177-3AD203B41FA5}">
                      <a16:colId xmlns:a16="http://schemas.microsoft.com/office/drawing/2014/main" val="3468183799"/>
                    </a:ext>
                  </a:extLst>
                </a:gridCol>
              </a:tblGrid>
              <a:tr h="368732">
                <a:tc>
                  <a:txBody>
                    <a:bodyPr/>
                    <a:lstStyle/>
                    <a:p>
                      <a:pPr algn="l" fontAlgn="b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Road Resurfacing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Footpath Repair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164240217"/>
                  </a:ext>
                </a:extLst>
              </a:tr>
              <a:tr h="205639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D95E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D95E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125543132"/>
                  </a:ext>
                </a:extLst>
              </a:tr>
              <a:tr h="205639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R114 </a:t>
                      </a:r>
                      <a:r>
                        <a:rPr lang="en-IE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Ballinascorney</a:t>
                      </a:r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Road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Kiltalown</a:t>
                      </a:r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Heights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559403899"/>
                  </a:ext>
                </a:extLst>
              </a:tr>
              <a:tr h="228102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Fortunestown Road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Fortunestown Crescent &amp; Close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347558369"/>
                  </a:ext>
                </a:extLst>
              </a:tr>
              <a:tr h="282312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Mount Seskin Road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Bawnlea Estate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871012732"/>
                  </a:ext>
                </a:extLst>
              </a:tr>
              <a:tr h="258058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Kiltalown Lane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Cushlawn Estate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86503062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Fortunestown Way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Donomore Crescent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404472845"/>
                  </a:ext>
                </a:extLst>
              </a:tr>
              <a:tr h="260582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Cushlawn Park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972173031"/>
                  </a:ext>
                </a:extLst>
              </a:tr>
              <a:tr h="205639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Killinarden Estate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849925977"/>
                  </a:ext>
                </a:extLst>
              </a:tr>
              <a:tr h="205639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97703554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D95E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Social Housing Estates</a:t>
                      </a:r>
                      <a:endParaRPr kumimoji="0" lang="en-IE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D95E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09808022"/>
                  </a:ext>
                </a:extLst>
              </a:tr>
              <a:tr h="202621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33908795"/>
                  </a:ext>
                </a:extLst>
              </a:tr>
              <a:tr h="202621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Cushlawn Park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03106279"/>
                  </a:ext>
                </a:extLst>
              </a:tr>
              <a:tr h="205639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Kiltalown Court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004471786"/>
                  </a:ext>
                </a:extLst>
              </a:tr>
              <a:tr h="205639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Fettercairn Road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48769686"/>
                  </a:ext>
                </a:extLst>
              </a:tr>
              <a:tr h="205639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Donomore Crescent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914008134"/>
                  </a:ext>
                </a:extLst>
              </a:tr>
              <a:tr h="205639">
                <a:tc>
                  <a:txBody>
                    <a:bodyPr/>
                    <a:lstStyle/>
                    <a:p>
                      <a:pPr algn="l" fontAlgn="b"/>
                      <a:endParaRPr lang="en-IE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9649497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72767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Rathfarnham Templeogue LEA</a:t>
            </a: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E1F04D0-5EEC-8608-A46D-F5543C2180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6208951"/>
              </p:ext>
            </p:extLst>
          </p:nvPr>
        </p:nvGraphicFramePr>
        <p:xfrm>
          <a:off x="179512" y="2074977"/>
          <a:ext cx="8280920" cy="41370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024336">
                  <a:extLst>
                    <a:ext uri="{9D8B030D-6E8A-4147-A177-3AD203B41FA5}">
                      <a16:colId xmlns:a16="http://schemas.microsoft.com/office/drawing/2014/main" val="2200022529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360072034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val="3724466595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val="1328437463"/>
                    </a:ext>
                  </a:extLst>
                </a:gridCol>
              </a:tblGrid>
              <a:tr h="308761">
                <a:tc>
                  <a:txBody>
                    <a:bodyPr/>
                    <a:lstStyle/>
                    <a:p>
                      <a:pPr algn="l" fontAlgn="b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Road Resurfacing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Footpath Repair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827597160"/>
                  </a:ext>
                </a:extLst>
              </a:tr>
              <a:tr h="172654">
                <a:tc>
                  <a:txBody>
                    <a:bodyPr/>
                    <a:lstStyle/>
                    <a:p>
                      <a:pPr algn="l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432053154"/>
                  </a:ext>
                </a:extLst>
              </a:tr>
              <a:tr h="218159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Scholarstown</a:t>
                      </a:r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Road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Whitechurch Road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Saint Patrick's Cottages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413863520"/>
                  </a:ext>
                </a:extLst>
              </a:tr>
              <a:tr h="218159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Rathfarnham Park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Whitechurch Way &amp; Green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Orwell Park Estate, Orwell Park Way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878011444"/>
                  </a:ext>
                </a:extLst>
              </a:tr>
              <a:tr h="218159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Crannagh</a:t>
                      </a:r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Estate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The Avenue, Cypress Downs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Wainsfort Manor Drive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846144043"/>
                  </a:ext>
                </a:extLst>
              </a:tr>
              <a:tr h="218159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Limekiln Ave,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Shelton Drive, Gardens or Grove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Cherryfield</a:t>
                      </a:r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Avenue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02659206"/>
                  </a:ext>
                </a:extLst>
              </a:tr>
              <a:tr h="212271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Ballymount Road Lower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Cromwellsfort Road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Grange Manor Estate, Rathfarnham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193830011"/>
                  </a:ext>
                </a:extLst>
              </a:tr>
              <a:tr h="237842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Marian Road Phase 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Domville</a:t>
                      </a:r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Estate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Kimmage Road West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848205221"/>
                  </a:ext>
                </a:extLst>
              </a:tr>
              <a:tr h="244324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Saint Peter’s Road,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Greentrees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Road,    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Templeville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Road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Anne Devlin Drive &amp; Avenue, </a:t>
                      </a:r>
                      <a:r>
                        <a:rPr lang="en-IE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Orchardstown</a:t>
                      </a:r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Villas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Corrig</a:t>
                      </a:r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Close, </a:t>
                      </a:r>
                      <a:r>
                        <a:rPr lang="en-IE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Lugnaquilla</a:t>
                      </a:r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Avenue &amp; </a:t>
                      </a:r>
                      <a:r>
                        <a:rPr lang="en-IE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Tonduff</a:t>
                      </a:r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Close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166336476"/>
                  </a:ext>
                </a:extLst>
              </a:tr>
              <a:tr h="218159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Cherryfield Road Phase 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Wellington Lane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Ballyboden Road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938241277"/>
                  </a:ext>
                </a:extLst>
              </a:tr>
              <a:tr h="218159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Rathfarnham Main Street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Springfield Road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Pinewood Park, Rathfarnham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525461406"/>
                  </a:ext>
                </a:extLst>
              </a:tr>
              <a:tr h="218159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136 Templeville Road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Willbrook Lawns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Edenbrook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Park and Drive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860843262"/>
                  </a:ext>
                </a:extLst>
              </a:tr>
              <a:tr h="218159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Shelton Drive/Rockfield Avenue junction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Elkwood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Estate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Fernhill Road &amp; Park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305558422"/>
                  </a:ext>
                </a:extLst>
              </a:tr>
              <a:tr h="218159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Tara Hill Road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Butterfield Park &amp; Orchard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Beechfield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Road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824517407"/>
                  </a:ext>
                </a:extLst>
              </a:tr>
              <a:tr h="218159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Anne Devlin Road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91842803"/>
                  </a:ext>
                </a:extLst>
              </a:tr>
              <a:tr h="218159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St James Road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7220729"/>
                  </a:ext>
                </a:extLst>
              </a:tr>
              <a:tr h="218159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Oak Road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2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259051933"/>
                  </a:ext>
                </a:extLst>
              </a:tr>
              <a:tr h="218159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New Nangor Road and Killeen Road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7601182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54362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1" y="-1588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Firhouse Bohernabreena LEA</a:t>
            </a: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C763B48-97D0-BC27-08BB-6C8C19EFE6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625564"/>
              </p:ext>
            </p:extLst>
          </p:nvPr>
        </p:nvGraphicFramePr>
        <p:xfrm>
          <a:off x="381000" y="2413099"/>
          <a:ext cx="8583488" cy="33874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63008">
                  <a:extLst>
                    <a:ext uri="{9D8B030D-6E8A-4147-A177-3AD203B41FA5}">
                      <a16:colId xmlns:a16="http://schemas.microsoft.com/office/drawing/2014/main" val="476166743"/>
                    </a:ext>
                  </a:extLst>
                </a:gridCol>
                <a:gridCol w="4320480">
                  <a:extLst>
                    <a:ext uri="{9D8B030D-6E8A-4147-A177-3AD203B41FA5}">
                      <a16:colId xmlns:a16="http://schemas.microsoft.com/office/drawing/2014/main" val="1233619436"/>
                    </a:ext>
                  </a:extLst>
                </a:gridCol>
              </a:tblGrid>
              <a:tr h="248581">
                <a:tc>
                  <a:txBody>
                    <a:bodyPr/>
                    <a:lstStyle/>
                    <a:p>
                      <a:pPr algn="l" fontAlgn="b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Road Resurfacing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Footpath Repair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680261460"/>
                  </a:ext>
                </a:extLst>
              </a:tr>
              <a:tr h="248581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143959715"/>
                  </a:ext>
                </a:extLst>
              </a:tr>
              <a:tr h="248581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Whitechurch Road-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Monalea</a:t>
                      </a:r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Wood Estate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337493627"/>
                  </a:ext>
                </a:extLst>
              </a:tr>
              <a:tr h="214608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Friarstown Lane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Bohernabreena Road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211307223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 Rourke's Lane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Allenton Drive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567518862"/>
                  </a:ext>
                </a:extLst>
              </a:tr>
              <a:tr h="230832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Mount Venus Road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Ely View &amp; Green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75280753"/>
                  </a:ext>
                </a:extLst>
              </a:tr>
              <a:tr h="248581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Glassamucky Road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Dodder Avenue/Green/Court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01014488"/>
                  </a:ext>
                </a:extLst>
              </a:tr>
              <a:tr h="255475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Allagour Road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Ballycullen Avenue and Drive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437787332"/>
                  </a:ext>
                </a:extLst>
              </a:tr>
              <a:tr h="239789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Ellensborough</a:t>
                      </a:r>
                      <a:endParaRPr lang="en-IE" sz="12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4698226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IE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D95E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466639674"/>
                  </a:ext>
                </a:extLst>
              </a:tr>
              <a:tr h="235336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D95E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Cycle Track Maintenance</a:t>
                      </a:r>
                      <a:endParaRPr kumimoji="0" lang="en-IE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D95E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054975299"/>
                  </a:ext>
                </a:extLst>
              </a:tr>
              <a:tr h="187920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593566702"/>
                  </a:ext>
                </a:extLst>
              </a:tr>
              <a:tr h="18792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Stocking Lane</a:t>
                      </a:r>
                      <a:endParaRPr lang="en-IE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187859095"/>
                  </a:ext>
                </a:extLst>
              </a:tr>
              <a:tr h="235336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8435853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9070502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27640</TotalTime>
  <Words>607</Words>
  <Application>Microsoft Office PowerPoint</Application>
  <PresentationFormat>On-screen Show (4:3)</PresentationFormat>
  <Paragraphs>213</Paragraphs>
  <Slides>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Aptos Narrow</vt:lpstr>
      <vt:lpstr>Arial</vt:lpstr>
      <vt:lpstr>Calibri</vt:lpstr>
      <vt:lpstr>Blank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Zinc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Tara Clarke</dc:creator>
  <cp:lastModifiedBy>Gary Walsh</cp:lastModifiedBy>
  <cp:revision>81</cp:revision>
  <dcterms:created xsi:type="dcterms:W3CDTF">2007-03-26T15:59:42Z</dcterms:created>
  <dcterms:modified xsi:type="dcterms:W3CDTF">2025-01-31T12:16:04Z</dcterms:modified>
</cp:coreProperties>
</file>