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5C72D-C16E-40E7-869F-DB4A8AFE5A26}" v="5" dt="2025-01-30T15:02:41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DD473-7849-44B9-ADD8-462CDB08576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0EFB2A1B-F322-47C4-97D1-FF0753E9A880}">
      <dgm:prSet/>
      <dgm:spPr/>
      <dgm:t>
        <a:bodyPr/>
        <a:lstStyle/>
        <a:p>
          <a:r>
            <a:rPr lang="en-IE" b="1" dirty="0"/>
            <a:t>Skills development</a:t>
          </a:r>
          <a:r>
            <a:rPr lang="en-IE" dirty="0"/>
            <a:t>, including synergies between educational institutions, existing enterprise and organisations. </a:t>
          </a:r>
          <a:endParaRPr lang="en-US" dirty="0"/>
        </a:p>
      </dgm:t>
    </dgm:pt>
    <dgm:pt modelId="{14018040-16EB-4292-B765-798402FFE08F}" type="parTrans" cxnId="{C5B4AE3B-F84E-452E-AC2F-924CDAC4400F}">
      <dgm:prSet/>
      <dgm:spPr/>
      <dgm:t>
        <a:bodyPr/>
        <a:lstStyle/>
        <a:p>
          <a:endParaRPr lang="en-US"/>
        </a:p>
      </dgm:t>
    </dgm:pt>
    <dgm:pt modelId="{BAEFA62D-EFE4-4FC3-B706-6CCE57AB4703}" type="sibTrans" cxnId="{C5B4AE3B-F84E-452E-AC2F-924CDAC4400F}">
      <dgm:prSet/>
      <dgm:spPr/>
      <dgm:t>
        <a:bodyPr/>
        <a:lstStyle/>
        <a:p>
          <a:endParaRPr lang="en-US"/>
        </a:p>
      </dgm:t>
    </dgm:pt>
    <dgm:pt modelId="{ED879925-BDAD-4ACD-B6FF-54E6A1F5E042}">
      <dgm:prSet/>
      <dgm:spPr/>
      <dgm:t>
        <a:bodyPr/>
        <a:lstStyle/>
        <a:p>
          <a:r>
            <a:rPr lang="en-IE" b="1"/>
            <a:t>Key priority sectors and economic activities </a:t>
          </a:r>
          <a:r>
            <a:rPr lang="en-IE"/>
            <a:t>that offer the highest potential for employment levels, competitive advantage / growth and optimal economic mix. </a:t>
          </a:r>
          <a:endParaRPr lang="en-US"/>
        </a:p>
      </dgm:t>
    </dgm:pt>
    <dgm:pt modelId="{C273B2C2-DB97-4D4D-BC32-37910B2D0C96}" type="parTrans" cxnId="{194A6967-5E1C-4486-837F-58754B4C31D7}">
      <dgm:prSet/>
      <dgm:spPr/>
      <dgm:t>
        <a:bodyPr/>
        <a:lstStyle/>
        <a:p>
          <a:endParaRPr lang="en-US"/>
        </a:p>
      </dgm:t>
    </dgm:pt>
    <dgm:pt modelId="{D7344504-9024-447A-BEA2-6C416E741B50}" type="sibTrans" cxnId="{194A6967-5E1C-4486-837F-58754B4C31D7}">
      <dgm:prSet/>
      <dgm:spPr/>
      <dgm:t>
        <a:bodyPr/>
        <a:lstStyle/>
        <a:p>
          <a:endParaRPr lang="en-US"/>
        </a:p>
      </dgm:t>
    </dgm:pt>
    <dgm:pt modelId="{24F909E0-50FA-48DF-8869-7FF4760C60F2}">
      <dgm:prSet/>
      <dgm:spPr/>
      <dgm:t>
        <a:bodyPr/>
        <a:lstStyle/>
        <a:p>
          <a:r>
            <a:rPr lang="en-IE" b="1"/>
            <a:t>Key international and domestic markets </a:t>
          </a:r>
          <a:r>
            <a:rPr lang="en-IE"/>
            <a:t>to focus investment and trade promotion efforts. </a:t>
          </a:r>
          <a:endParaRPr lang="en-US"/>
        </a:p>
      </dgm:t>
    </dgm:pt>
    <dgm:pt modelId="{63B8687D-BDAD-4C31-8225-A936AF882EA8}" type="parTrans" cxnId="{9BBF0331-F1B2-4371-941A-80627673EA3C}">
      <dgm:prSet/>
      <dgm:spPr/>
      <dgm:t>
        <a:bodyPr/>
        <a:lstStyle/>
        <a:p>
          <a:endParaRPr lang="en-US"/>
        </a:p>
      </dgm:t>
    </dgm:pt>
    <dgm:pt modelId="{DCBDC2B0-8DDD-45E9-B0FE-BD4909A7A060}" type="sibTrans" cxnId="{9BBF0331-F1B2-4371-941A-80627673EA3C}">
      <dgm:prSet/>
      <dgm:spPr/>
      <dgm:t>
        <a:bodyPr/>
        <a:lstStyle/>
        <a:p>
          <a:endParaRPr lang="en-US"/>
        </a:p>
      </dgm:t>
    </dgm:pt>
    <dgm:pt modelId="{50CC656B-12B4-45DD-9A5C-FEDC0904BFD6}">
      <dgm:prSet/>
      <dgm:spPr/>
      <dgm:t>
        <a:bodyPr/>
        <a:lstStyle/>
        <a:p>
          <a:r>
            <a:rPr lang="en-IE"/>
            <a:t>A clear understanding of the </a:t>
          </a:r>
          <a:r>
            <a:rPr lang="en-IE" b="1"/>
            <a:t>monetary value of the existing economy </a:t>
          </a:r>
          <a:r>
            <a:rPr lang="en-IE"/>
            <a:t>and the </a:t>
          </a:r>
          <a:r>
            <a:rPr lang="en-IE" b="1"/>
            <a:t>future economy </a:t>
          </a:r>
          <a:r>
            <a:rPr lang="en-IE"/>
            <a:t>of South Dublin based on the implementation of the strategy. </a:t>
          </a:r>
          <a:endParaRPr lang="en-US"/>
        </a:p>
      </dgm:t>
    </dgm:pt>
    <dgm:pt modelId="{15BE99BF-188A-4FC4-A78E-900E3753DB78}" type="parTrans" cxnId="{314752E0-001F-44D3-93AB-31BFABE7ADC7}">
      <dgm:prSet/>
      <dgm:spPr/>
      <dgm:t>
        <a:bodyPr/>
        <a:lstStyle/>
        <a:p>
          <a:endParaRPr lang="en-US"/>
        </a:p>
      </dgm:t>
    </dgm:pt>
    <dgm:pt modelId="{9C0D56C1-8A8D-454B-AE75-C8C56EC90E93}" type="sibTrans" cxnId="{314752E0-001F-44D3-93AB-31BFABE7ADC7}">
      <dgm:prSet/>
      <dgm:spPr/>
      <dgm:t>
        <a:bodyPr/>
        <a:lstStyle/>
        <a:p>
          <a:endParaRPr lang="en-US"/>
        </a:p>
      </dgm:t>
    </dgm:pt>
    <dgm:pt modelId="{12FE1684-51F8-48E1-A2A4-4A05487F7FFD}">
      <dgm:prSet/>
      <dgm:spPr/>
      <dgm:t>
        <a:bodyPr/>
        <a:lstStyle/>
        <a:p>
          <a:r>
            <a:rPr lang="en-IE"/>
            <a:t>The role of the </a:t>
          </a:r>
          <a:r>
            <a:rPr lang="en-IE" b="1"/>
            <a:t>evening time economy </a:t>
          </a:r>
          <a:r>
            <a:rPr lang="en-IE"/>
            <a:t>in supporting South Dublin’s economic development. </a:t>
          </a:r>
          <a:endParaRPr lang="en-US"/>
        </a:p>
      </dgm:t>
    </dgm:pt>
    <dgm:pt modelId="{63DA3BBF-A9DD-4C5B-95C2-4342ACF9877E}" type="parTrans" cxnId="{B335E8E3-65FC-434F-8685-CA1B7653ECD7}">
      <dgm:prSet/>
      <dgm:spPr/>
      <dgm:t>
        <a:bodyPr/>
        <a:lstStyle/>
        <a:p>
          <a:endParaRPr lang="en-US"/>
        </a:p>
      </dgm:t>
    </dgm:pt>
    <dgm:pt modelId="{44C1C47B-FEB2-4AAD-87E7-B46A8EE2714F}" type="sibTrans" cxnId="{B335E8E3-65FC-434F-8685-CA1B7653ECD7}">
      <dgm:prSet/>
      <dgm:spPr/>
      <dgm:t>
        <a:bodyPr/>
        <a:lstStyle/>
        <a:p>
          <a:endParaRPr lang="en-US"/>
        </a:p>
      </dgm:t>
    </dgm:pt>
    <dgm:pt modelId="{D31EE385-94BC-4213-AE28-41A688A7445D}">
      <dgm:prSet/>
      <dgm:spPr/>
      <dgm:t>
        <a:bodyPr/>
        <a:lstStyle/>
        <a:p>
          <a:r>
            <a:rPr lang="en-IE"/>
            <a:t>Clear and measurable targets and </a:t>
          </a:r>
          <a:r>
            <a:rPr lang="en-IE" b="1"/>
            <a:t>Key Performance Indicators (KPIs) </a:t>
          </a:r>
          <a:r>
            <a:rPr lang="en-IE"/>
            <a:t>to track progress and assess impact.  </a:t>
          </a:r>
          <a:endParaRPr lang="en-US"/>
        </a:p>
      </dgm:t>
    </dgm:pt>
    <dgm:pt modelId="{8B2B0C4D-537C-475C-B6BF-0BFF53F850AC}" type="parTrans" cxnId="{3D46EA17-B1F6-4639-AD38-E2A31CA8290F}">
      <dgm:prSet/>
      <dgm:spPr/>
      <dgm:t>
        <a:bodyPr/>
        <a:lstStyle/>
        <a:p>
          <a:endParaRPr lang="en-US"/>
        </a:p>
      </dgm:t>
    </dgm:pt>
    <dgm:pt modelId="{D1A7C755-EAE2-4F45-878F-C5F37DA390F6}" type="sibTrans" cxnId="{3D46EA17-B1F6-4639-AD38-E2A31CA8290F}">
      <dgm:prSet/>
      <dgm:spPr/>
      <dgm:t>
        <a:bodyPr/>
        <a:lstStyle/>
        <a:p>
          <a:endParaRPr lang="en-US"/>
        </a:p>
      </dgm:t>
    </dgm:pt>
    <dgm:pt modelId="{A8D70E39-34ED-4505-B59B-CEB46B2B908A}" type="pres">
      <dgm:prSet presAssocID="{0F2DD473-7849-44B9-ADD8-462CDB085767}" presName="root" presStyleCnt="0">
        <dgm:presLayoutVars>
          <dgm:dir/>
          <dgm:resizeHandles val="exact"/>
        </dgm:presLayoutVars>
      </dgm:prSet>
      <dgm:spPr/>
    </dgm:pt>
    <dgm:pt modelId="{F0EFF63A-FC6C-4A41-9E49-BB1B2A0F2EBD}" type="pres">
      <dgm:prSet presAssocID="{0EFB2A1B-F322-47C4-97D1-FF0753E9A880}" presName="compNode" presStyleCnt="0"/>
      <dgm:spPr/>
    </dgm:pt>
    <dgm:pt modelId="{1021F57B-87A0-476A-BDB6-975BE7ABD8D0}" type="pres">
      <dgm:prSet presAssocID="{0EFB2A1B-F322-47C4-97D1-FF0753E9A88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ED64634-74C8-466A-8117-EBAF571EDE50}" type="pres">
      <dgm:prSet presAssocID="{0EFB2A1B-F322-47C4-97D1-FF0753E9A880}" presName="spaceRect" presStyleCnt="0"/>
      <dgm:spPr/>
    </dgm:pt>
    <dgm:pt modelId="{29105E39-EEE2-4BA6-9708-BA03A1E721A3}" type="pres">
      <dgm:prSet presAssocID="{0EFB2A1B-F322-47C4-97D1-FF0753E9A880}" presName="textRect" presStyleLbl="revTx" presStyleIdx="0" presStyleCnt="6" custScaleX="100000">
        <dgm:presLayoutVars>
          <dgm:chMax val="1"/>
          <dgm:chPref val="1"/>
        </dgm:presLayoutVars>
      </dgm:prSet>
      <dgm:spPr/>
    </dgm:pt>
    <dgm:pt modelId="{F79A2593-AABC-4FBD-A395-CBB794A957C6}" type="pres">
      <dgm:prSet presAssocID="{BAEFA62D-EFE4-4FC3-B706-6CCE57AB4703}" presName="sibTrans" presStyleCnt="0"/>
      <dgm:spPr/>
    </dgm:pt>
    <dgm:pt modelId="{40D46087-0262-4079-BFA5-C4E2088A1ECA}" type="pres">
      <dgm:prSet presAssocID="{ED879925-BDAD-4ACD-B6FF-54E6A1F5E042}" presName="compNode" presStyleCnt="0"/>
      <dgm:spPr/>
    </dgm:pt>
    <dgm:pt modelId="{0ACEEBB9-DC98-467F-8959-7569596952BF}" type="pres">
      <dgm:prSet presAssocID="{ED879925-BDAD-4ACD-B6FF-54E6A1F5E04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6CF5E99-B5EB-4910-A31A-EEBB34BB9E30}" type="pres">
      <dgm:prSet presAssocID="{ED879925-BDAD-4ACD-B6FF-54E6A1F5E042}" presName="spaceRect" presStyleCnt="0"/>
      <dgm:spPr/>
    </dgm:pt>
    <dgm:pt modelId="{8EB47F05-22E8-42B3-9816-0A71861D5A72}" type="pres">
      <dgm:prSet presAssocID="{ED879925-BDAD-4ACD-B6FF-54E6A1F5E042}" presName="textRect" presStyleLbl="revTx" presStyleIdx="1" presStyleCnt="6" custScaleX="104303">
        <dgm:presLayoutVars>
          <dgm:chMax val="1"/>
          <dgm:chPref val="1"/>
        </dgm:presLayoutVars>
      </dgm:prSet>
      <dgm:spPr/>
    </dgm:pt>
    <dgm:pt modelId="{7FF4C26A-E768-4FEF-80DB-5CB78919CEF1}" type="pres">
      <dgm:prSet presAssocID="{D7344504-9024-447A-BEA2-6C416E741B50}" presName="sibTrans" presStyleCnt="0"/>
      <dgm:spPr/>
    </dgm:pt>
    <dgm:pt modelId="{D7B6B8EF-79E9-41C8-9F5B-E4D1073BAA9F}" type="pres">
      <dgm:prSet presAssocID="{24F909E0-50FA-48DF-8869-7FF4760C60F2}" presName="compNode" presStyleCnt="0"/>
      <dgm:spPr/>
    </dgm:pt>
    <dgm:pt modelId="{5429B0D2-3986-417A-A612-2A051DE9B35D}" type="pres">
      <dgm:prSet presAssocID="{24F909E0-50FA-48DF-8869-7FF4760C60F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7B9897B-1B0F-439E-AB2D-B9D3364FABD8}" type="pres">
      <dgm:prSet presAssocID="{24F909E0-50FA-48DF-8869-7FF4760C60F2}" presName="spaceRect" presStyleCnt="0"/>
      <dgm:spPr/>
    </dgm:pt>
    <dgm:pt modelId="{24DD6D28-03C4-4754-8B80-524B55121004}" type="pres">
      <dgm:prSet presAssocID="{24F909E0-50FA-48DF-8869-7FF4760C60F2}" presName="textRect" presStyleLbl="revTx" presStyleIdx="2" presStyleCnt="6" custScaleX="91704">
        <dgm:presLayoutVars>
          <dgm:chMax val="1"/>
          <dgm:chPref val="1"/>
        </dgm:presLayoutVars>
      </dgm:prSet>
      <dgm:spPr/>
    </dgm:pt>
    <dgm:pt modelId="{EC41BC5B-7553-4CFB-BC4D-9638CBB38981}" type="pres">
      <dgm:prSet presAssocID="{DCBDC2B0-8DDD-45E9-B0FE-BD4909A7A060}" presName="sibTrans" presStyleCnt="0"/>
      <dgm:spPr/>
    </dgm:pt>
    <dgm:pt modelId="{856A4769-497C-4953-B480-D03730F21A6E}" type="pres">
      <dgm:prSet presAssocID="{50CC656B-12B4-45DD-9A5C-FEDC0904BFD6}" presName="compNode" presStyleCnt="0"/>
      <dgm:spPr/>
    </dgm:pt>
    <dgm:pt modelId="{28AAC552-5810-402B-974F-C19208F5C7B0}" type="pres">
      <dgm:prSet presAssocID="{50CC656B-12B4-45DD-9A5C-FEDC0904BFD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AE014E8-E80D-4B5E-A700-3E1719C40A45}" type="pres">
      <dgm:prSet presAssocID="{50CC656B-12B4-45DD-9A5C-FEDC0904BFD6}" presName="spaceRect" presStyleCnt="0"/>
      <dgm:spPr/>
    </dgm:pt>
    <dgm:pt modelId="{06CA0E54-E78D-4137-8627-1FB4BBF52769}" type="pres">
      <dgm:prSet presAssocID="{50CC656B-12B4-45DD-9A5C-FEDC0904BFD6}" presName="textRect" presStyleLbl="revTx" presStyleIdx="3" presStyleCnt="6" custScaleX="133257">
        <dgm:presLayoutVars>
          <dgm:chMax val="1"/>
          <dgm:chPref val="1"/>
        </dgm:presLayoutVars>
      </dgm:prSet>
      <dgm:spPr/>
    </dgm:pt>
    <dgm:pt modelId="{51169C8A-3667-4411-A504-99AE685740A0}" type="pres">
      <dgm:prSet presAssocID="{9C0D56C1-8A8D-454B-AE75-C8C56EC90E93}" presName="sibTrans" presStyleCnt="0"/>
      <dgm:spPr/>
    </dgm:pt>
    <dgm:pt modelId="{303CE7D2-61C8-4E48-A931-58DAA9A5B2C3}" type="pres">
      <dgm:prSet presAssocID="{12FE1684-51F8-48E1-A2A4-4A05487F7FFD}" presName="compNode" presStyleCnt="0"/>
      <dgm:spPr/>
    </dgm:pt>
    <dgm:pt modelId="{DAF05BD5-AB8C-4571-B48C-252646A58ACE}" type="pres">
      <dgm:prSet presAssocID="{12FE1684-51F8-48E1-A2A4-4A05487F7FFD}" presName="iconRect" presStyleLbl="node1" presStyleIdx="4" presStyleCnt="6" custLinFactNeighborY="1880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4D8507D4-6E05-49C3-89D1-4D937F6A5D6E}" type="pres">
      <dgm:prSet presAssocID="{12FE1684-51F8-48E1-A2A4-4A05487F7FFD}" presName="spaceRect" presStyleCnt="0"/>
      <dgm:spPr/>
    </dgm:pt>
    <dgm:pt modelId="{30191420-E056-493A-B92B-2F7442AE16B2}" type="pres">
      <dgm:prSet presAssocID="{12FE1684-51F8-48E1-A2A4-4A05487F7FFD}" presName="textRect" presStyleLbl="revTx" presStyleIdx="4" presStyleCnt="6" custScaleX="115723">
        <dgm:presLayoutVars>
          <dgm:chMax val="1"/>
          <dgm:chPref val="1"/>
        </dgm:presLayoutVars>
      </dgm:prSet>
      <dgm:spPr/>
    </dgm:pt>
    <dgm:pt modelId="{DD94C975-0DCD-4873-A7B8-ABA1EE1216C4}" type="pres">
      <dgm:prSet presAssocID="{44C1C47B-FEB2-4AAD-87E7-B46A8EE2714F}" presName="sibTrans" presStyleCnt="0"/>
      <dgm:spPr/>
    </dgm:pt>
    <dgm:pt modelId="{82A4DE4B-9EB8-4A57-B91D-115AA7CD7AC5}" type="pres">
      <dgm:prSet presAssocID="{D31EE385-94BC-4213-AE28-41A688A7445D}" presName="compNode" presStyleCnt="0"/>
      <dgm:spPr/>
    </dgm:pt>
    <dgm:pt modelId="{2BB2B23D-E347-4352-8865-7E1257B572D0}" type="pres">
      <dgm:prSet presAssocID="{D31EE385-94BC-4213-AE28-41A688A7445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0BE6583E-58E6-41BC-9F43-84FF12CB898B}" type="pres">
      <dgm:prSet presAssocID="{D31EE385-94BC-4213-AE28-41A688A7445D}" presName="spaceRect" presStyleCnt="0"/>
      <dgm:spPr/>
    </dgm:pt>
    <dgm:pt modelId="{6B0C583E-769B-4E22-9472-722AEDD2AC33}" type="pres">
      <dgm:prSet presAssocID="{D31EE385-94BC-4213-AE28-41A688A7445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D46EA17-B1F6-4639-AD38-E2A31CA8290F}" srcId="{0F2DD473-7849-44B9-ADD8-462CDB085767}" destId="{D31EE385-94BC-4213-AE28-41A688A7445D}" srcOrd="5" destOrd="0" parTransId="{8B2B0C4D-537C-475C-B6BF-0BFF53F850AC}" sibTransId="{D1A7C755-EAE2-4F45-878F-C5F37DA390F6}"/>
    <dgm:cxn modelId="{9BBF0331-F1B2-4371-941A-80627673EA3C}" srcId="{0F2DD473-7849-44B9-ADD8-462CDB085767}" destId="{24F909E0-50FA-48DF-8869-7FF4760C60F2}" srcOrd="2" destOrd="0" parTransId="{63B8687D-BDAD-4C31-8225-A936AF882EA8}" sibTransId="{DCBDC2B0-8DDD-45E9-B0FE-BD4909A7A060}"/>
    <dgm:cxn modelId="{C5B4AE3B-F84E-452E-AC2F-924CDAC4400F}" srcId="{0F2DD473-7849-44B9-ADD8-462CDB085767}" destId="{0EFB2A1B-F322-47C4-97D1-FF0753E9A880}" srcOrd="0" destOrd="0" parTransId="{14018040-16EB-4292-B765-798402FFE08F}" sibTransId="{BAEFA62D-EFE4-4FC3-B706-6CCE57AB4703}"/>
    <dgm:cxn modelId="{194A6967-5E1C-4486-837F-58754B4C31D7}" srcId="{0F2DD473-7849-44B9-ADD8-462CDB085767}" destId="{ED879925-BDAD-4ACD-B6FF-54E6A1F5E042}" srcOrd="1" destOrd="0" parTransId="{C273B2C2-DB97-4D4D-BC32-37910B2D0C96}" sibTransId="{D7344504-9024-447A-BEA2-6C416E741B50}"/>
    <dgm:cxn modelId="{69D92968-5270-4AA1-AD2E-BC6BC558FE60}" type="presOf" srcId="{12FE1684-51F8-48E1-A2A4-4A05487F7FFD}" destId="{30191420-E056-493A-B92B-2F7442AE16B2}" srcOrd="0" destOrd="0" presId="urn:microsoft.com/office/officeart/2018/2/layout/IconLabelList"/>
    <dgm:cxn modelId="{92EE3074-222F-479D-8521-4AC866969ED8}" type="presOf" srcId="{0F2DD473-7849-44B9-ADD8-462CDB085767}" destId="{A8D70E39-34ED-4505-B59B-CEB46B2B908A}" srcOrd="0" destOrd="0" presId="urn:microsoft.com/office/officeart/2018/2/layout/IconLabelList"/>
    <dgm:cxn modelId="{61E8A58D-DAAB-4905-9C7D-5FE5871EEC6B}" type="presOf" srcId="{50CC656B-12B4-45DD-9A5C-FEDC0904BFD6}" destId="{06CA0E54-E78D-4137-8627-1FB4BBF52769}" srcOrd="0" destOrd="0" presId="urn:microsoft.com/office/officeart/2018/2/layout/IconLabelList"/>
    <dgm:cxn modelId="{78BD79CC-9EEB-45BF-A6D9-1FA2290FED95}" type="presOf" srcId="{24F909E0-50FA-48DF-8869-7FF4760C60F2}" destId="{24DD6D28-03C4-4754-8B80-524B55121004}" srcOrd="0" destOrd="0" presId="urn:microsoft.com/office/officeart/2018/2/layout/IconLabelList"/>
    <dgm:cxn modelId="{CD0A13D5-701B-464D-8E60-C386B2B4B4B9}" type="presOf" srcId="{D31EE385-94BC-4213-AE28-41A688A7445D}" destId="{6B0C583E-769B-4E22-9472-722AEDD2AC33}" srcOrd="0" destOrd="0" presId="urn:microsoft.com/office/officeart/2018/2/layout/IconLabelList"/>
    <dgm:cxn modelId="{314752E0-001F-44D3-93AB-31BFABE7ADC7}" srcId="{0F2DD473-7849-44B9-ADD8-462CDB085767}" destId="{50CC656B-12B4-45DD-9A5C-FEDC0904BFD6}" srcOrd="3" destOrd="0" parTransId="{15BE99BF-188A-4FC4-A78E-900E3753DB78}" sibTransId="{9C0D56C1-8A8D-454B-AE75-C8C56EC90E93}"/>
    <dgm:cxn modelId="{B335E8E3-65FC-434F-8685-CA1B7653ECD7}" srcId="{0F2DD473-7849-44B9-ADD8-462CDB085767}" destId="{12FE1684-51F8-48E1-A2A4-4A05487F7FFD}" srcOrd="4" destOrd="0" parTransId="{63DA3BBF-A9DD-4C5B-95C2-4342ACF9877E}" sibTransId="{44C1C47B-FEB2-4AAD-87E7-B46A8EE2714F}"/>
    <dgm:cxn modelId="{452A57EB-9D71-48AD-87ED-71E6143257A7}" type="presOf" srcId="{ED879925-BDAD-4ACD-B6FF-54E6A1F5E042}" destId="{8EB47F05-22E8-42B3-9816-0A71861D5A72}" srcOrd="0" destOrd="0" presId="urn:microsoft.com/office/officeart/2018/2/layout/IconLabelList"/>
    <dgm:cxn modelId="{8FBDB8F9-DDE8-4884-B68C-35FEE47D8E89}" type="presOf" srcId="{0EFB2A1B-F322-47C4-97D1-FF0753E9A880}" destId="{29105E39-EEE2-4BA6-9708-BA03A1E721A3}" srcOrd="0" destOrd="0" presId="urn:microsoft.com/office/officeart/2018/2/layout/IconLabelList"/>
    <dgm:cxn modelId="{938F6F66-378D-43BC-B644-5C80FD6E61AA}" type="presParOf" srcId="{A8D70E39-34ED-4505-B59B-CEB46B2B908A}" destId="{F0EFF63A-FC6C-4A41-9E49-BB1B2A0F2EBD}" srcOrd="0" destOrd="0" presId="urn:microsoft.com/office/officeart/2018/2/layout/IconLabelList"/>
    <dgm:cxn modelId="{59601D69-1618-4DED-9114-C67FB163596E}" type="presParOf" srcId="{F0EFF63A-FC6C-4A41-9E49-BB1B2A0F2EBD}" destId="{1021F57B-87A0-476A-BDB6-975BE7ABD8D0}" srcOrd="0" destOrd="0" presId="urn:microsoft.com/office/officeart/2018/2/layout/IconLabelList"/>
    <dgm:cxn modelId="{13FC362E-3247-421E-AAEA-5D457DA1F763}" type="presParOf" srcId="{F0EFF63A-FC6C-4A41-9E49-BB1B2A0F2EBD}" destId="{EED64634-74C8-466A-8117-EBAF571EDE50}" srcOrd="1" destOrd="0" presId="urn:microsoft.com/office/officeart/2018/2/layout/IconLabelList"/>
    <dgm:cxn modelId="{237DBBBE-F99B-4A1A-B896-4E751A2763B0}" type="presParOf" srcId="{F0EFF63A-FC6C-4A41-9E49-BB1B2A0F2EBD}" destId="{29105E39-EEE2-4BA6-9708-BA03A1E721A3}" srcOrd="2" destOrd="0" presId="urn:microsoft.com/office/officeart/2018/2/layout/IconLabelList"/>
    <dgm:cxn modelId="{17F451A7-69F6-4B8B-83A5-242009D4F909}" type="presParOf" srcId="{A8D70E39-34ED-4505-B59B-CEB46B2B908A}" destId="{F79A2593-AABC-4FBD-A395-CBB794A957C6}" srcOrd="1" destOrd="0" presId="urn:microsoft.com/office/officeart/2018/2/layout/IconLabelList"/>
    <dgm:cxn modelId="{C86F74C4-77A0-405C-9EF3-549B84399CB9}" type="presParOf" srcId="{A8D70E39-34ED-4505-B59B-CEB46B2B908A}" destId="{40D46087-0262-4079-BFA5-C4E2088A1ECA}" srcOrd="2" destOrd="0" presId="urn:microsoft.com/office/officeart/2018/2/layout/IconLabelList"/>
    <dgm:cxn modelId="{1252FD1B-319E-4BFA-94D3-85CCA0E580AA}" type="presParOf" srcId="{40D46087-0262-4079-BFA5-C4E2088A1ECA}" destId="{0ACEEBB9-DC98-467F-8959-7569596952BF}" srcOrd="0" destOrd="0" presId="urn:microsoft.com/office/officeart/2018/2/layout/IconLabelList"/>
    <dgm:cxn modelId="{E75A727E-2AAA-4FDE-BFC4-B12AC829D6B7}" type="presParOf" srcId="{40D46087-0262-4079-BFA5-C4E2088A1ECA}" destId="{A6CF5E99-B5EB-4910-A31A-EEBB34BB9E30}" srcOrd="1" destOrd="0" presId="urn:microsoft.com/office/officeart/2018/2/layout/IconLabelList"/>
    <dgm:cxn modelId="{D6F90984-5EE1-4F68-B1B1-C2AAC5739FF0}" type="presParOf" srcId="{40D46087-0262-4079-BFA5-C4E2088A1ECA}" destId="{8EB47F05-22E8-42B3-9816-0A71861D5A72}" srcOrd="2" destOrd="0" presId="urn:microsoft.com/office/officeart/2018/2/layout/IconLabelList"/>
    <dgm:cxn modelId="{9865E6C9-68CD-430E-B6B0-7B7A91964EA0}" type="presParOf" srcId="{A8D70E39-34ED-4505-B59B-CEB46B2B908A}" destId="{7FF4C26A-E768-4FEF-80DB-5CB78919CEF1}" srcOrd="3" destOrd="0" presId="urn:microsoft.com/office/officeart/2018/2/layout/IconLabelList"/>
    <dgm:cxn modelId="{B9B07887-8B38-46A1-99A5-677615AEC2C4}" type="presParOf" srcId="{A8D70E39-34ED-4505-B59B-CEB46B2B908A}" destId="{D7B6B8EF-79E9-41C8-9F5B-E4D1073BAA9F}" srcOrd="4" destOrd="0" presId="urn:microsoft.com/office/officeart/2018/2/layout/IconLabelList"/>
    <dgm:cxn modelId="{7F930E60-B83A-4A49-BD48-7B9899CADA84}" type="presParOf" srcId="{D7B6B8EF-79E9-41C8-9F5B-E4D1073BAA9F}" destId="{5429B0D2-3986-417A-A612-2A051DE9B35D}" srcOrd="0" destOrd="0" presId="urn:microsoft.com/office/officeart/2018/2/layout/IconLabelList"/>
    <dgm:cxn modelId="{83C198A2-831B-4226-9A04-BE81320715EC}" type="presParOf" srcId="{D7B6B8EF-79E9-41C8-9F5B-E4D1073BAA9F}" destId="{07B9897B-1B0F-439E-AB2D-B9D3364FABD8}" srcOrd="1" destOrd="0" presId="urn:microsoft.com/office/officeart/2018/2/layout/IconLabelList"/>
    <dgm:cxn modelId="{F545FEB1-D50A-4490-9E42-9D2DEE6B5CC7}" type="presParOf" srcId="{D7B6B8EF-79E9-41C8-9F5B-E4D1073BAA9F}" destId="{24DD6D28-03C4-4754-8B80-524B55121004}" srcOrd="2" destOrd="0" presId="urn:microsoft.com/office/officeart/2018/2/layout/IconLabelList"/>
    <dgm:cxn modelId="{2D3615A8-CCE6-45EA-A346-EE6A994D0539}" type="presParOf" srcId="{A8D70E39-34ED-4505-B59B-CEB46B2B908A}" destId="{EC41BC5B-7553-4CFB-BC4D-9638CBB38981}" srcOrd="5" destOrd="0" presId="urn:microsoft.com/office/officeart/2018/2/layout/IconLabelList"/>
    <dgm:cxn modelId="{809AB19D-CB96-429C-856B-5653C119F19C}" type="presParOf" srcId="{A8D70E39-34ED-4505-B59B-CEB46B2B908A}" destId="{856A4769-497C-4953-B480-D03730F21A6E}" srcOrd="6" destOrd="0" presId="urn:microsoft.com/office/officeart/2018/2/layout/IconLabelList"/>
    <dgm:cxn modelId="{847FB08A-373F-4FD1-8E02-8449F78F13FF}" type="presParOf" srcId="{856A4769-497C-4953-B480-D03730F21A6E}" destId="{28AAC552-5810-402B-974F-C19208F5C7B0}" srcOrd="0" destOrd="0" presId="urn:microsoft.com/office/officeart/2018/2/layout/IconLabelList"/>
    <dgm:cxn modelId="{49902AAD-B891-4275-971D-9C6CA6F6B733}" type="presParOf" srcId="{856A4769-497C-4953-B480-D03730F21A6E}" destId="{AAE014E8-E80D-4B5E-A700-3E1719C40A45}" srcOrd="1" destOrd="0" presId="urn:microsoft.com/office/officeart/2018/2/layout/IconLabelList"/>
    <dgm:cxn modelId="{373FFF2C-2352-4654-9A63-403195A7863C}" type="presParOf" srcId="{856A4769-497C-4953-B480-D03730F21A6E}" destId="{06CA0E54-E78D-4137-8627-1FB4BBF52769}" srcOrd="2" destOrd="0" presId="urn:microsoft.com/office/officeart/2018/2/layout/IconLabelList"/>
    <dgm:cxn modelId="{9409950B-142C-426E-B75A-7CF4DD307664}" type="presParOf" srcId="{A8D70E39-34ED-4505-B59B-CEB46B2B908A}" destId="{51169C8A-3667-4411-A504-99AE685740A0}" srcOrd="7" destOrd="0" presId="urn:microsoft.com/office/officeart/2018/2/layout/IconLabelList"/>
    <dgm:cxn modelId="{A6B5A6CE-4881-4462-B2A8-10D95A680340}" type="presParOf" srcId="{A8D70E39-34ED-4505-B59B-CEB46B2B908A}" destId="{303CE7D2-61C8-4E48-A931-58DAA9A5B2C3}" srcOrd="8" destOrd="0" presId="urn:microsoft.com/office/officeart/2018/2/layout/IconLabelList"/>
    <dgm:cxn modelId="{09B0A9F1-B95D-436D-AC78-D457FEDC7739}" type="presParOf" srcId="{303CE7D2-61C8-4E48-A931-58DAA9A5B2C3}" destId="{DAF05BD5-AB8C-4571-B48C-252646A58ACE}" srcOrd="0" destOrd="0" presId="urn:microsoft.com/office/officeart/2018/2/layout/IconLabelList"/>
    <dgm:cxn modelId="{4141DEFF-8EA0-40CC-85E3-84CBAAE3B9DA}" type="presParOf" srcId="{303CE7D2-61C8-4E48-A931-58DAA9A5B2C3}" destId="{4D8507D4-6E05-49C3-89D1-4D937F6A5D6E}" srcOrd="1" destOrd="0" presId="urn:microsoft.com/office/officeart/2018/2/layout/IconLabelList"/>
    <dgm:cxn modelId="{E5720CF2-641C-46AA-91C6-2F551EAC058C}" type="presParOf" srcId="{303CE7D2-61C8-4E48-A931-58DAA9A5B2C3}" destId="{30191420-E056-493A-B92B-2F7442AE16B2}" srcOrd="2" destOrd="0" presId="urn:microsoft.com/office/officeart/2018/2/layout/IconLabelList"/>
    <dgm:cxn modelId="{9243CB16-A252-4F9D-BD09-65A56FADBA1D}" type="presParOf" srcId="{A8D70E39-34ED-4505-B59B-CEB46B2B908A}" destId="{DD94C975-0DCD-4873-A7B8-ABA1EE1216C4}" srcOrd="9" destOrd="0" presId="urn:microsoft.com/office/officeart/2018/2/layout/IconLabelList"/>
    <dgm:cxn modelId="{EE8D6182-7E98-4DCC-BF03-D73362D1EABC}" type="presParOf" srcId="{A8D70E39-34ED-4505-B59B-CEB46B2B908A}" destId="{82A4DE4B-9EB8-4A57-B91D-115AA7CD7AC5}" srcOrd="10" destOrd="0" presId="urn:microsoft.com/office/officeart/2018/2/layout/IconLabelList"/>
    <dgm:cxn modelId="{68B039E7-F7C3-458F-9AD2-46DEDF97BB6C}" type="presParOf" srcId="{82A4DE4B-9EB8-4A57-B91D-115AA7CD7AC5}" destId="{2BB2B23D-E347-4352-8865-7E1257B572D0}" srcOrd="0" destOrd="0" presId="urn:microsoft.com/office/officeart/2018/2/layout/IconLabelList"/>
    <dgm:cxn modelId="{898A4721-06D5-4F3F-9366-CB6C3B84D858}" type="presParOf" srcId="{82A4DE4B-9EB8-4A57-B91D-115AA7CD7AC5}" destId="{0BE6583E-58E6-41BC-9F43-84FF12CB898B}" srcOrd="1" destOrd="0" presId="urn:microsoft.com/office/officeart/2018/2/layout/IconLabelList"/>
    <dgm:cxn modelId="{F8F9C727-85E8-4193-8FDA-3B18FC7BE92A}" type="presParOf" srcId="{82A4DE4B-9EB8-4A57-B91D-115AA7CD7AC5}" destId="{6B0C583E-769B-4E22-9472-722AEDD2AC3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06E10-89BF-4DD5-B8AE-602897DEA5D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47130EB-2A01-4FBA-96DB-B18011F60511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Steering committee of key stakeholders will be set up.</a:t>
          </a:r>
          <a:endParaRPr lang="en-US" dirty="0"/>
        </a:p>
      </dgm:t>
    </dgm:pt>
    <dgm:pt modelId="{B1FDA72A-76AD-4A09-9560-ED31559F233C}" type="parTrans" cxnId="{02ABB376-601D-448F-9608-7E0BB2C9456E}">
      <dgm:prSet/>
      <dgm:spPr/>
      <dgm:t>
        <a:bodyPr/>
        <a:lstStyle/>
        <a:p>
          <a:endParaRPr lang="en-US"/>
        </a:p>
      </dgm:t>
    </dgm:pt>
    <dgm:pt modelId="{A0E74B0A-94E4-42B7-A062-EFCF6532F1EA}" type="sibTrans" cxnId="{02ABB376-601D-448F-9608-7E0BB2C945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6E4463B-C45E-4D62-ACA6-0A7FD6C4945F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Stakeholder engagement at key milestones.</a:t>
          </a:r>
          <a:endParaRPr lang="en-US"/>
        </a:p>
      </dgm:t>
    </dgm:pt>
    <dgm:pt modelId="{FF4537E4-ACF4-4527-9C56-0F92DDE9CD2E}" type="parTrans" cxnId="{46399C1E-E14D-4C83-98A5-B5A8A305AD5E}">
      <dgm:prSet/>
      <dgm:spPr/>
      <dgm:t>
        <a:bodyPr/>
        <a:lstStyle/>
        <a:p>
          <a:endParaRPr lang="en-US"/>
        </a:p>
      </dgm:t>
    </dgm:pt>
    <dgm:pt modelId="{0492E0FE-3374-4CC4-90A1-C3D41886C0F9}" type="sibTrans" cxnId="{46399C1E-E14D-4C83-98A5-B5A8A305AD5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40E652-4BC9-4966-A89A-AE7455137F5F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Engagement through workshops, presentations, surveys, interviews.</a:t>
          </a:r>
          <a:endParaRPr lang="en-US"/>
        </a:p>
      </dgm:t>
    </dgm:pt>
    <dgm:pt modelId="{339A3D88-B6A0-4FC8-9CE1-8AD65C8C9FBA}" type="parTrans" cxnId="{4C5ACA0F-3DA9-4345-A78C-7658C14D4F79}">
      <dgm:prSet/>
      <dgm:spPr/>
      <dgm:t>
        <a:bodyPr/>
        <a:lstStyle/>
        <a:p>
          <a:endParaRPr lang="en-US"/>
        </a:p>
      </dgm:t>
    </dgm:pt>
    <dgm:pt modelId="{08FF8BE6-783D-4264-8408-2BAC6C5674F5}" type="sibTrans" cxnId="{4C5ACA0F-3DA9-4345-A78C-7658C14D4F7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94505F-E92C-4A03-865B-235553C0C412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SPC fully engaged throughout the strategy development.</a:t>
          </a:r>
          <a:endParaRPr lang="en-US" dirty="0"/>
        </a:p>
      </dgm:t>
    </dgm:pt>
    <dgm:pt modelId="{E7B92CC2-132A-47A5-9A13-F74034D0F0B0}" type="parTrans" cxnId="{35C5F52A-E914-4B68-86DE-C5453303114B}">
      <dgm:prSet/>
      <dgm:spPr/>
      <dgm:t>
        <a:bodyPr/>
        <a:lstStyle/>
        <a:p>
          <a:endParaRPr lang="en-US"/>
        </a:p>
      </dgm:t>
    </dgm:pt>
    <dgm:pt modelId="{B47C1D31-A9CD-4059-BF86-DDC1FBEEA6EE}" type="sibTrans" cxnId="{35C5F52A-E914-4B68-86DE-C5453303114B}">
      <dgm:prSet/>
      <dgm:spPr/>
      <dgm:t>
        <a:bodyPr/>
        <a:lstStyle/>
        <a:p>
          <a:endParaRPr lang="en-US"/>
        </a:p>
      </dgm:t>
    </dgm:pt>
    <dgm:pt modelId="{38F26506-3E5F-4571-8286-887D6C561124}" type="pres">
      <dgm:prSet presAssocID="{57D06E10-89BF-4DD5-B8AE-602897DEA5DD}" presName="root" presStyleCnt="0">
        <dgm:presLayoutVars>
          <dgm:dir/>
          <dgm:resizeHandles val="exact"/>
        </dgm:presLayoutVars>
      </dgm:prSet>
      <dgm:spPr/>
    </dgm:pt>
    <dgm:pt modelId="{5EBCAC91-2BAB-43FA-93A6-0CAA38501857}" type="pres">
      <dgm:prSet presAssocID="{57D06E10-89BF-4DD5-B8AE-602897DEA5DD}" presName="container" presStyleCnt="0">
        <dgm:presLayoutVars>
          <dgm:dir/>
          <dgm:resizeHandles val="exact"/>
        </dgm:presLayoutVars>
      </dgm:prSet>
      <dgm:spPr/>
    </dgm:pt>
    <dgm:pt modelId="{FEBB108E-AE69-4926-B1E7-5B19F047AB3E}" type="pres">
      <dgm:prSet presAssocID="{347130EB-2A01-4FBA-96DB-B18011F60511}" presName="compNode" presStyleCnt="0"/>
      <dgm:spPr/>
    </dgm:pt>
    <dgm:pt modelId="{3C0307DB-47E1-4A12-8CCA-667D714FAFDF}" type="pres">
      <dgm:prSet presAssocID="{347130EB-2A01-4FBA-96DB-B18011F60511}" presName="iconBgRect" presStyleLbl="bgShp" presStyleIdx="0" presStyleCnt="4"/>
      <dgm:spPr/>
    </dgm:pt>
    <dgm:pt modelId="{839BBB80-65C1-4142-82ED-DCDF87C26985}" type="pres">
      <dgm:prSet presAssocID="{347130EB-2A01-4FBA-96DB-B18011F6051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00C3969-C27F-4901-ACC2-5A8122AD5163}" type="pres">
      <dgm:prSet presAssocID="{347130EB-2A01-4FBA-96DB-B18011F60511}" presName="spaceRect" presStyleCnt="0"/>
      <dgm:spPr/>
    </dgm:pt>
    <dgm:pt modelId="{345BD0C8-83E3-4D9A-AB35-D3B8E1E0007A}" type="pres">
      <dgm:prSet presAssocID="{347130EB-2A01-4FBA-96DB-B18011F60511}" presName="textRect" presStyleLbl="revTx" presStyleIdx="0" presStyleCnt="4">
        <dgm:presLayoutVars>
          <dgm:chMax val="1"/>
          <dgm:chPref val="1"/>
        </dgm:presLayoutVars>
      </dgm:prSet>
      <dgm:spPr/>
    </dgm:pt>
    <dgm:pt modelId="{2D7F7173-4A78-4BAF-AA05-73786A311763}" type="pres">
      <dgm:prSet presAssocID="{A0E74B0A-94E4-42B7-A062-EFCF6532F1EA}" presName="sibTrans" presStyleLbl="sibTrans2D1" presStyleIdx="0" presStyleCnt="0"/>
      <dgm:spPr/>
    </dgm:pt>
    <dgm:pt modelId="{3858C96F-7C89-4252-8E4B-48D50202375D}" type="pres">
      <dgm:prSet presAssocID="{76E4463B-C45E-4D62-ACA6-0A7FD6C4945F}" presName="compNode" presStyleCnt="0"/>
      <dgm:spPr/>
    </dgm:pt>
    <dgm:pt modelId="{A4C34114-E533-4ECF-921A-3E84A2123A0A}" type="pres">
      <dgm:prSet presAssocID="{76E4463B-C45E-4D62-ACA6-0A7FD6C4945F}" presName="iconBgRect" presStyleLbl="bgShp" presStyleIdx="1" presStyleCnt="4"/>
      <dgm:spPr/>
    </dgm:pt>
    <dgm:pt modelId="{92B84873-8A62-45BF-BFAA-685B9F725E5C}" type="pres">
      <dgm:prSet presAssocID="{76E4463B-C45E-4D62-ACA6-0A7FD6C494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4BF35CD-443A-4C50-96C6-21736C141759}" type="pres">
      <dgm:prSet presAssocID="{76E4463B-C45E-4D62-ACA6-0A7FD6C4945F}" presName="spaceRect" presStyleCnt="0"/>
      <dgm:spPr/>
    </dgm:pt>
    <dgm:pt modelId="{921D8C89-79CA-49BF-B96D-48B9A50980B7}" type="pres">
      <dgm:prSet presAssocID="{76E4463B-C45E-4D62-ACA6-0A7FD6C4945F}" presName="textRect" presStyleLbl="revTx" presStyleIdx="1" presStyleCnt="4">
        <dgm:presLayoutVars>
          <dgm:chMax val="1"/>
          <dgm:chPref val="1"/>
        </dgm:presLayoutVars>
      </dgm:prSet>
      <dgm:spPr/>
    </dgm:pt>
    <dgm:pt modelId="{58B470B9-86F8-4EC4-9C24-5AF338B868EE}" type="pres">
      <dgm:prSet presAssocID="{0492E0FE-3374-4CC4-90A1-C3D41886C0F9}" presName="sibTrans" presStyleLbl="sibTrans2D1" presStyleIdx="0" presStyleCnt="0"/>
      <dgm:spPr/>
    </dgm:pt>
    <dgm:pt modelId="{FFC98BB9-9676-407B-AE04-06F81C166E9C}" type="pres">
      <dgm:prSet presAssocID="{8840E652-4BC9-4966-A89A-AE7455137F5F}" presName="compNode" presStyleCnt="0"/>
      <dgm:spPr/>
    </dgm:pt>
    <dgm:pt modelId="{7E245023-8B29-43E3-9C4B-3F50CBA478E0}" type="pres">
      <dgm:prSet presAssocID="{8840E652-4BC9-4966-A89A-AE7455137F5F}" presName="iconBgRect" presStyleLbl="bgShp" presStyleIdx="2" presStyleCnt="4"/>
      <dgm:spPr/>
    </dgm:pt>
    <dgm:pt modelId="{EAD1D526-C0A4-4B84-AF6F-DB6A0ADFB4AE}" type="pres">
      <dgm:prSet presAssocID="{8840E652-4BC9-4966-A89A-AE7455137F5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0BF357E9-FD21-4D5F-A5C9-189BEE66C0A0}" type="pres">
      <dgm:prSet presAssocID="{8840E652-4BC9-4966-A89A-AE7455137F5F}" presName="spaceRect" presStyleCnt="0"/>
      <dgm:spPr/>
    </dgm:pt>
    <dgm:pt modelId="{7B531C50-D657-47AC-961E-20369D5B4870}" type="pres">
      <dgm:prSet presAssocID="{8840E652-4BC9-4966-A89A-AE7455137F5F}" presName="textRect" presStyleLbl="revTx" presStyleIdx="2" presStyleCnt="4">
        <dgm:presLayoutVars>
          <dgm:chMax val="1"/>
          <dgm:chPref val="1"/>
        </dgm:presLayoutVars>
      </dgm:prSet>
      <dgm:spPr/>
    </dgm:pt>
    <dgm:pt modelId="{7401E83A-0457-4E59-A56A-B6E08B87AD88}" type="pres">
      <dgm:prSet presAssocID="{08FF8BE6-783D-4264-8408-2BAC6C5674F5}" presName="sibTrans" presStyleLbl="sibTrans2D1" presStyleIdx="0" presStyleCnt="0"/>
      <dgm:spPr/>
    </dgm:pt>
    <dgm:pt modelId="{00973192-EF3B-4A21-9341-73E9EB80AEE1}" type="pres">
      <dgm:prSet presAssocID="{1D94505F-E92C-4A03-865B-235553C0C412}" presName="compNode" presStyleCnt="0"/>
      <dgm:spPr/>
    </dgm:pt>
    <dgm:pt modelId="{B415AE38-36F7-4D1C-AD92-DDD66DB28C14}" type="pres">
      <dgm:prSet presAssocID="{1D94505F-E92C-4A03-865B-235553C0C412}" presName="iconBgRect" presStyleLbl="bgShp" presStyleIdx="3" presStyleCnt="4"/>
      <dgm:spPr/>
    </dgm:pt>
    <dgm:pt modelId="{6D6BA0C9-FF6E-4713-9CBE-ACB11E5FDAB1}" type="pres">
      <dgm:prSet presAssocID="{1D94505F-E92C-4A03-865B-235553C0C4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767B5E5-AFAA-4F16-A8F8-E731F59B9BC8}" type="pres">
      <dgm:prSet presAssocID="{1D94505F-E92C-4A03-865B-235553C0C412}" presName="spaceRect" presStyleCnt="0"/>
      <dgm:spPr/>
    </dgm:pt>
    <dgm:pt modelId="{30252E94-14A2-4398-B347-9217B3A86821}" type="pres">
      <dgm:prSet presAssocID="{1D94505F-E92C-4A03-865B-235553C0C41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C5ACA0F-3DA9-4345-A78C-7658C14D4F79}" srcId="{57D06E10-89BF-4DD5-B8AE-602897DEA5DD}" destId="{8840E652-4BC9-4966-A89A-AE7455137F5F}" srcOrd="2" destOrd="0" parTransId="{339A3D88-B6A0-4FC8-9CE1-8AD65C8C9FBA}" sibTransId="{08FF8BE6-783D-4264-8408-2BAC6C5674F5}"/>
    <dgm:cxn modelId="{2C3FF118-4E47-4D01-AA96-580C1074874F}" type="presOf" srcId="{76E4463B-C45E-4D62-ACA6-0A7FD6C4945F}" destId="{921D8C89-79CA-49BF-B96D-48B9A50980B7}" srcOrd="0" destOrd="0" presId="urn:microsoft.com/office/officeart/2018/2/layout/IconCircleList"/>
    <dgm:cxn modelId="{7305721E-F76F-4C23-897D-D09CF385F7D9}" type="presOf" srcId="{347130EB-2A01-4FBA-96DB-B18011F60511}" destId="{345BD0C8-83E3-4D9A-AB35-D3B8E1E0007A}" srcOrd="0" destOrd="0" presId="urn:microsoft.com/office/officeart/2018/2/layout/IconCircleList"/>
    <dgm:cxn modelId="{46399C1E-E14D-4C83-98A5-B5A8A305AD5E}" srcId="{57D06E10-89BF-4DD5-B8AE-602897DEA5DD}" destId="{76E4463B-C45E-4D62-ACA6-0A7FD6C4945F}" srcOrd="1" destOrd="0" parTransId="{FF4537E4-ACF4-4527-9C56-0F92DDE9CD2E}" sibTransId="{0492E0FE-3374-4CC4-90A1-C3D41886C0F9}"/>
    <dgm:cxn modelId="{35C5F52A-E914-4B68-86DE-C5453303114B}" srcId="{57D06E10-89BF-4DD5-B8AE-602897DEA5DD}" destId="{1D94505F-E92C-4A03-865B-235553C0C412}" srcOrd="3" destOrd="0" parTransId="{E7B92CC2-132A-47A5-9A13-F74034D0F0B0}" sibTransId="{B47C1D31-A9CD-4059-BF86-DDC1FBEEA6EE}"/>
    <dgm:cxn modelId="{DE4FA456-B60F-4302-A801-E9700C72DD30}" type="presOf" srcId="{1D94505F-E92C-4A03-865B-235553C0C412}" destId="{30252E94-14A2-4398-B347-9217B3A86821}" srcOrd="0" destOrd="0" presId="urn:microsoft.com/office/officeart/2018/2/layout/IconCircleList"/>
    <dgm:cxn modelId="{02ABB376-601D-448F-9608-7E0BB2C9456E}" srcId="{57D06E10-89BF-4DD5-B8AE-602897DEA5DD}" destId="{347130EB-2A01-4FBA-96DB-B18011F60511}" srcOrd="0" destOrd="0" parTransId="{B1FDA72A-76AD-4A09-9560-ED31559F233C}" sibTransId="{A0E74B0A-94E4-42B7-A062-EFCF6532F1EA}"/>
    <dgm:cxn modelId="{AF14C8A1-39BE-4A6A-937C-A106962F9581}" type="presOf" srcId="{8840E652-4BC9-4966-A89A-AE7455137F5F}" destId="{7B531C50-D657-47AC-961E-20369D5B4870}" srcOrd="0" destOrd="0" presId="urn:microsoft.com/office/officeart/2018/2/layout/IconCircleList"/>
    <dgm:cxn modelId="{009A05CC-37FF-46C7-A220-8535D924FD59}" type="presOf" srcId="{A0E74B0A-94E4-42B7-A062-EFCF6532F1EA}" destId="{2D7F7173-4A78-4BAF-AA05-73786A311763}" srcOrd="0" destOrd="0" presId="urn:microsoft.com/office/officeart/2018/2/layout/IconCircleList"/>
    <dgm:cxn modelId="{DDD038CD-CFBF-4664-8C79-BFBB0CD54AEB}" type="presOf" srcId="{0492E0FE-3374-4CC4-90A1-C3D41886C0F9}" destId="{58B470B9-86F8-4EC4-9C24-5AF338B868EE}" srcOrd="0" destOrd="0" presId="urn:microsoft.com/office/officeart/2018/2/layout/IconCircleList"/>
    <dgm:cxn modelId="{0616CAE9-8C56-4A22-961A-4A0FDBCED783}" type="presOf" srcId="{57D06E10-89BF-4DD5-B8AE-602897DEA5DD}" destId="{38F26506-3E5F-4571-8286-887D6C561124}" srcOrd="0" destOrd="0" presId="urn:microsoft.com/office/officeart/2018/2/layout/IconCircleList"/>
    <dgm:cxn modelId="{9DAFCDEE-A7A9-45E4-A2FA-63E752218831}" type="presOf" srcId="{08FF8BE6-783D-4264-8408-2BAC6C5674F5}" destId="{7401E83A-0457-4E59-A56A-B6E08B87AD88}" srcOrd="0" destOrd="0" presId="urn:microsoft.com/office/officeart/2018/2/layout/IconCircleList"/>
    <dgm:cxn modelId="{7AC14970-92B3-4F2E-9A03-B9C9ED07D640}" type="presParOf" srcId="{38F26506-3E5F-4571-8286-887D6C561124}" destId="{5EBCAC91-2BAB-43FA-93A6-0CAA38501857}" srcOrd="0" destOrd="0" presId="urn:microsoft.com/office/officeart/2018/2/layout/IconCircleList"/>
    <dgm:cxn modelId="{23AD4B8B-D50D-46D9-8C76-78AE4C10EA0F}" type="presParOf" srcId="{5EBCAC91-2BAB-43FA-93A6-0CAA38501857}" destId="{FEBB108E-AE69-4926-B1E7-5B19F047AB3E}" srcOrd="0" destOrd="0" presId="urn:microsoft.com/office/officeart/2018/2/layout/IconCircleList"/>
    <dgm:cxn modelId="{17EF8189-C010-465C-80F1-DF5AD4D983E9}" type="presParOf" srcId="{FEBB108E-AE69-4926-B1E7-5B19F047AB3E}" destId="{3C0307DB-47E1-4A12-8CCA-667D714FAFDF}" srcOrd="0" destOrd="0" presId="urn:microsoft.com/office/officeart/2018/2/layout/IconCircleList"/>
    <dgm:cxn modelId="{14B7EB6A-E54D-4980-8BE0-6F5C5ABDF786}" type="presParOf" srcId="{FEBB108E-AE69-4926-B1E7-5B19F047AB3E}" destId="{839BBB80-65C1-4142-82ED-DCDF87C26985}" srcOrd="1" destOrd="0" presId="urn:microsoft.com/office/officeart/2018/2/layout/IconCircleList"/>
    <dgm:cxn modelId="{964D06E8-D0C9-4F02-97B4-A63343BE0617}" type="presParOf" srcId="{FEBB108E-AE69-4926-B1E7-5B19F047AB3E}" destId="{F00C3969-C27F-4901-ACC2-5A8122AD5163}" srcOrd="2" destOrd="0" presId="urn:microsoft.com/office/officeart/2018/2/layout/IconCircleList"/>
    <dgm:cxn modelId="{BB313524-9A10-4305-B8A2-826F20B310EF}" type="presParOf" srcId="{FEBB108E-AE69-4926-B1E7-5B19F047AB3E}" destId="{345BD0C8-83E3-4D9A-AB35-D3B8E1E0007A}" srcOrd="3" destOrd="0" presId="urn:microsoft.com/office/officeart/2018/2/layout/IconCircleList"/>
    <dgm:cxn modelId="{59DC822C-61D3-46A7-8AAC-FFBA67458382}" type="presParOf" srcId="{5EBCAC91-2BAB-43FA-93A6-0CAA38501857}" destId="{2D7F7173-4A78-4BAF-AA05-73786A311763}" srcOrd="1" destOrd="0" presId="urn:microsoft.com/office/officeart/2018/2/layout/IconCircleList"/>
    <dgm:cxn modelId="{6B10CAE4-E1F1-488A-B9FF-B99A525C1FAB}" type="presParOf" srcId="{5EBCAC91-2BAB-43FA-93A6-0CAA38501857}" destId="{3858C96F-7C89-4252-8E4B-48D50202375D}" srcOrd="2" destOrd="0" presId="urn:microsoft.com/office/officeart/2018/2/layout/IconCircleList"/>
    <dgm:cxn modelId="{6EFB2BB4-295E-460A-9FEF-B19FE6B5CAC9}" type="presParOf" srcId="{3858C96F-7C89-4252-8E4B-48D50202375D}" destId="{A4C34114-E533-4ECF-921A-3E84A2123A0A}" srcOrd="0" destOrd="0" presId="urn:microsoft.com/office/officeart/2018/2/layout/IconCircleList"/>
    <dgm:cxn modelId="{DF153386-E586-4AC1-B70F-94676A1355C8}" type="presParOf" srcId="{3858C96F-7C89-4252-8E4B-48D50202375D}" destId="{92B84873-8A62-45BF-BFAA-685B9F725E5C}" srcOrd="1" destOrd="0" presId="urn:microsoft.com/office/officeart/2018/2/layout/IconCircleList"/>
    <dgm:cxn modelId="{3A6DC8F0-0D21-4D37-9882-9F495935FF69}" type="presParOf" srcId="{3858C96F-7C89-4252-8E4B-48D50202375D}" destId="{84BF35CD-443A-4C50-96C6-21736C141759}" srcOrd="2" destOrd="0" presId="urn:microsoft.com/office/officeart/2018/2/layout/IconCircleList"/>
    <dgm:cxn modelId="{6BDF5118-F265-4732-B45F-D540AF93E95F}" type="presParOf" srcId="{3858C96F-7C89-4252-8E4B-48D50202375D}" destId="{921D8C89-79CA-49BF-B96D-48B9A50980B7}" srcOrd="3" destOrd="0" presId="urn:microsoft.com/office/officeart/2018/2/layout/IconCircleList"/>
    <dgm:cxn modelId="{B0B140C2-AE32-4152-BD8F-D5B9F463FD6A}" type="presParOf" srcId="{5EBCAC91-2BAB-43FA-93A6-0CAA38501857}" destId="{58B470B9-86F8-4EC4-9C24-5AF338B868EE}" srcOrd="3" destOrd="0" presId="urn:microsoft.com/office/officeart/2018/2/layout/IconCircleList"/>
    <dgm:cxn modelId="{3FDE4F82-C6A3-4C54-BB0C-263CA2A41A15}" type="presParOf" srcId="{5EBCAC91-2BAB-43FA-93A6-0CAA38501857}" destId="{FFC98BB9-9676-407B-AE04-06F81C166E9C}" srcOrd="4" destOrd="0" presId="urn:microsoft.com/office/officeart/2018/2/layout/IconCircleList"/>
    <dgm:cxn modelId="{04C7B0A9-ACC0-49CF-BF90-A9B74A922D73}" type="presParOf" srcId="{FFC98BB9-9676-407B-AE04-06F81C166E9C}" destId="{7E245023-8B29-43E3-9C4B-3F50CBA478E0}" srcOrd="0" destOrd="0" presId="urn:microsoft.com/office/officeart/2018/2/layout/IconCircleList"/>
    <dgm:cxn modelId="{0412A552-A058-407C-8408-448841B5A8A6}" type="presParOf" srcId="{FFC98BB9-9676-407B-AE04-06F81C166E9C}" destId="{EAD1D526-C0A4-4B84-AF6F-DB6A0ADFB4AE}" srcOrd="1" destOrd="0" presId="urn:microsoft.com/office/officeart/2018/2/layout/IconCircleList"/>
    <dgm:cxn modelId="{87EF0826-F72A-488D-AB9A-9D6CFBF75055}" type="presParOf" srcId="{FFC98BB9-9676-407B-AE04-06F81C166E9C}" destId="{0BF357E9-FD21-4D5F-A5C9-189BEE66C0A0}" srcOrd="2" destOrd="0" presId="urn:microsoft.com/office/officeart/2018/2/layout/IconCircleList"/>
    <dgm:cxn modelId="{AC19E705-1AA6-4893-A9EE-D53443F69C3B}" type="presParOf" srcId="{FFC98BB9-9676-407B-AE04-06F81C166E9C}" destId="{7B531C50-D657-47AC-961E-20369D5B4870}" srcOrd="3" destOrd="0" presId="urn:microsoft.com/office/officeart/2018/2/layout/IconCircleList"/>
    <dgm:cxn modelId="{B48BFA4F-31E1-4588-939E-F8245BBD7C31}" type="presParOf" srcId="{5EBCAC91-2BAB-43FA-93A6-0CAA38501857}" destId="{7401E83A-0457-4E59-A56A-B6E08B87AD88}" srcOrd="5" destOrd="0" presId="urn:microsoft.com/office/officeart/2018/2/layout/IconCircleList"/>
    <dgm:cxn modelId="{BE388FBB-E9B8-4CE1-AC49-1B652014D987}" type="presParOf" srcId="{5EBCAC91-2BAB-43FA-93A6-0CAA38501857}" destId="{00973192-EF3B-4A21-9341-73E9EB80AEE1}" srcOrd="6" destOrd="0" presId="urn:microsoft.com/office/officeart/2018/2/layout/IconCircleList"/>
    <dgm:cxn modelId="{FE7A2495-2A56-46B6-A754-92181CE7C479}" type="presParOf" srcId="{00973192-EF3B-4A21-9341-73E9EB80AEE1}" destId="{B415AE38-36F7-4D1C-AD92-DDD66DB28C14}" srcOrd="0" destOrd="0" presId="urn:microsoft.com/office/officeart/2018/2/layout/IconCircleList"/>
    <dgm:cxn modelId="{5ABB6B69-477E-40FA-915D-6D1C91D7F49F}" type="presParOf" srcId="{00973192-EF3B-4A21-9341-73E9EB80AEE1}" destId="{6D6BA0C9-FF6E-4713-9CBE-ACB11E5FDAB1}" srcOrd="1" destOrd="0" presId="urn:microsoft.com/office/officeart/2018/2/layout/IconCircleList"/>
    <dgm:cxn modelId="{CEF5533C-3887-48CE-A228-BFFA1C2D16E5}" type="presParOf" srcId="{00973192-EF3B-4A21-9341-73E9EB80AEE1}" destId="{F767B5E5-AFAA-4F16-A8F8-E731F59B9BC8}" srcOrd="2" destOrd="0" presId="urn:microsoft.com/office/officeart/2018/2/layout/IconCircleList"/>
    <dgm:cxn modelId="{6EFF1DDC-CCEF-430B-911F-A726EF758596}" type="presParOf" srcId="{00973192-EF3B-4A21-9341-73E9EB80AEE1}" destId="{30252E94-14A2-4398-B347-9217B3A8682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D06E10-89BF-4DD5-B8AE-602897DEA5D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7130EB-2A01-4FBA-96DB-B18011F60511}">
      <dgm:prSet/>
      <dgm:spPr/>
      <dgm:t>
        <a:bodyPr/>
        <a:lstStyle/>
        <a:p>
          <a:r>
            <a:rPr lang="en-IE" dirty="0"/>
            <a:t>07 December 2024</a:t>
          </a:r>
        </a:p>
        <a:p>
          <a:r>
            <a:rPr lang="en-US" dirty="0">
              <a:solidFill>
                <a:srgbClr val="000000"/>
              </a:solidFill>
              <a:latin typeface="+mj-lt"/>
            </a:rPr>
            <a:t>Tender and Project Brief uploaded to </a:t>
          </a:r>
          <a:r>
            <a:rPr lang="en-US" dirty="0" err="1">
              <a:solidFill>
                <a:srgbClr val="000000"/>
              </a:solidFill>
              <a:latin typeface="+mj-lt"/>
            </a:rPr>
            <a:t>eTenders</a:t>
          </a:r>
          <a:r>
            <a:rPr lang="en-US" u="none" dirty="0">
              <a:solidFill>
                <a:srgbClr val="000000"/>
              </a:solidFill>
              <a:latin typeface="+mj-lt"/>
            </a:rPr>
            <a:t> </a:t>
          </a:r>
          <a:endParaRPr lang="en-US" dirty="0"/>
        </a:p>
      </dgm:t>
    </dgm:pt>
    <dgm:pt modelId="{B1FDA72A-76AD-4A09-9560-ED31559F233C}" type="parTrans" cxnId="{02ABB376-601D-448F-9608-7E0BB2C9456E}">
      <dgm:prSet/>
      <dgm:spPr/>
      <dgm:t>
        <a:bodyPr/>
        <a:lstStyle/>
        <a:p>
          <a:endParaRPr lang="en-US"/>
        </a:p>
      </dgm:t>
    </dgm:pt>
    <dgm:pt modelId="{A0E74B0A-94E4-42B7-A062-EFCF6532F1EA}" type="sibTrans" cxnId="{02ABB376-601D-448F-9608-7E0BB2C9456E}">
      <dgm:prSet/>
      <dgm:spPr/>
      <dgm:t>
        <a:bodyPr/>
        <a:lstStyle/>
        <a:p>
          <a:endParaRPr lang="en-US"/>
        </a:p>
      </dgm:t>
    </dgm:pt>
    <dgm:pt modelId="{76E4463B-C45E-4D62-ACA6-0A7FD6C4945F}">
      <dgm:prSet/>
      <dgm:spPr/>
      <dgm:t>
        <a:bodyPr/>
        <a:lstStyle/>
        <a:p>
          <a:r>
            <a:rPr lang="en-IE" dirty="0"/>
            <a:t>29 January 2025</a:t>
          </a:r>
        </a:p>
        <a:p>
          <a:r>
            <a:rPr lang="en-US" u="none" dirty="0">
              <a:solidFill>
                <a:srgbClr val="000000"/>
              </a:solidFill>
            </a:rPr>
            <a:t>Tender deadline</a:t>
          </a:r>
          <a:endParaRPr lang="en-US" dirty="0"/>
        </a:p>
      </dgm:t>
    </dgm:pt>
    <dgm:pt modelId="{FF4537E4-ACF4-4527-9C56-0F92DDE9CD2E}" type="parTrans" cxnId="{46399C1E-E14D-4C83-98A5-B5A8A305AD5E}">
      <dgm:prSet/>
      <dgm:spPr/>
      <dgm:t>
        <a:bodyPr/>
        <a:lstStyle/>
        <a:p>
          <a:endParaRPr lang="en-US"/>
        </a:p>
      </dgm:t>
    </dgm:pt>
    <dgm:pt modelId="{0492E0FE-3374-4CC4-90A1-C3D41886C0F9}" type="sibTrans" cxnId="{46399C1E-E14D-4C83-98A5-B5A8A305AD5E}">
      <dgm:prSet/>
      <dgm:spPr/>
      <dgm:t>
        <a:bodyPr/>
        <a:lstStyle/>
        <a:p>
          <a:endParaRPr lang="en-US"/>
        </a:p>
      </dgm:t>
    </dgm:pt>
    <dgm:pt modelId="{8840E652-4BC9-4966-A89A-AE7455137F5F}">
      <dgm:prSet/>
      <dgm:spPr/>
      <dgm:t>
        <a:bodyPr/>
        <a:lstStyle/>
        <a:p>
          <a:r>
            <a:rPr lang="en-IE" dirty="0"/>
            <a:t>10 February 2025</a:t>
          </a:r>
        </a:p>
        <a:p>
          <a:r>
            <a:rPr lang="en-US" u="none" dirty="0">
              <a:solidFill>
                <a:srgbClr val="000000"/>
              </a:solidFill>
              <a:latin typeface="+mj-lt"/>
            </a:rPr>
            <a:t>Bid Assessments / Award</a:t>
          </a:r>
          <a:endParaRPr lang="en-US" dirty="0"/>
        </a:p>
      </dgm:t>
    </dgm:pt>
    <dgm:pt modelId="{339A3D88-B6A0-4FC8-9CE1-8AD65C8C9FBA}" type="parTrans" cxnId="{4C5ACA0F-3DA9-4345-A78C-7658C14D4F79}">
      <dgm:prSet/>
      <dgm:spPr/>
      <dgm:t>
        <a:bodyPr/>
        <a:lstStyle/>
        <a:p>
          <a:endParaRPr lang="en-US"/>
        </a:p>
      </dgm:t>
    </dgm:pt>
    <dgm:pt modelId="{08FF8BE6-783D-4264-8408-2BAC6C5674F5}" type="sibTrans" cxnId="{4C5ACA0F-3DA9-4345-A78C-7658C14D4F79}">
      <dgm:prSet/>
      <dgm:spPr/>
      <dgm:t>
        <a:bodyPr/>
        <a:lstStyle/>
        <a:p>
          <a:endParaRPr lang="en-US"/>
        </a:p>
      </dgm:t>
    </dgm:pt>
    <dgm:pt modelId="{1D94505F-E92C-4A03-865B-235553C0C412}">
      <dgm:prSet/>
      <dgm:spPr/>
      <dgm:t>
        <a:bodyPr/>
        <a:lstStyle/>
        <a:p>
          <a:r>
            <a:rPr lang="en-IE" dirty="0"/>
            <a:t>October 2025</a:t>
          </a:r>
        </a:p>
        <a:p>
          <a:r>
            <a:rPr lang="en-US" u="none" dirty="0">
              <a:solidFill>
                <a:srgbClr val="000000"/>
              </a:solidFill>
              <a:latin typeface="+mj-lt"/>
            </a:rPr>
            <a:t>Strategy completion within 6 months from agreed start date. </a:t>
          </a:r>
          <a:endParaRPr lang="en-US" dirty="0"/>
        </a:p>
      </dgm:t>
    </dgm:pt>
    <dgm:pt modelId="{E7B92CC2-132A-47A5-9A13-F74034D0F0B0}" type="parTrans" cxnId="{35C5F52A-E914-4B68-86DE-C5453303114B}">
      <dgm:prSet/>
      <dgm:spPr/>
      <dgm:t>
        <a:bodyPr/>
        <a:lstStyle/>
        <a:p>
          <a:endParaRPr lang="en-US"/>
        </a:p>
      </dgm:t>
    </dgm:pt>
    <dgm:pt modelId="{B47C1D31-A9CD-4059-BF86-DDC1FBEEA6EE}" type="sibTrans" cxnId="{35C5F52A-E914-4B68-86DE-C5453303114B}">
      <dgm:prSet/>
      <dgm:spPr/>
      <dgm:t>
        <a:bodyPr/>
        <a:lstStyle/>
        <a:p>
          <a:endParaRPr lang="en-US"/>
        </a:p>
      </dgm:t>
    </dgm:pt>
    <dgm:pt modelId="{0449B6BF-34E3-45C7-A511-29C61FE760F0}" type="pres">
      <dgm:prSet presAssocID="{57D06E10-89BF-4DD5-B8AE-602897DEA5DD}" presName="linear" presStyleCnt="0">
        <dgm:presLayoutVars>
          <dgm:animLvl val="lvl"/>
          <dgm:resizeHandles val="exact"/>
        </dgm:presLayoutVars>
      </dgm:prSet>
      <dgm:spPr/>
    </dgm:pt>
    <dgm:pt modelId="{8E74996B-F244-4173-A57C-1DF96A160E77}" type="pres">
      <dgm:prSet presAssocID="{347130EB-2A01-4FBA-96DB-B18011F6051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CC8D14-B13D-4D65-B22B-49BBFC98AE70}" type="pres">
      <dgm:prSet presAssocID="{A0E74B0A-94E4-42B7-A062-EFCF6532F1EA}" presName="spacer" presStyleCnt="0"/>
      <dgm:spPr/>
    </dgm:pt>
    <dgm:pt modelId="{A8465356-9751-41A9-B698-CFFB74FDC679}" type="pres">
      <dgm:prSet presAssocID="{76E4463B-C45E-4D62-ACA6-0A7FD6C4945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11B385-612E-4472-AC47-6C1DB6C2335E}" type="pres">
      <dgm:prSet presAssocID="{0492E0FE-3374-4CC4-90A1-C3D41886C0F9}" presName="spacer" presStyleCnt="0"/>
      <dgm:spPr/>
    </dgm:pt>
    <dgm:pt modelId="{C6F4A9FB-A31F-4F9F-AB2A-6204DE4B9425}" type="pres">
      <dgm:prSet presAssocID="{8840E652-4BC9-4966-A89A-AE7455137F5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7659053-4981-4B8B-80DE-01DB098A3954}" type="pres">
      <dgm:prSet presAssocID="{08FF8BE6-783D-4264-8408-2BAC6C5674F5}" presName="spacer" presStyleCnt="0"/>
      <dgm:spPr/>
    </dgm:pt>
    <dgm:pt modelId="{77C252EE-AB61-4C7B-A96A-855F8608A70A}" type="pres">
      <dgm:prSet presAssocID="{1D94505F-E92C-4A03-865B-235553C0C41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C5ACA0F-3DA9-4345-A78C-7658C14D4F79}" srcId="{57D06E10-89BF-4DD5-B8AE-602897DEA5DD}" destId="{8840E652-4BC9-4966-A89A-AE7455137F5F}" srcOrd="2" destOrd="0" parTransId="{339A3D88-B6A0-4FC8-9CE1-8AD65C8C9FBA}" sibTransId="{08FF8BE6-783D-4264-8408-2BAC6C5674F5}"/>
    <dgm:cxn modelId="{01C5371A-021E-4EDA-9F65-4E9F6B9A18C9}" type="presOf" srcId="{76E4463B-C45E-4D62-ACA6-0A7FD6C4945F}" destId="{A8465356-9751-41A9-B698-CFFB74FDC679}" srcOrd="0" destOrd="0" presId="urn:microsoft.com/office/officeart/2005/8/layout/vList2"/>
    <dgm:cxn modelId="{46399C1E-E14D-4C83-98A5-B5A8A305AD5E}" srcId="{57D06E10-89BF-4DD5-B8AE-602897DEA5DD}" destId="{76E4463B-C45E-4D62-ACA6-0A7FD6C4945F}" srcOrd="1" destOrd="0" parTransId="{FF4537E4-ACF4-4527-9C56-0F92DDE9CD2E}" sibTransId="{0492E0FE-3374-4CC4-90A1-C3D41886C0F9}"/>
    <dgm:cxn modelId="{35C5F52A-E914-4B68-86DE-C5453303114B}" srcId="{57D06E10-89BF-4DD5-B8AE-602897DEA5DD}" destId="{1D94505F-E92C-4A03-865B-235553C0C412}" srcOrd="3" destOrd="0" parTransId="{E7B92CC2-132A-47A5-9A13-F74034D0F0B0}" sibTransId="{B47C1D31-A9CD-4059-BF86-DDC1FBEEA6EE}"/>
    <dgm:cxn modelId="{FD467B3C-60AD-46C4-8C42-A7525C6F3F61}" type="presOf" srcId="{57D06E10-89BF-4DD5-B8AE-602897DEA5DD}" destId="{0449B6BF-34E3-45C7-A511-29C61FE760F0}" srcOrd="0" destOrd="0" presId="urn:microsoft.com/office/officeart/2005/8/layout/vList2"/>
    <dgm:cxn modelId="{977EC947-F3A4-4CF4-81D7-07F0687380B0}" type="presOf" srcId="{8840E652-4BC9-4966-A89A-AE7455137F5F}" destId="{C6F4A9FB-A31F-4F9F-AB2A-6204DE4B9425}" srcOrd="0" destOrd="0" presId="urn:microsoft.com/office/officeart/2005/8/layout/vList2"/>
    <dgm:cxn modelId="{02ABB376-601D-448F-9608-7E0BB2C9456E}" srcId="{57D06E10-89BF-4DD5-B8AE-602897DEA5DD}" destId="{347130EB-2A01-4FBA-96DB-B18011F60511}" srcOrd="0" destOrd="0" parTransId="{B1FDA72A-76AD-4A09-9560-ED31559F233C}" sibTransId="{A0E74B0A-94E4-42B7-A062-EFCF6532F1EA}"/>
    <dgm:cxn modelId="{387F89FB-DF4B-4A7E-95A5-1C9732BBAF84}" type="presOf" srcId="{1D94505F-E92C-4A03-865B-235553C0C412}" destId="{77C252EE-AB61-4C7B-A96A-855F8608A70A}" srcOrd="0" destOrd="0" presId="urn:microsoft.com/office/officeart/2005/8/layout/vList2"/>
    <dgm:cxn modelId="{DC1512FD-0776-4203-9205-5ACBA873E9FB}" type="presOf" srcId="{347130EB-2A01-4FBA-96DB-B18011F60511}" destId="{8E74996B-F244-4173-A57C-1DF96A160E77}" srcOrd="0" destOrd="0" presId="urn:microsoft.com/office/officeart/2005/8/layout/vList2"/>
    <dgm:cxn modelId="{893DFA4F-DEB2-4095-97E3-0A8EB9918CCB}" type="presParOf" srcId="{0449B6BF-34E3-45C7-A511-29C61FE760F0}" destId="{8E74996B-F244-4173-A57C-1DF96A160E77}" srcOrd="0" destOrd="0" presId="urn:microsoft.com/office/officeart/2005/8/layout/vList2"/>
    <dgm:cxn modelId="{612EAA89-3054-42A7-85B1-167FAF99AD3E}" type="presParOf" srcId="{0449B6BF-34E3-45C7-A511-29C61FE760F0}" destId="{23CC8D14-B13D-4D65-B22B-49BBFC98AE70}" srcOrd="1" destOrd="0" presId="urn:microsoft.com/office/officeart/2005/8/layout/vList2"/>
    <dgm:cxn modelId="{8253A9B0-D56E-4109-A6BB-A932494A56A3}" type="presParOf" srcId="{0449B6BF-34E3-45C7-A511-29C61FE760F0}" destId="{A8465356-9751-41A9-B698-CFFB74FDC679}" srcOrd="2" destOrd="0" presId="urn:microsoft.com/office/officeart/2005/8/layout/vList2"/>
    <dgm:cxn modelId="{1F4A64E9-DB6E-4AFF-BE6D-73F4F9D46E1A}" type="presParOf" srcId="{0449B6BF-34E3-45C7-A511-29C61FE760F0}" destId="{A311B385-612E-4472-AC47-6C1DB6C2335E}" srcOrd="3" destOrd="0" presId="urn:microsoft.com/office/officeart/2005/8/layout/vList2"/>
    <dgm:cxn modelId="{A673ECD0-778A-45E3-B940-96E8C29C37EC}" type="presParOf" srcId="{0449B6BF-34E3-45C7-A511-29C61FE760F0}" destId="{C6F4A9FB-A31F-4F9F-AB2A-6204DE4B9425}" srcOrd="4" destOrd="0" presId="urn:microsoft.com/office/officeart/2005/8/layout/vList2"/>
    <dgm:cxn modelId="{C8763E23-F98E-4ED6-A757-A7BA730238A6}" type="presParOf" srcId="{0449B6BF-34E3-45C7-A511-29C61FE760F0}" destId="{C7659053-4981-4B8B-80DE-01DB098A3954}" srcOrd="5" destOrd="0" presId="urn:microsoft.com/office/officeart/2005/8/layout/vList2"/>
    <dgm:cxn modelId="{38D07CC3-99DA-4361-9CB8-DBA3ECA4497D}" type="presParOf" srcId="{0449B6BF-34E3-45C7-A511-29C61FE760F0}" destId="{77C252EE-AB61-4C7B-A96A-855F8608A7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1F57B-87A0-476A-BDB6-975BE7ABD8D0}">
      <dsp:nvSpPr>
        <dsp:cNvPr id="0" name=""/>
        <dsp:cNvSpPr/>
      </dsp:nvSpPr>
      <dsp:spPr>
        <a:xfrm>
          <a:off x="685620" y="214055"/>
          <a:ext cx="616992" cy="6169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05E39-EEE2-4BA6-9708-BA03A1E721A3}">
      <dsp:nvSpPr>
        <dsp:cNvPr id="0" name=""/>
        <dsp:cNvSpPr/>
      </dsp:nvSpPr>
      <dsp:spPr>
        <a:xfrm>
          <a:off x="308569" y="1085483"/>
          <a:ext cx="1371093" cy="82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Skills development</a:t>
          </a:r>
          <a:r>
            <a:rPr lang="en-IE" sz="1100" kern="1200" dirty="0"/>
            <a:t>, including synergies between educational institutions, existing enterprise and organisations. </a:t>
          </a:r>
          <a:endParaRPr lang="en-US" sz="1100" kern="1200" dirty="0"/>
        </a:p>
      </dsp:txBody>
      <dsp:txXfrm>
        <a:off x="308569" y="1085483"/>
        <a:ext cx="1371093" cy="824798"/>
      </dsp:txXfrm>
    </dsp:sp>
    <dsp:sp modelId="{0ACEEBB9-DC98-467F-8959-7569596952BF}">
      <dsp:nvSpPr>
        <dsp:cNvPr id="0" name=""/>
        <dsp:cNvSpPr/>
      </dsp:nvSpPr>
      <dsp:spPr>
        <a:xfrm>
          <a:off x="2326154" y="214055"/>
          <a:ext cx="616992" cy="6169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47F05-22E8-42B3-9816-0A71861D5A72}">
      <dsp:nvSpPr>
        <dsp:cNvPr id="0" name=""/>
        <dsp:cNvSpPr/>
      </dsp:nvSpPr>
      <dsp:spPr>
        <a:xfrm>
          <a:off x="1919604" y="1085483"/>
          <a:ext cx="1430091" cy="82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/>
            <a:t>Key priority sectors and economic activities </a:t>
          </a:r>
          <a:r>
            <a:rPr lang="en-IE" sz="1100" kern="1200"/>
            <a:t>that offer the highest potential for employment levels, competitive advantage / growth and optimal economic mix. </a:t>
          </a:r>
          <a:endParaRPr lang="en-US" sz="1100" kern="1200"/>
        </a:p>
      </dsp:txBody>
      <dsp:txXfrm>
        <a:off x="1919604" y="1085483"/>
        <a:ext cx="1430091" cy="824798"/>
      </dsp:txXfrm>
    </dsp:sp>
    <dsp:sp modelId="{5429B0D2-3986-417A-A612-2A051DE9B35D}">
      <dsp:nvSpPr>
        <dsp:cNvPr id="0" name=""/>
        <dsp:cNvSpPr/>
      </dsp:nvSpPr>
      <dsp:spPr>
        <a:xfrm>
          <a:off x="3966688" y="214055"/>
          <a:ext cx="616992" cy="6169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D6D28-03C4-4754-8B80-524B55121004}">
      <dsp:nvSpPr>
        <dsp:cNvPr id="0" name=""/>
        <dsp:cNvSpPr/>
      </dsp:nvSpPr>
      <dsp:spPr>
        <a:xfrm>
          <a:off x="3646510" y="1085483"/>
          <a:ext cx="1257347" cy="82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/>
            <a:t>Key international and domestic markets </a:t>
          </a:r>
          <a:r>
            <a:rPr lang="en-IE" sz="1100" kern="1200"/>
            <a:t>to focus investment and trade promotion efforts. </a:t>
          </a:r>
          <a:endParaRPr lang="en-US" sz="1100" kern="1200"/>
        </a:p>
      </dsp:txBody>
      <dsp:txXfrm>
        <a:off x="3646510" y="1085483"/>
        <a:ext cx="1257347" cy="824798"/>
      </dsp:txXfrm>
    </dsp:sp>
    <dsp:sp modelId="{28AAC552-5810-402B-974F-C19208F5C7B0}">
      <dsp:nvSpPr>
        <dsp:cNvPr id="0" name=""/>
        <dsp:cNvSpPr/>
      </dsp:nvSpPr>
      <dsp:spPr>
        <a:xfrm>
          <a:off x="607330" y="2253055"/>
          <a:ext cx="616992" cy="6169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A0E54-E78D-4137-8627-1FB4BBF52769}">
      <dsp:nvSpPr>
        <dsp:cNvPr id="0" name=""/>
        <dsp:cNvSpPr/>
      </dsp:nvSpPr>
      <dsp:spPr>
        <a:xfrm>
          <a:off x="2287" y="3124482"/>
          <a:ext cx="1827078" cy="82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A clear understanding of the </a:t>
          </a:r>
          <a:r>
            <a:rPr lang="en-IE" sz="1100" b="1" kern="1200"/>
            <a:t>monetary value of the existing economy </a:t>
          </a:r>
          <a:r>
            <a:rPr lang="en-IE" sz="1100" kern="1200"/>
            <a:t>and the </a:t>
          </a:r>
          <a:r>
            <a:rPr lang="en-IE" sz="1100" b="1" kern="1200"/>
            <a:t>future economy </a:t>
          </a:r>
          <a:r>
            <a:rPr lang="en-IE" sz="1100" kern="1200"/>
            <a:t>of South Dublin based on the implementation of the strategy. </a:t>
          </a:r>
          <a:endParaRPr lang="en-US" sz="1100" kern="1200"/>
        </a:p>
      </dsp:txBody>
      <dsp:txXfrm>
        <a:off x="2287" y="3124482"/>
        <a:ext cx="1827078" cy="824798"/>
      </dsp:txXfrm>
    </dsp:sp>
    <dsp:sp modelId="{DAF05BD5-AB8C-4571-B48C-252646A58ACE}">
      <dsp:nvSpPr>
        <dsp:cNvPr id="0" name=""/>
        <dsp:cNvSpPr/>
      </dsp:nvSpPr>
      <dsp:spPr>
        <a:xfrm>
          <a:off x="2554146" y="2369092"/>
          <a:ext cx="616992" cy="6169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91420-E056-493A-B92B-2F7442AE16B2}">
      <dsp:nvSpPr>
        <dsp:cNvPr id="0" name=""/>
        <dsp:cNvSpPr/>
      </dsp:nvSpPr>
      <dsp:spPr>
        <a:xfrm>
          <a:off x="2069307" y="3124482"/>
          <a:ext cx="1586670" cy="82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The role of the </a:t>
          </a:r>
          <a:r>
            <a:rPr lang="en-IE" sz="1100" b="1" kern="1200"/>
            <a:t>evening time economy </a:t>
          </a:r>
          <a:r>
            <a:rPr lang="en-IE" sz="1100" kern="1200"/>
            <a:t>in supporting South Dublin’s economic development. </a:t>
          </a:r>
          <a:endParaRPr lang="en-US" sz="1100" kern="1200"/>
        </a:p>
      </dsp:txBody>
      <dsp:txXfrm>
        <a:off x="2069307" y="3124482"/>
        <a:ext cx="1586670" cy="824798"/>
      </dsp:txXfrm>
    </dsp:sp>
    <dsp:sp modelId="{2BB2B23D-E347-4352-8865-7E1257B572D0}">
      <dsp:nvSpPr>
        <dsp:cNvPr id="0" name=""/>
        <dsp:cNvSpPr/>
      </dsp:nvSpPr>
      <dsp:spPr>
        <a:xfrm>
          <a:off x="4272970" y="2253055"/>
          <a:ext cx="616992" cy="6169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C583E-769B-4E22-9472-722AEDD2AC33}">
      <dsp:nvSpPr>
        <dsp:cNvPr id="0" name=""/>
        <dsp:cNvSpPr/>
      </dsp:nvSpPr>
      <dsp:spPr>
        <a:xfrm>
          <a:off x="3895919" y="3124482"/>
          <a:ext cx="1371093" cy="82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Clear and measurable targets and </a:t>
          </a:r>
          <a:r>
            <a:rPr lang="en-IE" sz="1100" b="1" kern="1200"/>
            <a:t>Key Performance Indicators (KPIs) </a:t>
          </a:r>
          <a:r>
            <a:rPr lang="en-IE" sz="1100" kern="1200"/>
            <a:t>to track progress and assess impact.  </a:t>
          </a:r>
          <a:endParaRPr lang="en-US" sz="1100" kern="1200"/>
        </a:p>
      </dsp:txBody>
      <dsp:txXfrm>
        <a:off x="3895919" y="3124482"/>
        <a:ext cx="1371093" cy="824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307DB-47E1-4A12-8CCA-667D714FAFDF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BBB80-65C1-4142-82ED-DCDF87C26985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BD0C8-83E3-4D9A-AB35-D3B8E1E0007A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/>
            <a:t>Steering committee of key stakeholders will be set up.</a:t>
          </a:r>
          <a:endParaRPr lang="en-US" sz="2100" kern="1200" dirty="0"/>
        </a:p>
      </dsp:txBody>
      <dsp:txXfrm>
        <a:off x="1834517" y="469890"/>
        <a:ext cx="3148942" cy="1335915"/>
      </dsp:txXfrm>
    </dsp:sp>
    <dsp:sp modelId="{A4C34114-E533-4ECF-921A-3E84A2123A0A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84873-8A62-45BF-BFAA-685B9F725E5C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D8C89-79CA-49BF-B96D-48B9A50980B7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Stakeholder engagement at key milestones.</a:t>
          </a:r>
          <a:endParaRPr lang="en-US" sz="2100" kern="1200"/>
        </a:p>
      </dsp:txBody>
      <dsp:txXfrm>
        <a:off x="7154322" y="469890"/>
        <a:ext cx="3148942" cy="1335915"/>
      </dsp:txXfrm>
    </dsp:sp>
    <dsp:sp modelId="{7E245023-8B29-43E3-9C4B-3F50CBA478E0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1D526-C0A4-4B84-AF6F-DB6A0ADFB4AE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31C50-D657-47AC-961E-20369D5B4870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Engagement through workshops, presentations, surveys, interviews.</a:t>
          </a:r>
          <a:endParaRPr lang="en-US" sz="2100" kern="1200"/>
        </a:p>
      </dsp:txBody>
      <dsp:txXfrm>
        <a:off x="1834517" y="2545532"/>
        <a:ext cx="3148942" cy="1335915"/>
      </dsp:txXfrm>
    </dsp:sp>
    <dsp:sp modelId="{B415AE38-36F7-4D1C-AD92-DDD66DB28C14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BA0C9-FF6E-4713-9CBE-ACB11E5FDAB1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52E94-14A2-4398-B347-9217B3A86821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/>
            <a:t>SPC fully engaged throughout the strategy development.</a:t>
          </a:r>
          <a:endParaRPr lang="en-US" sz="2100" kern="1200" dirty="0"/>
        </a:p>
      </dsp:txBody>
      <dsp:txXfrm>
        <a:off x="7154322" y="2545532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4996B-F244-4173-A57C-1DF96A160E77}">
      <dsp:nvSpPr>
        <dsp:cNvPr id="0" name=""/>
        <dsp:cNvSpPr/>
      </dsp:nvSpPr>
      <dsp:spPr>
        <a:xfrm>
          <a:off x="0" y="72908"/>
          <a:ext cx="10515600" cy="1003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07 December 2024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0000"/>
              </a:solidFill>
              <a:latin typeface="+mj-lt"/>
            </a:rPr>
            <a:t>Tender and Project Brief uploaded to </a:t>
          </a:r>
          <a:r>
            <a:rPr lang="en-US" sz="2200" kern="1200" dirty="0" err="1">
              <a:solidFill>
                <a:srgbClr val="000000"/>
              </a:solidFill>
              <a:latin typeface="+mj-lt"/>
            </a:rPr>
            <a:t>eTenders</a:t>
          </a:r>
          <a:r>
            <a:rPr lang="en-US" sz="2200" u="none" kern="1200" dirty="0">
              <a:solidFill>
                <a:srgbClr val="000000"/>
              </a:solidFill>
              <a:latin typeface="+mj-lt"/>
            </a:rPr>
            <a:t> </a:t>
          </a:r>
          <a:endParaRPr lang="en-US" sz="2200" kern="1200" dirty="0"/>
        </a:p>
      </dsp:txBody>
      <dsp:txXfrm>
        <a:off x="49004" y="121912"/>
        <a:ext cx="10417592" cy="905852"/>
      </dsp:txXfrm>
    </dsp:sp>
    <dsp:sp modelId="{A8465356-9751-41A9-B698-CFFB74FDC679}">
      <dsp:nvSpPr>
        <dsp:cNvPr id="0" name=""/>
        <dsp:cNvSpPr/>
      </dsp:nvSpPr>
      <dsp:spPr>
        <a:xfrm>
          <a:off x="0" y="1140128"/>
          <a:ext cx="10515600" cy="1003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29 January 2025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none" kern="1200" dirty="0">
              <a:solidFill>
                <a:srgbClr val="000000"/>
              </a:solidFill>
            </a:rPr>
            <a:t>Tender deadline</a:t>
          </a:r>
          <a:endParaRPr lang="en-US" sz="2200" kern="1200" dirty="0"/>
        </a:p>
      </dsp:txBody>
      <dsp:txXfrm>
        <a:off x="49004" y="1189132"/>
        <a:ext cx="10417592" cy="905852"/>
      </dsp:txXfrm>
    </dsp:sp>
    <dsp:sp modelId="{C6F4A9FB-A31F-4F9F-AB2A-6204DE4B9425}">
      <dsp:nvSpPr>
        <dsp:cNvPr id="0" name=""/>
        <dsp:cNvSpPr/>
      </dsp:nvSpPr>
      <dsp:spPr>
        <a:xfrm>
          <a:off x="0" y="2207349"/>
          <a:ext cx="10515600" cy="1003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10 February 2025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none" kern="1200" dirty="0">
              <a:solidFill>
                <a:srgbClr val="000000"/>
              </a:solidFill>
              <a:latin typeface="+mj-lt"/>
            </a:rPr>
            <a:t>Bid Assessments / Award</a:t>
          </a:r>
          <a:endParaRPr lang="en-US" sz="2200" kern="1200" dirty="0"/>
        </a:p>
      </dsp:txBody>
      <dsp:txXfrm>
        <a:off x="49004" y="2256353"/>
        <a:ext cx="10417592" cy="905852"/>
      </dsp:txXfrm>
    </dsp:sp>
    <dsp:sp modelId="{77C252EE-AB61-4C7B-A96A-855F8608A70A}">
      <dsp:nvSpPr>
        <dsp:cNvPr id="0" name=""/>
        <dsp:cNvSpPr/>
      </dsp:nvSpPr>
      <dsp:spPr>
        <a:xfrm>
          <a:off x="0" y="3274569"/>
          <a:ext cx="10515600" cy="1003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October 2025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none" kern="1200" dirty="0">
              <a:solidFill>
                <a:srgbClr val="000000"/>
              </a:solidFill>
              <a:latin typeface="+mj-lt"/>
            </a:rPr>
            <a:t>Strategy completion within 6 months from agreed start date. </a:t>
          </a:r>
          <a:endParaRPr lang="en-US" sz="2200" kern="1200" dirty="0"/>
        </a:p>
      </dsp:txBody>
      <dsp:txXfrm>
        <a:off x="49004" y="3323573"/>
        <a:ext cx="10417592" cy="90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1670-AFAC-CCAE-7A4B-372E6D9C3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1E4B8-7449-955C-7C51-AFFC20BCA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11ED8-52D5-F033-BF70-350BCD3A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FEFA0-2573-1DA2-EC91-B2A36E2C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CF322-4A51-C070-BB21-2AA9C624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390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7CD5-E04D-2FB7-8C69-4A8FD95E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D055E-F440-ECC2-A469-A8099CD90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83309-1B3E-7D58-144F-AB92AEF0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EF989-4576-124B-0273-2F2EE8FC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D3226-AC33-F99D-972B-5BE4FEBC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928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22D26E-86C2-FC2A-E66E-A0E09F3EA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C93FE-0AFA-BCD5-1D00-05340E68F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3EABA-020B-FC0F-123D-21FED9E1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AE8C5-C2E2-4308-5575-CBD22045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EE5F8-B479-15B0-E416-0BB8176E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390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1228-6309-E563-3CFD-175513F8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AFD2-2F69-1AB0-B1E5-4B7A93B8C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9B7C7-39DB-0583-DE25-A105736E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741C5-30FF-825B-DCC8-47C0D469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9EB8-D64E-0E5A-181C-9D3AB2521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434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1D52-C1D5-2D49-DBDF-D7515581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66E92-9E6A-DE4B-6BE1-840C292FA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3247C-778C-F66F-B7C4-52D504CF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49D07-AAB4-1C0C-7DAC-4173AC37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D7FAE-2EB5-9B99-87A0-1A7C453D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672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0889-28C6-1189-5E54-EBF021CB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EEABA-30C3-D680-C29F-5D1B2F604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B28B8-189C-E29B-C3A1-EF71A5A03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3F859-3EFE-C310-224B-2610E22F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8E524-35C9-88B9-0291-51CEDFA5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7C017-4DDA-2F98-6E2B-0A5A2C4A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672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F9496-3F3A-5FDA-176D-C3D578E1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5A5D8-0246-013D-3288-8B2A1F06A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903D5-6536-163E-0A03-205C4D092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073CF-367A-76C5-1DAE-773FDAF1D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6AED2-C48B-747F-5959-2B50041D8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EEE26-2074-880D-8246-7D6A1B69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A8B62-ED9F-9C57-077B-B59C5D6B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A6B1F-CBA5-3BEA-E81C-64DFAE95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693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241A-5800-4AC9-ED64-91531B31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FF317-94B3-08B4-003A-1BC934F1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94564-CF76-08A6-B2FB-7AE1EF19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9FE41-8082-8814-1BD0-DCC54FEE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148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2566B-20CA-9DD9-AE6B-603CA128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ACDB0-0811-5C53-DA6B-900D691F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CA6E2-57A5-ED40-BEEA-42F4C8FD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18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34D5-78C4-8957-8573-3C921E78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0518-E5E1-0F0A-6849-8439F16AB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34527-96FE-6E88-6441-33CA7C8BD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B9EE0-79B8-B54A-331B-B43A7B24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0430D-5045-F31A-675D-74550892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F9284-4D8B-7CA8-7DA2-6B31CFCB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320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5357-F0A7-D676-3016-09DC7600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FDA90-CB99-DD6B-4700-F99AB0384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0BCD-DD86-6649-8825-97BD15BFC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92644-1DB1-D748-0531-3A3C975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E7D83-6C49-8A88-E6DC-CD776D7F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B4177-2191-710F-1089-EA928AED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49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2D8D3-90B1-22E7-0CA6-A4B33C79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DDA9D-FDF1-41D8-F51D-068D7095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A666D-F910-3B5B-948E-B9B319050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F8A426-1E85-45F0-BE22-229790926CE9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26D84-9CFA-A59B-D479-DD5877BC3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93BE1-0FE6-6470-B745-01FCF9BBA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B4FEA3-4F07-491D-8C1A-31D8A77634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641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E45EC0-9087-8A2C-92BF-0EB11AE31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 Bold"/>
              </a:rPr>
              <a:t>South Dublin County Council Economic Strategy</a:t>
            </a:r>
            <a:br>
              <a:rPr lang="en-US" sz="4000" dirty="0">
                <a:solidFill>
                  <a:schemeClr val="tx2"/>
                </a:solidFill>
                <a:latin typeface="Arial Bold"/>
              </a:rPr>
            </a:br>
            <a:endParaRPr lang="en-IE" sz="4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4D0F6-58F6-2025-947B-1928F943E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Economic SPC, 12</a:t>
            </a:r>
            <a:r>
              <a:rPr lang="en-GB" baseline="30000" dirty="0">
                <a:solidFill>
                  <a:schemeClr val="tx2"/>
                </a:solidFill>
              </a:rPr>
              <a:t>th</a:t>
            </a:r>
            <a:r>
              <a:rPr lang="en-GB" dirty="0">
                <a:solidFill>
                  <a:schemeClr val="tx2"/>
                </a:solidFill>
              </a:rPr>
              <a:t> February 2025</a:t>
            </a:r>
            <a:endParaRPr lang="en-IE" dirty="0">
              <a:solidFill>
                <a:schemeClr val="tx2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62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F430F-8748-8D4D-7318-4960BA90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1" y="735283"/>
            <a:ext cx="4978399" cy="3165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24E6D57E-69DB-51E2-C65E-439334440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74712097-FB6F-4C49-8AE9-E562F41B9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4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AE592-4684-6335-9DC0-5422B80B2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GB" dirty="0">
                <a:latin typeface="Arial Bold" panose="020B0704020202020204" pitchFamily="34" charset="0"/>
                <a:cs typeface="Arial Bold" panose="020B0704020202020204" pitchFamily="34" charset="0"/>
              </a:rPr>
              <a:t>Economic Profile</a:t>
            </a:r>
            <a:endParaRPr lang="en-IE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087E6200-3F7D-A5C4-6B21-D364E5438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1"/>
            <a:ext cx="3427001" cy="4420967"/>
          </a:xfrm>
        </p:spPr>
        <p:txBody>
          <a:bodyPr>
            <a:normAutofit/>
          </a:bodyPr>
          <a:lstStyle/>
          <a:p>
            <a:pPr marL="0" indent="0" defTabSz="457223">
              <a:spcBef>
                <a:spcPts val="647"/>
              </a:spcBef>
              <a:buNone/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23">
              <a:spcBef>
                <a:spcPts val="444"/>
              </a:spcBef>
              <a:defRPr/>
            </a:pPr>
            <a:r>
              <a:rPr lang="en-GB" sz="1400" spc="-9" dirty="0">
                <a:latin typeface="Arial" panose="020B0604020202020204" pitchFamily="34" charset="0"/>
                <a:cs typeface="Arial" panose="020B0604020202020204" pitchFamily="34" charset="0"/>
              </a:rPr>
              <a:t> - 1,351ha Land Zoned EE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- 554ha Undeveloped EE Land</a:t>
            </a: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Employment Rate: 87%</a:t>
            </a: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- 37% Pop. Degrees or Higher</a:t>
            </a:r>
          </a:p>
          <a:p>
            <a:pPr defTabSz="457223">
              <a:spcBef>
                <a:spcPts val="444"/>
              </a:spcBef>
              <a:defRPr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23">
              <a:spcBef>
                <a:spcPts val="444"/>
              </a:spcBef>
              <a:buNone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Industry Breakdown</a:t>
            </a: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Commerce &amp; Trade: 27.9%</a:t>
            </a: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Professional Services: 32.1%</a:t>
            </a: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Transport &amp; Comms: 10.6%</a:t>
            </a: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Manufacturing: 8.8%</a:t>
            </a: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Public Administration: 5.8%</a:t>
            </a: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Building/Construction: 5.1%</a:t>
            </a: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Other: 18.7%</a:t>
            </a:r>
          </a:p>
          <a:p>
            <a:pPr defTabSz="457223">
              <a:spcBef>
                <a:spcPts val="444"/>
              </a:spcBef>
              <a:defRPr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23">
              <a:spcBef>
                <a:spcPts val="444"/>
              </a:spcBef>
              <a:buNone/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Business Parks</a:t>
            </a: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Grange Castle</a:t>
            </a:r>
          </a:p>
          <a:p>
            <a:pPr defTabSz="457223">
              <a:spcBef>
                <a:spcPts val="444"/>
              </a:spcBef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- Other: 30+ </a:t>
            </a:r>
          </a:p>
          <a:p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C0FC2E-47EC-352C-4A97-1708D4A7A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72" t="31111" r="24751" b="15555"/>
          <a:stretch/>
        </p:blipFill>
        <p:spPr>
          <a:xfrm>
            <a:off x="4886325" y="1255932"/>
            <a:ext cx="7305675" cy="442096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3111B53-84A5-9828-133D-1CE6684CEA62}"/>
              </a:ext>
            </a:extLst>
          </p:cNvPr>
          <p:cNvSpPr/>
          <p:nvPr/>
        </p:nvSpPr>
        <p:spPr>
          <a:xfrm>
            <a:off x="9420650" y="2428362"/>
            <a:ext cx="863705" cy="8444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>
              <a:defRPr/>
            </a:pPr>
            <a:endParaRPr lang="en-IE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D6BA85-D36A-D66A-C5A4-2C7E9E8929E2}"/>
              </a:ext>
            </a:extLst>
          </p:cNvPr>
          <p:cNvSpPr txBox="1"/>
          <p:nvPr/>
        </p:nvSpPr>
        <p:spPr>
          <a:xfrm>
            <a:off x="9270636" y="2606115"/>
            <a:ext cx="106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23">
              <a:defRPr/>
            </a:pPr>
            <a:r>
              <a:rPr lang="en-GB" sz="1200" b="1" dirty="0">
                <a:solidFill>
                  <a:prstClr val="white"/>
                </a:solidFill>
                <a:latin typeface="Corbel" panose="020B0503020204020204"/>
              </a:rPr>
              <a:t>137,100 </a:t>
            </a:r>
          </a:p>
          <a:p>
            <a:pPr algn="ctr" defTabSz="457223">
              <a:defRPr/>
            </a:pPr>
            <a:r>
              <a:rPr lang="en-GB" sz="1200" b="1" dirty="0">
                <a:solidFill>
                  <a:prstClr val="white"/>
                </a:solidFill>
                <a:latin typeface="Corbel" panose="020B0503020204020204"/>
              </a:rPr>
              <a:t>Employees</a:t>
            </a:r>
            <a:endParaRPr lang="en-IE" sz="1200" b="1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AAD7C84-844C-1E83-2899-443AC41B4EEF}"/>
              </a:ext>
            </a:extLst>
          </p:cNvPr>
          <p:cNvSpPr/>
          <p:nvPr/>
        </p:nvSpPr>
        <p:spPr>
          <a:xfrm>
            <a:off x="10075385" y="3190847"/>
            <a:ext cx="863706" cy="8444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>
              <a:defRPr/>
            </a:pPr>
            <a:endParaRPr lang="en-IE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733588-3B16-1DE1-1DA0-FC66FC2EDF0D}"/>
              </a:ext>
            </a:extLst>
          </p:cNvPr>
          <p:cNvSpPr txBox="1"/>
          <p:nvPr/>
        </p:nvSpPr>
        <p:spPr>
          <a:xfrm>
            <a:off x="9968006" y="3308133"/>
            <a:ext cx="106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23">
              <a:defRPr/>
            </a:pPr>
            <a:r>
              <a:rPr lang="en-GB" sz="1200" b="1" dirty="0">
                <a:solidFill>
                  <a:prstClr val="white"/>
                </a:solidFill>
                <a:latin typeface="Corbel" panose="020B0503020204020204"/>
              </a:rPr>
              <a:t>7000 Businesses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9AE1CF7-32F7-5FC8-37FD-E563DEB60788}"/>
              </a:ext>
            </a:extLst>
          </p:cNvPr>
          <p:cNvSpPr/>
          <p:nvPr/>
        </p:nvSpPr>
        <p:spPr>
          <a:xfrm>
            <a:off x="10935232" y="2869734"/>
            <a:ext cx="965648" cy="92321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>
              <a:defRPr/>
            </a:pPr>
            <a:endParaRPr lang="en-IE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E7A653-6F8C-B8E7-5D95-D947152BA658}"/>
              </a:ext>
            </a:extLst>
          </p:cNvPr>
          <p:cNvSpPr txBox="1"/>
          <p:nvPr/>
        </p:nvSpPr>
        <p:spPr>
          <a:xfrm>
            <a:off x="10968394" y="3146454"/>
            <a:ext cx="8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23">
              <a:defRPr/>
            </a:pPr>
            <a:r>
              <a:rPr lang="en-GB" sz="1200" b="1" dirty="0">
                <a:solidFill>
                  <a:prstClr val="white"/>
                </a:solidFill>
                <a:latin typeface="Corbel" panose="020B0503020204020204"/>
              </a:rPr>
              <a:t>85,000 </a:t>
            </a:r>
          </a:p>
          <a:p>
            <a:pPr algn="ctr" defTabSz="457223">
              <a:defRPr/>
            </a:pPr>
            <a:r>
              <a:rPr lang="en-GB" sz="1200" b="1" dirty="0">
                <a:solidFill>
                  <a:prstClr val="white"/>
                </a:solidFill>
                <a:latin typeface="Corbel" panose="020B0503020204020204"/>
              </a:rPr>
              <a:t>Jobs</a:t>
            </a:r>
            <a:endParaRPr lang="en-IE" sz="1200" b="1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B04BA9-373D-ACC5-F09A-AE3EA49A027B}"/>
              </a:ext>
            </a:extLst>
          </p:cNvPr>
          <p:cNvSpPr/>
          <p:nvPr/>
        </p:nvSpPr>
        <p:spPr>
          <a:xfrm>
            <a:off x="9196255" y="3309038"/>
            <a:ext cx="790521" cy="78596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>
              <a:defRPr/>
            </a:pPr>
            <a:endParaRPr lang="en-IE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AA1F11-166F-4F80-E5B7-2F1F279A0FDF}"/>
              </a:ext>
            </a:extLst>
          </p:cNvPr>
          <p:cNvSpPr txBox="1"/>
          <p:nvPr/>
        </p:nvSpPr>
        <p:spPr>
          <a:xfrm>
            <a:off x="9145770" y="3489787"/>
            <a:ext cx="8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23">
              <a:defRPr/>
            </a:pPr>
            <a:r>
              <a:rPr lang="en-GB" sz="1200" b="1" dirty="0">
                <a:solidFill>
                  <a:prstClr val="white"/>
                </a:solidFill>
                <a:latin typeface="Corbel" panose="020B0503020204020204"/>
              </a:rPr>
              <a:t>€153 m</a:t>
            </a:r>
          </a:p>
          <a:p>
            <a:pPr algn="ctr" defTabSz="457223">
              <a:defRPr/>
            </a:pPr>
            <a:r>
              <a:rPr lang="en-GB" sz="1200" b="1" dirty="0">
                <a:solidFill>
                  <a:prstClr val="white"/>
                </a:solidFill>
                <a:latin typeface="Corbel" panose="020B0503020204020204"/>
              </a:rPr>
              <a:t>Rates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79F3582-FFE8-7F77-54F5-A70E7FB4D6CF}"/>
              </a:ext>
            </a:extLst>
          </p:cNvPr>
          <p:cNvSpPr/>
          <p:nvPr/>
        </p:nvSpPr>
        <p:spPr>
          <a:xfrm>
            <a:off x="10097037" y="1713763"/>
            <a:ext cx="863705" cy="8585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>
              <a:defRPr/>
            </a:pPr>
            <a:endParaRPr lang="en-IE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1C0114-15A7-3788-2EAD-D97756DCBDF8}"/>
              </a:ext>
            </a:extLst>
          </p:cNvPr>
          <p:cNvSpPr txBox="1"/>
          <p:nvPr/>
        </p:nvSpPr>
        <p:spPr>
          <a:xfrm>
            <a:off x="10093864" y="1916689"/>
            <a:ext cx="8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23">
              <a:defRPr/>
            </a:pPr>
            <a:r>
              <a:rPr lang="en-GB" sz="1200" b="1" dirty="0">
                <a:solidFill>
                  <a:prstClr val="white"/>
                </a:solidFill>
                <a:latin typeface="Corbel" panose="020B0503020204020204"/>
              </a:rPr>
              <a:t>301,075</a:t>
            </a:r>
          </a:p>
          <a:p>
            <a:pPr algn="ctr" defTabSz="457223">
              <a:defRPr/>
            </a:pPr>
            <a:r>
              <a:rPr lang="en-GB" sz="1200" b="1" dirty="0">
                <a:solidFill>
                  <a:prstClr val="white"/>
                </a:solidFill>
                <a:latin typeface="Corbel" panose="020B0503020204020204"/>
              </a:rPr>
              <a:t>People</a:t>
            </a:r>
            <a:endParaRPr lang="en-IE" sz="1200" b="1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3A7C20-D7CC-FD55-CC92-B361E59586D6}"/>
              </a:ext>
            </a:extLst>
          </p:cNvPr>
          <p:cNvSpPr txBox="1"/>
          <p:nvPr/>
        </p:nvSpPr>
        <p:spPr>
          <a:xfrm>
            <a:off x="10318502" y="2545425"/>
            <a:ext cx="138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defRPr/>
            </a:pPr>
            <a:r>
              <a:rPr lang="en-GB" sz="1600" b="1" dirty="0">
                <a:solidFill>
                  <a:prstClr val="white"/>
                </a:solidFill>
                <a:latin typeface="Corbel" panose="020B0503020204020204"/>
              </a:rPr>
              <a:t>South </a:t>
            </a:r>
          </a:p>
          <a:p>
            <a:pPr defTabSz="457223">
              <a:defRPr/>
            </a:pPr>
            <a:r>
              <a:rPr lang="en-GB" sz="1600" b="1" dirty="0">
                <a:solidFill>
                  <a:prstClr val="white"/>
                </a:solidFill>
                <a:latin typeface="Corbel" panose="020B0503020204020204"/>
              </a:rPr>
              <a:t>Dublin </a:t>
            </a:r>
            <a:endParaRPr lang="en-IE" sz="1600" b="1" dirty="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5B705FC-DE81-524E-9ED7-AEE76A698509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0456268" y="4035306"/>
            <a:ext cx="50970" cy="660141"/>
          </a:xfrm>
          <a:prstGeom prst="line">
            <a:avLst/>
          </a:prstGeom>
          <a:ln w="12700">
            <a:solidFill>
              <a:srgbClr val="90C8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5DBF7937-ED8B-DADF-69D0-B39A5392787D}"/>
              </a:ext>
            </a:extLst>
          </p:cNvPr>
          <p:cNvSpPr/>
          <p:nvPr/>
        </p:nvSpPr>
        <p:spPr>
          <a:xfrm>
            <a:off x="10816021" y="3903961"/>
            <a:ext cx="889145" cy="8740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>
              <a:defRPr/>
            </a:pPr>
            <a:endParaRPr lang="en-IE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31A69F-FC4F-5D41-DE45-17DC7ADF2BD5}"/>
              </a:ext>
            </a:extLst>
          </p:cNvPr>
          <p:cNvSpPr txBox="1"/>
          <p:nvPr/>
        </p:nvSpPr>
        <p:spPr>
          <a:xfrm>
            <a:off x="10816021" y="3992156"/>
            <a:ext cx="90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23">
              <a:defRPr/>
            </a:pPr>
            <a:r>
              <a:rPr lang="en-GB" sz="1200" dirty="0">
                <a:solidFill>
                  <a:prstClr val="white"/>
                </a:solidFill>
                <a:latin typeface="Corbel" panose="020B0503020204020204"/>
              </a:rPr>
              <a:t>3,652</a:t>
            </a:r>
          </a:p>
          <a:p>
            <a:pPr algn="ctr" defTabSz="457223">
              <a:defRPr/>
            </a:pPr>
            <a:r>
              <a:rPr lang="en-GB" sz="1200" dirty="0">
                <a:solidFill>
                  <a:prstClr val="white"/>
                </a:solidFill>
                <a:latin typeface="Corbel" panose="020B0503020204020204"/>
              </a:rPr>
              <a:t>Active LEO </a:t>
            </a:r>
          </a:p>
          <a:p>
            <a:pPr algn="ctr" defTabSz="457223">
              <a:defRPr/>
            </a:pPr>
            <a:r>
              <a:rPr lang="en-GB" sz="1200" dirty="0">
                <a:solidFill>
                  <a:prstClr val="white"/>
                </a:solidFill>
                <a:latin typeface="Corbel" panose="020B0503020204020204"/>
              </a:rPr>
              <a:t>Clients</a:t>
            </a:r>
            <a:endParaRPr lang="en-IE" sz="1200" dirty="0">
              <a:solidFill>
                <a:prstClr val="white"/>
              </a:solidFill>
              <a:latin typeface="Corbel" panose="020B050302020402020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1634162-1070-6387-3BA3-91CF4D1D3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338" y="4340709"/>
            <a:ext cx="3972298" cy="215506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CE1B9F8-847F-C501-434E-2D573ADD7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62" t="39627" r="69757" b="40370"/>
          <a:stretch/>
        </p:blipFill>
        <p:spPr>
          <a:xfrm>
            <a:off x="9549754" y="5869553"/>
            <a:ext cx="2307408" cy="6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9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D169-82CC-7F1F-C174-8CBB6C60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873" y="2979336"/>
            <a:ext cx="10363200" cy="243086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IE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preparation of an </a:t>
            </a:r>
            <a:r>
              <a:rPr lang="en-IE" sz="3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evidence based, coherent and differentiated </a:t>
            </a:r>
            <a:r>
              <a:rPr lang="en-IE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Economic Strategy for SDCC which will ensure a </a:t>
            </a:r>
            <a:r>
              <a:rPr lang="en-IE" sz="3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resilient economic environment</a:t>
            </a:r>
            <a:r>
              <a:rPr lang="en-IE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for </a:t>
            </a:r>
            <a:r>
              <a:rPr lang="en-IE" sz="3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employment and businesses </a:t>
            </a:r>
            <a:r>
              <a:rPr lang="en-IE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 all sizes to thrive, building on the </a:t>
            </a:r>
            <a:r>
              <a:rPr lang="en-IE" sz="3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core strengths' of the County</a:t>
            </a:r>
            <a:r>
              <a:rPr lang="en-IE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en-IE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n-IE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A883EC3-3268-12E7-FD0D-075E8AB0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73" y="956929"/>
            <a:ext cx="10515600" cy="1325563"/>
          </a:xfrm>
        </p:spPr>
        <p:txBody>
          <a:bodyPr/>
          <a:lstStyle/>
          <a:p>
            <a:r>
              <a:rPr lang="en-US" sz="4400" dirty="0">
                <a:latin typeface="Arial Bold"/>
              </a:rPr>
              <a:t>Project Objective</a:t>
            </a:r>
            <a:br>
              <a:rPr lang="en-US" sz="4400" dirty="0">
                <a:solidFill>
                  <a:srgbClr val="51626F"/>
                </a:solidFill>
                <a:latin typeface="Arial Bold"/>
              </a:rPr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688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7EBAF-7BBE-5AE8-3FF9-3B779CAD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56" y="200211"/>
            <a:ext cx="5181510" cy="1671569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 Bold" panose="020B0704020202020204" pitchFamily="34" charset="0"/>
                <a:cs typeface="Arial Bold" panose="020B0704020202020204" pitchFamily="34" charset="0"/>
              </a:rPr>
              <a:t>Policy Context</a:t>
            </a:r>
            <a:endParaRPr lang="en-IE" sz="40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8928-8250-704F-36FE-0AAF437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58" y="1871781"/>
            <a:ext cx="5181508" cy="4721044"/>
          </a:xfrm>
        </p:spPr>
        <p:txBody>
          <a:bodyPr>
            <a:normAutofit/>
          </a:bodyPr>
          <a:lstStyle/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Project Ireland 2040 (National Planning Framework (revision is in draft form)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Regional Spatial and Economic Strategy (RSES) for EMRA 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South Dublin County Council County Development Plan (CDP) 2022 - 2028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South Dublin County Council Tourism Strategy 2024 - 2029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South Dublin County Council Local Economic &amp; Community Plan (LECP) 2024 - 2030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Dublin Regional Enterprise Plan to 2024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White Paper on Enterprise 2022-2030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Future IDA Plan – due to be launched early 2025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National Recovery and Resilience Plan 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Enterprise 2025 Renewed - Building resilience in the face of global challenges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Report of the SME Taskforce: National SME and Entrepreneurship Growth Plan. 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People, Place and Policy - Growing Tourism to 2025 </a:t>
            </a:r>
            <a:endParaRPr lang="en-I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A28D3399-DAC1-BCD5-DD77-8B473CA9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71" b="9643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620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D4426-0174-A385-A50A-871BC0D0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Arial Bold" panose="020B0704020202020204" pitchFamily="34" charset="0"/>
                <a:cs typeface="Arial Bold" panose="020B0704020202020204" pitchFamily="34" charset="0"/>
              </a:rPr>
              <a:t>Project Brief</a:t>
            </a:r>
          </a:p>
        </p:txBody>
      </p:sp>
      <p:sp>
        <p:nvSpPr>
          <p:cNvPr id="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B8C5BFD-2FF1-CE7F-1596-947A57C130F9}"/>
              </a:ext>
            </a:extLst>
          </p:cNvPr>
          <p:cNvSpPr txBox="1"/>
          <p:nvPr/>
        </p:nvSpPr>
        <p:spPr>
          <a:xfrm>
            <a:off x="276226" y="2872899"/>
            <a:ext cx="4732456" cy="36597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0" lvl="0" indent="-228600" algn="just">
              <a:lnSpc>
                <a:spcPct val="9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Evaluate the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economic landscape and challenges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County.</a:t>
            </a:r>
          </a:p>
          <a:p>
            <a:pPr marL="571500" lvl="0" indent="-228600" algn="just">
              <a:lnSpc>
                <a:spcPct val="9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 the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 opportunity sectors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identifying specific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growth sectors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maximise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County's economic potential and competitiveness.</a:t>
            </a:r>
          </a:p>
          <a:p>
            <a:pPr marL="571500" lvl="0" indent="-228600" algn="just">
              <a:lnSpc>
                <a:spcPct val="9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current and likely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 employment trends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associated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requirements.  </a:t>
            </a:r>
          </a:p>
          <a:p>
            <a:pPr marL="571500" lvl="0" indent="-228600" algn="just">
              <a:lnSpc>
                <a:spcPct val="9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existing and proposed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sectoral clusters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228600" algn="just">
              <a:lnSpc>
                <a:spcPct val="9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Examine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employment projections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the County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228600" algn="just">
              <a:lnSpc>
                <a:spcPct val="9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Estimate the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quantum of space/land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accommodate additional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employment capacity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228600" algn="just">
              <a:lnSpc>
                <a:spcPct val="9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Evaluate the key components of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making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identification of areas where improvements would be beneficial to 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 employment potential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F244F-3160-5B57-C6CC-F010FFE7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9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DA4FC4-0EC7-F2F7-7176-01D3FE843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84" y="5486316"/>
            <a:ext cx="1238423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6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2E5A3-FDC0-0761-A2E8-72314753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 Bold" panose="020B0704020202020204" pitchFamily="34" charset="0"/>
                <a:cs typeface="Arial Bold" panose="020B0704020202020204" pitchFamily="34" charset="0"/>
              </a:rPr>
              <a:t>Deliverables and Priorities</a:t>
            </a:r>
            <a:endParaRPr lang="en-IE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82486E-1063-08D6-6696-423B5057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46" r="11602" b="-1"/>
          <a:stretch/>
        </p:blipFill>
        <p:spPr>
          <a:xfrm>
            <a:off x="6825763" y="2214273"/>
            <a:ext cx="3985112" cy="3175532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0461353F-E12A-D4BE-302B-7E4628CC3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25719"/>
              </p:ext>
            </p:extLst>
          </p:nvPr>
        </p:nvGraphicFramePr>
        <p:xfrm>
          <a:off x="838201" y="2013625"/>
          <a:ext cx="5269301" cy="416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776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A5417-C3C4-4356-4122-F2070C65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FF113-8BB4-08E8-F18A-AA89BF80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old"/>
              </a:rPr>
              <a:t>Strategy Development - Consultation</a:t>
            </a:r>
            <a:br>
              <a:rPr lang="en-US" sz="3600" dirty="0">
                <a:latin typeface="Arial Bold"/>
              </a:rPr>
            </a:br>
            <a:endParaRPr lang="en-IE" sz="3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3C4CD1-7527-3AE4-1045-5951321BC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5232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021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DC369-D107-AC91-3040-6D05349D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 Bold"/>
              </a:rPr>
              <a:t>Timeline</a:t>
            </a:r>
            <a:br>
              <a:rPr lang="en-US" sz="4000" dirty="0">
                <a:latin typeface="Arial Bold"/>
              </a:rPr>
            </a:br>
            <a:endParaRPr lang="en-IE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2DB0F7-3A77-975D-10C0-40AA2496E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5817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05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c-one-Copy">
            <a:extLst>
              <a:ext uri="{FF2B5EF4-FFF2-40B4-BE49-F238E27FC236}">
                <a16:creationId xmlns:a16="http://schemas.microsoft.com/office/drawing/2014/main" id="{F0303C2E-E4B1-DA25-7177-E428200D0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1" r="-1" b="2847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FFC46E-9244-824A-FFED-10C39B2E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 Bold" panose="020B0704020202020204" pitchFamily="34" charset="0"/>
                <a:cs typeface="Arial Bold" panose="020B0704020202020204" pitchFamily="34" charset="0"/>
              </a:rPr>
              <a:t>Outcome</a:t>
            </a:r>
            <a:endParaRPr lang="en-IE" sz="36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D6EC1-76B2-C559-66F6-F1BE9C728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9" y="4743061"/>
            <a:ext cx="6257730" cy="1509935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IE" sz="24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provide a suite of </a:t>
            </a:r>
            <a:r>
              <a:rPr lang="en-IE" sz="2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evidence based, implementable priorities and recommendations</a:t>
            </a:r>
            <a:r>
              <a:rPr lang="en-IE" sz="24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to focus the County on achieving economic resilience and success for the next 20 years. </a:t>
            </a:r>
          </a:p>
          <a:p>
            <a:endParaRPr lang="en-I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0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605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Arial Bold</vt:lpstr>
      <vt:lpstr>Corbel</vt:lpstr>
      <vt:lpstr>Symbol</vt:lpstr>
      <vt:lpstr>Office Theme</vt:lpstr>
      <vt:lpstr>South Dublin County Council Economic Strategy </vt:lpstr>
      <vt:lpstr>Economic Profile</vt:lpstr>
      <vt:lpstr>Project Objective </vt:lpstr>
      <vt:lpstr>Policy Context</vt:lpstr>
      <vt:lpstr>Project Brief</vt:lpstr>
      <vt:lpstr>Deliverables and Priorities</vt:lpstr>
      <vt:lpstr>Strategy Development - Consultation </vt:lpstr>
      <vt:lpstr>Timeline </vt:lpstr>
      <vt:lpstr>Outcome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Cliodhna Scanlon</dc:creator>
  <cp:lastModifiedBy>Laura Leonard</cp:lastModifiedBy>
  <cp:revision>2</cp:revision>
  <dcterms:created xsi:type="dcterms:W3CDTF">2025-01-29T15:31:40Z</dcterms:created>
  <dcterms:modified xsi:type="dcterms:W3CDTF">2025-01-31T09:47:42Z</dcterms:modified>
</cp:coreProperties>
</file>