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0"/>
  </p:notesMasterIdLst>
  <p:sldIdLst>
    <p:sldId id="256" r:id="rId2"/>
    <p:sldId id="307" r:id="rId3"/>
    <p:sldId id="308" r:id="rId4"/>
    <p:sldId id="301" r:id="rId5"/>
    <p:sldId id="299" r:id="rId6"/>
    <p:sldId id="291" r:id="rId7"/>
    <p:sldId id="303" r:id="rId8"/>
    <p:sldId id="309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A8AB1AD-3C2F-4D04-8508-4EA85469FF32}">
          <p14:sldIdLst>
            <p14:sldId id="256"/>
            <p14:sldId id="307"/>
            <p14:sldId id="308"/>
            <p14:sldId id="301"/>
            <p14:sldId id="299"/>
            <p14:sldId id="291"/>
            <p14:sldId id="303"/>
            <p14:sldId id="30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5E00"/>
    <a:srgbClr val="5162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15" autoAdjust="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7FDD7A-D8E6-45C8-8565-330C84914AEB}" type="datetimeFigureOut">
              <a:rPr lang="en-IE" smtClean="0"/>
              <a:t>21/01/2025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ACC2B7-1C6F-4514-A595-7DFF288A5AD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15369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4ADEDD-457E-4AEA-852D-CF2C347274D5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09246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4ADEDD-457E-4AEA-852D-CF2C347274D5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93334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37B2CF-0593-7662-508B-D3805E2676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A12DE3-96EE-1081-7532-189B1B01C2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45C39B-584B-0D11-6275-F2CF8EA0E5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49B1D3-B881-BBDB-074F-95ECB99EF3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4ADEDD-457E-4AEA-852D-CF2C347274D5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78512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B242A3C-F739-4D1F-BC6E-001A16BD1B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4B7276E-9DE3-420A-A42A-16F772D638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5FAF4A-0DD9-442E-BACE-BA5FAE7A31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FD3EC-EA73-4C31-A51F-18326F1D83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4797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172D720-EB16-4A4F-B69B-51D66F10B8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52DA5B-849D-432A-903A-58CA44E2DF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B95A8F0-0757-4B32-9C32-A409644BBE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A28C9-1688-4B4B-92CA-406236D269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5466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A35C45-B5EB-428C-BBC9-66EF6FEF1D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9F2A04-6336-48F1-BFEA-FB49646594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655AFC1-D3E6-43CC-B9A2-C397E5B56D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ABC85-2498-4DD8-8B76-5176850628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5306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E59F461-243D-4B1C-A461-47CD59FDEE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15439CB-23CF-41DE-B848-29781DB19B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24AC01E-2A7A-4E88-9E57-6181AC3AFE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2F1EE-5F0E-4185-A663-2FE8597F5B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7146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39F510-0723-482A-B13D-0741FD7E63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0ADF503-4621-4C98-AE7D-062E8CAF4E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0091EEA-F070-45DF-A1FB-1D6A71D42C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71A45-F2FB-438D-A633-D029B8EA3E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9111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11CE7D-5DD4-4E9C-87FD-61390D35EC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105A7D-ED64-43B9-B718-EE6C1903CE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DD164C-7E66-41BD-A74C-B417C67C4B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187E3-14DC-47DA-AC6E-204EF47062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8668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25EB317-2A1F-48D4-86AA-3DEF07E997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9730088-BE5F-438A-B216-124207771B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AA2FF92-F873-4177-A01C-09F0ACA9E7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3CC59-D654-4453-AEF4-9DDC78FC8A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8802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3DD252C-F6C7-4920-8725-A82D7FA7FF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D86B306-D5B8-4351-AD11-03D915AE8B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4EB83F5-1E8B-4267-9FDE-4DD2220DE3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5ACE3-220D-4437-996F-BC3ACDB0A6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0144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A75959A-FDF7-4D97-B4A4-BA0F875DDF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70369A6-E7DF-4E6D-BCE5-F951AEA2B5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4ED385B-483C-48DB-812B-484A74540B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B7E6C-9B7D-4A01-A8A2-75AC72D668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2393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F61088-B92F-4CEA-9FB2-160379856C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454481-0C98-4335-AC17-20AC037EBB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AC1D3B-D134-42B6-8E60-F341304AE2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E699E-B285-442B-881B-464373287C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8779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2DBBA0-2FB6-4251-A766-6BECFE23E2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A11C10-F492-4FB8-A656-2695015A02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0430EA-AF9A-42A6-A71A-DB2D808426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00DA9-0873-4D41-AC49-D9D8DC117C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0995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41214EE-DD1E-4792-BAD4-8B6A2B1A4F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85E5FB5-F9A1-4C7A-96FA-8DC3B4C8B5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E8DC36B-4B67-44AD-A045-093CEF5B188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FB3DD72-EA9D-45F3-A48A-371270589ED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42C7D3E-CF30-44D3-8A8D-873CD51CFC1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F3C4D891-3561-4A30-9C1A-7177956E6E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1">
            <a:extLst>
              <a:ext uri="{FF2B5EF4-FFF2-40B4-BE49-F238E27FC236}">
                <a16:creationId xmlns:a16="http://schemas.microsoft.com/office/drawing/2014/main" id="{7D332806-27EC-4256-AC7C-78A34CF98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2">
            <a:extLst>
              <a:ext uri="{FF2B5EF4-FFF2-40B4-BE49-F238E27FC236}">
                <a16:creationId xmlns:a16="http://schemas.microsoft.com/office/drawing/2014/main" id="{C0E0B696-E59F-4E5C-81E4-30ADD581F15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82588" y="2687638"/>
            <a:ext cx="8305800" cy="1752600"/>
          </a:xfrm>
          <a:noFill/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altLang="en-US" sz="4800" dirty="0">
                <a:solidFill>
                  <a:schemeClr val="bg1"/>
                </a:solidFill>
              </a:rPr>
              <a:t>2025 Roadworks Programme</a:t>
            </a:r>
          </a:p>
        </p:txBody>
      </p:sp>
      <p:sp>
        <p:nvSpPr>
          <p:cNvPr id="2052" name="Rectangle 33">
            <a:extLst>
              <a:ext uri="{FF2B5EF4-FFF2-40B4-BE49-F238E27FC236}">
                <a16:creationId xmlns:a16="http://schemas.microsoft.com/office/drawing/2014/main" id="{73490459-A12B-48B6-A230-189362E6C9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029200"/>
            <a:ext cx="8305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2600" dirty="0">
                <a:solidFill>
                  <a:schemeClr val="bg1"/>
                </a:solidFill>
              </a:rPr>
              <a:t>Lucan, Palmerstown/Fonthill</a:t>
            </a:r>
          </a:p>
          <a:p>
            <a:pPr eaLnBrk="1" hangingPunct="1">
              <a:buFontTx/>
              <a:buNone/>
            </a:pPr>
            <a:r>
              <a:rPr lang="en-GB" altLang="en-US" sz="2600" dirty="0">
                <a:solidFill>
                  <a:schemeClr val="bg1"/>
                </a:solidFill>
              </a:rPr>
              <a:t>Area Committee Meeting</a:t>
            </a:r>
            <a:r>
              <a:rPr lang="en-US" altLang="en-US" sz="2600" dirty="0">
                <a:solidFill>
                  <a:schemeClr val="bg1"/>
                </a:solidFill>
              </a:rPr>
              <a:t>- January 2025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190B9B6F-E4C2-4FF3-8B8E-9625EFA0F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1" y="-1588"/>
            <a:ext cx="914876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DDBFE374-936B-4538-97F8-CD496D154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5" y="764704"/>
            <a:ext cx="9010834" cy="59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D95E00"/>
                </a:solidFill>
              </a:rPr>
              <a:t>Summary</a:t>
            </a:r>
          </a:p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eaLnBrk="1" hangingPunct="1"/>
            <a:r>
              <a:rPr lang="en-US" altLang="en-US" sz="2400" dirty="0">
                <a:solidFill>
                  <a:srgbClr val="D95E00"/>
                </a:solidFill>
              </a:rPr>
              <a:t>Total Budget 2024 - €8.9m</a:t>
            </a:r>
          </a:p>
          <a:p>
            <a:pPr eaLnBrk="1" hangingPunct="1"/>
            <a:r>
              <a:rPr lang="en-US" altLang="en-US" sz="2400" dirty="0">
                <a:solidFill>
                  <a:srgbClr val="D95E00"/>
                </a:solidFill>
              </a:rPr>
              <a:t>Total Budget 2025 - €9.25m</a:t>
            </a:r>
          </a:p>
          <a:p>
            <a:pPr marL="0" indent="0" eaLnBrk="1" hangingPunct="1">
              <a:buNone/>
            </a:pPr>
            <a:endParaRPr lang="en-US" altLang="en-US" sz="2800" dirty="0">
              <a:solidFill>
                <a:srgbClr val="D95E00"/>
              </a:solidFill>
            </a:endParaRP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Road Resurfacing – €3.4m*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Footpath Repairs/Improvements - €3.65m*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Cycle Track Maintenance - €200k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Social Housing Estate Upgrades - €300k 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Patching &amp; Estates- €700k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Discretionary Maintenance Works - €1m**</a:t>
            </a:r>
          </a:p>
          <a:p>
            <a:pPr lvl="1" eaLnBrk="1" hangingPunct="1"/>
            <a:endParaRPr lang="en-US" altLang="en-US" sz="1800" dirty="0">
              <a:solidFill>
                <a:srgbClr val="D95E00"/>
              </a:solidFill>
            </a:endParaRPr>
          </a:p>
          <a:p>
            <a:pPr marL="457200" lvl="1" indent="0" eaLnBrk="1" hangingPunct="1"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marL="457200" lvl="1" indent="0" eaLnBrk="1" hangingPunct="1">
              <a:buNone/>
            </a:pPr>
            <a:endParaRPr lang="en-US" altLang="en-US" sz="1600" dirty="0">
              <a:solidFill>
                <a:srgbClr val="D95E00"/>
              </a:solidFill>
            </a:endParaRPr>
          </a:p>
          <a:p>
            <a:pPr lvl="1" eaLnBrk="1" hangingPunct="1"/>
            <a:endParaRPr lang="en-US" altLang="en-US" sz="1800" dirty="0">
              <a:solidFill>
                <a:srgbClr val="D95E00"/>
              </a:solidFill>
            </a:endParaRPr>
          </a:p>
          <a:p>
            <a:pPr lvl="1" eaLnBrk="1" hangingPunct="1"/>
            <a:endParaRPr lang="en-US" altLang="en-US" sz="1800" dirty="0">
              <a:solidFill>
                <a:srgbClr val="D95E00"/>
              </a:solidFill>
            </a:endParaRPr>
          </a:p>
          <a:p>
            <a:pPr lvl="1" eaLnBrk="1" hangingPunct="1"/>
            <a:endParaRPr lang="en-US" altLang="en-US" sz="16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lvl="1" eaLnBrk="1" hangingPunct="1"/>
            <a:endParaRPr lang="en-US" altLang="en-US" sz="1800" dirty="0">
              <a:solidFill>
                <a:srgbClr val="D95E00"/>
              </a:solidFill>
            </a:endParaRPr>
          </a:p>
          <a:p>
            <a:pPr marL="457200" lvl="1" indent="0" eaLnBrk="1" hangingPunct="1"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marL="457200" lvl="1" indent="0" eaLnBrk="1" hangingPunct="1">
              <a:buNone/>
            </a:pPr>
            <a:endParaRPr lang="en-US" altLang="en-US" sz="1600" dirty="0">
              <a:solidFill>
                <a:srgbClr val="D95E00"/>
              </a:solidFill>
            </a:endParaRPr>
          </a:p>
          <a:p>
            <a:pPr lvl="1" eaLnBrk="1" hangingPunct="1"/>
            <a:endParaRPr lang="en-US" altLang="en-US" sz="1800" dirty="0">
              <a:solidFill>
                <a:srgbClr val="D95E00"/>
              </a:solidFill>
            </a:endParaRPr>
          </a:p>
          <a:p>
            <a:pPr lvl="1" eaLnBrk="1" hangingPunct="1"/>
            <a:endParaRPr lang="en-US" altLang="en-US" sz="1800" dirty="0">
              <a:solidFill>
                <a:srgbClr val="D95E00"/>
              </a:solidFill>
            </a:endParaRPr>
          </a:p>
          <a:p>
            <a:pPr lvl="1" eaLnBrk="1" hangingPunct="1"/>
            <a:endParaRPr lang="en-US" altLang="en-US" sz="16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A6D85D-70A7-070E-5F30-9651CB9A6795}"/>
              </a:ext>
            </a:extLst>
          </p:cNvPr>
          <p:cNvSpPr txBox="1"/>
          <p:nvPr/>
        </p:nvSpPr>
        <p:spPr>
          <a:xfrm>
            <a:off x="4132555" y="2974019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3BB39A-E052-3377-543B-95AA60AC6F32}"/>
              </a:ext>
            </a:extLst>
          </p:cNvPr>
          <p:cNvSpPr txBox="1"/>
          <p:nvPr/>
        </p:nvSpPr>
        <p:spPr>
          <a:xfrm>
            <a:off x="-396552" y="5903893"/>
            <a:ext cx="95709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1" indent="0" eaLnBrk="1" hangingPunct="1">
              <a:buNone/>
            </a:pPr>
            <a:r>
              <a:rPr lang="en-US" altLang="en-US" sz="1600" dirty="0">
                <a:solidFill>
                  <a:srgbClr val="D95E00"/>
                </a:solidFill>
              </a:rPr>
              <a:t>* Figure incorporates overhead costs (plant hire, enabling works) and programme contingency</a:t>
            </a:r>
          </a:p>
          <a:p>
            <a:pPr marL="457200" lvl="1" indent="0" eaLnBrk="1" hangingPunct="1">
              <a:buNone/>
            </a:pPr>
            <a:r>
              <a:rPr lang="en-US" altLang="en-US" sz="1600" dirty="0">
                <a:solidFill>
                  <a:srgbClr val="D95E00"/>
                </a:solidFill>
              </a:rPr>
              <a:t>**Includes hedge cutting, line marking, drainage works etc.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2397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130BFA-D56A-50FE-5388-FAB812F344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4B7B167D-FE49-72B2-E86C-3671DBCC0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1588"/>
            <a:ext cx="914876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33498986-31F7-CFF4-FDB9-DB552901C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764705"/>
            <a:ext cx="8382000" cy="56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u="sng" dirty="0">
                <a:solidFill>
                  <a:srgbClr val="D95E00"/>
                </a:solidFill>
              </a:rPr>
              <a:t>Sustainability Measures</a:t>
            </a: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D95E00"/>
                </a:solidFill>
              </a:rPr>
              <a:t>Concrete Specification Revised</a:t>
            </a:r>
          </a:p>
          <a:p>
            <a:pPr lvl="1" eaLnBrk="1" hangingPunct="1"/>
            <a:r>
              <a:rPr lang="en-US" altLang="en-US" sz="2000" dirty="0">
                <a:solidFill>
                  <a:srgbClr val="D95E00"/>
                </a:solidFill>
              </a:rPr>
              <a:t>Use of GGBS to replace cement</a:t>
            </a:r>
          </a:p>
          <a:p>
            <a:pPr lvl="1" eaLnBrk="1" hangingPunct="1"/>
            <a:r>
              <a:rPr lang="en-US" altLang="en-US" sz="2000" dirty="0">
                <a:solidFill>
                  <a:srgbClr val="D95E00"/>
                </a:solidFill>
              </a:rPr>
              <a:t>Reduces virgin material</a:t>
            </a:r>
          </a:p>
          <a:p>
            <a:pPr lvl="1" eaLnBrk="1" hangingPunct="1"/>
            <a:r>
              <a:rPr lang="en-US" altLang="en-US" sz="2000" dirty="0">
                <a:solidFill>
                  <a:srgbClr val="D95E00"/>
                </a:solidFill>
              </a:rPr>
              <a:t>Estimated carbon reduction: 32%  </a:t>
            </a:r>
          </a:p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D95E00"/>
                </a:solidFill>
              </a:rPr>
              <a:t>Asphalt Specification Revised</a:t>
            </a:r>
          </a:p>
          <a:p>
            <a:pPr lvl="1" eaLnBrk="1" hangingPunct="1"/>
            <a:r>
              <a:rPr lang="en-US" altLang="en-US" sz="2000" dirty="0">
                <a:solidFill>
                  <a:srgbClr val="D95E00"/>
                </a:solidFill>
              </a:rPr>
              <a:t>Moving from Hot Mix Asphalt to Warm Mix Asphalt</a:t>
            </a:r>
          </a:p>
          <a:p>
            <a:pPr lvl="1" eaLnBrk="1" hangingPunct="1"/>
            <a:r>
              <a:rPr lang="en-US" altLang="en-US" sz="2000" dirty="0">
                <a:solidFill>
                  <a:srgbClr val="D95E00"/>
                </a:solidFill>
              </a:rPr>
              <a:t>Introducing  Reclaimed Asphalt Product (RAP) into mix specification</a:t>
            </a:r>
          </a:p>
          <a:p>
            <a:pPr lvl="1" eaLnBrk="1" hangingPunct="1"/>
            <a:r>
              <a:rPr lang="en-US" altLang="en-US" sz="2000" dirty="0">
                <a:solidFill>
                  <a:srgbClr val="D95E00"/>
                </a:solidFill>
              </a:rPr>
              <a:t>Between a 15% &amp; 25% reduction in carbon </a:t>
            </a:r>
          </a:p>
          <a:p>
            <a:pPr marL="457200" lvl="1" indent="0" eaLnBrk="1" hangingPunct="1">
              <a:buNone/>
            </a:pPr>
            <a:endParaRPr lang="en-US" altLang="en-US" sz="2000" dirty="0">
              <a:solidFill>
                <a:srgbClr val="D95E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D95E00"/>
                </a:solidFill>
              </a:rPr>
              <a:t>Sustainable Thermal Road Repair (Potholes)</a:t>
            </a:r>
          </a:p>
          <a:p>
            <a:pPr lvl="1" eaLnBrk="1" hangingPunct="1"/>
            <a:r>
              <a:rPr lang="en-US" altLang="en-US" sz="2000" dirty="0">
                <a:solidFill>
                  <a:srgbClr val="D95E00"/>
                </a:solidFill>
              </a:rPr>
              <a:t>Reheats existing asphalt using renewable energy</a:t>
            </a:r>
          </a:p>
          <a:p>
            <a:pPr lvl="1" eaLnBrk="1" hangingPunct="1"/>
            <a:r>
              <a:rPr lang="en-US" altLang="en-US" sz="2000" dirty="0">
                <a:solidFill>
                  <a:srgbClr val="D95E00"/>
                </a:solidFill>
              </a:rPr>
              <a:t>10% of virgin material added to existing asphalt</a:t>
            </a:r>
          </a:p>
        </p:txBody>
      </p:sp>
    </p:spTree>
    <p:extLst>
      <p:ext uri="{BB962C8B-B14F-4D97-AF65-F5344CB8AC3E}">
        <p14:creationId xmlns:p14="http://schemas.microsoft.com/office/powerpoint/2010/main" val="938228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190B9B6F-E4C2-4FF3-8B8E-9625EFA0F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1" y="-1588"/>
            <a:ext cx="914876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DDBFE374-936B-4538-97F8-CD496D154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764704"/>
            <a:ext cx="8382000" cy="56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D95E00"/>
                </a:solidFill>
              </a:rPr>
              <a:t>Summary – LPNC </a:t>
            </a:r>
          </a:p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eaLnBrk="1" hangingPunct="1"/>
            <a:r>
              <a:rPr lang="en-US" altLang="en-US" sz="2400" dirty="0">
                <a:solidFill>
                  <a:srgbClr val="D95E00"/>
                </a:solidFill>
              </a:rPr>
              <a:t>Total Budget 2025 - €2,498,000</a:t>
            </a:r>
          </a:p>
          <a:p>
            <a:pPr marL="0" indent="0" eaLnBrk="1" hangingPunct="1">
              <a:buNone/>
            </a:pPr>
            <a:endParaRPr lang="en-US" altLang="en-US" sz="2800" dirty="0">
              <a:solidFill>
                <a:srgbClr val="D95E00"/>
              </a:solidFill>
            </a:endParaRP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Road Resurfacing – €673,000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Footpath Repairs/Improvements - €1,080,000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Cycle Track Maintenance - €70,000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Patching &amp; Estate works - €200,000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Social Housing Estate Upgrades - €75,000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Routine Maintenance Works - €300,000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Contingency - €100k</a:t>
            </a:r>
          </a:p>
          <a:p>
            <a:pPr marL="457200" lvl="1" indent="0" eaLnBrk="1" hangingPunct="1">
              <a:buNone/>
            </a:pPr>
            <a:endParaRPr lang="en-US" altLang="en-US" sz="1800" dirty="0">
              <a:solidFill>
                <a:srgbClr val="D95E00"/>
              </a:solidFill>
            </a:endParaRPr>
          </a:p>
          <a:p>
            <a:pPr lvl="1" eaLnBrk="1" hangingPunct="1"/>
            <a:endParaRPr lang="en-US" altLang="en-US" sz="16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F50C11-07E6-22A9-6F92-C45F6072AE99}"/>
              </a:ext>
            </a:extLst>
          </p:cNvPr>
          <p:cNvSpPr txBox="1"/>
          <p:nvPr/>
        </p:nvSpPr>
        <p:spPr>
          <a:xfrm>
            <a:off x="61630" y="6266515"/>
            <a:ext cx="9570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1" indent="0" eaLnBrk="1" hangingPunct="1">
              <a:buNone/>
            </a:pPr>
            <a:r>
              <a:rPr lang="en-US" altLang="en-US" sz="1600" dirty="0">
                <a:solidFill>
                  <a:srgbClr val="D95E00"/>
                </a:solidFill>
              </a:rPr>
              <a:t>* Overhead costs (plant hire, enabling works)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88283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190B9B6F-E4C2-4FF3-8B8E-9625EFA0F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1588"/>
            <a:ext cx="914876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DDBFE374-936B-4538-97F8-CD496D154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764705"/>
            <a:ext cx="8382000" cy="56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D95E00"/>
                </a:solidFill>
              </a:rPr>
              <a:t>Summary</a:t>
            </a:r>
          </a:p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lvl="1" eaLnBrk="1" hangingPunct="1"/>
            <a:endParaRPr lang="en-US" altLang="en-US" sz="16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AC2D0EF-7AA1-85F3-B60A-C3052D4618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226916"/>
              </p:ext>
            </p:extLst>
          </p:nvPr>
        </p:nvGraphicFramePr>
        <p:xfrm>
          <a:off x="755576" y="2201628"/>
          <a:ext cx="6624735" cy="34351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66357">
                  <a:extLst>
                    <a:ext uri="{9D8B030D-6E8A-4147-A177-3AD203B41FA5}">
                      <a16:colId xmlns:a16="http://schemas.microsoft.com/office/drawing/2014/main" val="3379179233"/>
                    </a:ext>
                  </a:extLst>
                </a:gridCol>
                <a:gridCol w="1359814">
                  <a:extLst>
                    <a:ext uri="{9D8B030D-6E8A-4147-A177-3AD203B41FA5}">
                      <a16:colId xmlns:a16="http://schemas.microsoft.com/office/drawing/2014/main" val="4254216947"/>
                    </a:ext>
                  </a:extLst>
                </a:gridCol>
                <a:gridCol w="1359814">
                  <a:extLst>
                    <a:ext uri="{9D8B030D-6E8A-4147-A177-3AD203B41FA5}">
                      <a16:colId xmlns:a16="http://schemas.microsoft.com/office/drawing/2014/main" val="549137421"/>
                    </a:ext>
                  </a:extLst>
                </a:gridCol>
                <a:gridCol w="1638750">
                  <a:extLst>
                    <a:ext uri="{9D8B030D-6E8A-4147-A177-3AD203B41FA5}">
                      <a16:colId xmlns:a16="http://schemas.microsoft.com/office/drawing/2014/main" val="4201230585"/>
                    </a:ext>
                  </a:extLst>
                </a:gridCol>
              </a:tblGrid>
              <a:tr h="528490">
                <a:tc>
                  <a:txBody>
                    <a:bodyPr/>
                    <a:lstStyle/>
                    <a:p>
                      <a:pPr algn="l" fontAlgn="ctr"/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>
                          <a:effectLst/>
                        </a:rPr>
                        <a:t>Countywide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>
                          <a:effectLst/>
                        </a:rPr>
                        <a:t>Palmerstown Fonthill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>
                          <a:effectLst/>
                        </a:rPr>
                        <a:t>Lucan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341295976"/>
                  </a:ext>
                </a:extLst>
              </a:tr>
              <a:tr h="528490"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u="none" strike="noStrike">
                          <a:effectLst/>
                        </a:rPr>
                        <a:t>Road Resurfacing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 dirty="0">
                          <a:effectLst/>
                        </a:rPr>
                        <a:t>51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 dirty="0">
                          <a:effectLst/>
                        </a:rPr>
                        <a:t>4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110699691"/>
                  </a:ext>
                </a:extLst>
              </a:tr>
              <a:tr h="528490"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u="none" strike="noStrike">
                          <a:effectLst/>
                        </a:rPr>
                        <a:t>Footpath Repair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 dirty="0">
                          <a:effectLst/>
                        </a:rPr>
                        <a:t>76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 dirty="0">
                          <a:effectLst/>
                        </a:rPr>
                        <a:t>11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285667603"/>
                  </a:ext>
                </a:extLst>
              </a:tr>
              <a:tr h="528490"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u="none" strike="noStrike">
                          <a:effectLst/>
                        </a:rPr>
                        <a:t>Cycle Track Maintenance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41769257"/>
                  </a:ext>
                </a:extLst>
              </a:tr>
              <a:tr h="528490"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u="none" strike="noStrike" dirty="0">
                          <a:effectLst/>
                        </a:rPr>
                        <a:t>Social Housing </a:t>
                      </a:r>
                    </a:p>
                    <a:p>
                      <a:pPr algn="l" fontAlgn="ctr"/>
                      <a:r>
                        <a:rPr lang="en-IE" sz="1400" u="none" strike="noStrike" dirty="0">
                          <a:effectLst/>
                        </a:rPr>
                        <a:t>Pavement Improvements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 dirty="0">
                          <a:effectLst/>
                        </a:rPr>
                        <a:t>0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073238101"/>
                  </a:ext>
                </a:extLst>
              </a:tr>
              <a:tr h="264245">
                <a:tc>
                  <a:txBody>
                    <a:bodyPr/>
                    <a:lstStyle/>
                    <a:p>
                      <a:pPr algn="l" fontAlgn="ctr"/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835820790"/>
                  </a:ext>
                </a:extLst>
              </a:tr>
              <a:tr h="528490"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b="1" u="none" strike="noStrike">
                          <a:effectLst/>
                        </a:rPr>
                        <a:t>Total</a:t>
                      </a:r>
                      <a:endParaRPr lang="en-I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b="1" u="none" strike="noStrike" dirty="0">
                          <a:effectLst/>
                        </a:rPr>
                        <a:t>139</a:t>
                      </a:r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b="1" u="none" strike="noStrike" dirty="0">
                          <a:effectLst/>
                        </a:rPr>
                        <a:t>16</a:t>
                      </a:r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b="1" u="none" strike="noStrike" dirty="0">
                          <a:effectLst/>
                        </a:rPr>
                        <a:t>16</a:t>
                      </a:r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8861614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1328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190B9B6F-E4C2-4FF3-8B8E-9625EFA0F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76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DDBFE374-936B-4538-97F8-CD496D154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764705"/>
            <a:ext cx="8382000" cy="56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D95E00"/>
                </a:solidFill>
              </a:rPr>
              <a:t>Palmerstown Fonthill LEA</a:t>
            </a: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EC63847-36FE-9EBE-75DF-ACDB435561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438364"/>
              </p:ext>
            </p:extLst>
          </p:nvPr>
        </p:nvGraphicFramePr>
        <p:xfrm>
          <a:off x="467544" y="2112450"/>
          <a:ext cx="7828035" cy="42883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58596">
                  <a:extLst>
                    <a:ext uri="{9D8B030D-6E8A-4147-A177-3AD203B41FA5}">
                      <a16:colId xmlns:a16="http://schemas.microsoft.com/office/drawing/2014/main" val="3756071258"/>
                    </a:ext>
                  </a:extLst>
                </a:gridCol>
                <a:gridCol w="3869439">
                  <a:extLst>
                    <a:ext uri="{9D8B030D-6E8A-4147-A177-3AD203B41FA5}">
                      <a16:colId xmlns:a16="http://schemas.microsoft.com/office/drawing/2014/main" val="1335598328"/>
                    </a:ext>
                  </a:extLst>
                </a:gridCol>
              </a:tblGrid>
              <a:tr h="392126">
                <a:tc>
                  <a:txBody>
                    <a:bodyPr/>
                    <a:lstStyle/>
                    <a:p>
                      <a:pPr algn="l" fontAlgn="b"/>
                      <a:r>
                        <a:rPr lang="en-IE" sz="2000" b="1" u="none" strike="noStrike" dirty="0">
                          <a:solidFill>
                            <a:srgbClr val="D95E00"/>
                          </a:solidFill>
                          <a:effectLst/>
                        </a:rPr>
                        <a:t>Road Resurfacing - €332,000</a:t>
                      </a:r>
                      <a:endParaRPr lang="en-IE" sz="2000" b="1" i="0" u="none" strike="noStrike" dirty="0">
                        <a:solidFill>
                          <a:srgbClr val="D95E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2000" b="1" u="none" strike="noStrike" dirty="0">
                          <a:solidFill>
                            <a:srgbClr val="D95E00"/>
                          </a:solidFill>
                          <a:effectLst/>
                        </a:rPr>
                        <a:t>Footpath Repair - €485,000</a:t>
                      </a:r>
                      <a:endParaRPr lang="en-IE" sz="2000" b="1" i="0" u="none" strike="noStrike" dirty="0">
                        <a:solidFill>
                          <a:srgbClr val="D95E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19929781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45161141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Mill Lane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Woodfarm Estate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26222132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Kennelsfort Rd Upper Parking Area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Whitethorn Estate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1747497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Laneways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Palmerstown Woods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04923891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Kennelsfort Rd Lower/Old Lucan Road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Palmerstown Avenue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59634670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Oakcourt Estate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96250900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Hollyville Lawns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94937470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Palmers Road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47539350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Glenfield Estate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3128255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Foxborough Road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147182494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467854281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D95E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Social Housing Estates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D95E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- €75,000</a:t>
                      </a:r>
                      <a:endParaRPr kumimoji="0" lang="en-IE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D95E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D95E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Cycle Track Maintenance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D95E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- €40,000</a:t>
                      </a:r>
                      <a:endParaRPr kumimoji="0" lang="en-IE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D95E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53880900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48697067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Shancastle Estate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Neilstown rd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21656229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Greenfort Estate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91807538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913629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5436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190B9B6F-E4C2-4FF3-8B8E-9625EFA0F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76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DDBFE374-936B-4538-97F8-CD496D154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764705"/>
            <a:ext cx="8382000" cy="56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D95E00"/>
                </a:solidFill>
              </a:rPr>
              <a:t>Lucan LEA</a:t>
            </a: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61B7BBD-F2FF-8CDA-ACD2-FFB2EDD072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544456"/>
              </p:ext>
            </p:extLst>
          </p:nvPr>
        </p:nvGraphicFramePr>
        <p:xfrm>
          <a:off x="539552" y="1988840"/>
          <a:ext cx="7828035" cy="45070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58596">
                  <a:extLst>
                    <a:ext uri="{9D8B030D-6E8A-4147-A177-3AD203B41FA5}">
                      <a16:colId xmlns:a16="http://schemas.microsoft.com/office/drawing/2014/main" val="3756071258"/>
                    </a:ext>
                  </a:extLst>
                </a:gridCol>
                <a:gridCol w="3869439">
                  <a:extLst>
                    <a:ext uri="{9D8B030D-6E8A-4147-A177-3AD203B41FA5}">
                      <a16:colId xmlns:a16="http://schemas.microsoft.com/office/drawing/2014/main" val="1335598328"/>
                    </a:ext>
                  </a:extLst>
                </a:gridCol>
              </a:tblGrid>
              <a:tr h="392126">
                <a:tc>
                  <a:txBody>
                    <a:bodyPr/>
                    <a:lstStyle/>
                    <a:p>
                      <a:pPr algn="l" fontAlgn="b"/>
                      <a:r>
                        <a:rPr lang="en-IE" sz="2000" b="1" u="none" strike="noStrike" dirty="0">
                          <a:solidFill>
                            <a:srgbClr val="D95E00"/>
                          </a:solidFill>
                          <a:effectLst/>
                        </a:rPr>
                        <a:t>Road Resurfacing - €341,000</a:t>
                      </a:r>
                      <a:endParaRPr lang="en-IE" sz="2000" b="1" i="0" u="none" strike="noStrike" dirty="0">
                        <a:solidFill>
                          <a:srgbClr val="D95E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2000" b="1" u="none" strike="noStrike" dirty="0">
                          <a:solidFill>
                            <a:srgbClr val="D95E00"/>
                          </a:solidFill>
                          <a:effectLst/>
                        </a:rPr>
                        <a:t>Footpath Repair - €595,000</a:t>
                      </a:r>
                      <a:endParaRPr lang="en-IE" sz="2000" b="1" i="0" u="none" strike="noStrike" dirty="0">
                        <a:solidFill>
                          <a:srgbClr val="D95E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19929781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45161141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Ardeevin Est/Park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Hillcrest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26222132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Esker Drive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Greenpark Rd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747497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Chapel Hill/Lucan Road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Weston Estate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04923891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Esker Lawns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Earlsfort Estate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59634670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Cherry Lawns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96250900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Wall Ballyown R136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94937470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Wall repair ar Westbury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47539350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Celbridge rd Weston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3128255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Beech Park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91483117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Ardeevin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55188664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Esker Lawns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90669806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67854281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D95E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Cycle Track Maintenance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D95E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- €30,000</a:t>
                      </a:r>
                      <a:endParaRPr kumimoji="0" lang="en-IE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D95E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69991047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15113159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Griffeen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55450751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448376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1141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74E9A4-B5A9-B2A0-0643-D41FD642F6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0248F2B8-282A-BB0A-2D49-82CB6DE94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1" y="-1588"/>
            <a:ext cx="914876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04FECE17-A239-AEA6-75F1-EE671EF3BC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5" y="764704"/>
            <a:ext cx="9010834" cy="59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D95E00"/>
                </a:solidFill>
              </a:rPr>
              <a:t>Additional Work</a:t>
            </a:r>
          </a:p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D95E00"/>
                </a:solidFill>
              </a:rPr>
              <a:t>	In addition to the schemes carried out under the Roadworks Programme additional works undertaken during the year by Road Maintenance are</a:t>
            </a:r>
          </a:p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lvl="2" eaLnBrk="1" hangingPunct="1"/>
            <a:r>
              <a:rPr lang="en-US" altLang="en-US" sz="2000" dirty="0">
                <a:solidFill>
                  <a:srgbClr val="D95E00"/>
                </a:solidFill>
              </a:rPr>
              <a:t>One-off Footpath Repairs</a:t>
            </a:r>
          </a:p>
          <a:p>
            <a:pPr lvl="2" eaLnBrk="1" hangingPunct="1"/>
            <a:r>
              <a:rPr lang="en-US" altLang="en-US" sz="2000" dirty="0">
                <a:solidFill>
                  <a:srgbClr val="D95E00"/>
                </a:solidFill>
              </a:rPr>
              <a:t>Patching/Pothole Repair</a:t>
            </a:r>
          </a:p>
          <a:p>
            <a:pPr lvl="2" eaLnBrk="1" hangingPunct="1"/>
            <a:r>
              <a:rPr lang="en-US" altLang="en-US" sz="2000" dirty="0">
                <a:solidFill>
                  <a:srgbClr val="D95E00"/>
                </a:solidFill>
              </a:rPr>
              <a:t>Road Marking Renewal</a:t>
            </a:r>
          </a:p>
          <a:p>
            <a:pPr lvl="2" eaLnBrk="1" hangingPunct="1"/>
            <a:r>
              <a:rPr lang="en-US" altLang="en-US" sz="2000" dirty="0">
                <a:solidFill>
                  <a:srgbClr val="D95E00"/>
                </a:solidFill>
              </a:rPr>
              <a:t>Ramp Repair</a:t>
            </a:r>
          </a:p>
          <a:p>
            <a:pPr lvl="2" eaLnBrk="1" hangingPunct="1"/>
            <a:r>
              <a:rPr lang="en-US" altLang="en-US" sz="2000" dirty="0">
                <a:solidFill>
                  <a:srgbClr val="D95E00"/>
                </a:solidFill>
              </a:rPr>
              <a:t>Hedge Cutting</a:t>
            </a:r>
          </a:p>
          <a:p>
            <a:pPr lvl="2" eaLnBrk="1" hangingPunct="1"/>
            <a:r>
              <a:rPr lang="en-US" altLang="en-US" sz="2000" dirty="0">
                <a:solidFill>
                  <a:srgbClr val="D95E00"/>
                </a:solidFill>
              </a:rPr>
              <a:t>Grass Cutting</a:t>
            </a:r>
          </a:p>
          <a:p>
            <a:pPr lvl="2" eaLnBrk="1" hangingPunct="1"/>
            <a:r>
              <a:rPr lang="en-US" altLang="en-US" sz="2000" dirty="0">
                <a:solidFill>
                  <a:srgbClr val="D95E00"/>
                </a:solidFill>
              </a:rPr>
              <a:t>Drainage</a:t>
            </a:r>
          </a:p>
          <a:p>
            <a:pPr lvl="2" eaLnBrk="1" hangingPunct="1"/>
            <a:r>
              <a:rPr lang="en-US" altLang="en-US" sz="2000" dirty="0">
                <a:solidFill>
                  <a:srgbClr val="D95E00"/>
                </a:solidFill>
              </a:rPr>
              <a:t>Signage</a:t>
            </a: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lvl="1" eaLnBrk="1" hangingPunct="1"/>
            <a:endParaRPr lang="en-US" altLang="en-US" sz="1800" dirty="0">
              <a:solidFill>
                <a:srgbClr val="D95E00"/>
              </a:solidFill>
            </a:endParaRPr>
          </a:p>
          <a:p>
            <a:pPr marL="457200" lvl="1" indent="0" eaLnBrk="1" hangingPunct="1"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marL="457200" lvl="1" indent="0" eaLnBrk="1" hangingPunct="1">
              <a:buNone/>
            </a:pPr>
            <a:endParaRPr lang="en-US" altLang="en-US" sz="1600" dirty="0">
              <a:solidFill>
                <a:srgbClr val="D95E00"/>
              </a:solidFill>
            </a:endParaRPr>
          </a:p>
          <a:p>
            <a:pPr lvl="1" eaLnBrk="1" hangingPunct="1"/>
            <a:endParaRPr lang="en-US" altLang="en-US" sz="1800" dirty="0">
              <a:solidFill>
                <a:srgbClr val="D95E00"/>
              </a:solidFill>
            </a:endParaRPr>
          </a:p>
          <a:p>
            <a:pPr lvl="1" eaLnBrk="1" hangingPunct="1"/>
            <a:endParaRPr lang="en-US" altLang="en-US" sz="1800" dirty="0">
              <a:solidFill>
                <a:srgbClr val="D95E00"/>
              </a:solidFill>
            </a:endParaRPr>
          </a:p>
          <a:p>
            <a:pPr lvl="1" eaLnBrk="1" hangingPunct="1"/>
            <a:endParaRPr lang="en-US" altLang="en-US" sz="16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1E9E25-18C3-E5A3-ABEA-DD93D7961083}"/>
              </a:ext>
            </a:extLst>
          </p:cNvPr>
          <p:cNvSpPr txBox="1"/>
          <p:nvPr/>
        </p:nvSpPr>
        <p:spPr>
          <a:xfrm>
            <a:off x="4132555" y="2974019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3954985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13106</TotalTime>
  <Words>428</Words>
  <Application>Microsoft Office PowerPoint</Application>
  <PresentationFormat>On-screen Show (4:3)</PresentationFormat>
  <Paragraphs>155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Aptos Narrow</vt:lpstr>
      <vt:lpstr>Arial</vt:lpstr>
      <vt:lpstr>Calibri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Zinc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Tara Clarke</dc:creator>
  <cp:lastModifiedBy>Gary Walsh</cp:lastModifiedBy>
  <cp:revision>76</cp:revision>
  <dcterms:created xsi:type="dcterms:W3CDTF">2007-03-26T15:59:42Z</dcterms:created>
  <dcterms:modified xsi:type="dcterms:W3CDTF">2025-01-23T09:57:16Z</dcterms:modified>
</cp:coreProperties>
</file>