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"/>
  </p:notesMasterIdLst>
  <p:sldIdLst>
    <p:sldId id="256" r:id="rId2"/>
    <p:sldId id="306" r:id="rId3"/>
    <p:sldId id="307" r:id="rId4"/>
    <p:sldId id="301" r:id="rId5"/>
    <p:sldId id="299" r:id="rId6"/>
    <p:sldId id="291" r:id="rId7"/>
    <p:sldId id="309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306"/>
            <p14:sldId id="307"/>
            <p14:sldId id="301"/>
            <p14:sldId id="299"/>
            <p14:sldId id="291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5" autoAdjust="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C77EC-B92A-482B-B651-BDC171628303}" type="datetimeFigureOut">
              <a:rPr lang="en-IE" smtClean="0"/>
              <a:t>09/01/2025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9CB04-BE94-41A3-B00A-D08AB3B9D5C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3311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9246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3334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7B2CF-0593-7662-508B-D3805E267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A12DE3-96EE-1081-7532-189B1B01C2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45C39B-584B-0D11-6275-F2CF8EA0E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9B1D3-B881-BBDB-074F-95ECB99EF3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512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2025 Roadworks Programme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Clondalkin, Newcastle, Rathcoole, Saggart and Brittas Area Committee Meeting</a:t>
            </a:r>
            <a:r>
              <a:rPr lang="en-US" altLang="en-US" sz="2600" dirty="0">
                <a:solidFill>
                  <a:schemeClr val="bg1"/>
                </a:solidFill>
              </a:rPr>
              <a:t>- January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2024 - €8.9m</a:t>
            </a: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2025 - €9.25m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€3.4m*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€3.65m*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€200k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Patching &amp; Estates- €700k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Discretionary Maintenance Works - €1m**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6D85D-70A7-070E-5F30-9651CB9A6795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3BB39A-E052-3377-543B-95AA60AC6F32}"/>
              </a:ext>
            </a:extLst>
          </p:cNvPr>
          <p:cNvSpPr txBox="1"/>
          <p:nvPr/>
        </p:nvSpPr>
        <p:spPr>
          <a:xfrm>
            <a:off x="-396552" y="5903893"/>
            <a:ext cx="9570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 Figure incorporates overhead costs (plant hire, enabling works) and programme contingency</a:t>
            </a:r>
          </a:p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**Includes hedge cutting, line marking, drainage works etc.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56654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30BFA-D56A-50FE-5388-FAB812F34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B7B167D-FE49-72B2-E86C-3671DBCC0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33498986-31F7-CFF4-FDB9-DB552901C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u="sng" dirty="0">
                <a:solidFill>
                  <a:srgbClr val="D95E00"/>
                </a:solidFill>
              </a:rPr>
              <a:t>Sustainability Measures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Concrete Specification Revised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Use of GGBS to replace cement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Reduces virgin material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Estimated carbon reduction: 32%  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Asphalt Specification Revised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Moving from Hot Mix Asphalt to Warm Mix Asphalt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Introducing  Reclaimed Asphalt Product (RAP) into mix specification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Between a 15% &amp; 25% reduction in carbon </a:t>
            </a:r>
          </a:p>
          <a:p>
            <a:pPr marL="457200" lvl="1" indent="0" eaLnBrk="1" hangingPunct="1">
              <a:buNone/>
            </a:pPr>
            <a:endParaRPr lang="en-US" altLang="en-US" sz="20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Sustainable Thermal Road Repair (Potholes)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Reheats existing asphalt using renewable energy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10% of virgin material added to existing asphalt</a:t>
            </a:r>
          </a:p>
        </p:txBody>
      </p:sp>
    </p:spTree>
    <p:extLst>
      <p:ext uri="{BB962C8B-B14F-4D97-AF65-F5344CB8AC3E}">
        <p14:creationId xmlns:p14="http://schemas.microsoft.com/office/powerpoint/2010/main" val="938228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4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– Clondalkin, Newcastle, 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			Rathcoole, Saggart &amp; Brittas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2025 - €1,728,000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€718,000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€605,000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€30,000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€75,000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Patching &amp; Estate works - €100,000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€150,000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Overheads &amp; Contingency - €50k*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r>
              <a:rPr lang="en-US" altLang="en-US" sz="1400" dirty="0">
                <a:solidFill>
                  <a:srgbClr val="D95E00"/>
                </a:solidFill>
              </a:rPr>
              <a:t>* Overhead costs (plant hire, enabling works)</a:t>
            </a:r>
          </a:p>
          <a:p>
            <a:pPr marL="457200" lvl="1" indent="0" eaLnBrk="1" hangingPunct="1">
              <a:buNone/>
            </a:pPr>
            <a:endParaRPr lang="en-US" altLang="en-US" sz="18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83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8321968-B58F-E76D-6EF4-EE8F6EBFE4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356668"/>
              </p:ext>
            </p:extLst>
          </p:nvPr>
        </p:nvGraphicFramePr>
        <p:xfrm>
          <a:off x="539552" y="2276872"/>
          <a:ext cx="6048672" cy="3142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48435">
                  <a:extLst>
                    <a:ext uri="{9D8B030D-6E8A-4147-A177-3AD203B41FA5}">
                      <a16:colId xmlns:a16="http://schemas.microsoft.com/office/drawing/2014/main" val="3904415857"/>
                    </a:ext>
                  </a:extLst>
                </a:gridCol>
                <a:gridCol w="1289062">
                  <a:extLst>
                    <a:ext uri="{9D8B030D-6E8A-4147-A177-3AD203B41FA5}">
                      <a16:colId xmlns:a16="http://schemas.microsoft.com/office/drawing/2014/main" val="2256367676"/>
                    </a:ext>
                  </a:extLst>
                </a:gridCol>
                <a:gridCol w="2611175">
                  <a:extLst>
                    <a:ext uri="{9D8B030D-6E8A-4147-A177-3AD203B41FA5}">
                      <a16:colId xmlns:a16="http://schemas.microsoft.com/office/drawing/2014/main" val="1624756061"/>
                    </a:ext>
                  </a:extLst>
                </a:gridCol>
              </a:tblGrid>
              <a:tr h="942649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Countywide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Clondalkin, Newcastle, Rathcoole, Saggart, Brittas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91557799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Road Resurfacing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51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10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84759288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Footpath Repair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76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12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65651392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Cycle Track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19519777"/>
                  </a:ext>
                </a:extLst>
              </a:tr>
              <a:tr h="6284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Social Housing Pavement Improvements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6640718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27688839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u="none" strike="noStrike">
                          <a:effectLst/>
                        </a:rPr>
                        <a:t>Total</a:t>
                      </a:r>
                      <a:endParaRPr lang="en-I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139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83483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328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400" dirty="0">
                <a:solidFill>
                  <a:srgbClr val="D95E00"/>
                </a:solidFill>
              </a:rPr>
              <a:t>Clondalkin, Newcastle, Rathcoole, </a:t>
            </a:r>
          </a:p>
          <a:p>
            <a:pPr eaLnBrk="1" hangingPunct="1">
              <a:buFontTx/>
              <a:buNone/>
            </a:pPr>
            <a:r>
              <a:rPr lang="en-GB" altLang="en-US" sz="2400" dirty="0">
                <a:solidFill>
                  <a:srgbClr val="D95E00"/>
                </a:solidFill>
              </a:rPr>
              <a:t>Saggart and Brittas </a:t>
            </a:r>
            <a:r>
              <a:rPr lang="en-US" altLang="en-US" sz="2400" dirty="0">
                <a:solidFill>
                  <a:srgbClr val="D95E00"/>
                </a:solidFill>
              </a:rPr>
              <a:t>LEA</a:t>
            </a: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66311D5-878E-50FE-BAA3-A7D84629B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102645"/>
              </p:ext>
            </p:extLst>
          </p:nvPr>
        </p:nvGraphicFramePr>
        <p:xfrm>
          <a:off x="657982" y="1969608"/>
          <a:ext cx="7828035" cy="47257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8596">
                  <a:extLst>
                    <a:ext uri="{9D8B030D-6E8A-4147-A177-3AD203B41FA5}">
                      <a16:colId xmlns:a16="http://schemas.microsoft.com/office/drawing/2014/main" val="3756071258"/>
                    </a:ext>
                  </a:extLst>
                </a:gridCol>
                <a:gridCol w="3869439">
                  <a:extLst>
                    <a:ext uri="{9D8B030D-6E8A-4147-A177-3AD203B41FA5}">
                      <a16:colId xmlns:a16="http://schemas.microsoft.com/office/drawing/2014/main" val="1335598328"/>
                    </a:ext>
                  </a:extLst>
                </a:gridCol>
              </a:tblGrid>
              <a:tr h="392126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 - €718,000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 - €605,000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99297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4516114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Adamstown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Glenfield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26222132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Athgoe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Monksfield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174749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Watery Lane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Rathcoole Main St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0492389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Garter Lane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Riversdale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596346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Smiths Hill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Monastery Rise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9625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Fonthill Road (South)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Westbourne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949374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Lyons rd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Wheatfield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4753935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Ballynakelly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Cottages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Cherrywood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3128255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Newcastle Main St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St Patricks Crescent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678542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Bawnogue District Centre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5388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Woodford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4869706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Lindisfarne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21656229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81217505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Social Housing Estates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- €75000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Cycle Track Maintenance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- €30,000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6626223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038917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Deansrath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Estate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Fonthill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19492206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Lealand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7197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4E9A4-B5A9-B2A0-0643-D41FD642F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0248F2B8-282A-BB0A-2D49-82CB6DE94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04FECE17-A239-AEA6-75F1-EE671EF3B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Additional Work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	In addition to the schemes carried out under the Roadworks Programme additional works undertaken during the year by Road Maintenance are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One-off Footpath Repairs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Patching/</a:t>
            </a:r>
            <a:r>
              <a:rPr lang="en-US" altLang="en-US" sz="2000">
                <a:solidFill>
                  <a:srgbClr val="D95E00"/>
                </a:solidFill>
              </a:rPr>
              <a:t>Pothole Repair</a:t>
            </a:r>
            <a:endParaRPr lang="en-US" altLang="en-US" sz="2000" dirty="0">
              <a:solidFill>
                <a:srgbClr val="D95E00"/>
              </a:solidFill>
            </a:endParaRP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Road Marking Renewal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Ramp Repair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Hedge Cutting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Grass Cutting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Drainage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Signage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1E9E25-18C3-E5A3-ABEA-DD93D7961083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395498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10523</TotalTime>
  <Words>409</Words>
  <Application>Microsoft Office PowerPoint</Application>
  <PresentationFormat>On-screen Show (4:3)</PresentationFormat>
  <Paragraphs>127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Narrow</vt:lpstr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Gary Walsh</cp:lastModifiedBy>
  <cp:revision>72</cp:revision>
  <dcterms:created xsi:type="dcterms:W3CDTF">2007-03-26T15:59:42Z</dcterms:created>
  <dcterms:modified xsi:type="dcterms:W3CDTF">2025-01-09T17:16:34Z</dcterms:modified>
</cp:coreProperties>
</file>