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56" r:id="rId2"/>
    <p:sldId id="306" r:id="rId3"/>
    <p:sldId id="307" r:id="rId4"/>
    <p:sldId id="301" r:id="rId5"/>
    <p:sldId id="299" r:id="rId6"/>
    <p:sldId id="291" r:id="rId7"/>
    <p:sldId id="309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8AB1AD-3C2F-4D04-8508-4EA85469FF32}">
          <p14:sldIdLst>
            <p14:sldId id="256"/>
            <p14:sldId id="306"/>
            <p14:sldId id="307"/>
            <p14:sldId id="301"/>
            <p14:sldId id="299"/>
            <p14:sldId id="291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E00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5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C77EC-B92A-482B-B651-BDC171628303}" type="datetimeFigureOut">
              <a:rPr lang="en-IE" smtClean="0"/>
              <a:t>09/01/2025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9CB04-BE94-41A3-B00A-D08AB3B9D5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331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DEDD-457E-4AEA-852D-CF2C347274D5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924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DEDD-457E-4AEA-852D-CF2C347274D5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3334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7B2CF-0593-7662-508B-D3805E267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12DE3-96EE-1081-7532-189B1B01C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45C39B-584B-0D11-6275-F2CF8EA0E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9B1D3-B881-BBDB-074F-95ECB99EF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DEDD-457E-4AEA-852D-CF2C347274D5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851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242A3C-F739-4D1F-BC6E-001A16BD1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B7276E-9DE3-420A-A42A-16F772D63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FAF4A-0DD9-442E-BACE-BA5FAE7A3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D3EC-EA73-4C31-A51F-18326F1D8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7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72D720-EB16-4A4F-B69B-51D66F10B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2DA5B-849D-432A-903A-58CA44E2D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95A8F0-0757-4B32-9C32-A409644BB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28C9-1688-4B4B-92CA-406236D26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46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35C45-B5EB-428C-BBC9-66EF6FEF1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9F2A04-6336-48F1-BFEA-FB4964659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55AFC1-D3E6-43CC-B9A2-C397E5B56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ABC85-2498-4DD8-8B76-517685062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30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59F461-243D-4B1C-A461-47CD59FDE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5439CB-23CF-41DE-B848-29781DB19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AC01E-2A7A-4E88-9E57-6181AC3AF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F1EE-5F0E-4185-A663-2FE8597F5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14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9F510-0723-482A-B13D-0741FD7E6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ADF503-4621-4C98-AE7D-062E8CAF4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091EEA-F070-45DF-A1FB-1D6A71D42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71A45-F2FB-438D-A633-D029B8EA3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1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1CE7D-5DD4-4E9C-87FD-61390D35E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05A7D-ED64-43B9-B718-EE6C1903C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DD164C-7E66-41BD-A74C-B417C67C4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87E3-14DC-47DA-AC6E-204EF4706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66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5EB317-2A1F-48D4-86AA-3DEF07E99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730088-BE5F-438A-B216-124207771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A2FF92-F873-4177-A01C-09F0ACA9E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3CC59-D654-4453-AEF4-9DDC78FC8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80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DD252C-F6C7-4920-8725-A82D7FA7F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86B306-D5B8-4351-AD11-03D915AE8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EB83F5-1E8B-4267-9FDE-4DD2220DE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5ACE3-220D-4437-996F-BC3ACDB0A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14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75959A-FDF7-4D97-B4A4-BA0F875DD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0369A6-E7DF-4E6D-BCE5-F951AEA2B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ED385B-483C-48DB-812B-484A74540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B7E6C-9B7D-4A01-A8A2-75AC72D66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3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61088-B92F-4CEA-9FB2-160379856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54481-0C98-4335-AC17-20AC037EB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C1D3B-D134-42B6-8E60-F341304AE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E699E-B285-442B-881B-464373287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77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DBBA0-2FB6-4251-A766-6BECFE23E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A11C10-F492-4FB8-A656-2695015A0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430EA-AF9A-42A6-A71A-DB2D80842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0DA9-0873-4D41-AC49-D9D8DC117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9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1214EE-DD1E-4792-BAD4-8B6A2B1A4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5E5FB5-F9A1-4C7A-96FA-8DC3B4C8B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8DC36B-4B67-44AD-A045-093CEF5B18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B3DD72-EA9D-45F3-A48A-371270589E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2C7D3E-CF30-44D3-8A8D-873CD51CFC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3C4D891-3561-4A30-9C1A-7177956E6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1">
            <a:extLst>
              <a:ext uri="{FF2B5EF4-FFF2-40B4-BE49-F238E27FC236}">
                <a16:creationId xmlns:a16="http://schemas.microsoft.com/office/drawing/2014/main" id="{7D332806-27EC-4256-AC7C-78A34CF9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2">
            <a:extLst>
              <a:ext uri="{FF2B5EF4-FFF2-40B4-BE49-F238E27FC236}">
                <a16:creationId xmlns:a16="http://schemas.microsoft.com/office/drawing/2014/main" id="{C0E0B696-E59F-4E5C-81E4-30ADD581F1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2588" y="2687638"/>
            <a:ext cx="8305800" cy="17526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800" dirty="0">
                <a:solidFill>
                  <a:schemeClr val="bg1"/>
                </a:solidFill>
              </a:rPr>
              <a:t>2025 Roadworks Programme</a:t>
            </a:r>
          </a:p>
        </p:txBody>
      </p:sp>
      <p:sp>
        <p:nvSpPr>
          <p:cNvPr id="2052" name="Rectangle 33">
            <a:extLst>
              <a:ext uri="{FF2B5EF4-FFF2-40B4-BE49-F238E27FC236}">
                <a16:creationId xmlns:a16="http://schemas.microsoft.com/office/drawing/2014/main" id="{73490459-A12B-48B6-A230-189362E6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600" dirty="0">
                <a:solidFill>
                  <a:schemeClr val="bg1"/>
                </a:solidFill>
              </a:rPr>
              <a:t>Clondalkin, Newcastle, Rathcoole, Saggart and Brittas Area Committee Meeting</a:t>
            </a:r>
            <a:r>
              <a:rPr lang="en-US" altLang="en-US" sz="2600" dirty="0">
                <a:solidFill>
                  <a:schemeClr val="bg1"/>
                </a:solidFill>
              </a:rPr>
              <a:t>- January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5" y="764704"/>
            <a:ext cx="9010834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2024 - €8.9m</a:t>
            </a: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2025 - €9.25m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€3.4m*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Repairs/Improvements - €3.65m*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€200k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€300k 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Patching &amp; Estates- €700k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Discretionary Maintenance Works - €1m**</a:t>
            </a: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6D85D-70A7-070E-5F30-9651CB9A6795}"/>
              </a:ext>
            </a:extLst>
          </p:cNvPr>
          <p:cNvSpPr txBox="1"/>
          <p:nvPr/>
        </p:nvSpPr>
        <p:spPr>
          <a:xfrm>
            <a:off x="4132555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BB39A-E052-3377-543B-95AA60AC6F32}"/>
              </a:ext>
            </a:extLst>
          </p:cNvPr>
          <p:cNvSpPr txBox="1"/>
          <p:nvPr/>
        </p:nvSpPr>
        <p:spPr>
          <a:xfrm>
            <a:off x="-396552" y="5903893"/>
            <a:ext cx="9570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buNone/>
            </a:pPr>
            <a:r>
              <a:rPr lang="en-US" altLang="en-US" sz="1600" dirty="0">
                <a:solidFill>
                  <a:srgbClr val="D95E00"/>
                </a:solidFill>
              </a:rPr>
              <a:t>* Figure incorporates overhead costs (plant hire, enabling works) and programme contingency</a:t>
            </a:r>
          </a:p>
          <a:p>
            <a:pPr marL="457200" lvl="1" indent="0" eaLnBrk="1" hangingPunct="1">
              <a:buNone/>
            </a:pPr>
            <a:r>
              <a:rPr lang="en-US" altLang="en-US" sz="1600" dirty="0">
                <a:solidFill>
                  <a:srgbClr val="D95E00"/>
                </a:solidFill>
              </a:rPr>
              <a:t>**Includes hedge cutting, line marking, drainage works etc.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665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30BFA-D56A-50FE-5388-FAB812F34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B7B167D-FE49-72B2-E86C-3671DBCC0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33498986-31F7-CFF4-FDB9-DB552901C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u="sng" dirty="0">
                <a:solidFill>
                  <a:srgbClr val="D95E00"/>
                </a:solidFill>
              </a:rPr>
              <a:t>Sustainability Measures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Concrete Specification Revised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Use of GGBS to replace cement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Reduces virgin material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Estimated carbon reduction: 32%  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Asphalt Specification Revised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Moving from Hot Mix Asphalt to Warm Mix Asphalt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Introducing  Reclaimed Asphalt Product (RAP) into mix specification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Between a 15% &amp; 25% reduction in carbon </a:t>
            </a:r>
          </a:p>
          <a:p>
            <a:pPr marL="457200" lvl="1" indent="0" eaLnBrk="1" hangingPunct="1">
              <a:buNone/>
            </a:pPr>
            <a:endParaRPr lang="en-US" altLang="en-US" sz="20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Sustainable Thermal Road Repair (Potholes)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Reheats existing asphalt using renewable energy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10% of virgin material added to existing asphalt</a:t>
            </a:r>
          </a:p>
        </p:txBody>
      </p:sp>
    </p:spTree>
    <p:extLst>
      <p:ext uri="{BB962C8B-B14F-4D97-AF65-F5344CB8AC3E}">
        <p14:creationId xmlns:p14="http://schemas.microsoft.com/office/powerpoint/2010/main" val="93822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4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 – Clondalkin, Newcastle,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			Rathcoole, Saggart &amp; Brittas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2025 - €1,728,000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€718,000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Repairs/Improvements - €605,000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€30,000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€75,000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Patching &amp; Estate works - €100,000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Routine Maintenance Works - €150,000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Overheads &amp; Contingency - €50k*</a:t>
            </a: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r>
              <a:rPr lang="en-US" altLang="en-US" sz="1400" dirty="0">
                <a:solidFill>
                  <a:srgbClr val="D95E00"/>
                </a:solidFill>
              </a:rPr>
              <a:t>* Overhead costs (plant hire, enabling works)</a:t>
            </a:r>
          </a:p>
          <a:p>
            <a:pPr marL="457200" lvl="1" indent="0" eaLnBrk="1" hangingPunct="1">
              <a:buNone/>
            </a:pPr>
            <a:endParaRPr lang="en-US" altLang="en-US" sz="1800" dirty="0">
              <a:solidFill>
                <a:srgbClr val="D95E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8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8321968-B58F-E76D-6EF4-EE8F6EBFE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356668"/>
              </p:ext>
            </p:extLst>
          </p:nvPr>
        </p:nvGraphicFramePr>
        <p:xfrm>
          <a:off x="539552" y="2276872"/>
          <a:ext cx="6048672" cy="314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8435">
                  <a:extLst>
                    <a:ext uri="{9D8B030D-6E8A-4147-A177-3AD203B41FA5}">
                      <a16:colId xmlns:a16="http://schemas.microsoft.com/office/drawing/2014/main" val="3904415857"/>
                    </a:ext>
                  </a:extLst>
                </a:gridCol>
                <a:gridCol w="1289062">
                  <a:extLst>
                    <a:ext uri="{9D8B030D-6E8A-4147-A177-3AD203B41FA5}">
                      <a16:colId xmlns:a16="http://schemas.microsoft.com/office/drawing/2014/main" val="2256367676"/>
                    </a:ext>
                  </a:extLst>
                </a:gridCol>
                <a:gridCol w="2611175">
                  <a:extLst>
                    <a:ext uri="{9D8B030D-6E8A-4147-A177-3AD203B41FA5}">
                      <a16:colId xmlns:a16="http://schemas.microsoft.com/office/drawing/2014/main" val="1624756061"/>
                    </a:ext>
                  </a:extLst>
                </a:gridCol>
              </a:tblGrid>
              <a:tr h="942649">
                <a:tc>
                  <a:txBody>
                    <a:bodyPr/>
                    <a:lstStyle/>
                    <a:p>
                      <a:pPr algn="l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Countywide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Clondalkin, Newcastle, Rathcoole, Saggart, Brittas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91557799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Road Resurfacing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51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10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84759288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Footpath Repair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76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12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65651392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Cycle Track Maintenance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19519777"/>
                  </a:ext>
                </a:extLst>
              </a:tr>
              <a:tr h="62843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Social Housing Pavement Improvements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46640718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l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27688839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>
                          <a:effectLst/>
                        </a:rPr>
                        <a:t>Total</a:t>
                      </a:r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139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83483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32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rgbClr val="D95E00"/>
                </a:solidFill>
              </a:rPr>
              <a:t>Clondalkin, Newcastle, Rathcoole, 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rgbClr val="D95E00"/>
                </a:solidFill>
              </a:rPr>
              <a:t>Saggart and Brittas </a:t>
            </a:r>
            <a:r>
              <a:rPr lang="en-US" altLang="en-US" sz="2400" dirty="0">
                <a:solidFill>
                  <a:srgbClr val="D95E00"/>
                </a:solidFill>
              </a:rPr>
              <a:t>LEA</a:t>
            </a: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66311D5-878E-50FE-BAA3-A7D84629B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102645"/>
              </p:ext>
            </p:extLst>
          </p:nvPr>
        </p:nvGraphicFramePr>
        <p:xfrm>
          <a:off x="657982" y="1969608"/>
          <a:ext cx="7828035" cy="47257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8596">
                  <a:extLst>
                    <a:ext uri="{9D8B030D-6E8A-4147-A177-3AD203B41FA5}">
                      <a16:colId xmlns:a16="http://schemas.microsoft.com/office/drawing/2014/main" val="3756071258"/>
                    </a:ext>
                  </a:extLst>
                </a:gridCol>
                <a:gridCol w="3869439">
                  <a:extLst>
                    <a:ext uri="{9D8B030D-6E8A-4147-A177-3AD203B41FA5}">
                      <a16:colId xmlns:a16="http://schemas.microsoft.com/office/drawing/2014/main" val="1335598328"/>
                    </a:ext>
                  </a:extLst>
                </a:gridCol>
              </a:tblGrid>
              <a:tr h="392126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Road Resurfacing - €718,000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 - €605,000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99297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516114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Adamstown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Glenfield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26222132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Athgoe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Monksfield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174749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Watery Lane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Rathcoole Main St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492389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Garter Lane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Riversdale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596346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Smiths Hill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Monastery Rise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62509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Fonthill Road (South)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Westbourne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49374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Lyons rd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Wheatfield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753935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Ballynakelly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Cottages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Cherrywood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128255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Newcastle Main St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 Patricks Crescent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78542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Bawnogue District Centre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538809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Woodford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869706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Lindisfarne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1656229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81217505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Social Housing Estates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- €75000</a:t>
                      </a:r>
                      <a:endParaRPr kumimoji="0" lang="en-I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5E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Cycle Track Maintenance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- €30,000</a:t>
                      </a:r>
                      <a:endParaRPr kumimoji="0" lang="en-I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5E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6626223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038917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Deansrath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Estate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Fonthill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9492206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Lealand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7197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43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4E9A4-B5A9-B2A0-0643-D41FD642F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248F2B8-282A-BB0A-2D49-82CB6DE9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04FECE17-A239-AEA6-75F1-EE671EF3B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5" y="764704"/>
            <a:ext cx="9010834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Additional Work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	In addition to the schemes carried out under the Roadworks Programme additional works undertaken during the year by Road Maintenance are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One-off Footpath Repairs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Patching/</a:t>
            </a:r>
            <a:r>
              <a:rPr lang="en-US" altLang="en-US" sz="2000">
                <a:solidFill>
                  <a:srgbClr val="D95E00"/>
                </a:solidFill>
              </a:rPr>
              <a:t>Pothole Repair</a:t>
            </a:r>
            <a:endParaRPr lang="en-US" altLang="en-US" sz="2000" dirty="0">
              <a:solidFill>
                <a:srgbClr val="D95E00"/>
              </a:solidFill>
            </a:endParaRP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Road Marking Renewal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Ramp Repair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Hedge Cutting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Grass Cutting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Drainage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Signage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1E9E25-18C3-E5A3-ABEA-DD93D7961083}"/>
              </a:ext>
            </a:extLst>
          </p:cNvPr>
          <p:cNvSpPr txBox="1"/>
          <p:nvPr/>
        </p:nvSpPr>
        <p:spPr>
          <a:xfrm>
            <a:off x="4132555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395498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10523</TotalTime>
  <Words>409</Words>
  <Application>Microsoft Office PowerPoint</Application>
  <PresentationFormat>On-screen Show (4:3)</PresentationFormat>
  <Paragraphs>127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Narrow</vt:lpstr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Clarke</dc:creator>
  <cp:lastModifiedBy>Gary Walsh</cp:lastModifiedBy>
  <cp:revision>72</cp:revision>
  <dcterms:created xsi:type="dcterms:W3CDTF">2007-03-26T15:59:42Z</dcterms:created>
  <dcterms:modified xsi:type="dcterms:W3CDTF">2025-01-09T17:16:34Z</dcterms:modified>
</cp:coreProperties>
</file>