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306" r:id="rId3"/>
    <p:sldId id="307" r:id="rId4"/>
    <p:sldId id="305" r:id="rId5"/>
    <p:sldId id="299" r:id="rId6"/>
    <p:sldId id="291" r:id="rId7"/>
    <p:sldId id="303" r:id="rId8"/>
    <p:sldId id="309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8AB1AD-3C2F-4D04-8508-4EA85469FF32}">
          <p14:sldIdLst>
            <p14:sldId id="256"/>
            <p14:sldId id="306"/>
            <p14:sldId id="307"/>
            <p14:sldId id="305"/>
            <p14:sldId id="299"/>
            <p14:sldId id="291"/>
            <p14:sldId id="303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5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5B765-3D51-4F82-BFF0-2FFD9A534ACE}" type="datetimeFigureOut">
              <a:rPr lang="en-IE" smtClean="0"/>
              <a:t>09/01/2025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ED201-F460-4741-B0DA-F72F1241BE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322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924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3334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7B2CF-0593-7662-508B-D3805E267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12DE3-96EE-1081-7532-189B1B01C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45C39B-584B-0D11-6275-F2CF8EA0E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9B1D3-B881-BBDB-074F-95ECB99EF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851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42A3C-F739-4D1F-BC6E-001A16BD1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7276E-9DE3-420A-A42A-16F772D63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FAF4A-0DD9-442E-BACE-BA5FAE7A3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D3EC-EA73-4C31-A51F-18326F1D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2D720-EB16-4A4F-B69B-51D66F10B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2DA5B-849D-432A-903A-58CA44E2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95A8F0-0757-4B32-9C32-A409644B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28C9-1688-4B4B-92CA-406236D2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35C45-B5EB-428C-BBC9-66EF6FEF1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F2A04-6336-48F1-BFEA-FB4964659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AFC1-D3E6-43CC-B9A2-C397E5B56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C85-2498-4DD8-8B76-517685062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59F461-243D-4B1C-A461-47CD59FD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439CB-23CF-41DE-B848-29781DB19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AC01E-2A7A-4E88-9E57-6181AC3A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F1EE-5F0E-4185-A663-2FE8597F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9F510-0723-482A-B13D-0741FD7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DF503-4621-4C98-AE7D-062E8CAF4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91EEA-F070-45DF-A1FB-1D6A71D4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1A45-F2FB-438D-A633-D029B8EA3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1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1CE7D-5DD4-4E9C-87FD-61390D35E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05A7D-ED64-43B9-B718-EE6C1903C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D164C-7E66-41BD-A74C-B417C67C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7E3-14DC-47DA-AC6E-204EF4706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5EB317-2A1F-48D4-86AA-3DEF07E99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730088-BE5F-438A-B216-124207771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A2FF92-F873-4177-A01C-09F0ACA9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CC59-D654-4453-AEF4-9DDC78FC8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D252C-F6C7-4920-8725-A82D7FA7F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6B306-D5B8-4351-AD11-03D915AE8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EB83F5-1E8B-4267-9FDE-4DD2220DE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ACE3-220D-4437-996F-BC3ACDB0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5959A-FDF7-4D97-B4A4-BA0F875DD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0369A6-E7DF-4E6D-BCE5-F951AEA2B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D385B-483C-48DB-812B-484A7454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7E6C-9B7D-4A01-A8A2-75AC72D6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61088-B92F-4CEA-9FB2-16037985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4481-0C98-4335-AC17-20AC037EB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1D3B-D134-42B6-8E60-F341304AE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699E-B285-442B-881B-46437328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DBBA0-2FB6-4251-A766-6BECFE23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11C10-F492-4FB8-A656-2695015A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30EA-AF9A-42A6-A71A-DB2D8084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0DA9-0873-4D41-AC49-D9D8DC11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1214EE-DD1E-4792-BAD4-8B6A2B1A4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5E5FB5-F9A1-4C7A-96FA-8DC3B4C8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8DC36B-4B67-44AD-A045-093CEF5B18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B3DD72-EA9D-45F3-A48A-371270589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2C7D3E-CF30-44D3-8A8D-873CD51CF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C4D891-3561-4A30-9C1A-7177956E6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>
            <a:extLst>
              <a:ext uri="{FF2B5EF4-FFF2-40B4-BE49-F238E27FC236}">
                <a16:creationId xmlns:a16="http://schemas.microsoft.com/office/drawing/2014/main" id="{7D332806-27EC-4256-AC7C-78A34CF9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>
            <a:extLst>
              <a:ext uri="{FF2B5EF4-FFF2-40B4-BE49-F238E27FC236}">
                <a16:creationId xmlns:a16="http://schemas.microsoft.com/office/drawing/2014/main" id="{C0E0B696-E59F-4E5C-81E4-30ADD581F1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2588" y="2687638"/>
            <a:ext cx="8305800" cy="1752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bg1"/>
                </a:solidFill>
              </a:rPr>
              <a:t>2025 Roadworks Programme</a:t>
            </a:r>
          </a:p>
        </p:txBody>
      </p:sp>
      <p:sp>
        <p:nvSpPr>
          <p:cNvPr id="2052" name="Rectangle 33">
            <a:extLst>
              <a:ext uri="{FF2B5EF4-FFF2-40B4-BE49-F238E27FC236}">
                <a16:creationId xmlns:a16="http://schemas.microsoft.com/office/drawing/2014/main" id="{73490459-A12B-48B6-A230-189362E6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Rathfarnham, Templeogue, Firhouse, Bohernabreena</a:t>
            </a:r>
          </a:p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Area Committee Meeting</a:t>
            </a:r>
            <a:r>
              <a:rPr lang="en-US" altLang="en-US" sz="2600" dirty="0">
                <a:solidFill>
                  <a:schemeClr val="bg1"/>
                </a:solidFill>
              </a:rPr>
              <a:t>- January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64704"/>
            <a:ext cx="901083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2024 - €8.9m</a:t>
            </a: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2025 - €9.25m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€3.4m*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€3.65m*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€200k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€300k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Patching &amp; Estates- €700k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Discretionary Maintenance Works - €1m**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6D85D-70A7-070E-5F30-9651CB9A6795}"/>
              </a:ext>
            </a:extLst>
          </p:cNvPr>
          <p:cNvSpPr txBox="1"/>
          <p:nvPr/>
        </p:nvSpPr>
        <p:spPr>
          <a:xfrm>
            <a:off x="4132555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BB39A-E052-3377-543B-95AA60AC6F32}"/>
              </a:ext>
            </a:extLst>
          </p:cNvPr>
          <p:cNvSpPr txBox="1"/>
          <p:nvPr/>
        </p:nvSpPr>
        <p:spPr>
          <a:xfrm>
            <a:off x="-396552" y="5903893"/>
            <a:ext cx="9570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 Figure incorporates overhead costs (plant hire, enabling works) and programme contingency</a:t>
            </a:r>
          </a:p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**Includes hedge cutting, line marking, drainage works etc.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665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30BFA-D56A-50FE-5388-FAB812F34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B7B167D-FE49-72B2-E86C-3671DBCC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33498986-31F7-CFF4-FDB9-DB552901C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u="sng" dirty="0">
                <a:solidFill>
                  <a:srgbClr val="D95E00"/>
                </a:solidFill>
              </a:rPr>
              <a:t>Sustainability Measures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Concrete Specification Revised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Use of GGBS to replace cement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Reduces virgin material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Estimated carbon reduction: 32%  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Asphalt Specification Revised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Moving from Hot Mix Asphalt to Warm Mix Asphalt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Introducing  Reclaimed Asphalt Product (RAP) into mix specification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Between a 15% &amp; 25% reduction in carbon </a:t>
            </a:r>
          </a:p>
          <a:p>
            <a:pPr marL="457200" lvl="1" indent="0" eaLnBrk="1" hangingPunct="1">
              <a:buNone/>
            </a:pPr>
            <a:endParaRPr lang="en-US" altLang="en-US" sz="20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Sustainable Thermal Road Repair (Potholes)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Reheats existing asphalt using renewable energy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10% of virgin material added to existing asphalt</a:t>
            </a:r>
          </a:p>
        </p:txBody>
      </p:sp>
    </p:spTree>
    <p:extLst>
      <p:ext uri="{BB962C8B-B14F-4D97-AF65-F5344CB8AC3E}">
        <p14:creationId xmlns:p14="http://schemas.microsoft.com/office/powerpoint/2010/main" val="93822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42" y="1221904"/>
            <a:ext cx="8382000" cy="515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 - RTFB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2025 - €2,785,000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€1,045,000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 - €1,040,000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€100,000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Patching &amp; Estate works - €200,000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€300,000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Overheads &amp; Contingency - €100,000*</a:t>
            </a: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22607-1F6B-228D-0C26-9C2E12CE0985}"/>
              </a:ext>
            </a:extLst>
          </p:cNvPr>
          <p:cNvSpPr txBox="1"/>
          <p:nvPr/>
        </p:nvSpPr>
        <p:spPr>
          <a:xfrm>
            <a:off x="61630" y="6266515"/>
            <a:ext cx="957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 Overhead costs (plant hire, enabling works)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790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C2D0EF-7AA1-85F3-B60A-C3052D461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60266"/>
              </p:ext>
            </p:extLst>
          </p:nvPr>
        </p:nvGraphicFramePr>
        <p:xfrm>
          <a:off x="755576" y="2201628"/>
          <a:ext cx="6624735" cy="3435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6357">
                  <a:extLst>
                    <a:ext uri="{9D8B030D-6E8A-4147-A177-3AD203B41FA5}">
                      <a16:colId xmlns:a16="http://schemas.microsoft.com/office/drawing/2014/main" val="3379179233"/>
                    </a:ext>
                  </a:extLst>
                </a:gridCol>
                <a:gridCol w="1359814">
                  <a:extLst>
                    <a:ext uri="{9D8B030D-6E8A-4147-A177-3AD203B41FA5}">
                      <a16:colId xmlns:a16="http://schemas.microsoft.com/office/drawing/2014/main" val="4254216947"/>
                    </a:ext>
                  </a:extLst>
                </a:gridCol>
                <a:gridCol w="1359814">
                  <a:extLst>
                    <a:ext uri="{9D8B030D-6E8A-4147-A177-3AD203B41FA5}">
                      <a16:colId xmlns:a16="http://schemas.microsoft.com/office/drawing/2014/main" val="549137421"/>
                    </a:ext>
                  </a:extLst>
                </a:gridCol>
                <a:gridCol w="1638750">
                  <a:extLst>
                    <a:ext uri="{9D8B030D-6E8A-4147-A177-3AD203B41FA5}">
                      <a16:colId xmlns:a16="http://schemas.microsoft.com/office/drawing/2014/main" val="4201230585"/>
                    </a:ext>
                  </a:extLst>
                </a:gridCol>
              </a:tblGrid>
              <a:tr h="528490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Countywide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  <a:latin typeface="+mn-lt"/>
                        </a:rPr>
                        <a:t>Rathfarnham/</a:t>
                      </a:r>
                    </a:p>
                    <a:p>
                      <a:pPr algn="ctr" fontAlgn="ctr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Templeogue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Firhouse/</a:t>
                      </a:r>
                    </a:p>
                    <a:p>
                      <a:pPr algn="ctr" fontAlgn="ctr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Bohernabreena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95976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Road Resurfacing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51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10699691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Footpath Repair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76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5667603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Cycle Track Maintenance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41769257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Social Housing </a:t>
                      </a:r>
                    </a:p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Pavement Improvements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3238101"/>
                  </a:ext>
                </a:extLst>
              </a:tr>
              <a:tr h="264245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35820790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>
                          <a:effectLst/>
                        </a:rPr>
                        <a:t>Total</a:t>
                      </a:r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139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6161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32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Rathfarnham Templeogue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Road Resurfacing - €705,000</a:t>
            </a:r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Footpath Repair - €695,000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EFC053-5159-D35D-A8B8-8520E74ED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866773"/>
              </p:ext>
            </p:extLst>
          </p:nvPr>
        </p:nvGraphicFramePr>
        <p:xfrm>
          <a:off x="346712" y="2493115"/>
          <a:ext cx="8280920" cy="4137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157494387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734401246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421166631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71552829"/>
                    </a:ext>
                  </a:extLst>
                </a:gridCol>
              </a:tblGrid>
              <a:tr h="308761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96790526"/>
                  </a:ext>
                </a:extLst>
              </a:tr>
              <a:tr h="172654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02817349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Scholarstown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Whitechurch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Saint Patrick's Cottages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0371272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Rathfarnham Park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Whitechurch Way &amp; Green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Orwell Park Estate, Orwell Park Way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8925448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Crannagh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Estate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The Avenue, Cypress Downs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Wainsfort Manor Drive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1804042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Limekiln Ave,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Shelton Drive, Gardens or Grove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Cherryfield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Avenue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0554963"/>
                  </a:ext>
                </a:extLst>
              </a:tr>
              <a:tr h="21227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Ballymount Road Lower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Cromwellsfort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Grange Manor Estate, Rathfarnham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7075904"/>
                  </a:ext>
                </a:extLst>
              </a:tr>
              <a:tr h="237842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Marian Road Phase 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Domville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Estate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Kimmage Road West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33373108"/>
                  </a:ext>
                </a:extLst>
              </a:tr>
              <a:tr h="2443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Saint Peter’s Road,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Greentrees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Road,    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Templeville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Anne Devlin Drive &amp; Avenue,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Orchardstown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Villas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Corrig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Close,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Lugnaquilla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Avenue &amp;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Tonduff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Close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1883689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Cherryfield Road Phase 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Wellington Lane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Ballyboden Road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078069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Rathfarnham Main Street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Springfield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Pinewood Park, Rathfarnham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9727113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136 Templeville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Willbrook Lawns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Edenbrook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Park and Drive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7528217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Shelton Drive/Rockfield Avenue junction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Elkwood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Estate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Fernhill Road &amp; Park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2287362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Tara Hill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Butterfield Park &amp; Orchard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Beechfield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22344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Anne Devlin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9572982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 James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61485617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Oak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0507189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New Nangor Road and Killeen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74983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3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Firhouse Bohernabreena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Road Resurfacing - €340,000</a:t>
            </a:r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Footpath Repair - €345,000</a:t>
            </a:r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Cycle Track Maintenance - €100,000</a:t>
            </a:r>
          </a:p>
          <a:p>
            <a:pPr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BF792F-78DA-639A-679A-A805F4474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518266"/>
              </p:ext>
            </p:extLst>
          </p:nvPr>
        </p:nvGraphicFramePr>
        <p:xfrm>
          <a:off x="381000" y="2977628"/>
          <a:ext cx="8583488" cy="3116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3008">
                  <a:extLst>
                    <a:ext uri="{9D8B030D-6E8A-4147-A177-3AD203B41FA5}">
                      <a16:colId xmlns:a16="http://schemas.microsoft.com/office/drawing/2014/main" val="476166743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1233619436"/>
                    </a:ext>
                  </a:extLst>
                </a:gridCol>
              </a:tblGrid>
              <a:tr h="248581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80261460"/>
                  </a:ext>
                </a:extLst>
              </a:tr>
              <a:tr h="248581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43959715"/>
                  </a:ext>
                </a:extLst>
              </a:tr>
              <a:tr h="24858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Whitechurch Road-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Monalea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Wood Estate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7493627"/>
                  </a:ext>
                </a:extLst>
              </a:tr>
              <a:tr h="214608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Friarstown Lane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Bohernabreena Road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130722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 Rourke's Lane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Allenton Drive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7518862"/>
                  </a:ext>
                </a:extLst>
              </a:tr>
              <a:tr h="230832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Mount Venus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Ely View &amp; Green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5280753"/>
                  </a:ext>
                </a:extLst>
              </a:tr>
              <a:tr h="24858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Glassamucky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Dodder Avenue/Green/Court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1014488"/>
                  </a:ext>
                </a:extLst>
              </a:tr>
              <a:tr h="255475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Allagour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Ballycullen Avenue and Drive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7787332"/>
                  </a:ext>
                </a:extLst>
              </a:tr>
              <a:tr h="23978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Ellensborough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9822695"/>
                  </a:ext>
                </a:extLst>
              </a:tr>
              <a:tr h="1545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Cycle Track Maintenance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54975299"/>
                  </a:ext>
                </a:extLst>
              </a:tr>
              <a:tr h="18792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Stocking Lane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87859095"/>
                  </a:ext>
                </a:extLst>
              </a:tr>
              <a:tr h="235336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43585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4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4E9A4-B5A9-B2A0-0643-D41FD642F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248F2B8-282A-BB0A-2D49-82CB6DE9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04FECE17-A239-AEA6-75F1-EE671EF3B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64704"/>
            <a:ext cx="901083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Additional Work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	In addition to the schemes carried out under the Roadworks Programme additional works undertaken during the year by Road Maintenance are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One-off Footpath Repairs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Patching/Pothole Repair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Road Marking Renewal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Ramp Repair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Hedge Cutting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Grass Cutting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Drainage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Signage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1E9E25-18C3-E5A3-ABEA-DD93D7961083}"/>
              </a:ext>
            </a:extLst>
          </p:cNvPr>
          <p:cNvSpPr txBox="1"/>
          <p:nvPr/>
        </p:nvSpPr>
        <p:spPr>
          <a:xfrm>
            <a:off x="4132555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9549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11311</TotalTime>
  <Words>534</Words>
  <Application>Microsoft Office PowerPoint</Application>
  <PresentationFormat>On-screen Show (4:3)</PresentationFormat>
  <Paragraphs>177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 Narrow</vt:lpstr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Gary Walsh</cp:lastModifiedBy>
  <cp:revision>75</cp:revision>
  <dcterms:created xsi:type="dcterms:W3CDTF">2007-03-26T15:59:42Z</dcterms:created>
  <dcterms:modified xsi:type="dcterms:W3CDTF">2025-01-09T17:16:39Z</dcterms:modified>
</cp:coreProperties>
</file>