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0"/>
  </p:notesMasterIdLst>
  <p:sldIdLst>
    <p:sldId id="256" r:id="rId2"/>
    <p:sldId id="306" r:id="rId3"/>
    <p:sldId id="307" r:id="rId4"/>
    <p:sldId id="305" r:id="rId5"/>
    <p:sldId id="299" r:id="rId6"/>
    <p:sldId id="291" r:id="rId7"/>
    <p:sldId id="303" r:id="rId8"/>
    <p:sldId id="309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A8AB1AD-3C2F-4D04-8508-4EA85469FF32}">
          <p14:sldIdLst>
            <p14:sldId id="256"/>
            <p14:sldId id="306"/>
            <p14:sldId id="307"/>
            <p14:sldId id="305"/>
            <p14:sldId id="299"/>
            <p14:sldId id="291"/>
            <p14:sldId id="303"/>
            <p14:sldId id="3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15" autoAdjust="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A5B765-3D51-4F82-BFF0-2FFD9A534ACE}" type="datetimeFigureOut">
              <a:rPr lang="en-IE" smtClean="0"/>
              <a:t>09/01/2025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1ED201-F460-4741-B0DA-F72F1241BEB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83228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DEDD-457E-4AEA-852D-CF2C347274D5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09246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DEDD-457E-4AEA-852D-CF2C347274D5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93334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7B2CF-0593-7662-508B-D3805E267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A12DE3-96EE-1081-7532-189B1B01C2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45C39B-584B-0D11-6275-F2CF8EA0E5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9B1D3-B881-BBDB-074F-95ECB99EF3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DEDD-457E-4AEA-852D-CF2C347274D5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8512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242A3C-F739-4D1F-BC6E-001A16BD1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B7276E-9DE3-420A-A42A-16F772D638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5FAF4A-0DD9-442E-BACE-BA5FAE7A31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FD3EC-EA73-4C31-A51F-18326F1D83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79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72D720-EB16-4A4F-B69B-51D66F10B8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52DA5B-849D-432A-903A-58CA44E2DF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95A8F0-0757-4B32-9C32-A409644BBE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A28C9-1688-4B4B-92CA-406236D269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546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A35C45-B5EB-428C-BBC9-66EF6FEF1D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9F2A04-6336-48F1-BFEA-FB49646594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55AFC1-D3E6-43CC-B9A2-C397E5B56D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ABC85-2498-4DD8-8B76-5176850628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30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59F461-243D-4B1C-A461-47CD59FDEE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5439CB-23CF-41DE-B848-29781DB19B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4AC01E-2A7A-4E88-9E57-6181AC3AFE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2F1EE-5F0E-4185-A663-2FE8597F5B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146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39F510-0723-482A-B13D-0741FD7E6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ADF503-4621-4C98-AE7D-062E8CAF4E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091EEA-F070-45DF-A1FB-1D6A71D42C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71A45-F2FB-438D-A633-D029B8EA3E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911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11CE7D-5DD4-4E9C-87FD-61390D35EC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105A7D-ED64-43B9-B718-EE6C1903CE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D164C-7E66-41BD-A74C-B417C67C4B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187E3-14DC-47DA-AC6E-204EF47062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66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25EB317-2A1F-48D4-86AA-3DEF07E997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9730088-BE5F-438A-B216-124207771B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AA2FF92-F873-4177-A01C-09F0ACA9E7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3CC59-D654-4453-AEF4-9DDC78FC8A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880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3DD252C-F6C7-4920-8725-A82D7FA7FF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D86B306-D5B8-4351-AD11-03D915AE8B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4EB83F5-1E8B-4267-9FDE-4DD2220DE3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5ACE3-220D-4437-996F-BC3ACDB0A6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014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A75959A-FDF7-4D97-B4A4-BA0F875DD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70369A6-E7DF-4E6D-BCE5-F951AEA2B5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4ED385B-483C-48DB-812B-484A74540B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B7E6C-9B7D-4A01-A8A2-75AC72D668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39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F61088-B92F-4CEA-9FB2-160379856C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454481-0C98-4335-AC17-20AC037EBB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AC1D3B-D134-42B6-8E60-F341304AE2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E699E-B285-442B-881B-464373287C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779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2DBBA0-2FB6-4251-A766-6BECFE23E2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A11C10-F492-4FB8-A656-2695015A02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0430EA-AF9A-42A6-A71A-DB2D808426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00DA9-0873-4D41-AC49-D9D8DC117C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099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41214EE-DD1E-4792-BAD4-8B6A2B1A4F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5E5FB5-F9A1-4C7A-96FA-8DC3B4C8B5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E8DC36B-4B67-44AD-A045-093CEF5B188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FB3DD72-EA9D-45F3-A48A-371270589ED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42C7D3E-CF30-44D3-8A8D-873CD51CFC1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3C4D891-3561-4A30-9C1A-7177956E6E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1">
            <a:extLst>
              <a:ext uri="{FF2B5EF4-FFF2-40B4-BE49-F238E27FC236}">
                <a16:creationId xmlns:a16="http://schemas.microsoft.com/office/drawing/2014/main" id="{7D332806-27EC-4256-AC7C-78A34CF98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2">
            <a:extLst>
              <a:ext uri="{FF2B5EF4-FFF2-40B4-BE49-F238E27FC236}">
                <a16:creationId xmlns:a16="http://schemas.microsoft.com/office/drawing/2014/main" id="{C0E0B696-E59F-4E5C-81E4-30ADD581F15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2588" y="2687638"/>
            <a:ext cx="8305800" cy="1752600"/>
          </a:xfrm>
          <a:noFill/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sz="4800" dirty="0">
                <a:solidFill>
                  <a:schemeClr val="bg1"/>
                </a:solidFill>
              </a:rPr>
              <a:t>2025 Roadworks Programme</a:t>
            </a:r>
          </a:p>
        </p:txBody>
      </p:sp>
      <p:sp>
        <p:nvSpPr>
          <p:cNvPr id="2052" name="Rectangle 33">
            <a:extLst>
              <a:ext uri="{FF2B5EF4-FFF2-40B4-BE49-F238E27FC236}">
                <a16:creationId xmlns:a16="http://schemas.microsoft.com/office/drawing/2014/main" id="{73490459-A12B-48B6-A230-189362E6C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2600" dirty="0">
                <a:solidFill>
                  <a:schemeClr val="bg1"/>
                </a:solidFill>
              </a:rPr>
              <a:t>Rathfarnham, Templeogue, Firhouse, Bohernabreena</a:t>
            </a:r>
          </a:p>
          <a:p>
            <a:pPr eaLnBrk="1" hangingPunct="1">
              <a:buFontTx/>
              <a:buNone/>
            </a:pPr>
            <a:r>
              <a:rPr lang="en-GB" altLang="en-US" sz="2600" dirty="0">
                <a:solidFill>
                  <a:schemeClr val="bg1"/>
                </a:solidFill>
              </a:rPr>
              <a:t>Area Committee Meeting</a:t>
            </a:r>
            <a:r>
              <a:rPr lang="en-US" altLang="en-US" sz="2600" dirty="0">
                <a:solidFill>
                  <a:schemeClr val="bg1"/>
                </a:solidFill>
              </a:rPr>
              <a:t>- January 2025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5" y="764704"/>
            <a:ext cx="9010834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2024 - €8.9m</a:t>
            </a: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2025 - €9.25m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€3.4m*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Repairs/Improvements - €3.65m*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€200k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€300k 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Patching &amp; Estates- €700k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Discretionary Maintenance Works - €1m**</a:t>
            </a: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A6D85D-70A7-070E-5F30-9651CB9A6795}"/>
              </a:ext>
            </a:extLst>
          </p:cNvPr>
          <p:cNvSpPr txBox="1"/>
          <p:nvPr/>
        </p:nvSpPr>
        <p:spPr>
          <a:xfrm>
            <a:off x="4132555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3BB39A-E052-3377-543B-95AA60AC6F32}"/>
              </a:ext>
            </a:extLst>
          </p:cNvPr>
          <p:cNvSpPr txBox="1"/>
          <p:nvPr/>
        </p:nvSpPr>
        <p:spPr>
          <a:xfrm>
            <a:off x="-396552" y="5903893"/>
            <a:ext cx="9570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 Figure incorporates overhead costs (plant hire, enabling works) and programme contingency</a:t>
            </a:r>
          </a:p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**Includes hedge cutting, line marking, drainage works etc.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56654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30BFA-D56A-50FE-5388-FAB812F34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4B7B167D-FE49-72B2-E86C-3671DBCC0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33498986-31F7-CFF4-FDB9-DB552901C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u="sng" dirty="0">
                <a:solidFill>
                  <a:srgbClr val="D95E00"/>
                </a:solidFill>
              </a:rPr>
              <a:t>Sustainability Measures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Concrete Specification Revised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Use of GGBS to replace cement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Reduces virgin material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Estimated carbon reduction: 32%  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Asphalt Specification Revised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Moving from Hot Mix Asphalt to Warm Mix Asphalt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Introducing  Reclaimed Asphalt Product (RAP) into mix specification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Between a 15% &amp; 25% reduction in carbon </a:t>
            </a:r>
          </a:p>
          <a:p>
            <a:pPr marL="457200" lvl="1" indent="0" eaLnBrk="1" hangingPunct="1">
              <a:buNone/>
            </a:pPr>
            <a:endParaRPr lang="en-US" altLang="en-US" sz="20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Sustainable Thermal Road Repair (Potholes)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Reheats existing asphalt using renewable energy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10% of virgin material added to existing asphalt</a:t>
            </a:r>
          </a:p>
        </p:txBody>
      </p:sp>
    </p:spTree>
    <p:extLst>
      <p:ext uri="{BB962C8B-B14F-4D97-AF65-F5344CB8AC3E}">
        <p14:creationId xmlns:p14="http://schemas.microsoft.com/office/powerpoint/2010/main" val="938228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042" y="1221904"/>
            <a:ext cx="8382000" cy="5159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 - RTFB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2025 - €2,785,000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€1,045,000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 - €1,040,000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€100,000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Patching &amp; Estate works - €200,000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Routine Maintenance Works - €300,000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Overheads &amp; Contingency - €100,000*</a:t>
            </a: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022607-1F6B-228D-0C26-9C2E12CE0985}"/>
              </a:ext>
            </a:extLst>
          </p:cNvPr>
          <p:cNvSpPr txBox="1"/>
          <p:nvPr/>
        </p:nvSpPr>
        <p:spPr>
          <a:xfrm>
            <a:off x="61630" y="6266515"/>
            <a:ext cx="9570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 Overhead costs (plant hire, enabling works)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17905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AC2D0EF-7AA1-85F3-B60A-C3052D4618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860266"/>
              </p:ext>
            </p:extLst>
          </p:nvPr>
        </p:nvGraphicFramePr>
        <p:xfrm>
          <a:off x="755576" y="2201628"/>
          <a:ext cx="6624735" cy="34351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66357">
                  <a:extLst>
                    <a:ext uri="{9D8B030D-6E8A-4147-A177-3AD203B41FA5}">
                      <a16:colId xmlns:a16="http://schemas.microsoft.com/office/drawing/2014/main" val="3379179233"/>
                    </a:ext>
                  </a:extLst>
                </a:gridCol>
                <a:gridCol w="1359814">
                  <a:extLst>
                    <a:ext uri="{9D8B030D-6E8A-4147-A177-3AD203B41FA5}">
                      <a16:colId xmlns:a16="http://schemas.microsoft.com/office/drawing/2014/main" val="4254216947"/>
                    </a:ext>
                  </a:extLst>
                </a:gridCol>
                <a:gridCol w="1359814">
                  <a:extLst>
                    <a:ext uri="{9D8B030D-6E8A-4147-A177-3AD203B41FA5}">
                      <a16:colId xmlns:a16="http://schemas.microsoft.com/office/drawing/2014/main" val="549137421"/>
                    </a:ext>
                  </a:extLst>
                </a:gridCol>
                <a:gridCol w="1638750">
                  <a:extLst>
                    <a:ext uri="{9D8B030D-6E8A-4147-A177-3AD203B41FA5}">
                      <a16:colId xmlns:a16="http://schemas.microsoft.com/office/drawing/2014/main" val="4201230585"/>
                    </a:ext>
                  </a:extLst>
                </a:gridCol>
              </a:tblGrid>
              <a:tr h="528490">
                <a:tc>
                  <a:txBody>
                    <a:bodyPr/>
                    <a:lstStyle/>
                    <a:p>
                      <a:pPr algn="l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Countywide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  <a:latin typeface="+mn-lt"/>
                        </a:rPr>
                        <a:t>Rathfarnham/</a:t>
                      </a:r>
                    </a:p>
                    <a:p>
                      <a:pPr algn="ctr" fontAlgn="ctr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Templeogue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Firhouse/</a:t>
                      </a:r>
                    </a:p>
                    <a:p>
                      <a:pPr algn="ctr" fontAlgn="ctr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Bohernabreena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41295976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Road Resurfacing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51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16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10699691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Footpath Repair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76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85667603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Cycle Track Maintenance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41769257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 dirty="0">
                          <a:effectLst/>
                        </a:rPr>
                        <a:t>Social Housing </a:t>
                      </a:r>
                    </a:p>
                    <a:p>
                      <a:pPr algn="l" fontAlgn="ctr"/>
                      <a:r>
                        <a:rPr lang="en-IE" sz="1400" u="none" strike="noStrike" dirty="0">
                          <a:effectLst/>
                        </a:rPr>
                        <a:t>Pavement Improvements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73238101"/>
                  </a:ext>
                </a:extLst>
              </a:tr>
              <a:tr h="264245">
                <a:tc>
                  <a:txBody>
                    <a:bodyPr/>
                    <a:lstStyle/>
                    <a:p>
                      <a:pPr algn="l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35820790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b="1" u="none" strike="noStrike">
                          <a:effectLst/>
                        </a:rPr>
                        <a:t>Total</a:t>
                      </a:r>
                      <a:endParaRPr lang="en-I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 dirty="0">
                          <a:effectLst/>
                        </a:rPr>
                        <a:t>139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r>
                        <a:rPr lang="en-I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en-I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86161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1328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Rathfarnham Templeogue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Road Resurfacing - €705,000</a:t>
            </a:r>
          </a:p>
          <a:p>
            <a:pPr eaLnBrk="1" hangingPunct="1"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Footpath Repair - €695,000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4EFC053-5159-D35D-A8B8-8520E74ED7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866773"/>
              </p:ext>
            </p:extLst>
          </p:nvPr>
        </p:nvGraphicFramePr>
        <p:xfrm>
          <a:off x="346712" y="2493115"/>
          <a:ext cx="8280920" cy="4137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24336">
                  <a:extLst>
                    <a:ext uri="{9D8B030D-6E8A-4147-A177-3AD203B41FA5}">
                      <a16:colId xmlns:a16="http://schemas.microsoft.com/office/drawing/2014/main" val="1574943877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734401246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4211666312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71552829"/>
                    </a:ext>
                  </a:extLst>
                </a:gridCol>
              </a:tblGrid>
              <a:tr h="308761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96790526"/>
                  </a:ext>
                </a:extLst>
              </a:tr>
              <a:tr h="172654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02817349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Scholarstown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Whitechurch Road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Saint Patrick's Cottages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90371272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Rathfarnham Park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Whitechurch Way &amp; Green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Orwell Park Estate, Orwell Park Way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38925448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Crannagh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Estate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The Avenue, Cypress Downs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Wainsfort Manor Drive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91804042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Limekiln Ave,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Shelton Drive, Gardens or Grove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Cherryfield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Avenue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90554963"/>
                  </a:ext>
                </a:extLst>
              </a:tr>
              <a:tr h="212271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Ballymount Road Lower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Cromwellsfort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Grange Manor Estate, Rathfarnham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37075904"/>
                  </a:ext>
                </a:extLst>
              </a:tr>
              <a:tr h="237842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Marian Road Phase 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Domville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Estate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Kimmage Road West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33373108"/>
                  </a:ext>
                </a:extLst>
              </a:tr>
              <a:tr h="24432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Saint Peter’s Road,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Greentrees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Road,    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Templeville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Anne Devlin Drive &amp; Avenue, </a:t>
                      </a:r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Orchardstown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Villas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Corrig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Close, </a:t>
                      </a:r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Lugnaquilla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Avenue &amp; </a:t>
                      </a:r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Tonduff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Close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81883689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Cherryfield Road Phase 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Wellington Lane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Ballyboden Road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7078069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Rathfarnham Main Street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Springfield Road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Pinewood Park, Rathfarnham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59727113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136 Templeville Road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Willbrook Lawns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Edenbrook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Park and Drive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87528217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Shelton Drive/Rockfield Avenue junction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Elkwood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Estate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Fernhill Road &amp; Park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72287362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Tara Hill Road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Butterfield Park &amp; Orchard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Beechfield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Road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722344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Anne Devlin Road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09572982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St James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61485617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Oak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80507189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New Nangor Road and Killeen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74983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5436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Firhouse Bohernabreena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Road Resurfacing - €340,000</a:t>
            </a:r>
          </a:p>
          <a:p>
            <a:pPr eaLnBrk="1" hangingPunct="1"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Footpath Repair - €345,000</a:t>
            </a:r>
          </a:p>
          <a:p>
            <a:pPr eaLnBrk="1" hangingPunct="1"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Cycle Track Maintenance - €100,000</a:t>
            </a:r>
          </a:p>
          <a:p>
            <a:pPr eaLnBrk="1" hangingPunct="1"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9BF792F-78DA-639A-679A-A805F4474A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518266"/>
              </p:ext>
            </p:extLst>
          </p:nvPr>
        </p:nvGraphicFramePr>
        <p:xfrm>
          <a:off x="381000" y="2977628"/>
          <a:ext cx="8583488" cy="31169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3008">
                  <a:extLst>
                    <a:ext uri="{9D8B030D-6E8A-4147-A177-3AD203B41FA5}">
                      <a16:colId xmlns:a16="http://schemas.microsoft.com/office/drawing/2014/main" val="476166743"/>
                    </a:ext>
                  </a:extLst>
                </a:gridCol>
                <a:gridCol w="4320480">
                  <a:extLst>
                    <a:ext uri="{9D8B030D-6E8A-4147-A177-3AD203B41FA5}">
                      <a16:colId xmlns:a16="http://schemas.microsoft.com/office/drawing/2014/main" val="1233619436"/>
                    </a:ext>
                  </a:extLst>
                </a:gridCol>
              </a:tblGrid>
              <a:tr h="248581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80261460"/>
                  </a:ext>
                </a:extLst>
              </a:tr>
              <a:tr h="248581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43959715"/>
                  </a:ext>
                </a:extLst>
              </a:tr>
              <a:tr h="248581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Whitechurch Road-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Monalea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Wood Estate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37493627"/>
                  </a:ext>
                </a:extLst>
              </a:tr>
              <a:tr h="214608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Friarstown Lane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Bohernabreena Road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11307223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 Rourke's Lane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Allenton Drive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67518862"/>
                  </a:ext>
                </a:extLst>
              </a:tr>
              <a:tr h="230832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Mount Venus Road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Ely View &amp; Green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5280753"/>
                  </a:ext>
                </a:extLst>
              </a:tr>
              <a:tr h="248581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Glassamucky Road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Dodder Avenue/Green/Court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01014488"/>
                  </a:ext>
                </a:extLst>
              </a:tr>
              <a:tr h="25547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Allagour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Ballycullen Avenue and Drive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37787332"/>
                  </a:ext>
                </a:extLst>
              </a:tr>
              <a:tr h="239789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Ellensborough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69822695"/>
                  </a:ext>
                </a:extLst>
              </a:tr>
              <a:tr h="15453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95E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Cycle Track Maintenance</a:t>
                      </a:r>
                      <a:endParaRPr kumimoji="0" lang="en-IE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95E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54975299"/>
                  </a:ext>
                </a:extLst>
              </a:tr>
              <a:tr h="18792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Stocking Lane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87859095"/>
                  </a:ext>
                </a:extLst>
              </a:tr>
              <a:tr h="235336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43585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141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4E9A4-B5A9-B2A0-0643-D41FD642F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0248F2B8-282A-BB0A-2D49-82CB6DE94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04FECE17-A239-AEA6-75F1-EE671EF3B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5" y="764704"/>
            <a:ext cx="9010834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Additional Work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	In addition to the schemes carried out under the Roadworks Programme additional works undertaken during the year by Road Maintenance are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One-off Footpath Repairs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Patching/Pothole Repair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Road Marking Renewal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Ramp Repair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Hedge Cutting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Grass Cutting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Drainage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Signage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1E9E25-18C3-E5A3-ABEA-DD93D7961083}"/>
              </a:ext>
            </a:extLst>
          </p:cNvPr>
          <p:cNvSpPr txBox="1"/>
          <p:nvPr/>
        </p:nvSpPr>
        <p:spPr>
          <a:xfrm>
            <a:off x="4132555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395498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11311</TotalTime>
  <Words>534</Words>
  <Application>Microsoft Office PowerPoint</Application>
  <PresentationFormat>On-screen Show (4:3)</PresentationFormat>
  <Paragraphs>177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 Narrow</vt:lpstr>
      <vt:lpstr>Arial</vt:lpstr>
      <vt:lpstr>Calibri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Clarke</dc:creator>
  <cp:lastModifiedBy>Gary Walsh</cp:lastModifiedBy>
  <cp:revision>75</cp:revision>
  <dcterms:created xsi:type="dcterms:W3CDTF">2007-03-26T15:59:42Z</dcterms:created>
  <dcterms:modified xsi:type="dcterms:W3CDTF">2025-01-09T17:16:39Z</dcterms:modified>
</cp:coreProperties>
</file>