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73" r:id="rId4"/>
    <p:sldId id="274" r:id="rId5"/>
    <p:sldId id="278" r:id="rId6"/>
    <p:sldId id="276" r:id="rId7"/>
    <p:sldId id="275" r:id="rId8"/>
  </p:sldIdLst>
  <p:sldSz cx="18288000" cy="10287000"/>
  <p:notesSz cx="6858000" cy="9144000"/>
  <p:embeddedFontLst>
    <p:embeddedFont>
      <p:font typeface="Arial Bold" panose="020B0704020202020204" pitchFamily="34" charset="0"/>
      <p:regular r:id="rId9"/>
      <p:bold r:id="rId10"/>
    </p:embeddedFont>
    <p:embeddedFont>
      <p:font typeface="Gotham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4310697"/>
            <a:ext cx="13951463" cy="3381417"/>
            <a:chOff x="0" y="1698615"/>
            <a:chExt cx="18601951" cy="4508555"/>
          </a:xfrm>
        </p:grpSpPr>
        <p:sp>
          <p:nvSpPr>
            <p:cNvPr id="4" name="TextBox 4"/>
            <p:cNvSpPr txBox="1"/>
            <p:nvPr/>
          </p:nvSpPr>
          <p:spPr>
            <a:xfrm>
              <a:off x="240117" y="1698615"/>
              <a:ext cx="18361834" cy="2838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Brittas Safety </a:t>
              </a:r>
            </a:p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Improvement Scheme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3468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592917" y="5769957"/>
              <a:ext cx="10645320" cy="437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2007" dirty="0">
                  <a:solidFill>
                    <a:srgbClr val="51626F"/>
                  </a:solidFill>
                  <a:latin typeface="Arial"/>
                </a:rPr>
                <a:t>Options and Feasibility Report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119519-8C2E-2D1F-89ED-2627AD724D9C}"/>
              </a:ext>
            </a:extLst>
          </p:cNvPr>
          <p:cNvSpPr txBox="1"/>
          <p:nvPr/>
        </p:nvSpPr>
        <p:spPr>
          <a:xfrm>
            <a:off x="15773400" y="8710773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Sept 2024</a:t>
            </a:r>
            <a:endParaRPr lang="en-IE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1918855"/>
            <a:ext cx="9372600" cy="7487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is very poor distinction between the rural and urban sections of the N81 at Brittas Village.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3 No. sub-standard side road junctions within the village e.g. sightlines are insufficient, turning radii not adequate etc.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is no provision for pedestrians to safely cross the N81.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Footpaths are too narrow (large sections of footpath &lt;1.8m wide).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Road Signage is cluttered and poorly located.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 through effect travelling N81 in southbound direction onto R114.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N81 carriageway through the village is too wide encouraging speeding. 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Poorly located parking bays outside of the Blue Gardenia adjacent to McDonagh’s Lane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571500"/>
            <a:ext cx="85344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Current Safety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509BA-7E10-4DDD-CE58-750E0AD1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98" y="1943100"/>
            <a:ext cx="719176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CC2F-94FB-EC3E-665D-8C4C8494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A614CD-4697-2BB1-CCC2-D64D94D47F1A}"/>
              </a:ext>
            </a:extLst>
          </p:cNvPr>
          <p:cNvSpPr/>
          <p:nvPr/>
        </p:nvSpPr>
        <p:spPr>
          <a:xfrm>
            <a:off x="2078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B72A7BB-19D5-CEFC-EC8C-302BEF5564C7}"/>
              </a:ext>
            </a:extLst>
          </p:cNvPr>
          <p:cNvSpPr txBox="1"/>
          <p:nvPr/>
        </p:nvSpPr>
        <p:spPr>
          <a:xfrm>
            <a:off x="858982" y="1884220"/>
            <a:ext cx="6934200" cy="3717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9" dirty="0" err="1">
                <a:solidFill>
                  <a:srgbClr val="000000"/>
                </a:solidFill>
                <a:latin typeface="Arial"/>
              </a:rPr>
              <a:t>Collission</a:t>
            </a:r>
            <a:r>
              <a:rPr lang="en-US" sz="2799" dirty="0">
                <a:solidFill>
                  <a:srgbClr val="000000"/>
                </a:solidFill>
                <a:latin typeface="Arial"/>
              </a:rPr>
              <a:t> Data for the Period 2014 – 2023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Fatal Collision – 1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Serious Injury – 2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Minor Injury – 6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Material Damage – 12</a:t>
            </a: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88583D6-CC14-EC56-D022-AD28C81C9EB2}"/>
              </a:ext>
            </a:extLst>
          </p:cNvPr>
          <p:cNvSpPr txBox="1"/>
          <p:nvPr/>
        </p:nvSpPr>
        <p:spPr>
          <a:xfrm>
            <a:off x="387927" y="410175"/>
            <a:ext cx="91440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Traffic and Collision Data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2435AD9-BF70-A9F2-8642-8C5EA58142DD}"/>
              </a:ext>
            </a:extLst>
          </p:cNvPr>
          <p:cNvSpPr txBox="1"/>
          <p:nvPr/>
        </p:nvSpPr>
        <p:spPr>
          <a:xfrm>
            <a:off x="8534400" y="1884220"/>
            <a:ext cx="7162800" cy="3717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Traffic Volumes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Southbound – 5299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Northbound – 4869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 err="1">
                <a:solidFill>
                  <a:srgbClr val="000000"/>
                </a:solidFill>
                <a:latin typeface="Arial"/>
              </a:rPr>
              <a:t>Aghfarrell</a:t>
            </a:r>
            <a:r>
              <a:rPr lang="en-US" sz="2799" dirty="0">
                <a:solidFill>
                  <a:srgbClr val="000000"/>
                </a:solidFill>
                <a:latin typeface="Arial"/>
              </a:rPr>
              <a:t> Road (R114) – 6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McDonagh’s Lane (L6039) – 1694</a:t>
            </a: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A830082-DFA5-C4A3-359D-862DF6448A2C}"/>
              </a:ext>
            </a:extLst>
          </p:cNvPr>
          <p:cNvSpPr txBox="1"/>
          <p:nvPr/>
        </p:nvSpPr>
        <p:spPr>
          <a:xfrm>
            <a:off x="872837" y="5977059"/>
            <a:ext cx="6934200" cy="31786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Speed Survey (85</a:t>
            </a:r>
            <a:r>
              <a:rPr lang="en-US" sz="2799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799" dirty="0">
                <a:solidFill>
                  <a:srgbClr val="000000"/>
                </a:solidFill>
                <a:latin typeface="Arial"/>
              </a:rPr>
              <a:t> percentile)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South of Village– 75km/h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North of Village – 73km/h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Village Centre – 65km/h</a:t>
            </a: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AEC90C3-A2A5-48FD-ACB9-3C2F47877712}"/>
              </a:ext>
            </a:extLst>
          </p:cNvPr>
          <p:cNvSpPr txBox="1"/>
          <p:nvPr/>
        </p:nvSpPr>
        <p:spPr>
          <a:xfrm>
            <a:off x="8548255" y="5977059"/>
            <a:ext cx="6934200" cy="210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Pedestrian Movements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19 movements over a 7 day period</a:t>
            </a:r>
          </a:p>
          <a:p>
            <a:pPr marR="0" lvl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This is very low but number would be expected to increase if a safe crossing was provided</a:t>
            </a:r>
          </a:p>
        </p:txBody>
      </p:sp>
    </p:spTree>
    <p:extLst>
      <p:ext uri="{BB962C8B-B14F-4D97-AF65-F5344CB8AC3E}">
        <p14:creationId xmlns:p14="http://schemas.microsoft.com/office/powerpoint/2010/main" val="42755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2415D-89B4-E043-0933-ADCC6FF7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0D2EAC-36FC-ED7D-05F1-A6D44AA1122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36FA3E1-2D57-832C-D0A8-9294E3B78A4A}"/>
              </a:ext>
            </a:extLst>
          </p:cNvPr>
          <p:cNvSpPr txBox="1"/>
          <p:nvPr/>
        </p:nvSpPr>
        <p:spPr>
          <a:xfrm>
            <a:off x="381000" y="1918855"/>
            <a:ext cx="14173200" cy="641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Option 1 </a:t>
            </a:r>
          </a:p>
          <a:p>
            <a:pPr marL="800100" lvl="1" indent="-3429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Do Nothing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Option 2</a:t>
            </a:r>
          </a:p>
          <a:p>
            <a:pPr marL="800100" lvl="1" indent="-3429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Do Minimum – Hedge cutting, Road marking renewal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Option 3</a:t>
            </a:r>
          </a:p>
          <a:p>
            <a:pPr marL="800100" lvl="1" indent="-3429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Do Something – Traffic Calming and Urban Renewal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Option 4</a:t>
            </a:r>
          </a:p>
          <a:p>
            <a:pPr marL="800100" lvl="1" indent="-3429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Do Something – Traffic Calming, Urban renewal, Right turning lane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98DAA9A-4414-5855-4F04-F02C7A2D444D}"/>
              </a:ext>
            </a:extLst>
          </p:cNvPr>
          <p:cNvSpPr txBox="1"/>
          <p:nvPr/>
        </p:nvSpPr>
        <p:spPr>
          <a:xfrm>
            <a:off x="990600" y="571500"/>
            <a:ext cx="85344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1946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E392A-46CE-80B9-C9EB-17B3AF0A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FD3DCF8-5EF7-DB85-E9B2-04BE5B67834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B5825E-601F-E257-3F52-839708ACF242}"/>
              </a:ext>
            </a:extLst>
          </p:cNvPr>
          <p:cNvSpPr txBox="1"/>
          <p:nvPr/>
        </p:nvSpPr>
        <p:spPr>
          <a:xfrm>
            <a:off x="381000" y="1918855"/>
            <a:ext cx="14173200" cy="47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Option 3 - Traffic Calming and Urban Renewal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2C3C6CE-571E-89BE-C8B3-958D07FE9A3A}"/>
              </a:ext>
            </a:extLst>
          </p:cNvPr>
          <p:cNvSpPr txBox="1"/>
          <p:nvPr/>
        </p:nvSpPr>
        <p:spPr>
          <a:xfrm>
            <a:off x="990600" y="571500"/>
            <a:ext cx="85344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Preferred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85DB7-6F79-0272-00F4-81622DC5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2" y="2352285"/>
            <a:ext cx="17242656" cy="5582429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D39B5B5-C6C8-8B5A-5A10-58E3D102C139}"/>
              </a:ext>
            </a:extLst>
          </p:cNvPr>
          <p:cNvSpPr txBox="1"/>
          <p:nvPr/>
        </p:nvSpPr>
        <p:spPr>
          <a:xfrm>
            <a:off x="381000" y="8368144"/>
            <a:ext cx="14173200" cy="47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Estimated cost is €890,000 and funding to be provided for from TII</a:t>
            </a:r>
          </a:p>
        </p:txBody>
      </p:sp>
    </p:spTree>
    <p:extLst>
      <p:ext uri="{BB962C8B-B14F-4D97-AF65-F5344CB8AC3E}">
        <p14:creationId xmlns:p14="http://schemas.microsoft.com/office/powerpoint/2010/main" val="183548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2764F-DA16-2EAB-4410-AB818EA1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EBB75E-2767-9B05-FCBD-4D08D6CBF0F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FC6D98-90EE-9465-C23A-D1448667374D}"/>
              </a:ext>
            </a:extLst>
          </p:cNvPr>
          <p:cNvSpPr txBox="1"/>
          <p:nvPr/>
        </p:nvSpPr>
        <p:spPr>
          <a:xfrm>
            <a:off x="381000" y="1918855"/>
            <a:ext cx="14173200" cy="6937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Request TII approval to progress scheme from concept to preliminary design – Q4 2024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Engage with landowners regarding the acquisition of necessary land – Q1 2025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Engage with local community – Q1 2025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Part VIII approval – Q2 2025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Detailed Design – Q3 2025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Procurement – Q4 2025</a:t>
            </a: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Construction Q1 2026</a:t>
            </a: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7DD34B3-C08F-3FCC-B82A-47D78F73CA62}"/>
              </a:ext>
            </a:extLst>
          </p:cNvPr>
          <p:cNvSpPr txBox="1"/>
          <p:nvPr/>
        </p:nvSpPr>
        <p:spPr>
          <a:xfrm>
            <a:off x="990600" y="571500"/>
            <a:ext cx="85344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78859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EE45E-101F-0319-BB79-7C112E3F5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637ED4F9-95FE-6A2E-72BA-50C5D8AEF038}"/>
              </a:ext>
            </a:extLst>
          </p:cNvPr>
          <p:cNvSpPr/>
          <p:nvPr/>
        </p:nvSpPr>
        <p:spPr>
          <a:xfrm>
            <a:off x="-27709" y="-34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BCC618D-7031-02F2-814D-F17DDBF7B725}"/>
              </a:ext>
            </a:extLst>
          </p:cNvPr>
          <p:cNvSpPr txBox="1"/>
          <p:nvPr/>
        </p:nvSpPr>
        <p:spPr>
          <a:xfrm>
            <a:off x="522672" y="1304714"/>
            <a:ext cx="14630400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4800" dirty="0">
                <a:solidFill>
                  <a:srgbClr val="51626F"/>
                </a:solidFill>
                <a:latin typeface="Gotham Bold"/>
              </a:rPr>
              <a:t>Brittas Safety Improvement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91F12-DEF7-5C11-860E-F8454085C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2" y="2348821"/>
            <a:ext cx="17242656" cy="5582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D330D3D-AF36-F5C3-15BA-509689282590}"/>
              </a:ext>
            </a:extLst>
          </p:cNvPr>
          <p:cNvSpPr txBox="1"/>
          <p:nvPr/>
        </p:nvSpPr>
        <p:spPr>
          <a:xfrm>
            <a:off x="381000" y="8368144"/>
            <a:ext cx="17384328" cy="614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7200" dirty="0">
                <a:solidFill>
                  <a:srgbClr val="000000"/>
                </a:solidFill>
                <a:latin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991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17098</TotalTime>
  <Words>350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Arial Bold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Gary Walsh</dc:creator>
  <cp:lastModifiedBy>Gary Walsh</cp:lastModifiedBy>
  <cp:revision>17</cp:revision>
  <dcterms:created xsi:type="dcterms:W3CDTF">2006-08-16T00:00:00Z</dcterms:created>
  <dcterms:modified xsi:type="dcterms:W3CDTF">2024-12-03T11:51:03Z</dcterms:modified>
  <dc:identifier>DAGCkzqZMNw</dc:identifier>
</cp:coreProperties>
</file>