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63" r:id="rId3"/>
    <p:sldId id="268" r:id="rId4"/>
    <p:sldId id="267" r:id="rId5"/>
  </p:sldIdLst>
  <p:sldSz cx="18288000" cy="10287000"/>
  <p:notesSz cx="6858000" cy="9144000"/>
  <p:embeddedFontLst>
    <p:embeddedFont>
      <p:font typeface="Arial Bold" panose="020B0704020202020204" pitchFamily="34" charset="0"/>
      <p:regular r:id="rId6"/>
      <p:bold r:id="rId7"/>
    </p:embeddedFont>
    <p:embeddedFont>
      <p:font typeface="Gotham Bold" panose="020B0604020202020204" charset="0"/>
      <p:regular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40" d="100"/>
          <a:sy n="40" d="100"/>
        </p:scale>
        <p:origin x="900" y="1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100457" y="-449094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IE" dirty="0"/>
          </a:p>
        </p:txBody>
      </p:sp>
      <p:grpSp>
        <p:nvGrpSpPr>
          <p:cNvPr id="3" name="Group 3"/>
          <p:cNvGrpSpPr/>
          <p:nvPr/>
        </p:nvGrpSpPr>
        <p:grpSpPr>
          <a:xfrm>
            <a:off x="2057400" y="2552701"/>
            <a:ext cx="13972287" cy="6324600"/>
            <a:chOff x="0" y="454076"/>
            <a:chExt cx="18361834" cy="5163962"/>
          </a:xfrm>
        </p:grpSpPr>
        <p:sp>
          <p:nvSpPr>
            <p:cNvPr id="4" name="TextBox 4"/>
            <p:cNvSpPr txBox="1"/>
            <p:nvPr/>
          </p:nvSpPr>
          <p:spPr>
            <a:xfrm>
              <a:off x="0" y="454076"/>
              <a:ext cx="18361834" cy="265012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ctr">
                <a:lnSpc>
                  <a:spcPts val="8250"/>
                </a:lnSpc>
              </a:pPr>
              <a:r>
                <a:rPr lang="en-IE" sz="9600" dirty="0"/>
                <a:t>Capital Program</a:t>
              </a:r>
              <a:endParaRPr lang="en-IE" sz="4400" dirty="0"/>
            </a:p>
            <a:p>
              <a:pPr marL="0" lvl="0" indent="0" algn="ctr">
                <a:lnSpc>
                  <a:spcPts val="8250"/>
                </a:lnSpc>
              </a:pPr>
              <a:endParaRPr lang="en-IE" sz="1000" dirty="0"/>
            </a:p>
            <a:p>
              <a:pPr marL="0" lvl="0" indent="0" algn="ctr">
                <a:lnSpc>
                  <a:spcPts val="8250"/>
                </a:lnSpc>
              </a:pPr>
              <a:r>
                <a:rPr lang="en-IE" sz="9600" dirty="0"/>
                <a:t> 2025 - 2027</a:t>
              </a:r>
              <a:endParaRPr lang="en-US" sz="7500" dirty="0">
                <a:solidFill>
                  <a:srgbClr val="51626F"/>
                </a:solidFill>
                <a:latin typeface="Gotham Bold"/>
              </a:endParaRPr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2202753"/>
              <a:ext cx="18361834" cy="48312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ctr">
                <a:lnSpc>
                  <a:spcPts val="3080"/>
                </a:lnSpc>
              </a:pPr>
              <a:endParaRPr lang="en-US" sz="2200" dirty="0">
                <a:solidFill>
                  <a:srgbClr val="51626F"/>
                </a:solidFill>
                <a:latin typeface="Arial"/>
              </a:endParaRPr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2102920" y="3478562"/>
              <a:ext cx="15517916" cy="1105702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r"/>
              <a:r>
                <a:rPr lang="en-IE" sz="4400" dirty="0"/>
                <a:t>Council Meeting </a:t>
              </a:r>
            </a:p>
            <a:p>
              <a:pPr algn="r"/>
              <a:r>
                <a:rPr lang="en-IE" sz="4400" dirty="0"/>
                <a:t> 9</a:t>
              </a:r>
              <a:r>
                <a:rPr lang="en-IE" sz="4400" baseline="30000" dirty="0"/>
                <a:t>th</a:t>
              </a:r>
              <a:r>
                <a:rPr lang="en-IE" sz="4400" dirty="0"/>
                <a:t> December 2024</a:t>
              </a:r>
            </a:p>
          </p:txBody>
        </p:sp>
        <p:sp>
          <p:nvSpPr>
            <p:cNvPr id="7" name="AutoShape 7"/>
            <p:cNvSpPr/>
            <p:nvPr/>
          </p:nvSpPr>
          <p:spPr>
            <a:xfrm>
              <a:off x="740999" y="5605338"/>
              <a:ext cx="16879836" cy="12700"/>
            </a:xfrm>
            <a:prstGeom prst="rect">
              <a:avLst/>
            </a:prstGeom>
            <a:solidFill>
              <a:srgbClr val="000000"/>
            </a:solidFill>
          </p:spPr>
          <p:txBody>
            <a:bodyPr/>
            <a:lstStyle/>
            <a:p>
              <a:endParaRPr lang="en-IE" dirty="0"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788B14-559E-9862-CEA6-12F32CA99D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1C5223C3-1D4F-051A-8841-BD291BDB9D6C}"/>
              </a:ext>
            </a:extLst>
          </p:cNvPr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IE" dirty="0"/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F8D3FE58-6BD1-02F8-CE9F-F52BC3B5203B}"/>
              </a:ext>
            </a:extLst>
          </p:cNvPr>
          <p:cNvSpPr txBox="1"/>
          <p:nvPr/>
        </p:nvSpPr>
        <p:spPr>
          <a:xfrm>
            <a:off x="1028700" y="257175"/>
            <a:ext cx="15912385" cy="12388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9600"/>
              </a:lnSpc>
              <a:spcBef>
                <a:spcPct val="0"/>
              </a:spcBef>
            </a:pPr>
            <a:r>
              <a:rPr lang="en-IE" sz="9600" dirty="0"/>
              <a:t>       Expenditure 2025 - 2027</a:t>
            </a:r>
            <a:endParaRPr lang="en-US" sz="8000" dirty="0">
              <a:solidFill>
                <a:srgbClr val="51626F"/>
              </a:solidFill>
              <a:latin typeface="Arial Bold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81849B6-BA73-B9BC-F84D-B0FF1EBD85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1753152"/>
            <a:ext cx="16816870" cy="6895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49318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FEA83F-D408-A24D-0B7F-C705B74777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17D71759-3436-A4DD-163A-94616B242667}"/>
              </a:ext>
            </a:extLst>
          </p:cNvPr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IE" dirty="0"/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5CD9B853-3CA7-55A2-CFA6-37C10ECE4FBF}"/>
              </a:ext>
            </a:extLst>
          </p:cNvPr>
          <p:cNvSpPr txBox="1"/>
          <p:nvPr/>
        </p:nvSpPr>
        <p:spPr>
          <a:xfrm>
            <a:off x="1028700" y="257175"/>
            <a:ext cx="15912385" cy="12388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9600"/>
              </a:lnSpc>
              <a:spcBef>
                <a:spcPct val="0"/>
              </a:spcBef>
            </a:pPr>
            <a:r>
              <a:rPr lang="en-IE" sz="9600" dirty="0"/>
              <a:t>Expenditure 24-26  V  25-27</a:t>
            </a:r>
            <a:endParaRPr lang="en-US" sz="8000" dirty="0">
              <a:solidFill>
                <a:srgbClr val="51626F"/>
              </a:solidFill>
              <a:latin typeface="Arial Bold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753F4DE-BE86-AA38-ECCF-EFB4E5118F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8700" y="1753151"/>
            <a:ext cx="16268699" cy="6895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30699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B20333-B8EC-8B17-6527-1F84A49DFA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1A0F3D62-DB54-4FF4-E891-94DF974802FF}"/>
              </a:ext>
            </a:extLst>
          </p:cNvPr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IE" dirty="0"/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6AFFD6F4-16E0-725B-EE01-36AC1F6B2070}"/>
              </a:ext>
            </a:extLst>
          </p:cNvPr>
          <p:cNvSpPr txBox="1"/>
          <p:nvPr/>
        </p:nvSpPr>
        <p:spPr>
          <a:xfrm>
            <a:off x="1028700" y="257175"/>
            <a:ext cx="15912385" cy="123110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9600"/>
              </a:lnSpc>
              <a:spcBef>
                <a:spcPct val="0"/>
              </a:spcBef>
            </a:pPr>
            <a:r>
              <a:rPr lang="en-IE" sz="8000" dirty="0"/>
              <a:t>               Income 2025 – 2027   </a:t>
            </a:r>
            <a:endParaRPr lang="en-US" sz="6600" dirty="0">
              <a:solidFill>
                <a:srgbClr val="51626F"/>
              </a:solidFill>
              <a:latin typeface="Arial Bold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0B2285C-8319-9E1C-47DE-D543A59A44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8700" y="2019300"/>
            <a:ext cx="1610288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1619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</TotalTime>
  <Words>26</Words>
  <Application>Microsoft Office PowerPoint</Application>
  <PresentationFormat>Custom</PresentationFormat>
  <Paragraphs>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Gotham Bold</vt:lpstr>
      <vt:lpstr>Arial Bold</vt:lpstr>
      <vt:lpstr>Calibri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SDCC - PPT Template</dc:title>
  <dc:creator>Ronan Fitzgerald</dc:creator>
  <cp:lastModifiedBy>Ronan Fitzgerald</cp:lastModifiedBy>
  <cp:revision>15</cp:revision>
  <dcterms:created xsi:type="dcterms:W3CDTF">2006-08-16T00:00:00Z</dcterms:created>
  <dcterms:modified xsi:type="dcterms:W3CDTF">2024-12-05T17:20:35Z</dcterms:modified>
  <dc:identifier>DAGCkzqZMNw</dc:identifier>
</cp:coreProperties>
</file>