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78" r:id="rId4"/>
    <p:sldId id="276" r:id="rId5"/>
    <p:sldId id="270" r:id="rId6"/>
    <p:sldId id="277" r:id="rId7"/>
    <p:sldId id="272" r:id="rId8"/>
    <p:sldId id="274" r:id="rId9"/>
    <p:sldId id="279" r:id="rId10"/>
  </p:sldIdLst>
  <p:sldSz cx="18288000" cy="10287000"/>
  <p:notesSz cx="6808788" cy="9940925"/>
  <p:embeddedFontLst>
    <p:embeddedFont>
      <p:font typeface="Arial Bold" panose="020B0704020202020204" pitchFamily="34" charset="0"/>
      <p:regular r:id="rId11"/>
      <p:bold r:id="rId12"/>
    </p:embeddedFont>
    <p:embeddedFont>
      <p:font typeface="Gotham Bold" panose="020B0604020202020204" charset="0"/>
      <p:regular r:id="rId13"/>
    </p:embeddedFont>
    <p:embeddedFont>
      <p:font typeface="Open Sans Bold" panose="020B0604020202020204" charset="0"/>
      <p:regular r:id="rId14"/>
      <p:bold r:id="rId15"/>
    </p:embeddedFont>
    <p:embeddedFont>
      <p:font typeface="Verdana" panose="020B060403050404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B1E78-75A8-4316-AB13-487B967E9242}" v="1" dt="2024-12-03T16:57:37.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varScale="1">
        <p:scale>
          <a:sx n="70" d="100"/>
          <a:sy n="70" d="100"/>
        </p:scale>
        <p:origin x="81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jpeg"/><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7.m4a"/><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IE" dirty="0"/>
          </a:p>
        </p:txBody>
      </p:sp>
      <p:grpSp>
        <p:nvGrpSpPr>
          <p:cNvPr id="3" name="Group 3"/>
          <p:cNvGrpSpPr/>
          <p:nvPr/>
        </p:nvGrpSpPr>
        <p:grpSpPr>
          <a:xfrm>
            <a:off x="2258312" y="3093886"/>
            <a:ext cx="13771375" cy="4156379"/>
            <a:chOff x="0" y="76200"/>
            <a:chExt cx="18361834" cy="5541838"/>
          </a:xfrm>
        </p:grpSpPr>
        <p:sp>
          <p:nvSpPr>
            <p:cNvPr id="4" name="TextBox 4"/>
            <p:cNvSpPr txBox="1"/>
            <p:nvPr/>
          </p:nvSpPr>
          <p:spPr>
            <a:xfrm>
              <a:off x="0" y="76200"/>
              <a:ext cx="18361834" cy="2664148"/>
            </a:xfrm>
            <a:prstGeom prst="rect">
              <a:avLst/>
            </a:prstGeom>
          </p:spPr>
          <p:txBody>
            <a:bodyPr lIns="0" tIns="0" rIns="0" bIns="0" rtlCol="0" anchor="t">
              <a:spAutoFit/>
            </a:bodyPr>
            <a:lstStyle/>
            <a:p>
              <a:pPr marL="0" lvl="0" indent="0" algn="ctr">
                <a:lnSpc>
                  <a:spcPts val="8250"/>
                </a:lnSpc>
              </a:pPr>
              <a:r>
                <a:rPr lang="en-US" sz="4400" dirty="0">
                  <a:solidFill>
                    <a:srgbClr val="51626F"/>
                  </a:solidFill>
                  <a:latin typeface="Gotham Bold"/>
                </a:rPr>
                <a:t>Housing SPC</a:t>
              </a:r>
            </a:p>
            <a:p>
              <a:pPr marL="0" lvl="0" indent="0" algn="ctr">
                <a:lnSpc>
                  <a:spcPts val="8250"/>
                </a:lnSpc>
              </a:pPr>
              <a:r>
                <a:rPr lang="en-US" sz="4400" dirty="0">
                  <a:solidFill>
                    <a:srgbClr val="51626F"/>
                  </a:solidFill>
                  <a:latin typeface="Gotham Bold"/>
                </a:rPr>
                <a:t>5</a:t>
              </a:r>
              <a:r>
                <a:rPr lang="en-US" sz="4400" baseline="30000" dirty="0">
                  <a:solidFill>
                    <a:srgbClr val="51626F"/>
                  </a:solidFill>
                  <a:latin typeface="Gotham Bold"/>
                </a:rPr>
                <a:t>th</a:t>
              </a:r>
              <a:r>
                <a:rPr lang="en-US" sz="4400" dirty="0">
                  <a:solidFill>
                    <a:srgbClr val="51626F"/>
                  </a:solidFill>
                  <a:latin typeface="Gotham Bold"/>
                </a:rPr>
                <a:t> December 2024</a:t>
              </a:r>
            </a:p>
          </p:txBody>
        </p:sp>
        <p:sp>
          <p:nvSpPr>
            <p:cNvPr id="5" name="TextBox 5"/>
            <p:cNvSpPr txBox="1"/>
            <p:nvPr/>
          </p:nvSpPr>
          <p:spPr>
            <a:xfrm>
              <a:off x="0" y="3397069"/>
              <a:ext cx="18361834" cy="1644468"/>
            </a:xfrm>
            <a:prstGeom prst="rect">
              <a:avLst/>
            </a:prstGeom>
          </p:spPr>
          <p:txBody>
            <a:bodyPr lIns="0" tIns="0" rIns="0" bIns="0" rtlCol="0" anchor="t">
              <a:spAutoFit/>
            </a:bodyPr>
            <a:lstStyle/>
            <a:p>
              <a:pPr marL="0" lvl="0" indent="0" algn="ctr">
                <a:lnSpc>
                  <a:spcPts val="3080"/>
                </a:lnSpc>
              </a:pPr>
              <a:r>
                <a:rPr lang="en-US" sz="4800" b="1" dirty="0">
                  <a:solidFill>
                    <a:srgbClr val="51626F"/>
                  </a:solidFill>
                  <a:latin typeface="Arial"/>
                </a:rPr>
                <a:t>Headed Item H</a:t>
              </a:r>
            </a:p>
            <a:p>
              <a:pPr marL="0" lvl="0" indent="0" algn="ctr">
                <a:lnSpc>
                  <a:spcPts val="3080"/>
                </a:lnSpc>
              </a:pPr>
              <a:endParaRPr lang="en-US" sz="4800" b="1" dirty="0">
                <a:solidFill>
                  <a:srgbClr val="51626F"/>
                </a:solidFill>
                <a:latin typeface="Arial"/>
              </a:endParaRPr>
            </a:p>
            <a:p>
              <a:pPr marL="0" lvl="0" indent="0" algn="ctr">
                <a:lnSpc>
                  <a:spcPts val="3080"/>
                </a:lnSpc>
              </a:pPr>
              <a:r>
                <a:rPr lang="en-US" sz="4800" b="1" dirty="0">
                  <a:solidFill>
                    <a:srgbClr val="51626F"/>
                  </a:solidFill>
                  <a:latin typeface="Arial"/>
                </a:rPr>
                <a:t>EERP &amp; Planned Maintenance </a:t>
              </a:r>
            </a:p>
          </p:txBody>
        </p:sp>
        <p:sp>
          <p:nvSpPr>
            <p:cNvPr id="6" name="TextBox 6"/>
            <p:cNvSpPr txBox="1"/>
            <p:nvPr/>
          </p:nvSpPr>
          <p:spPr>
            <a:xfrm>
              <a:off x="0" y="3413424"/>
              <a:ext cx="18361834" cy="437213"/>
            </a:xfrm>
            <a:prstGeom prst="rect">
              <a:avLst/>
            </a:prstGeom>
          </p:spPr>
          <p:txBody>
            <a:bodyPr lIns="0" tIns="0" rIns="0" bIns="0" rtlCol="0" anchor="t">
              <a:spAutoFit/>
            </a:bodyPr>
            <a:lstStyle/>
            <a:p>
              <a:pPr marL="0" lvl="0" indent="0" algn="ctr">
                <a:lnSpc>
                  <a:spcPts val="2810"/>
                </a:lnSpc>
              </a:pPr>
              <a:endParaRPr lang="en-US" sz="2007" dirty="0">
                <a:solidFill>
                  <a:srgbClr val="51626F"/>
                </a:solidFill>
                <a:latin typeface="Arial"/>
              </a:endParaRPr>
            </a:p>
          </p:txBody>
        </p:sp>
        <p:sp>
          <p:nvSpPr>
            <p:cNvPr id="7" name="AutoShape 7"/>
            <p:cNvSpPr/>
            <p:nvPr/>
          </p:nvSpPr>
          <p:spPr>
            <a:xfrm>
              <a:off x="740999" y="5605338"/>
              <a:ext cx="16879836" cy="12700"/>
            </a:xfrm>
            <a:prstGeom prst="rect">
              <a:avLst/>
            </a:prstGeom>
            <a:solidFill>
              <a:srgbClr val="000000"/>
            </a:solidFill>
          </p:spPr>
          <p:txBody>
            <a:bodyPr/>
            <a:lstStyle/>
            <a:p>
              <a:endParaRPr lang="en-IE"/>
            </a:p>
          </p:txBody>
        </p:sp>
      </p:grpSp>
      <p:pic>
        <p:nvPicPr>
          <p:cNvPr id="10" name="Recorded Sound">
            <a:hlinkClick r:id="" action="ppaction://media"/>
            <a:extLst>
              <a:ext uri="{FF2B5EF4-FFF2-40B4-BE49-F238E27FC236}">
                <a16:creationId xmlns:a16="http://schemas.microsoft.com/office/drawing/2014/main" id="{FC6977F0-25A5-78E1-127E-742672E238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69138" y="825428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64"/>
    </mc:Choice>
    <mc:Fallback>
      <p:transition spd="slow" advTm="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p:cNvSpPr txBox="1"/>
          <p:nvPr/>
        </p:nvSpPr>
        <p:spPr>
          <a:xfrm>
            <a:off x="1295400" y="982675"/>
            <a:ext cx="10287000" cy="2329612"/>
          </a:xfrm>
          <a:prstGeom prst="rect">
            <a:avLst/>
          </a:prstGeom>
        </p:spPr>
        <p:txBody>
          <a:bodyPr wrap="square" lIns="0" tIns="0" rIns="0" bIns="0" rtlCol="0" anchor="t">
            <a:spAutoFit/>
          </a:bodyPr>
          <a:lstStyle/>
          <a:p>
            <a:pPr>
              <a:lnSpc>
                <a:spcPts val="9600"/>
              </a:lnSpc>
              <a:spcBef>
                <a:spcPct val="0"/>
              </a:spcBef>
            </a:pPr>
            <a:r>
              <a:rPr lang="en-GB" altLang="en-US" sz="5000" b="1" dirty="0">
                <a:solidFill>
                  <a:schemeClr val="accent6">
                    <a:lumMod val="75000"/>
                  </a:schemeClr>
                </a:solidFill>
              </a:rPr>
              <a:t>P</a:t>
            </a:r>
            <a:r>
              <a:rPr lang="en-IE" altLang="en-US" sz="5000" b="1" dirty="0" err="1">
                <a:solidFill>
                  <a:schemeClr val="accent6">
                    <a:lumMod val="75000"/>
                  </a:schemeClr>
                </a:solidFill>
              </a:rPr>
              <a:t>lanned</a:t>
            </a:r>
            <a:r>
              <a:rPr lang="en-IE" altLang="en-US" sz="5000" b="1" dirty="0">
                <a:solidFill>
                  <a:schemeClr val="accent6">
                    <a:lumMod val="75000"/>
                  </a:schemeClr>
                </a:solidFill>
              </a:rPr>
              <a:t> Maintenance Programmes</a:t>
            </a:r>
            <a:endParaRPr lang="en-US" altLang="en-US" sz="5000" b="1" dirty="0">
              <a:solidFill>
                <a:schemeClr val="accent6">
                  <a:lumMod val="75000"/>
                </a:schemeClr>
              </a:solidFill>
            </a:endParaRPr>
          </a:p>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2D5EA007-2532-5AC2-BC15-9C8062189093}"/>
              </a:ext>
            </a:extLst>
          </p:cNvPr>
          <p:cNvSpPr txBox="1"/>
          <p:nvPr/>
        </p:nvSpPr>
        <p:spPr>
          <a:xfrm>
            <a:off x="1295400" y="2324585"/>
            <a:ext cx="16230600" cy="7027758"/>
          </a:xfrm>
          <a:prstGeom prst="rect">
            <a:avLst/>
          </a:prstGeom>
          <a:noFill/>
        </p:spPr>
        <p:txBody>
          <a:bodyPr wrap="square" rtlCol="0">
            <a:spAutoFit/>
          </a:bodyPr>
          <a:lstStyle/>
          <a:p>
            <a:endParaRPr lang="en-IE" sz="2400" b="1" i="0" dirty="0">
              <a:solidFill>
                <a:srgbClr val="000000"/>
              </a:solidFill>
              <a:effectLst/>
            </a:endParaRPr>
          </a:p>
          <a:p>
            <a:pPr marL="685800" indent="-685800">
              <a:buFont typeface="Wingdings" panose="05000000000000000000" pitchFamily="2" charset="2"/>
              <a:buChar char="Ø"/>
            </a:pPr>
            <a:r>
              <a:rPr lang="en-GB" sz="5000" i="0" dirty="0">
                <a:solidFill>
                  <a:srgbClr val="000000"/>
                </a:solidFill>
                <a:effectLst/>
              </a:rPr>
              <a:t>Energy Efficiency Retrofit Programme</a:t>
            </a:r>
          </a:p>
          <a:p>
            <a:pPr marL="685800" indent="-685800" algn="l">
              <a:buFont typeface="Wingdings" panose="05000000000000000000" pitchFamily="2" charset="2"/>
              <a:buChar char="Ø"/>
            </a:pPr>
            <a:r>
              <a:rPr lang="en-GB" sz="5000" i="0" dirty="0">
                <a:solidFill>
                  <a:srgbClr val="000000"/>
                </a:solidFill>
                <a:effectLst/>
              </a:rPr>
              <a:t>Windows and Doors Programme</a:t>
            </a:r>
          </a:p>
          <a:p>
            <a:pPr marL="685800" indent="-685800" algn="l">
              <a:buFont typeface="Wingdings" panose="05000000000000000000" pitchFamily="2" charset="2"/>
              <a:buChar char="Ø"/>
            </a:pPr>
            <a:r>
              <a:rPr lang="en-GB" sz="5000" i="0" dirty="0">
                <a:solidFill>
                  <a:srgbClr val="000000"/>
                </a:solidFill>
                <a:effectLst/>
              </a:rPr>
              <a:t>Painting Programme</a:t>
            </a:r>
          </a:p>
          <a:p>
            <a:pPr marL="685800" indent="-685800" algn="l">
              <a:buFont typeface="Wingdings" panose="05000000000000000000" pitchFamily="2" charset="2"/>
              <a:buChar char="Ø"/>
            </a:pPr>
            <a:r>
              <a:rPr lang="en-GB" sz="5000" i="0" dirty="0" err="1">
                <a:solidFill>
                  <a:srgbClr val="000000"/>
                </a:solidFill>
                <a:effectLst/>
              </a:rPr>
              <a:t>Balgaddy</a:t>
            </a:r>
            <a:r>
              <a:rPr lang="en-GB" sz="5000" i="0" dirty="0">
                <a:solidFill>
                  <a:srgbClr val="000000"/>
                </a:solidFill>
                <a:effectLst/>
              </a:rPr>
              <a:t> Advanced Maintenance Works</a:t>
            </a:r>
          </a:p>
          <a:p>
            <a:pPr marL="685800" indent="-685800" algn="l">
              <a:buFont typeface="Wingdings" panose="05000000000000000000" pitchFamily="2" charset="2"/>
              <a:buChar char="Ø"/>
            </a:pPr>
            <a:r>
              <a:rPr lang="en-GB" sz="5000" i="0" dirty="0">
                <a:solidFill>
                  <a:srgbClr val="000000"/>
                </a:solidFill>
                <a:effectLst/>
              </a:rPr>
              <a:t>Stock Conditional Survey</a:t>
            </a:r>
          </a:p>
          <a:p>
            <a:pPr marL="685800" indent="-685800" algn="l">
              <a:buFont typeface="Wingdings" panose="05000000000000000000" pitchFamily="2" charset="2"/>
              <a:buChar char="Ø"/>
            </a:pPr>
            <a:r>
              <a:rPr lang="en-GB" sz="5000" dirty="0">
                <a:solidFill>
                  <a:srgbClr val="000000"/>
                </a:solidFill>
              </a:rPr>
              <a:t>Safety Works </a:t>
            </a:r>
            <a:endParaRPr lang="en-GB" sz="5000" i="0" dirty="0">
              <a:solidFill>
                <a:srgbClr val="000000"/>
              </a:solidFill>
              <a:effectLst/>
            </a:endParaRPr>
          </a:p>
          <a:p>
            <a:endParaRPr lang="en-IE" sz="2400" b="1" dirty="0"/>
          </a:p>
          <a:p>
            <a:pPr>
              <a:lnSpc>
                <a:spcPct val="107000"/>
              </a:lnSpc>
              <a:spcBef>
                <a:spcPts val="600"/>
              </a:spcBef>
              <a:buFont typeface="Arial" panose="020B0604020202020204" pitchFamily="34" charset="0"/>
              <a:buChar char="•"/>
            </a:pPr>
            <a:endParaRPr lang="en-GB" sz="2400" dirty="0">
              <a:solidFill>
                <a:schemeClr val="tx1"/>
              </a:solidFill>
              <a:ea typeface="MS Gothic" panose="020B0609070205080204" pitchFamily="49" charset="-128"/>
              <a:cs typeface="Arial" panose="020B0604020202020204" pitchFamily="34" charset="0"/>
            </a:endParaRPr>
          </a:p>
          <a:p>
            <a:pPr lvl="1"/>
            <a:endParaRPr lang="en-IE" sz="2400" dirty="0"/>
          </a:p>
          <a:p>
            <a:endParaRPr lang="en-IE" sz="2400" dirty="0"/>
          </a:p>
          <a:p>
            <a:pPr lvl="1"/>
            <a:endParaRPr lang="en-IE" sz="2400" dirty="0"/>
          </a:p>
        </p:txBody>
      </p:sp>
      <p:sp>
        <p:nvSpPr>
          <p:cNvPr id="25" name="TextBox 24">
            <a:extLst>
              <a:ext uri="{FF2B5EF4-FFF2-40B4-BE49-F238E27FC236}">
                <a16:creationId xmlns:a16="http://schemas.microsoft.com/office/drawing/2014/main" id="{3E3166C6-CB8A-FBED-3BEA-608A62D6242B}"/>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pic>
        <p:nvPicPr>
          <p:cNvPr id="5" name="Recorded Sound">
            <a:hlinkClick r:id="" action="ppaction://media"/>
            <a:extLst>
              <a:ext uri="{FF2B5EF4-FFF2-40B4-BE49-F238E27FC236}">
                <a16:creationId xmlns:a16="http://schemas.microsoft.com/office/drawing/2014/main" id="{8DAC2D11-56EE-0CCE-F9F4-C0344F884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65644" y="6988577"/>
            <a:ext cx="609600" cy="609600"/>
          </a:xfrm>
          <a:prstGeom prst="rect">
            <a:avLst/>
          </a:prstGeom>
        </p:spPr>
      </p:pic>
    </p:spTree>
    <p:extLst>
      <p:ext uri="{BB962C8B-B14F-4D97-AF65-F5344CB8AC3E}">
        <p14:creationId xmlns:p14="http://schemas.microsoft.com/office/powerpoint/2010/main" val="994220812"/>
      </p:ext>
    </p:extLst>
  </p:cSld>
  <p:clrMapOvr>
    <a:masterClrMapping/>
  </p:clrMapOvr>
  <mc:AlternateContent xmlns:mc="http://schemas.openxmlformats.org/markup-compatibility/2006">
    <mc:Choice xmlns:p14="http://schemas.microsoft.com/office/powerpoint/2010/main" Requires="p14">
      <p:transition spd="slow" p14:dur="2000" advTm="17971"/>
    </mc:Choice>
    <mc:Fallback>
      <p:transition spd="slow" advTm="1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7017-E3DF-5768-C919-836F342C6C4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E59819-B02B-A318-096C-BFD22B28DDE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a:extLst>
              <a:ext uri="{FF2B5EF4-FFF2-40B4-BE49-F238E27FC236}">
                <a16:creationId xmlns:a16="http://schemas.microsoft.com/office/drawing/2014/main" id="{C60BCDD3-C5E8-E4C9-57CD-077A4DA38FAC}"/>
              </a:ext>
            </a:extLst>
          </p:cNvPr>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a:extLst>
              <a:ext uri="{FF2B5EF4-FFF2-40B4-BE49-F238E27FC236}">
                <a16:creationId xmlns:a16="http://schemas.microsoft.com/office/drawing/2014/main" id="{53B10FB9-5D5D-F08C-ECE0-98B3E039EDCF}"/>
              </a:ext>
            </a:extLst>
          </p:cNvPr>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a:extLst>
              <a:ext uri="{FF2B5EF4-FFF2-40B4-BE49-F238E27FC236}">
                <a16:creationId xmlns:a16="http://schemas.microsoft.com/office/drawing/2014/main" id="{DAD0A918-C005-50C4-5258-5CF09707A0BD}"/>
              </a:ext>
            </a:extLst>
          </p:cNvPr>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a:extLst>
              <a:ext uri="{FF2B5EF4-FFF2-40B4-BE49-F238E27FC236}">
                <a16:creationId xmlns:a16="http://schemas.microsoft.com/office/drawing/2014/main" id="{0266BF5C-3504-07B9-0D7C-4BE316A53DDA}"/>
              </a:ext>
            </a:extLst>
          </p:cNvPr>
          <p:cNvSpPr txBox="1"/>
          <p:nvPr/>
        </p:nvSpPr>
        <p:spPr>
          <a:xfrm>
            <a:off x="1224887" y="445952"/>
            <a:ext cx="10287000" cy="2329612"/>
          </a:xfrm>
          <a:prstGeom prst="rect">
            <a:avLst/>
          </a:prstGeom>
        </p:spPr>
        <p:txBody>
          <a:bodyPr wrap="square" lIns="0" tIns="0" rIns="0" bIns="0" rtlCol="0" anchor="t">
            <a:spAutoFit/>
          </a:bodyPr>
          <a:lstStyle/>
          <a:p>
            <a:pPr>
              <a:lnSpc>
                <a:spcPts val="9600"/>
              </a:lnSpc>
              <a:spcBef>
                <a:spcPct val="0"/>
              </a:spcBef>
            </a:pPr>
            <a:r>
              <a:rPr lang="en-GB" altLang="en-US" sz="4800" b="1" dirty="0">
                <a:solidFill>
                  <a:schemeClr val="accent6">
                    <a:lumMod val="75000"/>
                  </a:schemeClr>
                </a:solidFill>
              </a:rPr>
              <a:t>Energy Efficiency Retrofit Programme </a:t>
            </a:r>
            <a:endParaRPr lang="en-US" altLang="en-US" sz="4800" b="1" dirty="0">
              <a:solidFill>
                <a:schemeClr val="accent6">
                  <a:lumMod val="75000"/>
                </a:schemeClr>
              </a:solidFill>
            </a:endParaRPr>
          </a:p>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890BF3E3-99AF-5EF1-D233-1592911E087F}"/>
              </a:ext>
            </a:extLst>
          </p:cNvPr>
          <p:cNvSpPr txBox="1"/>
          <p:nvPr/>
        </p:nvSpPr>
        <p:spPr>
          <a:xfrm>
            <a:off x="1219200" y="1487798"/>
            <a:ext cx="16230600" cy="8183074"/>
          </a:xfrm>
          <a:prstGeom prst="rect">
            <a:avLst/>
          </a:prstGeom>
          <a:noFill/>
        </p:spPr>
        <p:txBody>
          <a:bodyPr wrap="square" rtlCol="0">
            <a:spAutoFit/>
          </a:bodyPr>
          <a:lstStyle/>
          <a:p>
            <a:endParaRPr lang="en-IE" sz="2400" b="1" dirty="0"/>
          </a:p>
          <a:p>
            <a:r>
              <a:rPr lang="en-IE" sz="2400" dirty="0"/>
              <a:t>The objective of the programme is to upgrade properties with low energy ratings to a building energy rating (BER) of B2 or cost optimal equivalent. </a:t>
            </a:r>
            <a:r>
              <a:rPr lang="en-GB" sz="2400" b="0" i="0" dirty="0">
                <a:solidFill>
                  <a:srgbClr val="000000"/>
                </a:solidFill>
                <a:effectLst/>
              </a:rPr>
              <a:t>Funding of </a:t>
            </a:r>
            <a:r>
              <a:rPr lang="en-IE" sz="2400" dirty="0">
                <a:effectLst/>
                <a:ea typeface="Aptos" panose="020B0004020202020204" pitchFamily="34" charset="0"/>
                <a:cs typeface="Aptos" panose="020B0004020202020204" pitchFamily="34" charset="0"/>
              </a:rPr>
              <a:t>€2,822,000</a:t>
            </a:r>
            <a:r>
              <a:rPr lang="en-GB" sz="2400" b="0" i="0" dirty="0">
                <a:solidFill>
                  <a:srgbClr val="000000"/>
                </a:solidFill>
                <a:effectLst/>
              </a:rPr>
              <a:t> </a:t>
            </a:r>
            <a:r>
              <a:rPr lang="en-GB" sz="2400" dirty="0">
                <a:solidFill>
                  <a:srgbClr val="000000"/>
                </a:solidFill>
              </a:rPr>
              <a:t>was a</a:t>
            </a:r>
            <a:r>
              <a:rPr lang="en-GB" sz="2400" b="0" i="0" dirty="0">
                <a:solidFill>
                  <a:srgbClr val="000000"/>
                </a:solidFill>
                <a:effectLst/>
              </a:rPr>
              <a:t>pproved by the Department of Housing, Local Government and Heritage for 85 properties for 2024. </a:t>
            </a:r>
          </a:p>
          <a:p>
            <a:endParaRPr lang="en-GB" sz="2400" dirty="0">
              <a:solidFill>
                <a:srgbClr val="000000"/>
              </a:solidFill>
            </a:endParaRPr>
          </a:p>
          <a:p>
            <a:pPr>
              <a:lnSpc>
                <a:spcPct val="107000"/>
              </a:lnSpc>
              <a:spcBef>
                <a:spcPts val="600"/>
              </a:spcBef>
            </a:pPr>
            <a:r>
              <a:rPr lang="en-GB" sz="2400" b="1" dirty="0">
                <a:solidFill>
                  <a:schemeClr val="tx1"/>
                </a:solidFill>
                <a:ea typeface="MS Gothic" panose="020B0609070205080204" pitchFamily="49" charset="-128"/>
                <a:cs typeface="Arial" panose="020B0604020202020204" pitchFamily="34" charset="0"/>
              </a:rPr>
              <a:t>EERP Works include:</a:t>
            </a:r>
          </a:p>
          <a:p>
            <a:pPr>
              <a:lnSpc>
                <a:spcPct val="107000"/>
              </a:lnSpc>
              <a:spcBef>
                <a:spcPts val="600"/>
              </a:spcBef>
              <a:buFont typeface="Arial" panose="020B0604020202020204" pitchFamily="34" charset="0"/>
              <a:buChar char="•"/>
            </a:pPr>
            <a:endParaRPr lang="en-GB" sz="2400" dirty="0">
              <a:solidFill>
                <a:schemeClr val="tx1"/>
              </a:solidFill>
              <a:ea typeface="MS Gothic" panose="020B0609070205080204" pitchFamily="49" charset="-128"/>
              <a:cs typeface="Arial" panose="020B0604020202020204" pitchFamily="34" charset="0"/>
            </a:endParaRPr>
          </a:p>
          <a:p>
            <a:pPr marL="800100" lvl="1" indent="-342900">
              <a:lnSpc>
                <a:spcPct val="107000"/>
              </a:lnSpc>
              <a:spcBef>
                <a:spcPts val="0"/>
              </a:spcBef>
              <a:spcAft>
                <a:spcPts val="0"/>
              </a:spcAft>
              <a:buFont typeface="Arial" panose="020B0604020202020204" pitchFamily="34" charset="0"/>
              <a:buChar char="•"/>
            </a:pPr>
            <a:r>
              <a:rPr lang="en-GB" sz="2400" dirty="0">
                <a:solidFill>
                  <a:schemeClr val="tx1"/>
                </a:solidFill>
                <a:ea typeface="MS Gothic" panose="020B0609070205080204" pitchFamily="49" charset="-128"/>
                <a:cs typeface="Arial" panose="020B0604020202020204" pitchFamily="34" charset="0"/>
              </a:rPr>
              <a:t>Replacement of Windows and Doors </a:t>
            </a:r>
          </a:p>
          <a:p>
            <a:pPr marL="800100" lvl="1" indent="-342900">
              <a:lnSpc>
                <a:spcPct val="107000"/>
              </a:lnSpc>
              <a:spcBef>
                <a:spcPts val="0"/>
              </a:spcBef>
              <a:spcAft>
                <a:spcPts val="0"/>
              </a:spcAft>
              <a:buFont typeface="Arial" panose="020B0604020202020204" pitchFamily="34" charset="0"/>
              <a:buChar char="•"/>
            </a:pPr>
            <a:r>
              <a:rPr lang="en-GB" sz="2400" dirty="0">
                <a:solidFill>
                  <a:schemeClr val="tx1"/>
                </a:solidFill>
                <a:ea typeface="MS Gothic" panose="020B0609070205080204" pitchFamily="49" charset="-128"/>
                <a:cs typeface="Arial" panose="020B0604020202020204" pitchFamily="34" charset="0"/>
              </a:rPr>
              <a:t>Upgrade to wall and roof insulation</a:t>
            </a:r>
          </a:p>
          <a:p>
            <a:pPr marL="800100" lvl="1" indent="-342900">
              <a:lnSpc>
                <a:spcPct val="107000"/>
              </a:lnSpc>
              <a:spcBef>
                <a:spcPts val="0"/>
              </a:spcBef>
              <a:spcAft>
                <a:spcPts val="0"/>
              </a:spcAft>
              <a:buFont typeface="Arial" panose="020B0604020202020204" pitchFamily="34" charset="0"/>
              <a:buChar char="•"/>
            </a:pPr>
            <a:r>
              <a:rPr lang="en-GB" sz="2400" dirty="0">
                <a:solidFill>
                  <a:schemeClr val="tx1"/>
                </a:solidFill>
                <a:ea typeface="MS Gothic" panose="020B0609070205080204" pitchFamily="49" charset="-128"/>
                <a:cs typeface="Arial" panose="020B0604020202020204" pitchFamily="34" charset="0"/>
              </a:rPr>
              <a:t>Installation of Air to Water Heat Pump</a:t>
            </a:r>
          </a:p>
          <a:p>
            <a:pPr marL="800100" lvl="1" indent="-342900">
              <a:lnSpc>
                <a:spcPct val="107000"/>
              </a:lnSpc>
              <a:spcBef>
                <a:spcPts val="0"/>
              </a:spcBef>
              <a:spcAft>
                <a:spcPts val="0"/>
              </a:spcAft>
              <a:buFont typeface="Arial" panose="020B0604020202020204" pitchFamily="34" charset="0"/>
              <a:buChar char="•"/>
            </a:pPr>
            <a:r>
              <a:rPr lang="en-GB" sz="2400" dirty="0">
                <a:solidFill>
                  <a:schemeClr val="tx1"/>
                </a:solidFill>
                <a:ea typeface="MS Gothic" panose="020B0609070205080204" pitchFamily="49" charset="-128"/>
                <a:cs typeface="Arial" panose="020B0604020202020204" pitchFamily="34" charset="0"/>
              </a:rPr>
              <a:t>Up Grade to heating system and controls</a:t>
            </a:r>
          </a:p>
          <a:p>
            <a:pPr marL="800100" lvl="1" indent="-342900">
              <a:lnSpc>
                <a:spcPct val="107000"/>
              </a:lnSpc>
              <a:spcBef>
                <a:spcPts val="0"/>
              </a:spcBef>
              <a:spcAft>
                <a:spcPts val="0"/>
              </a:spcAft>
              <a:buFont typeface="Arial" panose="020B0604020202020204" pitchFamily="34" charset="0"/>
              <a:buChar char="•"/>
            </a:pPr>
            <a:r>
              <a:rPr lang="en-GB" sz="2400" dirty="0">
                <a:solidFill>
                  <a:schemeClr val="tx1"/>
                </a:solidFill>
                <a:ea typeface="MS Gothic" panose="020B0609070205080204" pitchFamily="49" charset="-128"/>
                <a:cs typeface="Arial" panose="020B0604020202020204" pitchFamily="34" charset="0"/>
              </a:rPr>
              <a:t>Ventilation and Air Tightness measures</a:t>
            </a:r>
          </a:p>
          <a:p>
            <a:endParaRPr lang="en-GB" sz="2400" b="0" i="0" dirty="0">
              <a:solidFill>
                <a:srgbClr val="000000"/>
              </a:solidFill>
              <a:effectLst/>
            </a:endParaRPr>
          </a:p>
          <a:p>
            <a:r>
              <a:rPr lang="en-GB" sz="2400" b="1" i="0" dirty="0">
                <a:solidFill>
                  <a:srgbClr val="000000"/>
                </a:solidFill>
                <a:effectLst/>
              </a:rPr>
              <a:t>Below is an update on works </a:t>
            </a:r>
            <a:r>
              <a:rPr lang="en-IE" sz="2400" b="1" dirty="0"/>
              <a:t>to date  –</a:t>
            </a:r>
          </a:p>
          <a:p>
            <a:endParaRPr lang="en-IE" sz="2400" b="1" dirty="0"/>
          </a:p>
          <a:p>
            <a:pPr marL="742950" lvl="1" indent="-285750">
              <a:buFont typeface="Arial" panose="020B0604020202020204" pitchFamily="34" charset="0"/>
              <a:buChar char="•"/>
            </a:pPr>
            <a:r>
              <a:rPr lang="en-IE" sz="2400" dirty="0"/>
              <a:t>85 homes issued to contractors for completion of works in 2024</a:t>
            </a:r>
          </a:p>
          <a:p>
            <a:pPr marL="742950" lvl="1" indent="-285750">
              <a:buFont typeface="Arial" panose="020B0604020202020204" pitchFamily="34" charset="0"/>
              <a:buChar char="•"/>
            </a:pPr>
            <a:r>
              <a:rPr lang="en-IE" sz="2400" dirty="0"/>
              <a:t>62 homes completed to date with the remaining 23 due for completion by the end of the year. </a:t>
            </a:r>
          </a:p>
          <a:p>
            <a:pPr marL="742950" lvl="1" indent="-285750">
              <a:buFont typeface="Arial" panose="020B0604020202020204" pitchFamily="34" charset="0"/>
              <a:buChar char="•"/>
            </a:pPr>
            <a:r>
              <a:rPr lang="en-IE" sz="2400" dirty="0"/>
              <a:t>97 homes surveyed and subject to tender preparation for 2025</a:t>
            </a:r>
          </a:p>
          <a:p>
            <a:pPr lvl="1"/>
            <a:endParaRPr lang="en-IE" sz="2400" dirty="0"/>
          </a:p>
          <a:p>
            <a:endParaRPr lang="en-IE" sz="2400" dirty="0"/>
          </a:p>
          <a:p>
            <a:pPr lvl="1"/>
            <a:endParaRPr lang="en-IE" sz="2400" dirty="0"/>
          </a:p>
        </p:txBody>
      </p:sp>
      <p:sp>
        <p:nvSpPr>
          <p:cNvPr id="25" name="TextBox 24">
            <a:extLst>
              <a:ext uri="{FF2B5EF4-FFF2-40B4-BE49-F238E27FC236}">
                <a16:creationId xmlns:a16="http://schemas.microsoft.com/office/drawing/2014/main" id="{F36CEAE6-B399-AA35-9523-B7A98AB921FA}"/>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pic>
        <p:nvPicPr>
          <p:cNvPr id="3" name="Recorded Sound">
            <a:hlinkClick r:id="" action="ppaction://media"/>
            <a:extLst>
              <a:ext uri="{FF2B5EF4-FFF2-40B4-BE49-F238E27FC236}">
                <a16:creationId xmlns:a16="http://schemas.microsoft.com/office/drawing/2014/main" id="{D3DF6723-B69C-D17C-DBA9-218EEE69E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16057" y="7867835"/>
            <a:ext cx="609600" cy="609600"/>
          </a:xfrm>
          <a:prstGeom prst="rect">
            <a:avLst/>
          </a:prstGeom>
        </p:spPr>
      </p:pic>
    </p:spTree>
    <p:extLst>
      <p:ext uri="{BB962C8B-B14F-4D97-AF65-F5344CB8AC3E}">
        <p14:creationId xmlns:p14="http://schemas.microsoft.com/office/powerpoint/2010/main" val="981585640"/>
      </p:ext>
    </p:extLst>
  </p:cSld>
  <p:clrMapOvr>
    <a:masterClrMapping/>
  </p:clrMapOvr>
  <mc:AlternateContent xmlns:mc="http://schemas.openxmlformats.org/markup-compatibility/2006">
    <mc:Choice xmlns:p14="http://schemas.microsoft.com/office/powerpoint/2010/main" Requires="p14">
      <p:transition spd="slow" p14:dur="2000" advTm="39542"/>
    </mc:Choice>
    <mc:Fallback>
      <p:transition spd="slow" advTm="3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E621B-12EF-F3A4-485C-784E7AF318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4BAE16-7E6E-D217-3321-E1422AF384AF}"/>
              </a:ext>
            </a:extLst>
          </p:cNvPr>
          <p:cNvSpPr/>
          <p:nvPr/>
        </p:nvSpPr>
        <p:spPr>
          <a:xfrm>
            <a:off x="0" y="-221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a:extLst>
              <a:ext uri="{FF2B5EF4-FFF2-40B4-BE49-F238E27FC236}">
                <a16:creationId xmlns:a16="http://schemas.microsoft.com/office/drawing/2014/main" id="{F15AC2B0-1EBC-3DA9-AA69-B2A204E44FCE}"/>
              </a:ext>
            </a:extLst>
          </p:cNvPr>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a:extLst>
              <a:ext uri="{FF2B5EF4-FFF2-40B4-BE49-F238E27FC236}">
                <a16:creationId xmlns:a16="http://schemas.microsoft.com/office/drawing/2014/main" id="{21F00E83-65DA-FB14-44B3-118ED5333807}"/>
              </a:ext>
            </a:extLst>
          </p:cNvPr>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a:extLst>
              <a:ext uri="{FF2B5EF4-FFF2-40B4-BE49-F238E27FC236}">
                <a16:creationId xmlns:a16="http://schemas.microsoft.com/office/drawing/2014/main" id="{451F7FEA-E825-E189-3390-9FE922D950D6}"/>
              </a:ext>
            </a:extLst>
          </p:cNvPr>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a:extLst>
              <a:ext uri="{FF2B5EF4-FFF2-40B4-BE49-F238E27FC236}">
                <a16:creationId xmlns:a16="http://schemas.microsoft.com/office/drawing/2014/main" id="{0692919A-CCE7-8BA7-3FF8-267577646A4C}"/>
              </a:ext>
            </a:extLst>
          </p:cNvPr>
          <p:cNvSpPr txBox="1"/>
          <p:nvPr/>
        </p:nvSpPr>
        <p:spPr>
          <a:xfrm>
            <a:off x="1219200" y="354491"/>
            <a:ext cx="10287000" cy="2329612"/>
          </a:xfrm>
          <a:prstGeom prst="rect">
            <a:avLst/>
          </a:prstGeom>
        </p:spPr>
        <p:txBody>
          <a:bodyPr wrap="square" lIns="0" tIns="0" rIns="0" bIns="0" rtlCol="0" anchor="t">
            <a:spAutoFit/>
          </a:bodyPr>
          <a:lstStyle/>
          <a:p>
            <a:pPr>
              <a:lnSpc>
                <a:spcPts val="9600"/>
              </a:lnSpc>
              <a:spcBef>
                <a:spcPct val="0"/>
              </a:spcBef>
            </a:pPr>
            <a:r>
              <a:rPr lang="en-GB" altLang="en-US" sz="4800" b="1" dirty="0">
                <a:solidFill>
                  <a:schemeClr val="accent6">
                    <a:lumMod val="75000"/>
                  </a:schemeClr>
                </a:solidFill>
              </a:rPr>
              <a:t>Windows and Doors </a:t>
            </a:r>
            <a:endParaRPr lang="en-US" altLang="en-US" sz="4800" b="1" dirty="0">
              <a:solidFill>
                <a:schemeClr val="accent6">
                  <a:lumMod val="75000"/>
                </a:schemeClr>
              </a:solidFill>
            </a:endParaRPr>
          </a:p>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A719137D-EE17-7BAE-CCFE-3070509C6310}"/>
              </a:ext>
            </a:extLst>
          </p:cNvPr>
          <p:cNvSpPr txBox="1"/>
          <p:nvPr/>
        </p:nvSpPr>
        <p:spPr>
          <a:xfrm>
            <a:off x="1219200" y="1166393"/>
            <a:ext cx="16230600" cy="7909858"/>
          </a:xfrm>
          <a:prstGeom prst="rect">
            <a:avLst/>
          </a:prstGeom>
          <a:noFill/>
        </p:spPr>
        <p:txBody>
          <a:bodyPr wrap="square" rtlCol="0">
            <a:spAutoFit/>
          </a:bodyPr>
          <a:lstStyle/>
          <a:p>
            <a:endParaRPr lang="en-IE" sz="2800" b="1" dirty="0"/>
          </a:p>
          <a:p>
            <a:r>
              <a:rPr lang="en-IE" sz="2400" dirty="0"/>
              <a:t>A county-wide survey identified approximately 600 properties with single glazed timber or aluminium window frames requiring replacement.</a:t>
            </a:r>
          </a:p>
          <a:p>
            <a:endParaRPr lang="en-IE" sz="2400" dirty="0"/>
          </a:p>
          <a:p>
            <a:r>
              <a:rPr lang="en-IE" sz="2400" b="1" dirty="0"/>
              <a:t>Progress to date:</a:t>
            </a:r>
          </a:p>
          <a:p>
            <a:endParaRPr lang="en-IE" sz="2400" dirty="0"/>
          </a:p>
          <a:p>
            <a:pPr marL="742950" lvl="1" indent="-285750">
              <a:buFont typeface="Arial" panose="020B0604020202020204" pitchFamily="34" charset="0"/>
              <a:buChar char="•"/>
            </a:pPr>
            <a:r>
              <a:rPr lang="en-IE" sz="2400" dirty="0"/>
              <a:t>Works issued to contractors for 366 homes in 2024.</a:t>
            </a:r>
          </a:p>
          <a:p>
            <a:pPr marL="742950" lvl="1" indent="-285750">
              <a:buFont typeface="Arial" panose="020B0604020202020204" pitchFamily="34" charset="0"/>
              <a:buChar char="•"/>
            </a:pPr>
            <a:r>
              <a:rPr lang="en-IE" sz="2400" dirty="0"/>
              <a:t>221 have been completed and 145 are with contractors.</a:t>
            </a:r>
          </a:p>
          <a:p>
            <a:pPr marL="742950" lvl="1" indent="-285750">
              <a:buFont typeface="Arial" panose="020B0604020202020204" pitchFamily="34" charset="0"/>
              <a:buChar char="•"/>
            </a:pPr>
            <a:r>
              <a:rPr lang="en-IE" sz="2400" dirty="0"/>
              <a:t>Works are due to commence on a further 109 homes in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Breakdown of works by Local Electoral Area:</a:t>
            </a:r>
          </a:p>
          <a:p>
            <a:pPr lvl="1"/>
            <a:endParaRPr lang="en-IE" sz="2400" dirty="0"/>
          </a:p>
          <a:p>
            <a:pPr lvl="1"/>
            <a:endParaRPr lang="en-IE" sz="2400" dirty="0"/>
          </a:p>
          <a:p>
            <a:endParaRPr lang="en-IE" sz="2400" dirty="0"/>
          </a:p>
          <a:p>
            <a:pPr marL="285750" indent="-285750">
              <a:buFont typeface="Arial" panose="020B0604020202020204" pitchFamily="34" charset="0"/>
              <a:buChar char="•"/>
            </a:pPr>
            <a:endParaRPr lang="en-IE" sz="2400" dirty="0"/>
          </a:p>
          <a:p>
            <a:endParaRPr lang="en-GB" sz="2400" dirty="0"/>
          </a:p>
          <a:p>
            <a:endParaRPr lang="en-GB" sz="2400" dirty="0"/>
          </a:p>
          <a:p>
            <a:endParaRPr lang="en-GB" sz="2400" dirty="0"/>
          </a:p>
          <a:p>
            <a:endParaRPr lang="en-GB" sz="2400" dirty="0"/>
          </a:p>
          <a:p>
            <a:endParaRPr lang="en-GB" sz="2400" dirty="0"/>
          </a:p>
          <a:p>
            <a:r>
              <a:rPr lang="en-GB" sz="2400" dirty="0"/>
              <a:t> </a:t>
            </a:r>
            <a:endParaRPr lang="en-IE" sz="2400" dirty="0"/>
          </a:p>
        </p:txBody>
      </p:sp>
      <p:sp>
        <p:nvSpPr>
          <p:cNvPr id="25" name="TextBox 24">
            <a:extLst>
              <a:ext uri="{FF2B5EF4-FFF2-40B4-BE49-F238E27FC236}">
                <a16:creationId xmlns:a16="http://schemas.microsoft.com/office/drawing/2014/main" id="{B8A826A6-07B9-AE0E-1C4E-5556B30C836D}"/>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sp>
        <p:nvSpPr>
          <p:cNvPr id="4" name="Rectangle 1">
            <a:extLst>
              <a:ext uri="{FF2B5EF4-FFF2-40B4-BE49-F238E27FC236}">
                <a16:creationId xmlns:a16="http://schemas.microsoft.com/office/drawing/2014/main" id="{20DC5788-7F42-D84D-F9EB-2941580D9E4D}"/>
              </a:ext>
            </a:extLst>
          </p:cNvPr>
          <p:cNvSpPr>
            <a:spLocks noChangeArrowheads="1"/>
          </p:cNvSpPr>
          <p:nvPr/>
        </p:nvSpPr>
        <p:spPr bwMode="auto">
          <a:xfrm>
            <a:off x="2666589" y="1371857"/>
            <a:ext cx="239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Verdana" panose="020B060403050404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Verdan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E66DB863-7FE5-7C9E-D7F1-F13086762BB4}"/>
              </a:ext>
            </a:extLst>
          </p:cNvPr>
          <p:cNvGraphicFramePr>
            <a:graphicFrameLocks noGrp="1"/>
          </p:cNvGraphicFramePr>
          <p:nvPr>
            <p:extLst>
              <p:ext uri="{D42A27DB-BD31-4B8C-83A1-F6EECF244321}">
                <p14:modId xmlns:p14="http://schemas.microsoft.com/office/powerpoint/2010/main" val="2095843910"/>
              </p:ext>
            </p:extLst>
          </p:nvPr>
        </p:nvGraphicFramePr>
        <p:xfrm>
          <a:off x="1228299" y="5400534"/>
          <a:ext cx="9280478" cy="3800475"/>
        </p:xfrm>
        <a:graphic>
          <a:graphicData uri="http://schemas.openxmlformats.org/drawingml/2006/table">
            <a:tbl>
              <a:tblPr>
                <a:tableStyleId>{5C22544A-7EE6-4342-B048-85BDC9FD1C3A}</a:tableStyleId>
              </a:tblPr>
              <a:tblGrid>
                <a:gridCol w="2866612">
                  <a:extLst>
                    <a:ext uri="{9D8B030D-6E8A-4147-A177-3AD203B41FA5}">
                      <a16:colId xmlns:a16="http://schemas.microsoft.com/office/drawing/2014/main" val="188471757"/>
                    </a:ext>
                  </a:extLst>
                </a:gridCol>
                <a:gridCol w="1282052">
                  <a:extLst>
                    <a:ext uri="{9D8B030D-6E8A-4147-A177-3AD203B41FA5}">
                      <a16:colId xmlns:a16="http://schemas.microsoft.com/office/drawing/2014/main" val="2409494249"/>
                    </a:ext>
                  </a:extLst>
                </a:gridCol>
                <a:gridCol w="1109192">
                  <a:extLst>
                    <a:ext uri="{9D8B030D-6E8A-4147-A177-3AD203B41FA5}">
                      <a16:colId xmlns:a16="http://schemas.microsoft.com/office/drawing/2014/main" val="298475080"/>
                    </a:ext>
                  </a:extLst>
                </a:gridCol>
                <a:gridCol w="1501731">
                  <a:extLst>
                    <a:ext uri="{9D8B030D-6E8A-4147-A177-3AD203B41FA5}">
                      <a16:colId xmlns:a16="http://schemas.microsoft.com/office/drawing/2014/main" val="408984643"/>
                    </a:ext>
                  </a:extLst>
                </a:gridCol>
                <a:gridCol w="1354079">
                  <a:extLst>
                    <a:ext uri="{9D8B030D-6E8A-4147-A177-3AD203B41FA5}">
                      <a16:colId xmlns:a16="http://schemas.microsoft.com/office/drawing/2014/main" val="1219106470"/>
                    </a:ext>
                  </a:extLst>
                </a:gridCol>
                <a:gridCol w="1166812">
                  <a:extLst>
                    <a:ext uri="{9D8B030D-6E8A-4147-A177-3AD203B41FA5}">
                      <a16:colId xmlns:a16="http://schemas.microsoft.com/office/drawing/2014/main" val="4178575456"/>
                    </a:ext>
                  </a:extLst>
                </a:gridCol>
              </a:tblGrid>
              <a:tr h="1247775">
                <a:tc>
                  <a:txBody>
                    <a:bodyPr/>
                    <a:lstStyle/>
                    <a:p>
                      <a:pPr algn="ctr" fontAlgn="ctr"/>
                      <a:r>
                        <a:rPr lang="en-IE" sz="1600" b="1" u="none" strike="noStrike" dirty="0">
                          <a:effectLst/>
                        </a:rPr>
                        <a:t>Local Electoral Area </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Pre-Tender Stage</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Tender Stage</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Contractor Stage</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Complete</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Total</a:t>
                      </a:r>
                      <a:endParaRPr lang="en-IE" sz="1600" b="1" i="0" u="none" strike="noStrike" dirty="0">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628118569"/>
                  </a:ext>
                </a:extLst>
              </a:tr>
              <a:tr h="257175">
                <a:tc>
                  <a:txBody>
                    <a:bodyPr/>
                    <a:lstStyle/>
                    <a:p>
                      <a:pPr algn="ctr" fontAlgn="ctr"/>
                      <a:r>
                        <a:rPr lang="en-IE" sz="1600" u="none" strike="noStrike" dirty="0">
                          <a:effectLst/>
                        </a:rPr>
                        <a:t>Tallaght South</a:t>
                      </a:r>
                      <a:endParaRPr lang="en-IE" sz="1600" b="0"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44</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95</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158</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299</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3696052061"/>
                  </a:ext>
                </a:extLst>
              </a:tr>
              <a:tr h="257175">
                <a:tc>
                  <a:txBody>
                    <a:bodyPr/>
                    <a:lstStyle/>
                    <a:p>
                      <a:pPr algn="ctr" fontAlgn="ctr"/>
                      <a:r>
                        <a:rPr lang="en-IE" sz="1600" u="none" strike="noStrike">
                          <a:effectLst/>
                        </a:rPr>
                        <a:t>Tallaght Central</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18</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23</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48</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2160480132"/>
                  </a:ext>
                </a:extLst>
              </a:tr>
              <a:tr h="504825">
                <a:tc>
                  <a:txBody>
                    <a:bodyPr/>
                    <a:lstStyle/>
                    <a:p>
                      <a:pPr algn="ctr" fontAlgn="ctr"/>
                      <a:r>
                        <a:rPr lang="en-IE" sz="1600" u="none" strike="noStrike" dirty="0" err="1">
                          <a:effectLst/>
                        </a:rPr>
                        <a:t>Firhouse</a:t>
                      </a:r>
                      <a:r>
                        <a:rPr lang="en-IE" sz="1600" u="none" strike="noStrike" dirty="0">
                          <a:effectLst/>
                        </a:rPr>
                        <a:t> </a:t>
                      </a:r>
                      <a:r>
                        <a:rPr lang="en-IE" sz="1600" u="none" strike="noStrike" dirty="0" err="1">
                          <a:effectLst/>
                        </a:rPr>
                        <a:t>Bohernabreena</a:t>
                      </a:r>
                      <a:endParaRPr lang="en-IE" sz="1600" b="0"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8</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15</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161218562"/>
                  </a:ext>
                </a:extLst>
              </a:tr>
              <a:tr h="504825">
                <a:tc>
                  <a:txBody>
                    <a:bodyPr/>
                    <a:lstStyle/>
                    <a:p>
                      <a:pPr algn="ctr" fontAlgn="ctr"/>
                      <a:r>
                        <a:rPr lang="en-IE" sz="1600" u="none" strike="noStrike">
                          <a:effectLst/>
                        </a:rPr>
                        <a:t>Rathfarnham Templeogue</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dirty="0">
                          <a:effectLst/>
                        </a:rPr>
                        <a:t>0</a:t>
                      </a:r>
                      <a:endParaRPr lang="en-IE" sz="1600" b="0"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18</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35</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3098660583"/>
                  </a:ext>
                </a:extLst>
              </a:tr>
              <a:tr h="257175">
                <a:tc>
                  <a:txBody>
                    <a:bodyPr/>
                    <a:lstStyle/>
                    <a:p>
                      <a:pPr algn="ctr" fontAlgn="ctr"/>
                      <a:r>
                        <a:rPr lang="en-IE" sz="1600" u="none" strike="noStrike">
                          <a:effectLst/>
                        </a:rPr>
                        <a:t>Clondalkin</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26</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35</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3668506261"/>
                  </a:ext>
                </a:extLst>
              </a:tr>
              <a:tr h="257175">
                <a:tc>
                  <a:txBody>
                    <a:bodyPr/>
                    <a:lstStyle/>
                    <a:p>
                      <a:pPr algn="ctr" fontAlgn="ctr"/>
                      <a:r>
                        <a:rPr lang="en-IE" sz="1600" u="none" strike="noStrike">
                          <a:effectLst/>
                        </a:rPr>
                        <a:t>Palmerstown Fonthill</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7</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35</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2243550940"/>
                  </a:ext>
                </a:extLst>
              </a:tr>
              <a:tr h="257175">
                <a:tc>
                  <a:txBody>
                    <a:bodyPr/>
                    <a:lstStyle/>
                    <a:p>
                      <a:pPr algn="ctr" fontAlgn="ctr"/>
                      <a:r>
                        <a:rPr lang="en-IE" sz="1600" u="none" strike="noStrike">
                          <a:effectLst/>
                        </a:rPr>
                        <a:t>Lucan</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0</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5</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4</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2</a:t>
                      </a:r>
                      <a:endParaRPr lang="en-IE"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u="none" strike="noStrike">
                          <a:effectLst/>
                        </a:rPr>
                        <a:t>11</a:t>
                      </a:r>
                      <a:endParaRPr lang="en-IE" sz="1600" b="1" i="0" u="none" strike="noStrike">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3787159391"/>
                  </a:ext>
                </a:extLst>
              </a:tr>
              <a:tr h="257175">
                <a:tc>
                  <a:txBody>
                    <a:bodyPr/>
                    <a:lstStyle/>
                    <a:p>
                      <a:pPr algn="ctr" fontAlgn="ctr"/>
                      <a:r>
                        <a:rPr lang="en-IE" sz="1600" b="1" u="none" strike="noStrike" dirty="0">
                          <a:effectLst/>
                        </a:rPr>
                        <a:t>Total</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3</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109</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145</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221</a:t>
                      </a:r>
                      <a:endParaRPr lang="en-IE" sz="16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fontAlgn="ctr"/>
                      <a:r>
                        <a:rPr lang="en-IE" sz="1600" b="1" u="none" strike="noStrike" dirty="0">
                          <a:effectLst/>
                        </a:rPr>
                        <a:t>475</a:t>
                      </a:r>
                      <a:endParaRPr lang="en-IE" sz="1600" b="1" i="0" u="none" strike="noStrike" dirty="0">
                        <a:solidFill>
                          <a:srgbClr val="000000"/>
                        </a:solidFill>
                        <a:effectLst/>
                        <a:latin typeface="Verdana" panose="020B0604030504040204" pitchFamily="34" charset="0"/>
                      </a:endParaRPr>
                    </a:p>
                  </a:txBody>
                  <a:tcPr marL="9525" marR="9525" marT="9525" marB="0" anchor="ctr"/>
                </a:tc>
                <a:extLst>
                  <a:ext uri="{0D108BD9-81ED-4DB2-BD59-A6C34878D82A}">
                    <a16:rowId xmlns:a16="http://schemas.microsoft.com/office/drawing/2014/main" val="1766822613"/>
                  </a:ext>
                </a:extLst>
              </a:tr>
            </a:tbl>
          </a:graphicData>
        </a:graphic>
      </p:graphicFrame>
      <p:pic>
        <p:nvPicPr>
          <p:cNvPr id="3" name="Recorded Sound">
            <a:hlinkClick r:id="" action="ppaction://media"/>
            <a:extLst>
              <a:ext uri="{FF2B5EF4-FFF2-40B4-BE49-F238E27FC236}">
                <a16:creationId xmlns:a16="http://schemas.microsoft.com/office/drawing/2014/main" id="{B4871226-C9F4-FAC5-4B93-B53C9A067B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92400" y="7973779"/>
            <a:ext cx="609600" cy="609600"/>
          </a:xfrm>
          <a:prstGeom prst="rect">
            <a:avLst/>
          </a:prstGeom>
        </p:spPr>
      </p:pic>
    </p:spTree>
    <p:extLst>
      <p:ext uri="{BB962C8B-B14F-4D97-AF65-F5344CB8AC3E}">
        <p14:creationId xmlns:p14="http://schemas.microsoft.com/office/powerpoint/2010/main" val="33202330"/>
      </p:ext>
    </p:extLst>
  </p:cSld>
  <p:clrMapOvr>
    <a:masterClrMapping/>
  </p:clrMapOvr>
  <mc:AlternateContent xmlns:mc="http://schemas.openxmlformats.org/markup-compatibility/2006">
    <mc:Choice xmlns:p14="http://schemas.microsoft.com/office/powerpoint/2010/main" Requires="p14">
      <p:transition spd="slow" p14:dur="2000" advTm="30276"/>
    </mc:Choice>
    <mc:Fallback>
      <p:transition spd="slow" advTm="3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a:spcBef>
                <a:spcPct val="0"/>
              </a:spcBef>
            </a:pPr>
            <a:endParaRPr lang="en-GB" altLang="en-US" sz="4000" b="1" dirty="0">
              <a:solidFill>
                <a:schemeClr val="accent6">
                  <a:lumMod val="75000"/>
                </a:schemeClr>
              </a:solidFill>
            </a:endParaRPr>
          </a:p>
          <a:p>
            <a:pPr>
              <a:spcBef>
                <a:spcPct val="0"/>
              </a:spcBef>
            </a:pPr>
            <a:r>
              <a:rPr lang="en-GB" altLang="en-US" sz="4800" b="1" dirty="0">
                <a:solidFill>
                  <a:schemeClr val="accent6">
                    <a:lumMod val="75000"/>
                  </a:schemeClr>
                </a:solidFill>
              </a:rPr>
              <a:t>     Windows and Doors </a:t>
            </a:r>
            <a:endParaRPr lang="en-US" altLang="en-US" sz="4800" b="1" dirty="0">
              <a:solidFill>
                <a:schemeClr val="accent6">
                  <a:lumMod val="75000"/>
                </a:schemeClr>
              </a:solidFill>
            </a:endParaRPr>
          </a:p>
        </p:txBody>
      </p:sp>
      <p:pic>
        <p:nvPicPr>
          <p:cNvPr id="3" name="Content Placeholder 3">
            <a:extLst>
              <a:ext uri="{FF2B5EF4-FFF2-40B4-BE49-F238E27FC236}">
                <a16:creationId xmlns:a16="http://schemas.microsoft.com/office/drawing/2014/main" id="{B130E7F9-9025-BACF-9139-C9FE78A18514}"/>
              </a:ext>
            </a:extLst>
          </p:cNvPr>
          <p:cNvPicPr>
            <a:picLocks noChangeAspect="1"/>
          </p:cNvPicPr>
          <p:nvPr/>
        </p:nvPicPr>
        <p:blipFill>
          <a:blip r:embed="rId5"/>
          <a:srcRect t="20649" r="-1" b="-1"/>
          <a:stretch/>
        </p:blipFill>
        <p:spPr>
          <a:xfrm>
            <a:off x="0" y="1866900"/>
            <a:ext cx="5963176" cy="7467600"/>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Picture 4">
            <a:extLst>
              <a:ext uri="{FF2B5EF4-FFF2-40B4-BE49-F238E27FC236}">
                <a16:creationId xmlns:a16="http://schemas.microsoft.com/office/drawing/2014/main" id="{E235AA40-FDA3-822F-3C0C-69F4F5951086}"/>
              </a:ext>
            </a:extLst>
          </p:cNvPr>
          <p:cNvPicPr>
            <a:picLocks noChangeAspect="1"/>
          </p:cNvPicPr>
          <p:nvPr/>
        </p:nvPicPr>
        <p:blipFill>
          <a:blip r:embed="rId6"/>
          <a:srcRect t="14836" r="-2" b="5929"/>
          <a:stretch/>
        </p:blipFill>
        <p:spPr>
          <a:xfrm>
            <a:off x="5963176" y="1866900"/>
            <a:ext cx="5808984" cy="7467600"/>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Picture 5">
            <a:extLst>
              <a:ext uri="{FF2B5EF4-FFF2-40B4-BE49-F238E27FC236}">
                <a16:creationId xmlns:a16="http://schemas.microsoft.com/office/drawing/2014/main" id="{BDDF1502-200E-68CB-31EE-5C484C6C576D}"/>
              </a:ext>
            </a:extLst>
          </p:cNvPr>
          <p:cNvPicPr>
            <a:picLocks noChangeAspect="1"/>
          </p:cNvPicPr>
          <p:nvPr/>
        </p:nvPicPr>
        <p:blipFill>
          <a:blip r:embed="rId7"/>
          <a:srcRect t="12189" r="-2" b="-2"/>
          <a:stretch/>
        </p:blipFill>
        <p:spPr>
          <a:xfrm>
            <a:off x="11772160" y="1866900"/>
            <a:ext cx="6515840" cy="7315200"/>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pic>
        <p:nvPicPr>
          <p:cNvPr id="4" name="Recorded Sound">
            <a:hlinkClick r:id="" action="ppaction://media"/>
            <a:extLst>
              <a:ext uri="{FF2B5EF4-FFF2-40B4-BE49-F238E27FC236}">
                <a16:creationId xmlns:a16="http://schemas.microsoft.com/office/drawing/2014/main" id="{9747EB5D-E5B9-E81C-92E8-56938458FF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87000" y="609600"/>
            <a:ext cx="609600" cy="609600"/>
          </a:xfrm>
          <a:prstGeom prst="rect">
            <a:avLst/>
          </a:prstGeom>
        </p:spPr>
      </p:pic>
    </p:spTree>
    <p:extLst>
      <p:ext uri="{BB962C8B-B14F-4D97-AF65-F5344CB8AC3E}">
        <p14:creationId xmlns:p14="http://schemas.microsoft.com/office/powerpoint/2010/main" val="3167307519"/>
      </p:ext>
    </p:extLst>
  </p:cSld>
  <p:clrMapOvr>
    <a:masterClrMapping/>
  </p:clrMapOvr>
  <mc:AlternateContent xmlns:mc="http://schemas.openxmlformats.org/markup-compatibility/2006">
    <mc:Choice xmlns:p14="http://schemas.microsoft.com/office/powerpoint/2010/main" Requires="p14">
      <p:transition spd="slow" p14:dur="2000" advTm="10720"/>
    </mc:Choice>
    <mc:Fallback>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A011-742C-BA47-4DBD-4238F9D5B0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912D9F-802E-CC4E-85DE-EBEC952D97C4}"/>
              </a:ext>
            </a:extLst>
          </p:cNvPr>
          <p:cNvSpPr/>
          <p:nvPr/>
        </p:nvSpPr>
        <p:spPr>
          <a:xfrm>
            <a:off x="0" y="-221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r>
              <a:rPr lang="en-GB" dirty="0"/>
              <a:t>-</a:t>
            </a:r>
            <a:endParaRPr lang="en-IE" dirty="0"/>
          </a:p>
        </p:txBody>
      </p:sp>
      <p:sp>
        <p:nvSpPr>
          <p:cNvPr id="7" name="TextBox 7">
            <a:extLst>
              <a:ext uri="{FF2B5EF4-FFF2-40B4-BE49-F238E27FC236}">
                <a16:creationId xmlns:a16="http://schemas.microsoft.com/office/drawing/2014/main" id="{5269005B-7AC3-D9C8-B9AC-EF2568DC9525}"/>
              </a:ext>
            </a:extLst>
          </p:cNvPr>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a:extLst>
              <a:ext uri="{FF2B5EF4-FFF2-40B4-BE49-F238E27FC236}">
                <a16:creationId xmlns:a16="http://schemas.microsoft.com/office/drawing/2014/main" id="{C4ED8E7A-AC12-2FAF-7FA0-847644A4D5C8}"/>
              </a:ext>
            </a:extLst>
          </p:cNvPr>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a:extLst>
              <a:ext uri="{FF2B5EF4-FFF2-40B4-BE49-F238E27FC236}">
                <a16:creationId xmlns:a16="http://schemas.microsoft.com/office/drawing/2014/main" id="{1654E2DC-0C20-2B86-CDA0-28486C472A64}"/>
              </a:ext>
            </a:extLst>
          </p:cNvPr>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a:extLst>
              <a:ext uri="{FF2B5EF4-FFF2-40B4-BE49-F238E27FC236}">
                <a16:creationId xmlns:a16="http://schemas.microsoft.com/office/drawing/2014/main" id="{082452EA-3E85-0E5B-A3E8-2C79625577D6}"/>
              </a:ext>
            </a:extLst>
          </p:cNvPr>
          <p:cNvSpPr txBox="1"/>
          <p:nvPr/>
        </p:nvSpPr>
        <p:spPr>
          <a:xfrm>
            <a:off x="1219200" y="-136106"/>
            <a:ext cx="10287000" cy="2329612"/>
          </a:xfrm>
          <a:prstGeom prst="rect">
            <a:avLst/>
          </a:prstGeom>
        </p:spPr>
        <p:txBody>
          <a:bodyPr wrap="square" lIns="0" tIns="0" rIns="0" bIns="0" rtlCol="0" anchor="t">
            <a:spAutoFit/>
          </a:bodyPr>
          <a:lstStyle/>
          <a:p>
            <a:pPr>
              <a:lnSpc>
                <a:spcPts val="9600"/>
              </a:lnSpc>
              <a:spcBef>
                <a:spcPct val="0"/>
              </a:spcBef>
            </a:pPr>
            <a:r>
              <a:rPr lang="en-GB" altLang="en-US" sz="4800" b="1" dirty="0">
                <a:solidFill>
                  <a:schemeClr val="accent6">
                    <a:lumMod val="75000"/>
                  </a:schemeClr>
                </a:solidFill>
              </a:rPr>
              <a:t>Painting Programme </a:t>
            </a:r>
            <a:endParaRPr lang="en-US" altLang="en-US" sz="4800" b="1" dirty="0">
              <a:solidFill>
                <a:schemeClr val="accent6">
                  <a:lumMod val="75000"/>
                </a:schemeClr>
              </a:solidFill>
            </a:endParaRPr>
          </a:p>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A5758E58-F894-6A7E-22F6-B56921C9B7AD}"/>
              </a:ext>
            </a:extLst>
          </p:cNvPr>
          <p:cNvSpPr txBox="1"/>
          <p:nvPr/>
        </p:nvSpPr>
        <p:spPr>
          <a:xfrm>
            <a:off x="1219200" y="1166393"/>
            <a:ext cx="16230600" cy="11541621"/>
          </a:xfrm>
          <a:prstGeom prst="rect">
            <a:avLst/>
          </a:prstGeom>
          <a:noFill/>
        </p:spPr>
        <p:txBody>
          <a:bodyPr wrap="square" rtlCol="0">
            <a:spAutoFit/>
          </a:bodyPr>
          <a:lstStyle/>
          <a:p>
            <a:r>
              <a:rPr lang="en-IE" sz="2400" dirty="0"/>
              <a:t>External painting works were completed on 188 homes in the following locations:</a:t>
            </a:r>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endParaRPr lang="en-IE" sz="2400" dirty="0"/>
          </a:p>
          <a:p>
            <a:pPr marL="2171700" lvl="4" indent="-342900">
              <a:buFont typeface="Arial" panose="020B0604020202020204" pitchFamily="34" charset="0"/>
              <a:buChar char="•"/>
            </a:pPr>
            <a:r>
              <a:rPr lang="en-IE" sz="2400" b="0" i="0" dirty="0">
                <a:solidFill>
                  <a:srgbClr val="000000"/>
                </a:solidFill>
                <a:effectLst/>
              </a:rPr>
              <a:t>Meile An Ri</a:t>
            </a:r>
          </a:p>
          <a:p>
            <a:pPr marL="2171700" lvl="4" indent="-342900">
              <a:buFont typeface="Arial" panose="020B0604020202020204" pitchFamily="34" charset="0"/>
              <a:buChar char="•"/>
            </a:pPr>
            <a:endParaRPr lang="en-IE" sz="2400" dirty="0">
              <a:solidFill>
                <a:srgbClr val="000000"/>
              </a:solidFill>
            </a:endParaRPr>
          </a:p>
          <a:p>
            <a:pPr marL="2171700" lvl="4" indent="-342900">
              <a:buFont typeface="Arial" panose="020B0604020202020204" pitchFamily="34" charset="0"/>
              <a:buChar char="•"/>
            </a:pPr>
            <a:r>
              <a:rPr lang="en-IE" sz="2400" dirty="0" err="1">
                <a:solidFill>
                  <a:srgbClr val="000000"/>
                </a:solidFill>
              </a:rPr>
              <a:t>Foxdene</a:t>
            </a:r>
            <a:r>
              <a:rPr lang="en-IE" sz="2400" dirty="0">
                <a:solidFill>
                  <a:srgbClr val="000000"/>
                </a:solidFill>
              </a:rPr>
              <a:t> Avenue</a:t>
            </a:r>
          </a:p>
          <a:p>
            <a:pPr marL="2171700" lvl="4" indent="-342900">
              <a:buFont typeface="Arial" panose="020B0604020202020204" pitchFamily="34" charset="0"/>
              <a:buChar char="•"/>
            </a:pPr>
            <a:r>
              <a:rPr lang="en-IE" sz="2400" dirty="0">
                <a:solidFill>
                  <a:srgbClr val="000000"/>
                </a:solidFill>
              </a:rPr>
              <a:t>Mac </a:t>
            </a:r>
            <a:r>
              <a:rPr lang="en-IE" sz="2400" dirty="0" err="1">
                <a:solidFill>
                  <a:srgbClr val="000000"/>
                </a:solidFill>
              </a:rPr>
              <a:t>Uilliam</a:t>
            </a:r>
            <a:endParaRPr lang="en-IE" sz="2400" dirty="0">
              <a:solidFill>
                <a:srgbClr val="000000"/>
              </a:solidFill>
            </a:endParaRPr>
          </a:p>
          <a:p>
            <a:pPr marL="2171700" lvl="4" indent="-342900">
              <a:buFont typeface="Arial" panose="020B0604020202020204" pitchFamily="34" charset="0"/>
              <a:buChar char="•"/>
            </a:pPr>
            <a:r>
              <a:rPr lang="en-IE" sz="2400" dirty="0" err="1">
                <a:solidFill>
                  <a:srgbClr val="000000"/>
                </a:solidFill>
              </a:rPr>
              <a:t>Greenfort</a:t>
            </a:r>
            <a:r>
              <a:rPr lang="en-IE" sz="2400" dirty="0">
                <a:solidFill>
                  <a:srgbClr val="000000"/>
                </a:solidFill>
              </a:rPr>
              <a:t> Park</a:t>
            </a:r>
          </a:p>
          <a:p>
            <a:pPr marL="2171700" lvl="4" indent="-342900">
              <a:buFont typeface="Arial" panose="020B0604020202020204" pitchFamily="34" charset="0"/>
              <a:buChar char="•"/>
            </a:pPr>
            <a:r>
              <a:rPr lang="en-IE" sz="2400" dirty="0" err="1">
                <a:solidFill>
                  <a:srgbClr val="000000"/>
                </a:solidFill>
              </a:rPr>
              <a:t>Liscarne</a:t>
            </a:r>
            <a:r>
              <a:rPr lang="en-IE" sz="2400" dirty="0">
                <a:solidFill>
                  <a:srgbClr val="000000"/>
                </a:solidFill>
              </a:rPr>
              <a:t> Close</a:t>
            </a:r>
          </a:p>
          <a:p>
            <a:pPr marL="2171700" lvl="4" indent="-342900">
              <a:buFont typeface="Arial" panose="020B0604020202020204" pitchFamily="34" charset="0"/>
              <a:buChar char="•"/>
            </a:pPr>
            <a:r>
              <a:rPr lang="en-IE" sz="2400" dirty="0">
                <a:solidFill>
                  <a:srgbClr val="000000"/>
                </a:solidFill>
              </a:rPr>
              <a:t>Tor An Ri Walk</a:t>
            </a:r>
          </a:p>
          <a:p>
            <a:pPr marL="2171700" lvl="4" indent="-342900">
              <a:buFont typeface="Arial" panose="020B0604020202020204" pitchFamily="34" charset="0"/>
              <a:buChar char="•"/>
            </a:pPr>
            <a:r>
              <a:rPr lang="en-IE" sz="2400" dirty="0" err="1">
                <a:solidFill>
                  <a:srgbClr val="000000"/>
                </a:solidFill>
              </a:rPr>
              <a:t>Neilstown</a:t>
            </a:r>
            <a:r>
              <a:rPr lang="en-IE" sz="2400" dirty="0">
                <a:solidFill>
                  <a:srgbClr val="000000"/>
                </a:solidFill>
              </a:rPr>
              <a:t> Village </a:t>
            </a:r>
            <a:endParaRPr lang="en-IE" sz="2400" dirty="0"/>
          </a:p>
          <a:p>
            <a:pPr lvl="1"/>
            <a:endParaRPr lang="en-IE" sz="2400" dirty="0"/>
          </a:p>
          <a:p>
            <a:pPr lvl="1"/>
            <a:endParaRPr lang="en-IE" sz="2400" dirty="0"/>
          </a:p>
          <a:p>
            <a:endParaRPr lang="en-IE" sz="2400" dirty="0">
              <a:solidFill>
                <a:schemeClr val="bg2"/>
              </a:solidFill>
            </a:endParaRPr>
          </a:p>
          <a:p>
            <a:pPr marL="285750" indent="-285750">
              <a:buFont typeface="Arial" panose="020B0604020202020204" pitchFamily="34" charset="0"/>
              <a:buChar char="•"/>
            </a:pPr>
            <a:endParaRPr lang="en-IE" sz="2400" dirty="0"/>
          </a:p>
          <a:p>
            <a:endParaRPr lang="en-GB" sz="2400" dirty="0"/>
          </a:p>
          <a:p>
            <a:endParaRPr lang="en-GB" sz="2400" dirty="0"/>
          </a:p>
          <a:p>
            <a:endParaRPr lang="en-GB" sz="2400" dirty="0"/>
          </a:p>
          <a:p>
            <a:endParaRPr lang="en-GB" sz="2400" dirty="0"/>
          </a:p>
          <a:p>
            <a:endParaRPr lang="en-GB" sz="2400" dirty="0"/>
          </a:p>
          <a:p>
            <a:r>
              <a:rPr lang="en-GB" sz="2400" dirty="0"/>
              <a:t> </a:t>
            </a:r>
            <a:endParaRPr lang="en-IE" sz="2400" dirty="0"/>
          </a:p>
        </p:txBody>
      </p:sp>
      <p:sp>
        <p:nvSpPr>
          <p:cNvPr id="25" name="TextBox 24">
            <a:extLst>
              <a:ext uri="{FF2B5EF4-FFF2-40B4-BE49-F238E27FC236}">
                <a16:creationId xmlns:a16="http://schemas.microsoft.com/office/drawing/2014/main" id="{1B8ECC23-0FC5-2020-FC03-1A762B53E27A}"/>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sp>
        <p:nvSpPr>
          <p:cNvPr id="4" name="Rectangle 1">
            <a:extLst>
              <a:ext uri="{FF2B5EF4-FFF2-40B4-BE49-F238E27FC236}">
                <a16:creationId xmlns:a16="http://schemas.microsoft.com/office/drawing/2014/main" id="{94E54BFE-D132-42FF-1231-7AA9A1BBFDEA}"/>
              </a:ext>
            </a:extLst>
          </p:cNvPr>
          <p:cNvSpPr>
            <a:spLocks noChangeArrowheads="1"/>
          </p:cNvSpPr>
          <p:nvPr/>
        </p:nvSpPr>
        <p:spPr bwMode="auto">
          <a:xfrm>
            <a:off x="2666589" y="1371857"/>
            <a:ext cx="239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Verdana" panose="020B060403050404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Verdan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54FB6C75-F308-1DBF-54C8-94850B1F8C45}"/>
              </a:ext>
            </a:extLst>
          </p:cNvPr>
          <p:cNvPicPr>
            <a:picLocks noChangeAspect="1"/>
          </p:cNvPicPr>
          <p:nvPr/>
        </p:nvPicPr>
        <p:blipFill>
          <a:blip r:embed="rId7"/>
          <a:stretch>
            <a:fillRect/>
          </a:stretch>
        </p:blipFill>
        <p:spPr>
          <a:xfrm>
            <a:off x="8190411" y="2165595"/>
            <a:ext cx="4680920" cy="7092705"/>
          </a:xfrm>
          <a:prstGeom prst="rect">
            <a:avLst/>
          </a:prstGeom>
          <a:ln w="28575">
            <a:solidFill>
              <a:schemeClr val="accent6"/>
            </a:solidFill>
          </a:ln>
        </p:spPr>
      </p:pic>
      <p:pic>
        <p:nvPicPr>
          <p:cNvPr id="5" name="Picture 4">
            <a:extLst>
              <a:ext uri="{FF2B5EF4-FFF2-40B4-BE49-F238E27FC236}">
                <a16:creationId xmlns:a16="http://schemas.microsoft.com/office/drawing/2014/main" id="{F81AD359-236B-1102-7C25-8C2A3D3E0605}"/>
              </a:ext>
            </a:extLst>
          </p:cNvPr>
          <p:cNvPicPr>
            <a:picLocks noChangeAspect="1"/>
          </p:cNvPicPr>
          <p:nvPr/>
        </p:nvPicPr>
        <p:blipFill>
          <a:blip r:embed="rId8"/>
          <a:stretch>
            <a:fillRect/>
          </a:stretch>
        </p:blipFill>
        <p:spPr>
          <a:xfrm>
            <a:off x="12583220" y="2165595"/>
            <a:ext cx="5638179" cy="7092705"/>
          </a:xfrm>
          <a:prstGeom prst="rect">
            <a:avLst/>
          </a:prstGeom>
          <a:effectLst>
            <a:glow rad="63500">
              <a:schemeClr val="accent1">
                <a:satMod val="175000"/>
                <a:alpha val="40000"/>
              </a:schemeClr>
            </a:glow>
          </a:effectLst>
        </p:spPr>
      </p:pic>
      <p:pic>
        <p:nvPicPr>
          <p:cNvPr id="11" name="Picture 10">
            <a:extLst>
              <a:ext uri="{FF2B5EF4-FFF2-40B4-BE49-F238E27FC236}">
                <a16:creationId xmlns:a16="http://schemas.microsoft.com/office/drawing/2014/main" id="{7C324B46-77BD-10BB-D180-F8CCBAE73F8C}"/>
              </a:ext>
            </a:extLst>
          </p:cNvPr>
          <p:cNvPicPr>
            <a:picLocks noChangeAspect="1"/>
          </p:cNvPicPr>
          <p:nvPr/>
        </p:nvPicPr>
        <p:blipFill>
          <a:blip r:embed="rId9"/>
          <a:stretch>
            <a:fillRect/>
          </a:stretch>
        </p:blipFill>
        <p:spPr>
          <a:xfrm>
            <a:off x="1287853" y="2165594"/>
            <a:ext cx="6886599" cy="4086120"/>
          </a:xfrm>
          <a:prstGeom prst="rect">
            <a:avLst/>
          </a:prstGeom>
          <a:effectLst>
            <a:glow rad="63500">
              <a:schemeClr val="accent1">
                <a:satMod val="175000"/>
                <a:alpha val="40000"/>
              </a:schemeClr>
            </a:glow>
          </a:effectLst>
        </p:spPr>
      </p:pic>
      <p:pic>
        <p:nvPicPr>
          <p:cNvPr id="6" name="Recorded Sound">
            <a:hlinkClick r:id="" action="ppaction://media"/>
            <a:extLst>
              <a:ext uri="{FF2B5EF4-FFF2-40B4-BE49-F238E27FC236}">
                <a16:creationId xmlns:a16="http://schemas.microsoft.com/office/drawing/2014/main" id="{6B608D62-171C-89F5-34C4-C2BB3AF6CE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9200" y="4838700"/>
            <a:ext cx="609600" cy="609600"/>
          </a:xfrm>
          <a:prstGeom prst="rect">
            <a:avLst/>
          </a:prstGeom>
        </p:spPr>
      </p:pic>
      <p:pic>
        <p:nvPicPr>
          <p:cNvPr id="8" name="Recorded Sound">
            <a:hlinkClick r:id="" action="ppaction://media"/>
            <a:extLst>
              <a:ext uri="{FF2B5EF4-FFF2-40B4-BE49-F238E27FC236}">
                <a16:creationId xmlns:a16="http://schemas.microsoft.com/office/drawing/2014/main" id="{D0DF4D6A-C7CB-DEDC-1867-3D17009AD1D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563600" y="656910"/>
            <a:ext cx="609600" cy="609600"/>
          </a:xfrm>
          <a:prstGeom prst="rect">
            <a:avLst/>
          </a:prstGeom>
        </p:spPr>
      </p:pic>
    </p:spTree>
    <p:extLst>
      <p:ext uri="{BB962C8B-B14F-4D97-AF65-F5344CB8AC3E}">
        <p14:creationId xmlns:p14="http://schemas.microsoft.com/office/powerpoint/2010/main" val="3478687052"/>
      </p:ext>
    </p:extLst>
  </p:cSld>
  <p:clrMapOvr>
    <a:masterClrMapping/>
  </p:clrMapOvr>
  <mc:AlternateContent xmlns:mc="http://schemas.openxmlformats.org/markup-compatibility/2006">
    <mc:Choice xmlns:p14="http://schemas.microsoft.com/office/powerpoint/2010/main" Requires="p14">
      <p:transition spd="slow" p14:dur="2000" advTm="15192"/>
    </mc:Choice>
    <mc:Fallback>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2" fill="hold"/>
                                        <p:tgtEl>
                                          <p:spTgt spid="6"/>
                                        </p:tgtEl>
                                      </p:cBhvr>
                                    </p:cmd>
                                  </p:childTnLst>
                                </p:cTn>
                              </p:par>
                            </p:childTnLst>
                          </p:cTn>
                        </p:par>
                        <p:par>
                          <p:cTn id="7" fill="hold">
                            <p:stCondLst>
                              <p:cond delay="15192"/>
                            </p:stCondLst>
                            <p:childTnLst>
                              <p:par>
                                <p:cTn id="8" presetID="1" presetClass="mediacall" presetSubtype="0" fill="hold" nodeType="afterEffect">
                                  <p:stCondLst>
                                    <p:cond delay="0"/>
                                  </p:stCondLst>
                                  <p:childTnLst>
                                    <p:cmd type="call" cmd="playFrom(0.0)">
                                      <p:cBhvr>
                                        <p:cTn id="9" dur="214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04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p:cNvSpPr txBox="1"/>
          <p:nvPr/>
        </p:nvSpPr>
        <p:spPr>
          <a:xfrm>
            <a:off x="9204270" y="3157726"/>
            <a:ext cx="7322748" cy="3474990"/>
          </a:xfrm>
          <a:prstGeom prst="rect">
            <a:avLst/>
          </a:prstGeom>
        </p:spPr>
        <p:txBody>
          <a:bodyPr lIns="0" tIns="0" rIns="0" bIns="0" rtlCol="0" anchor="t">
            <a:spAutoFit/>
          </a:bodyPr>
          <a:lstStyle/>
          <a:p>
            <a:pPr marL="0" lvl="1" indent="0" algn="l">
              <a:spcBef>
                <a:spcPct val="0"/>
              </a:spcBef>
            </a:pPr>
            <a:endParaRPr lang="en-US" sz="2800" dirty="0">
              <a:solidFill>
                <a:srgbClr val="000000"/>
              </a:solidFill>
              <a:latin typeface="Arial"/>
            </a:endParaRPr>
          </a:p>
          <a:p>
            <a:pPr marL="342900" lvl="1" indent="-342900" algn="l">
              <a:lnSpc>
                <a:spcPts val="8400"/>
              </a:lnSpc>
              <a:spcBef>
                <a:spcPct val="0"/>
              </a:spcBef>
              <a:buFont typeface="Arial" panose="020B0604020202020204" pitchFamily="34" charset="0"/>
              <a:buChar char="•"/>
            </a:pPr>
            <a:endParaRPr lang="en-US" sz="2000" dirty="0">
              <a:solidFill>
                <a:srgbClr val="000000"/>
              </a:solidFill>
              <a:latin typeface="Arial"/>
            </a:endParaRPr>
          </a:p>
          <a:p>
            <a:pPr marL="0" lvl="1" indent="0" algn="l">
              <a:lnSpc>
                <a:spcPts val="8400"/>
              </a:lnSpc>
              <a:spcBef>
                <a:spcPct val="0"/>
              </a:spcBef>
            </a:pPr>
            <a:endParaRPr lang="en-US" sz="2800" dirty="0">
              <a:solidFill>
                <a:srgbClr val="000000"/>
              </a:solidFill>
              <a:latin typeface="Arial"/>
            </a:endParaRPr>
          </a:p>
          <a:p>
            <a:pPr marL="0" lvl="1" indent="0" algn="l">
              <a:lnSpc>
                <a:spcPts val="8400"/>
              </a:lnSpc>
              <a:spcBef>
                <a:spcPct val="0"/>
              </a:spcBef>
            </a:pPr>
            <a:endParaRPr lang="en-US" sz="2800" dirty="0">
              <a:solidFill>
                <a:srgbClr val="000000"/>
              </a:solidFill>
              <a:latin typeface="Arial"/>
            </a:endParaRPr>
          </a:p>
        </p:txBody>
      </p:sp>
      <p:sp>
        <p:nvSpPr>
          <p:cNvPr id="10" name="TextBox 10"/>
          <p:cNvSpPr txBox="1"/>
          <p:nvPr/>
        </p:nvSpPr>
        <p:spPr>
          <a:xfrm>
            <a:off x="7901847" y="346125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2</a:t>
            </a:r>
          </a:p>
        </p:txBody>
      </p:sp>
      <p:sp>
        <p:nvSpPr>
          <p:cNvPr id="11" name="TextBox 11"/>
          <p:cNvSpPr txBox="1"/>
          <p:nvPr/>
        </p:nvSpPr>
        <p:spPr>
          <a:xfrm>
            <a:off x="9204270" y="5721863"/>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latin typeface="Arial"/>
              </a:rPr>
              <a:t> </a:t>
            </a:r>
          </a:p>
        </p:txBody>
      </p:sp>
      <p:sp>
        <p:nvSpPr>
          <p:cNvPr id="14" name="TextBox 14"/>
          <p:cNvSpPr txBox="1"/>
          <p:nvPr/>
        </p:nvSpPr>
        <p:spPr>
          <a:xfrm>
            <a:off x="7901847" y="602093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4</a:t>
            </a:r>
          </a:p>
        </p:txBody>
      </p:sp>
      <p:sp>
        <p:nvSpPr>
          <p:cNvPr id="3" name="TextBox 2">
            <a:extLst>
              <a:ext uri="{FF2B5EF4-FFF2-40B4-BE49-F238E27FC236}">
                <a16:creationId xmlns:a16="http://schemas.microsoft.com/office/drawing/2014/main" id="{9854D5BA-07E9-82CE-3E39-D137E2411911}"/>
              </a:ext>
            </a:extLst>
          </p:cNvPr>
          <p:cNvSpPr txBox="1"/>
          <p:nvPr/>
        </p:nvSpPr>
        <p:spPr>
          <a:xfrm>
            <a:off x="685800" y="776365"/>
            <a:ext cx="16916400" cy="2603790"/>
          </a:xfrm>
          <a:prstGeom prst="rect">
            <a:avLst/>
          </a:prstGeom>
          <a:noFill/>
        </p:spPr>
        <p:txBody>
          <a:bodyPr wrap="square" rtlCol="0">
            <a:spAutoFit/>
          </a:bodyPr>
          <a:lstStyle/>
          <a:p>
            <a:pPr>
              <a:spcBef>
                <a:spcPct val="20000"/>
              </a:spcBef>
            </a:pPr>
            <a:r>
              <a:rPr lang="en-GB" altLang="en-US" sz="4800" b="1" dirty="0" err="1">
                <a:solidFill>
                  <a:schemeClr val="accent6">
                    <a:lumMod val="75000"/>
                  </a:schemeClr>
                </a:solidFill>
              </a:rPr>
              <a:t>Balgaddy</a:t>
            </a:r>
            <a:r>
              <a:rPr lang="en-GB" altLang="en-US" sz="4800" b="1" dirty="0">
                <a:solidFill>
                  <a:schemeClr val="accent6">
                    <a:lumMod val="75000"/>
                  </a:schemeClr>
                </a:solidFill>
              </a:rPr>
              <a:t> Advanced Maintenance Works</a:t>
            </a:r>
          </a:p>
          <a:p>
            <a:pPr>
              <a:spcBef>
                <a:spcPct val="20000"/>
              </a:spcBef>
            </a:pPr>
            <a:endParaRPr lang="en-GB" altLang="en-US" sz="2400" b="1" dirty="0">
              <a:solidFill>
                <a:schemeClr val="accent6">
                  <a:lumMod val="75000"/>
                </a:schemeClr>
              </a:solidFill>
            </a:endParaRPr>
          </a:p>
          <a:p>
            <a:pPr>
              <a:spcBef>
                <a:spcPct val="20000"/>
              </a:spcBef>
            </a:pPr>
            <a:r>
              <a:rPr lang="en-GB" altLang="en-US" sz="2400" dirty="0"/>
              <a:t>Roof repairs and associated works completed on 4 units in Tor An Ri Lane.</a:t>
            </a:r>
          </a:p>
          <a:p>
            <a:pPr>
              <a:spcBef>
                <a:spcPct val="20000"/>
              </a:spcBef>
            </a:pPr>
            <a:r>
              <a:rPr lang="en-US" altLang="en-US" sz="2400" dirty="0"/>
              <a:t>Ongoing repair works to bin storage areas to assist in the reduction of anti social </a:t>
            </a:r>
            <a:r>
              <a:rPr lang="en-US" altLang="en-US" sz="2400" dirty="0" err="1"/>
              <a:t>behaviour</a:t>
            </a:r>
            <a:r>
              <a:rPr lang="en-US" altLang="en-US" sz="2400" dirty="0"/>
              <a:t>. Phase 1 of 3 have been completed. </a:t>
            </a:r>
          </a:p>
          <a:p>
            <a:pPr>
              <a:spcBef>
                <a:spcPct val="20000"/>
              </a:spcBef>
            </a:pPr>
            <a:r>
              <a:rPr lang="en-US" altLang="en-US" sz="2400" dirty="0"/>
              <a:t>The housing maintenance team continue to carry out targeted communal clean ups in </a:t>
            </a:r>
            <a:r>
              <a:rPr lang="en-US" altLang="en-US" sz="2400" dirty="0" err="1"/>
              <a:t>Balgaddy</a:t>
            </a:r>
            <a:r>
              <a:rPr lang="en-US" altLang="en-US" sz="2400" dirty="0"/>
              <a:t> with 4 clean ups completed this year.</a:t>
            </a:r>
          </a:p>
        </p:txBody>
      </p:sp>
      <p:pic>
        <p:nvPicPr>
          <p:cNvPr id="4" name="Picture 3" descr="A red wooden door with holes&#10;&#10;Description automatically generated">
            <a:extLst>
              <a:ext uri="{FF2B5EF4-FFF2-40B4-BE49-F238E27FC236}">
                <a16:creationId xmlns:a16="http://schemas.microsoft.com/office/drawing/2014/main" id="{FC964F7B-4E59-EC3A-CA39-A5593309E1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9165" y="4221502"/>
            <a:ext cx="5442931" cy="4021068"/>
          </a:xfrm>
          <a:prstGeom prst="rect">
            <a:avLst/>
          </a:prstGeom>
        </p:spPr>
      </p:pic>
      <p:pic>
        <p:nvPicPr>
          <p:cNvPr id="6" name="Picture 5">
            <a:extLst>
              <a:ext uri="{FF2B5EF4-FFF2-40B4-BE49-F238E27FC236}">
                <a16:creationId xmlns:a16="http://schemas.microsoft.com/office/drawing/2014/main" id="{F730A8C8-AC73-7ECA-5B45-92F7DD3F596F}"/>
              </a:ext>
            </a:extLst>
          </p:cNvPr>
          <p:cNvPicPr>
            <a:picLocks noChangeAspect="1"/>
          </p:cNvPicPr>
          <p:nvPr/>
        </p:nvPicPr>
        <p:blipFill>
          <a:blip r:embed="rId6"/>
          <a:stretch>
            <a:fillRect/>
          </a:stretch>
        </p:blipFill>
        <p:spPr>
          <a:xfrm>
            <a:off x="4152900" y="3330221"/>
            <a:ext cx="4191000" cy="5672949"/>
          </a:xfrm>
          <a:prstGeom prst="rect">
            <a:avLst/>
          </a:prstGeom>
        </p:spPr>
      </p:pic>
      <p:pic>
        <p:nvPicPr>
          <p:cNvPr id="12" name="Picture 11">
            <a:extLst>
              <a:ext uri="{FF2B5EF4-FFF2-40B4-BE49-F238E27FC236}">
                <a16:creationId xmlns:a16="http://schemas.microsoft.com/office/drawing/2014/main" id="{A91ACD55-7E69-3BEA-741E-436CABC99E7F}"/>
              </a:ext>
            </a:extLst>
          </p:cNvPr>
          <p:cNvPicPr>
            <a:picLocks noChangeAspect="1"/>
          </p:cNvPicPr>
          <p:nvPr/>
        </p:nvPicPr>
        <p:blipFill>
          <a:blip r:embed="rId7"/>
          <a:stretch>
            <a:fillRect/>
          </a:stretch>
        </p:blipFill>
        <p:spPr>
          <a:xfrm>
            <a:off x="8343900" y="3362876"/>
            <a:ext cx="9634478" cy="5651201"/>
          </a:xfrm>
          <a:prstGeom prst="rect">
            <a:avLst/>
          </a:prstGeom>
        </p:spPr>
      </p:pic>
      <p:pic>
        <p:nvPicPr>
          <p:cNvPr id="8" name="Recorded Sound">
            <a:hlinkClick r:id="" action="ppaction://media"/>
            <a:extLst>
              <a:ext uri="{FF2B5EF4-FFF2-40B4-BE49-F238E27FC236}">
                <a16:creationId xmlns:a16="http://schemas.microsoft.com/office/drawing/2014/main" id="{E3B84F6D-6E6D-0481-A383-385F1E24EC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44035" y="1049003"/>
            <a:ext cx="609600" cy="609600"/>
          </a:xfrm>
          <a:prstGeom prst="rect">
            <a:avLst/>
          </a:prstGeom>
        </p:spPr>
      </p:pic>
    </p:spTree>
    <p:extLst>
      <p:ext uri="{BB962C8B-B14F-4D97-AF65-F5344CB8AC3E}">
        <p14:creationId xmlns:p14="http://schemas.microsoft.com/office/powerpoint/2010/main" val="706662381"/>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E8160-FFD8-45DA-D7E9-9D6D5A6546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8A4FCD-E36C-ACD0-0BEA-1820C1D83E2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a:extLst>
              <a:ext uri="{FF2B5EF4-FFF2-40B4-BE49-F238E27FC236}">
                <a16:creationId xmlns:a16="http://schemas.microsoft.com/office/drawing/2014/main" id="{A7A70114-D3D4-F715-4AD2-C8E412732C76}"/>
              </a:ext>
            </a:extLst>
          </p:cNvPr>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a:extLst>
              <a:ext uri="{FF2B5EF4-FFF2-40B4-BE49-F238E27FC236}">
                <a16:creationId xmlns:a16="http://schemas.microsoft.com/office/drawing/2014/main" id="{23114B12-0892-1A8B-2663-408C540C402E}"/>
              </a:ext>
            </a:extLst>
          </p:cNvPr>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a:extLst>
              <a:ext uri="{FF2B5EF4-FFF2-40B4-BE49-F238E27FC236}">
                <a16:creationId xmlns:a16="http://schemas.microsoft.com/office/drawing/2014/main" id="{76F34E17-4EBE-20A7-AEE2-5FE439FC80D3}"/>
              </a:ext>
            </a:extLst>
          </p:cNvPr>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a:extLst>
              <a:ext uri="{FF2B5EF4-FFF2-40B4-BE49-F238E27FC236}">
                <a16:creationId xmlns:a16="http://schemas.microsoft.com/office/drawing/2014/main" id="{EC2226F4-F319-3E3C-F69E-8735B68A4AEB}"/>
              </a:ext>
            </a:extLst>
          </p:cNvPr>
          <p:cNvSpPr txBox="1"/>
          <p:nvPr/>
        </p:nvSpPr>
        <p:spPr>
          <a:xfrm>
            <a:off x="1295400" y="982675"/>
            <a:ext cx="8458200" cy="1098506"/>
          </a:xfrm>
          <a:prstGeom prst="rect">
            <a:avLst/>
          </a:prstGeom>
        </p:spPr>
        <p:txBody>
          <a:bodyPr wrap="square" lIns="0" tIns="0" rIns="0" bIns="0" rtlCol="0" anchor="t">
            <a:spAutoFit/>
          </a:bodyPr>
          <a:lstStyle/>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0CE85F90-3AB2-082E-4106-2F2B928F6229}"/>
              </a:ext>
            </a:extLst>
          </p:cNvPr>
          <p:cNvSpPr txBox="1"/>
          <p:nvPr/>
        </p:nvSpPr>
        <p:spPr>
          <a:xfrm>
            <a:off x="1447800" y="1179201"/>
            <a:ext cx="16230600" cy="7725192"/>
          </a:xfrm>
          <a:prstGeom prst="rect">
            <a:avLst/>
          </a:prstGeom>
          <a:noFill/>
        </p:spPr>
        <p:txBody>
          <a:bodyPr wrap="square" rtlCol="0">
            <a:spAutoFit/>
          </a:bodyPr>
          <a:lstStyle/>
          <a:p>
            <a:r>
              <a:rPr lang="en-GB" altLang="en-US" sz="4000" b="1" dirty="0">
                <a:solidFill>
                  <a:schemeClr val="accent6">
                    <a:lumMod val="75000"/>
                  </a:schemeClr>
                </a:solidFill>
              </a:rPr>
              <a:t>S</a:t>
            </a:r>
            <a:r>
              <a:rPr lang="en-IE" altLang="en-US" sz="4000" b="1" dirty="0">
                <a:solidFill>
                  <a:schemeClr val="accent6">
                    <a:lumMod val="75000"/>
                  </a:schemeClr>
                </a:solidFill>
              </a:rPr>
              <a:t>tock Conditional Survey and Planned Works 2024</a:t>
            </a:r>
            <a:endParaRPr lang="en-US" altLang="en-US" sz="4000" b="1" dirty="0">
              <a:solidFill>
                <a:schemeClr val="accent6">
                  <a:lumMod val="75000"/>
                </a:schemeClr>
              </a:solidFill>
            </a:endParaRPr>
          </a:p>
          <a:p>
            <a:pPr marL="285750" indent="-285750">
              <a:buFont typeface="Arial" panose="020B0604020202020204" pitchFamily="34" charset="0"/>
              <a:buChar char="•"/>
            </a:pPr>
            <a:endParaRPr lang="en-IE" sz="2400" dirty="0"/>
          </a:p>
          <a:p>
            <a:pPr marL="742950" lvl="1" indent="-285750">
              <a:buFont typeface="Arial" panose="020B0604020202020204" pitchFamily="34" charset="0"/>
              <a:buChar char="•"/>
            </a:pPr>
            <a:r>
              <a:rPr lang="en-GB" sz="2400" dirty="0"/>
              <a:t>2024 Planned Maintenance allocation</a:t>
            </a:r>
            <a:r>
              <a:rPr lang="en-GB" sz="2400" dirty="0">
                <a:solidFill>
                  <a:srgbClr val="FF0000"/>
                </a:solidFill>
              </a:rPr>
              <a:t> </a:t>
            </a:r>
            <a:r>
              <a:rPr lang="en-GB" sz="2400" dirty="0"/>
              <a:t>to fund the replacement of windows and doors.</a:t>
            </a:r>
          </a:p>
          <a:p>
            <a:pPr marL="742950" lvl="1" indent="-285750">
              <a:buFont typeface="Arial" panose="020B0604020202020204" pitchFamily="34" charset="0"/>
              <a:buChar char="•"/>
            </a:pPr>
            <a:r>
              <a:rPr lang="en-GB" sz="2400" dirty="0"/>
              <a:t>33 properties completed at a recouped cost of €333k.</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sz="2400" dirty="0"/>
          </a:p>
          <a:p>
            <a:r>
              <a:rPr lang="en-GB" altLang="en-US" sz="4000" b="1" dirty="0">
                <a:solidFill>
                  <a:schemeClr val="accent6">
                    <a:lumMod val="75000"/>
                  </a:schemeClr>
                </a:solidFill>
              </a:rPr>
              <a:t>S</a:t>
            </a:r>
            <a:r>
              <a:rPr lang="en-IE" altLang="en-US" sz="4000" b="1" dirty="0">
                <a:solidFill>
                  <a:schemeClr val="accent6">
                    <a:lumMod val="75000"/>
                  </a:schemeClr>
                </a:solidFill>
              </a:rPr>
              <a:t>tock Conditional Survey and Planned Works 2025</a:t>
            </a:r>
          </a:p>
          <a:p>
            <a:endParaRPr lang="en-IE" altLang="en-US" sz="2400" b="1" dirty="0">
              <a:solidFill>
                <a:schemeClr val="accent6">
                  <a:lumMod val="75000"/>
                </a:schemeClr>
              </a:solidFill>
            </a:endParaRPr>
          </a:p>
          <a:p>
            <a:r>
              <a:rPr lang="en-IE" altLang="en-US" sz="2400" dirty="0"/>
              <a:t>Housing Maintenance will commence periodic property inspection, whereby properties will be inspected on a 5-year cycle. </a:t>
            </a:r>
            <a:r>
              <a:rPr lang="en-GB" sz="2400" dirty="0"/>
              <a:t>The survey results will be integrated into the multi-annual Stock Investment Programme to minimise the need for reactive maintenance and optimize the cost-effectiveness of service delivery. </a:t>
            </a:r>
            <a:r>
              <a:rPr lang="en-GB" sz="2400" b="0" i="0" dirty="0">
                <a:solidFill>
                  <a:srgbClr val="000000"/>
                </a:solidFill>
                <a:effectLst/>
              </a:rPr>
              <a:t>Funding has been provided by the DHLGH to carry out the stock condition surveys. The tender has been awarded, and Stock Conditional Surveys are due to commence in Q1 2025</a:t>
            </a:r>
            <a:r>
              <a:rPr lang="en-IE" sz="2400" b="0" i="0" dirty="0">
                <a:solidFill>
                  <a:srgbClr val="000000"/>
                </a:solidFill>
                <a:effectLst/>
              </a:rPr>
              <a:t>. </a:t>
            </a:r>
            <a:r>
              <a:rPr lang="en-GB" sz="2400" dirty="0"/>
              <a:t>LGMA Asset Management Application “+</a:t>
            </a:r>
            <a:r>
              <a:rPr lang="en-GB" sz="2400" dirty="0" err="1"/>
              <a:t>Addjust</a:t>
            </a:r>
            <a:r>
              <a:rPr lang="en-GB" sz="2400" dirty="0"/>
              <a:t>” will assist with the completion of the surveys and the application is to be rolled out Q4-2024.</a:t>
            </a:r>
          </a:p>
          <a:p>
            <a:endParaRPr lang="en-US" altLang="en-US" sz="2800" b="1" dirty="0">
              <a:solidFill>
                <a:schemeClr val="accent6">
                  <a:lumMod val="75000"/>
                </a:schemeClr>
              </a:solidFill>
            </a:endParaRP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IE" sz="2400" dirty="0"/>
          </a:p>
          <a:p>
            <a:pPr marL="285750" indent="-285750">
              <a:buFont typeface="Arial" panose="020B0604020202020204" pitchFamily="34" charset="0"/>
              <a:buChar char="•"/>
            </a:pPr>
            <a:endParaRPr lang="en-IE" sz="2400" dirty="0"/>
          </a:p>
          <a:p>
            <a:pPr lvl="1"/>
            <a:endParaRPr lang="en-IE" sz="2400" dirty="0"/>
          </a:p>
        </p:txBody>
      </p:sp>
      <p:sp>
        <p:nvSpPr>
          <p:cNvPr id="25" name="TextBox 24">
            <a:extLst>
              <a:ext uri="{FF2B5EF4-FFF2-40B4-BE49-F238E27FC236}">
                <a16:creationId xmlns:a16="http://schemas.microsoft.com/office/drawing/2014/main" id="{C48079EC-0B8E-F91A-B681-80C0D95AB7B8}"/>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pic>
        <p:nvPicPr>
          <p:cNvPr id="3" name="Recorded Sound">
            <a:hlinkClick r:id="" action="ppaction://media"/>
            <a:extLst>
              <a:ext uri="{FF2B5EF4-FFF2-40B4-BE49-F238E27FC236}">
                <a16:creationId xmlns:a16="http://schemas.microsoft.com/office/drawing/2014/main" id="{51496A88-E8BF-965A-721C-1CF3269AA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360208"/>
            <a:ext cx="609600" cy="609600"/>
          </a:xfrm>
          <a:prstGeom prst="rect">
            <a:avLst/>
          </a:prstGeom>
        </p:spPr>
      </p:pic>
    </p:spTree>
    <p:extLst>
      <p:ext uri="{BB962C8B-B14F-4D97-AF65-F5344CB8AC3E}">
        <p14:creationId xmlns:p14="http://schemas.microsoft.com/office/powerpoint/2010/main" val="2896272192"/>
      </p:ext>
    </p:extLst>
  </p:cSld>
  <p:clrMapOvr>
    <a:masterClrMapping/>
  </p:clrMapOvr>
  <mc:AlternateContent xmlns:mc="http://schemas.openxmlformats.org/markup-compatibility/2006">
    <mc:Choice xmlns:p14="http://schemas.microsoft.com/office/powerpoint/2010/main" Requires="p14">
      <p:transition spd="slow" p14:dur="2000" advTm="49977"/>
    </mc:Choice>
    <mc:Fallback>
      <p:transition spd="slow" advTm="4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34EB-ECD1-28CA-9144-737CC5E349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A116EC-8FCD-8DA9-058E-CB4BF08C208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r>
              <a:rPr lang="en-GB" dirty="0"/>
              <a:t>-</a:t>
            </a:r>
            <a:endParaRPr lang="en-IE" dirty="0"/>
          </a:p>
        </p:txBody>
      </p:sp>
      <p:sp>
        <p:nvSpPr>
          <p:cNvPr id="7" name="TextBox 7">
            <a:extLst>
              <a:ext uri="{FF2B5EF4-FFF2-40B4-BE49-F238E27FC236}">
                <a16:creationId xmlns:a16="http://schemas.microsoft.com/office/drawing/2014/main" id="{E0D95A8A-3F85-30BD-D441-432E31B2DD38}"/>
              </a:ext>
            </a:extLst>
          </p:cNvPr>
          <p:cNvSpPr txBox="1"/>
          <p:nvPr/>
        </p:nvSpPr>
        <p:spPr>
          <a:xfrm>
            <a:off x="9204270" y="3157726"/>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19" name="TextBox 19">
            <a:extLst>
              <a:ext uri="{FF2B5EF4-FFF2-40B4-BE49-F238E27FC236}">
                <a16:creationId xmlns:a16="http://schemas.microsoft.com/office/drawing/2014/main" id="{04A3DE74-3857-8B29-A628-178E6FA031B8}"/>
              </a:ext>
            </a:extLst>
          </p:cNvPr>
          <p:cNvSpPr txBox="1"/>
          <p:nvPr/>
        </p:nvSpPr>
        <p:spPr>
          <a:xfrm>
            <a:off x="9204270" y="7003931"/>
            <a:ext cx="7322748" cy="889667"/>
          </a:xfrm>
          <a:prstGeom prst="rect">
            <a:avLst/>
          </a:prstGeom>
        </p:spPr>
        <p:txBody>
          <a:bodyPr lIns="0" tIns="0" rIns="0" bIns="0" rtlCol="0" anchor="t">
            <a:spAutoFit/>
          </a:bodyPr>
          <a:lstStyle/>
          <a:p>
            <a:pPr marL="0" lvl="1" indent="0" algn="l">
              <a:lnSpc>
                <a:spcPts val="8400"/>
              </a:lnSpc>
              <a:spcBef>
                <a:spcPct val="0"/>
              </a:spcBef>
            </a:pPr>
            <a:r>
              <a:rPr lang="en-US" sz="2800" dirty="0">
                <a:solidFill>
                  <a:srgbClr val="000000"/>
                </a:solidFill>
                <a:latin typeface="Arial"/>
              </a:rPr>
              <a:t>   </a:t>
            </a:r>
          </a:p>
        </p:txBody>
      </p:sp>
      <p:sp>
        <p:nvSpPr>
          <p:cNvPr id="22" name="TextBox 22">
            <a:extLst>
              <a:ext uri="{FF2B5EF4-FFF2-40B4-BE49-F238E27FC236}">
                <a16:creationId xmlns:a16="http://schemas.microsoft.com/office/drawing/2014/main" id="{29B17226-49DB-BDC0-D9F3-C985EC63D70A}"/>
              </a:ext>
            </a:extLst>
          </p:cNvPr>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Bold"/>
              </a:rPr>
              <a:t>5</a:t>
            </a:r>
          </a:p>
        </p:txBody>
      </p:sp>
      <p:sp>
        <p:nvSpPr>
          <p:cNvPr id="23" name="TextBox 23">
            <a:extLst>
              <a:ext uri="{FF2B5EF4-FFF2-40B4-BE49-F238E27FC236}">
                <a16:creationId xmlns:a16="http://schemas.microsoft.com/office/drawing/2014/main" id="{30365C5B-9304-A12A-F114-6549972707DA}"/>
              </a:ext>
            </a:extLst>
          </p:cNvPr>
          <p:cNvSpPr txBox="1"/>
          <p:nvPr/>
        </p:nvSpPr>
        <p:spPr>
          <a:xfrm>
            <a:off x="1295400" y="982675"/>
            <a:ext cx="8458200" cy="1098506"/>
          </a:xfrm>
          <a:prstGeom prst="rect">
            <a:avLst/>
          </a:prstGeom>
        </p:spPr>
        <p:txBody>
          <a:bodyPr wrap="square" lIns="0" tIns="0" rIns="0" bIns="0" rtlCol="0" anchor="t">
            <a:spAutoFit/>
          </a:bodyPr>
          <a:lstStyle/>
          <a:p>
            <a:pPr marL="0" lvl="0" indent="0" algn="l">
              <a:lnSpc>
                <a:spcPts val="9600"/>
              </a:lnSpc>
              <a:spcBef>
                <a:spcPct val="0"/>
              </a:spcBef>
            </a:pPr>
            <a:r>
              <a:rPr lang="en-US" sz="6000" dirty="0">
                <a:solidFill>
                  <a:srgbClr val="000000"/>
                </a:solidFill>
                <a:latin typeface="Arial Bold"/>
              </a:rPr>
              <a:t> </a:t>
            </a:r>
          </a:p>
        </p:txBody>
      </p:sp>
      <p:sp>
        <p:nvSpPr>
          <p:cNvPr id="24" name="TextBox 23">
            <a:extLst>
              <a:ext uri="{FF2B5EF4-FFF2-40B4-BE49-F238E27FC236}">
                <a16:creationId xmlns:a16="http://schemas.microsoft.com/office/drawing/2014/main" id="{440CCD5B-6AE3-B014-2F8A-B8E9B06913E3}"/>
              </a:ext>
            </a:extLst>
          </p:cNvPr>
          <p:cNvSpPr txBox="1"/>
          <p:nvPr/>
        </p:nvSpPr>
        <p:spPr>
          <a:xfrm>
            <a:off x="723900" y="114300"/>
            <a:ext cx="16230600" cy="11603176"/>
          </a:xfrm>
          <a:prstGeom prst="rect">
            <a:avLst/>
          </a:prstGeom>
          <a:noFill/>
        </p:spPr>
        <p:txBody>
          <a:bodyPr wrap="square" rtlCol="0">
            <a:spAutoFit/>
          </a:bodyPr>
          <a:lstStyle/>
          <a:p>
            <a:r>
              <a:rPr lang="en-GB" altLang="en-US" sz="4800" b="1" dirty="0">
                <a:solidFill>
                  <a:schemeClr val="accent6">
                    <a:lumMod val="75000"/>
                  </a:schemeClr>
                </a:solidFill>
              </a:rPr>
              <a:t>Safety Works </a:t>
            </a:r>
            <a:endParaRPr lang="en-US" altLang="en-US" sz="4800" b="1" dirty="0">
              <a:solidFill>
                <a:schemeClr val="accent6">
                  <a:lumMod val="75000"/>
                </a:schemeClr>
              </a:solidFill>
            </a:endParaRPr>
          </a:p>
          <a:p>
            <a:endParaRPr lang="en-IE" sz="2400" dirty="0"/>
          </a:p>
          <a:p>
            <a:r>
              <a:rPr lang="en-IE" sz="2400" dirty="0"/>
              <a:t>SDCC is undertaking a comprehensive fire safety upgrade programme to properties identified for maintenance and replacement of smoke alarms, carbon monoxide alarms, fire blankets, fire extinguishers and window restrictors. Works will be delivered under two keys areas –</a:t>
            </a:r>
          </a:p>
          <a:p>
            <a:endParaRPr lang="en-IE" sz="2400" dirty="0"/>
          </a:p>
          <a:p>
            <a:r>
              <a:rPr lang="en-GB" sz="2400" b="1" dirty="0"/>
              <a:t>Properties Constructed Pre-1994: </a:t>
            </a:r>
            <a:r>
              <a:rPr lang="en-GB" sz="2400" b="0" i="0" dirty="0">
                <a:solidFill>
                  <a:srgbClr val="000000"/>
                </a:solidFill>
                <a:effectLst/>
              </a:rPr>
              <a:t>Replacement of alarms and other safety measures will be carried out by a combination of in-house teams and external contractors. Works include replacement/maintenance of smoke/carbon monoxide alarms, fire extinguishers, fire blankets and window restrictors.</a:t>
            </a:r>
          </a:p>
          <a:p>
            <a:endParaRPr lang="en-IE" sz="2400" dirty="0"/>
          </a:p>
          <a:p>
            <a:r>
              <a:rPr lang="en-IE" sz="2400" b="1" dirty="0"/>
              <a:t>Properties constructed between 1994 and 2006: </a:t>
            </a:r>
            <a:r>
              <a:rPr lang="en-IE" sz="2400" dirty="0"/>
              <a:t>Approximately 1,900 homes within our housing stock were constructed between 1994 and 2006. Upgrade works will be carried out where required </a:t>
            </a:r>
            <a:r>
              <a:rPr lang="en-GB" sz="2400" b="0" i="0" dirty="0">
                <a:solidFill>
                  <a:srgbClr val="000000"/>
                </a:solidFill>
                <a:effectLst/>
              </a:rPr>
              <a:t>to allow for the hard wiring of existing fire and smoke detectors to the property electric mains supply. Works will be carried out by contractors on the existing electrical framework. </a:t>
            </a:r>
          </a:p>
          <a:p>
            <a:endParaRPr lang="en-IE" sz="2400" dirty="0"/>
          </a:p>
          <a:p>
            <a:r>
              <a:rPr lang="en-IE" sz="2400" dirty="0"/>
              <a:t>To date</a:t>
            </a:r>
            <a:r>
              <a:rPr lang="en-GB" sz="2400" dirty="0"/>
              <a:t>, 100 homes have received fire detection and safety work upgrades, and 400 homes have been referred to our contractor.</a:t>
            </a:r>
            <a:endParaRPr lang="en-IE" sz="2400" dirty="0"/>
          </a:p>
          <a:p>
            <a:endParaRPr lang="en-GB" sz="2400" dirty="0">
              <a:solidFill>
                <a:srgbClr val="000000"/>
              </a:solidFill>
            </a:endParaRPr>
          </a:p>
          <a:p>
            <a:r>
              <a:rPr lang="en-GB" sz="4800" b="1" dirty="0">
                <a:solidFill>
                  <a:schemeClr val="accent6">
                    <a:lumMod val="75000"/>
                  </a:schemeClr>
                </a:solidFill>
              </a:rPr>
              <a:t>Other works: </a:t>
            </a:r>
          </a:p>
          <a:p>
            <a:pPr algn="l"/>
            <a:r>
              <a:rPr lang="en-GB" sz="2400" b="1" i="0" dirty="0">
                <a:solidFill>
                  <a:srgbClr val="000000"/>
                </a:solidFill>
                <a:effectLst/>
              </a:rPr>
              <a:t>Mechanical Ventilation</a:t>
            </a:r>
            <a:r>
              <a:rPr lang="en-GB" sz="2400" dirty="0">
                <a:solidFill>
                  <a:srgbClr val="000000"/>
                </a:solidFill>
              </a:rPr>
              <a:t>: </a:t>
            </a:r>
            <a:r>
              <a:rPr lang="en-GB" sz="2400" b="0" i="0" dirty="0">
                <a:solidFill>
                  <a:srgbClr val="000000"/>
                </a:solidFill>
                <a:effectLst/>
              </a:rPr>
              <a:t>To date ventilation works have been carried out to 84 properties and works for a further 61 properties have been issued to contractors for completion.</a:t>
            </a:r>
          </a:p>
          <a:p>
            <a:endParaRPr lang="en-IE" sz="2400" b="1" dirty="0"/>
          </a:p>
          <a:p>
            <a:r>
              <a:rPr lang="en-IE" sz="2400" b="1" dirty="0"/>
              <a:t>Kitchens and Bathroom Replacement Programme </a:t>
            </a:r>
          </a:p>
          <a:p>
            <a:pPr lvl="1"/>
            <a:r>
              <a:rPr lang="en-IE" sz="2400" dirty="0"/>
              <a:t>135 kitchens replaced to date in 2024</a:t>
            </a:r>
          </a:p>
          <a:p>
            <a:pPr lvl="1"/>
            <a:r>
              <a:rPr lang="en-IE" sz="2400" dirty="0"/>
              <a:t>65 bathrooms replaced to date in 2024</a:t>
            </a:r>
          </a:p>
          <a:p>
            <a:endParaRPr lang="en-GB" sz="2400" dirty="0"/>
          </a:p>
          <a:p>
            <a:endParaRPr lang="en-US" altLang="en-US" sz="2800" b="1" dirty="0">
              <a:solidFill>
                <a:schemeClr val="accent6">
                  <a:lumMod val="75000"/>
                </a:schemeClr>
              </a:solidFill>
            </a:endParaRP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IE" sz="2400" dirty="0"/>
          </a:p>
          <a:p>
            <a:pPr marL="285750" indent="-285750">
              <a:buFont typeface="Arial" panose="020B0604020202020204" pitchFamily="34" charset="0"/>
              <a:buChar char="•"/>
            </a:pPr>
            <a:endParaRPr lang="en-IE" sz="2400" dirty="0"/>
          </a:p>
          <a:p>
            <a:pPr lvl="1"/>
            <a:endParaRPr lang="en-IE" sz="2400" dirty="0"/>
          </a:p>
        </p:txBody>
      </p:sp>
      <p:sp>
        <p:nvSpPr>
          <p:cNvPr id="25" name="TextBox 24">
            <a:extLst>
              <a:ext uri="{FF2B5EF4-FFF2-40B4-BE49-F238E27FC236}">
                <a16:creationId xmlns:a16="http://schemas.microsoft.com/office/drawing/2014/main" id="{F3ADA842-20CE-E4E1-0C37-435B524229A9}"/>
              </a:ext>
            </a:extLst>
          </p:cNvPr>
          <p:cNvSpPr txBox="1"/>
          <p:nvPr/>
        </p:nvSpPr>
        <p:spPr>
          <a:xfrm>
            <a:off x="10896600" y="1377739"/>
            <a:ext cx="5334000" cy="1015663"/>
          </a:xfrm>
          <a:prstGeom prst="rect">
            <a:avLst/>
          </a:prstGeom>
          <a:noFill/>
        </p:spPr>
        <p:txBody>
          <a:bodyPr wrap="square" rtlCol="0">
            <a:spAutoFit/>
          </a:bodyPr>
          <a:lstStyle/>
          <a:p>
            <a:r>
              <a:rPr lang="en-GB" sz="6000" b="1" dirty="0"/>
              <a:t> </a:t>
            </a:r>
            <a:endParaRPr lang="en-IE" sz="6000" b="1" dirty="0"/>
          </a:p>
        </p:txBody>
      </p:sp>
      <p:pic>
        <p:nvPicPr>
          <p:cNvPr id="3" name="Recorded Sound">
            <a:hlinkClick r:id="" action="ppaction://media"/>
            <a:extLst>
              <a:ext uri="{FF2B5EF4-FFF2-40B4-BE49-F238E27FC236}">
                <a16:creationId xmlns:a16="http://schemas.microsoft.com/office/drawing/2014/main" id="{8133FD8F-5A68-3870-499A-4F2E0B2C8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8175899"/>
            <a:ext cx="609600" cy="609600"/>
          </a:xfrm>
          <a:prstGeom prst="rect">
            <a:avLst/>
          </a:prstGeom>
        </p:spPr>
      </p:pic>
    </p:spTree>
    <p:extLst>
      <p:ext uri="{BB962C8B-B14F-4D97-AF65-F5344CB8AC3E}">
        <p14:creationId xmlns:p14="http://schemas.microsoft.com/office/powerpoint/2010/main" val="595656023"/>
      </p:ext>
    </p:extLst>
  </p:cSld>
  <p:clrMapOvr>
    <a:masterClrMapping/>
  </p:clrMapOvr>
  <mc:AlternateContent xmlns:mc="http://schemas.openxmlformats.org/markup-compatibility/2006">
    <mc:Choice xmlns:p14="http://schemas.microsoft.com/office/powerpoint/2010/main" Requires="p14">
      <p:transition spd="slow" p14:dur="2000" advTm="80465"/>
    </mc:Choice>
    <mc:Fallback>
      <p:transition spd="slow" advTm="8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2142</TotalTime>
  <Words>819</Words>
  <Application>Microsoft Office PowerPoint</Application>
  <PresentationFormat>Custom</PresentationFormat>
  <Paragraphs>226</Paragraphs>
  <Slides>9</Slides>
  <Notes>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Aptos</vt:lpstr>
      <vt:lpstr>Gotham Bold</vt:lpstr>
      <vt:lpstr>Arial Bold</vt:lpstr>
      <vt:lpstr>Open Sans Bold</vt:lpstr>
      <vt:lpstr>MS Gothic</vt:lpstr>
      <vt:lpstr>Wingdings</vt:lpstr>
      <vt:lpstr>Verdana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SDCC - PPT Template</dc:title>
  <dc:creator>Amanda Mills</dc:creator>
  <cp:lastModifiedBy>Amanda Mills</cp:lastModifiedBy>
  <cp:revision>30</cp:revision>
  <cp:lastPrinted>2024-12-04T11:42:31Z</cp:lastPrinted>
  <dcterms:created xsi:type="dcterms:W3CDTF">2006-08-16T00:00:00Z</dcterms:created>
  <dcterms:modified xsi:type="dcterms:W3CDTF">2024-12-04T13:35:38Z</dcterms:modified>
  <dc:identifier>DAGCkzqZMNw</dc:identifier>
</cp:coreProperties>
</file>