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7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51616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51616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074" y="57095"/>
            <a:ext cx="18259933" cy="99727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51616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521697" y="2739085"/>
            <a:ext cx="6510019" cy="5879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6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51616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9730" y="3002102"/>
            <a:ext cx="13448538" cy="3231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51616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3803" y="3326129"/>
            <a:ext cx="9157335" cy="2532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9730" y="3002102"/>
            <a:ext cx="13448538" cy="4547591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065" marR="5080" indent="1905" algn="ctr">
              <a:lnSpc>
                <a:spcPct val="96100"/>
              </a:lnSpc>
              <a:spcBef>
                <a:spcPts val="439"/>
              </a:spcBef>
            </a:pPr>
            <a:r>
              <a:rPr sz="6800" spc="-10" dirty="0" err="1"/>
              <a:t>Traveller</a:t>
            </a:r>
            <a:r>
              <a:rPr sz="6800" spc="-10" dirty="0"/>
              <a:t> </a:t>
            </a:r>
            <a:r>
              <a:rPr sz="6800" spc="175" dirty="0"/>
              <a:t>Accommodation</a:t>
            </a:r>
            <a:r>
              <a:rPr sz="6800" spc="100" dirty="0"/>
              <a:t> </a:t>
            </a:r>
            <a:r>
              <a:rPr sz="6800" spc="-10" dirty="0"/>
              <a:t>Programme </a:t>
            </a:r>
            <a:r>
              <a:rPr sz="6800" spc="90" dirty="0"/>
              <a:t>2025</a:t>
            </a:r>
            <a:r>
              <a:rPr sz="6800" spc="-40" dirty="0"/>
              <a:t> </a:t>
            </a:r>
            <a:r>
              <a:rPr lang="en-IE" sz="6800" dirty="0"/>
              <a:t>–</a:t>
            </a:r>
            <a:r>
              <a:rPr sz="6800" spc="-40" dirty="0"/>
              <a:t> </a:t>
            </a:r>
            <a:r>
              <a:rPr sz="6800" spc="114" dirty="0"/>
              <a:t>2029</a:t>
            </a:r>
            <a:br>
              <a:rPr lang="en-IE" spc="114" dirty="0"/>
            </a:br>
            <a:br>
              <a:rPr lang="en-IE" spc="114" dirty="0"/>
            </a:br>
            <a:r>
              <a:rPr lang="en-IE" sz="4400" b="0" spc="114" dirty="0"/>
              <a:t>Adopted by elected members of SDCC on 14</a:t>
            </a:r>
            <a:r>
              <a:rPr lang="en-IE" sz="4400" b="0" spc="114" baseline="30000" dirty="0"/>
              <a:t>th</a:t>
            </a:r>
            <a:r>
              <a:rPr lang="en-IE" sz="4400" b="0" spc="114" dirty="0"/>
              <a:t> October 2024.</a:t>
            </a:r>
            <a:endParaRPr b="0" spc="114" dirty="0"/>
          </a:p>
        </p:txBody>
      </p:sp>
      <p:sp>
        <p:nvSpPr>
          <p:cNvPr id="3" name="object 3"/>
          <p:cNvSpPr/>
          <p:nvPr/>
        </p:nvSpPr>
        <p:spPr>
          <a:xfrm>
            <a:off x="2814066" y="7240778"/>
            <a:ext cx="12659995" cy="9525"/>
          </a:xfrm>
          <a:custGeom>
            <a:avLst/>
            <a:gdLst/>
            <a:ahLst/>
            <a:cxnLst/>
            <a:rect l="l" t="t" r="r" b="b"/>
            <a:pathLst>
              <a:path w="12659994" h="9525">
                <a:moveTo>
                  <a:pt x="12659868" y="0"/>
                </a:moveTo>
                <a:lnTo>
                  <a:pt x="0" y="0"/>
                </a:lnTo>
                <a:lnTo>
                  <a:pt x="0" y="9525"/>
                </a:lnTo>
                <a:lnTo>
                  <a:pt x="12659868" y="9525"/>
                </a:lnTo>
                <a:lnTo>
                  <a:pt x="12659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3708"/>
            <a:ext cx="18128869" cy="99727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6000" y="-41960"/>
            <a:ext cx="595439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-10" dirty="0">
                <a:latin typeface="Arial"/>
                <a:cs typeface="Arial"/>
              </a:rPr>
              <a:t>Introduction</a:t>
            </a:r>
            <a:endParaRPr sz="8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9720" y="1079373"/>
            <a:ext cx="10283825" cy="78301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304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5765" algn="l"/>
              </a:tabLst>
            </a:pPr>
            <a:r>
              <a:rPr sz="3200" dirty="0">
                <a:latin typeface="Calibri"/>
                <a:cs typeface="Calibri"/>
              </a:rPr>
              <a:t>Traveller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105" dirty="0">
                <a:latin typeface="Calibri"/>
                <a:cs typeface="Calibri"/>
              </a:rPr>
              <a:t>Accommodation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95" dirty="0">
                <a:latin typeface="Calibri"/>
                <a:cs typeface="Calibri"/>
              </a:rPr>
              <a:t>Act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1998-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55" dirty="0">
                <a:latin typeface="Calibri"/>
                <a:cs typeface="Calibri"/>
              </a:rPr>
              <a:t>Prepare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and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adapt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100" dirty="0">
                <a:latin typeface="Calibri"/>
                <a:cs typeface="Calibri"/>
              </a:rPr>
              <a:t>a </a:t>
            </a:r>
            <a:r>
              <a:rPr sz="3200" spc="90" dirty="0">
                <a:latin typeface="Calibri"/>
                <a:cs typeface="Calibri"/>
              </a:rPr>
              <a:t>5-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year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95" dirty="0">
                <a:latin typeface="Calibri"/>
                <a:cs typeface="Calibri"/>
              </a:rPr>
              <a:t>plan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60" dirty="0">
                <a:latin typeface="Calibri"/>
                <a:cs typeface="Calibri"/>
              </a:rPr>
              <a:t>meet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55" dirty="0">
                <a:latin typeface="Calibri"/>
                <a:cs typeface="Calibri"/>
              </a:rPr>
              <a:t>existing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and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projected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need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Traveller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105" dirty="0">
                <a:latin typeface="Calibri"/>
                <a:cs typeface="Calibri"/>
              </a:rPr>
              <a:t>Accommodation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95" dirty="0">
                <a:latin typeface="Calibri"/>
                <a:cs typeface="Calibri"/>
              </a:rPr>
              <a:t>County</a:t>
            </a:r>
            <a:endParaRPr sz="3200">
              <a:latin typeface="Calibri"/>
              <a:cs typeface="Calibri"/>
            </a:endParaRPr>
          </a:p>
          <a:p>
            <a:pPr marL="405765" marR="664845" indent="-342900">
              <a:lnSpc>
                <a:spcPct val="100000"/>
              </a:lnSpc>
              <a:spcBef>
                <a:spcPts val="3845"/>
              </a:spcBef>
              <a:buFont typeface="Arial"/>
              <a:buChar char="•"/>
              <a:tabLst>
                <a:tab pos="405765" algn="l"/>
              </a:tabLst>
            </a:pPr>
            <a:r>
              <a:rPr sz="3200" spc="225" dirty="0">
                <a:latin typeface="Calibri"/>
                <a:cs typeface="Calibri"/>
              </a:rPr>
              <a:t>Census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2022-</a:t>
            </a:r>
            <a:r>
              <a:rPr sz="3200" dirty="0">
                <a:latin typeface="Calibri"/>
                <a:cs typeface="Calibri"/>
              </a:rPr>
              <a:t> There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80" dirty="0">
                <a:latin typeface="Calibri"/>
                <a:cs typeface="Calibri"/>
              </a:rPr>
              <a:t>2098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Irish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Travellers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South </a:t>
            </a:r>
            <a:r>
              <a:rPr sz="3200" spc="95" dirty="0">
                <a:latin typeface="Calibri"/>
                <a:cs typeface="Calibri"/>
              </a:rPr>
              <a:t>Dublin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105" dirty="0">
                <a:latin typeface="Calibri"/>
                <a:cs typeface="Calibri"/>
              </a:rPr>
              <a:t>County-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(9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75" dirty="0">
                <a:latin typeface="Calibri"/>
                <a:cs typeface="Calibri"/>
              </a:rPr>
              <a:t>Halting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125" dirty="0">
                <a:latin typeface="Calibri"/>
                <a:cs typeface="Calibri"/>
              </a:rPr>
              <a:t>sites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35" dirty="0">
                <a:latin typeface="Calibri"/>
                <a:cs typeface="Calibri"/>
              </a:rPr>
              <a:t>&amp;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75" dirty="0">
                <a:latin typeface="Calibri"/>
                <a:cs typeface="Calibri"/>
              </a:rPr>
              <a:t>15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Group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105" dirty="0">
                <a:latin typeface="Calibri"/>
                <a:cs typeface="Calibri"/>
              </a:rPr>
              <a:t>Housing </a:t>
            </a:r>
            <a:r>
              <a:rPr sz="3200" spc="70" dirty="0">
                <a:latin typeface="Calibri"/>
                <a:cs typeface="Calibri"/>
              </a:rPr>
              <a:t>Developments)</a:t>
            </a:r>
            <a:endParaRPr sz="3200">
              <a:latin typeface="Calibri"/>
              <a:cs typeface="Calibri"/>
            </a:endParaRPr>
          </a:p>
          <a:p>
            <a:pPr marL="405765" indent="-342265">
              <a:lnSpc>
                <a:spcPct val="100000"/>
              </a:lnSpc>
              <a:spcBef>
                <a:spcPts val="3840"/>
              </a:spcBef>
              <a:buFont typeface="Arial"/>
              <a:buChar char="•"/>
              <a:tabLst>
                <a:tab pos="405765" algn="l"/>
              </a:tabLst>
            </a:pPr>
            <a:r>
              <a:rPr sz="3200" spc="114" dirty="0">
                <a:latin typeface="Calibri"/>
                <a:cs typeface="Calibri"/>
              </a:rPr>
              <a:t>Public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114" dirty="0">
                <a:latin typeface="Calibri"/>
                <a:cs typeface="Calibri"/>
              </a:rPr>
              <a:t>Sector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75" dirty="0">
                <a:latin typeface="Calibri"/>
                <a:cs typeface="Calibri"/>
              </a:rPr>
              <a:t>Equality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and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145" dirty="0">
                <a:latin typeface="Calibri"/>
                <a:cs typeface="Calibri"/>
              </a:rPr>
              <a:t>Human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Rights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35" dirty="0">
                <a:latin typeface="Calibri"/>
                <a:cs typeface="Calibri"/>
              </a:rPr>
              <a:t>Duty</a:t>
            </a:r>
            <a:endParaRPr sz="3200">
              <a:latin typeface="Calibri"/>
              <a:cs typeface="Calibri"/>
            </a:endParaRPr>
          </a:p>
          <a:p>
            <a:pPr marL="405765" indent="-342265">
              <a:lnSpc>
                <a:spcPct val="100000"/>
              </a:lnSpc>
              <a:spcBef>
                <a:spcPts val="3840"/>
              </a:spcBef>
              <a:buFont typeface="Arial"/>
              <a:buChar char="•"/>
              <a:tabLst>
                <a:tab pos="405765" algn="l"/>
              </a:tabLst>
            </a:pPr>
            <a:r>
              <a:rPr sz="3200" spc="110" dirty="0">
                <a:latin typeface="Calibri"/>
                <a:cs typeface="Calibri"/>
              </a:rPr>
              <a:t>County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75" dirty="0">
                <a:latin typeface="Calibri"/>
                <a:cs typeface="Calibri"/>
              </a:rPr>
              <a:t>Development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120" dirty="0">
                <a:latin typeface="Calibri"/>
                <a:cs typeface="Calibri"/>
              </a:rPr>
              <a:t>Plan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2022-</a:t>
            </a:r>
            <a:r>
              <a:rPr sz="3200" spc="60" dirty="0">
                <a:latin typeface="Calibri"/>
                <a:cs typeface="Calibri"/>
              </a:rPr>
              <a:t>2028</a:t>
            </a:r>
            <a:endParaRPr sz="3200">
              <a:latin typeface="Calibri"/>
              <a:cs typeface="Calibri"/>
            </a:endParaRPr>
          </a:p>
          <a:p>
            <a:pPr marL="405765" indent="-342265">
              <a:lnSpc>
                <a:spcPct val="100000"/>
              </a:lnSpc>
              <a:spcBef>
                <a:spcPts val="3845"/>
              </a:spcBef>
              <a:buFont typeface="Arial"/>
              <a:buChar char="•"/>
              <a:tabLst>
                <a:tab pos="405765" algn="l"/>
              </a:tabLst>
            </a:pPr>
            <a:r>
              <a:rPr sz="3200" spc="85" dirty="0">
                <a:latin typeface="Calibri"/>
                <a:cs typeface="Calibri"/>
              </a:rPr>
              <a:t>1</a:t>
            </a:r>
            <a:r>
              <a:rPr sz="3150" spc="127" baseline="25132" dirty="0">
                <a:latin typeface="Calibri"/>
                <a:cs typeface="Calibri"/>
              </a:rPr>
              <a:t>st</a:t>
            </a:r>
            <a:r>
              <a:rPr sz="3150" spc="270" baseline="25132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January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2025-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31</a:t>
            </a:r>
            <a:r>
              <a:rPr sz="3150" spc="127" baseline="25132" dirty="0">
                <a:latin typeface="Calibri"/>
                <a:cs typeface="Calibri"/>
              </a:rPr>
              <a:t>st</a:t>
            </a:r>
            <a:r>
              <a:rPr sz="3150" spc="262" baseline="25132" dirty="0">
                <a:latin typeface="Calibri"/>
                <a:cs typeface="Calibri"/>
              </a:rPr>
              <a:t> </a:t>
            </a:r>
            <a:r>
              <a:rPr sz="3200" spc="130" dirty="0">
                <a:latin typeface="Calibri"/>
                <a:cs typeface="Calibri"/>
              </a:rPr>
              <a:t>December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55" dirty="0">
                <a:latin typeface="Calibri"/>
                <a:cs typeface="Calibri"/>
              </a:rPr>
              <a:t>2029</a:t>
            </a:r>
            <a:endParaRPr sz="3200">
              <a:latin typeface="Calibri"/>
              <a:cs typeface="Calibri"/>
            </a:endParaRPr>
          </a:p>
          <a:p>
            <a:pPr marL="405765" marR="836930" indent="-342900">
              <a:lnSpc>
                <a:spcPct val="100000"/>
              </a:lnSpc>
              <a:spcBef>
                <a:spcPts val="3840"/>
              </a:spcBef>
              <a:buFont typeface="Arial"/>
              <a:buChar char="•"/>
              <a:tabLst>
                <a:tab pos="405765" algn="l"/>
              </a:tabLst>
            </a:pPr>
            <a:r>
              <a:rPr sz="3200" spc="110" dirty="0">
                <a:latin typeface="Calibri"/>
                <a:cs typeface="Calibri"/>
              </a:rPr>
              <a:t>Latest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60" dirty="0">
                <a:latin typeface="Calibri"/>
                <a:cs typeface="Calibri"/>
              </a:rPr>
              <a:t>date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for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adoption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TAP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155" dirty="0">
                <a:latin typeface="Calibri"/>
                <a:cs typeface="Calibri"/>
              </a:rPr>
              <a:t>is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31</a:t>
            </a:r>
            <a:r>
              <a:rPr sz="3150" spc="135" baseline="25132" dirty="0">
                <a:latin typeface="Calibri"/>
                <a:cs typeface="Calibri"/>
              </a:rPr>
              <a:t>st</a:t>
            </a:r>
            <a:r>
              <a:rPr sz="3150" spc="300" baseline="25132" dirty="0">
                <a:latin typeface="Calibri"/>
                <a:cs typeface="Calibri"/>
              </a:rPr>
              <a:t> </a:t>
            </a:r>
            <a:r>
              <a:rPr sz="3200" spc="120" dirty="0">
                <a:latin typeface="Calibri"/>
                <a:cs typeface="Calibri"/>
              </a:rPr>
              <a:t>December </a:t>
            </a:r>
            <a:r>
              <a:rPr sz="3200" spc="60" dirty="0">
                <a:latin typeface="Calibri"/>
                <a:cs typeface="Calibri"/>
              </a:rPr>
              <a:t>2024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68938" y="1231138"/>
            <a:ext cx="5372100" cy="75318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4798"/>
            <a:ext cx="18267934" cy="99821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6000" y="215341"/>
            <a:ext cx="1036256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dirty="0">
                <a:latin typeface="Arial"/>
                <a:cs typeface="Arial"/>
              </a:rPr>
              <a:t>Consultative</a:t>
            </a:r>
            <a:r>
              <a:rPr sz="8000" spc="-75" dirty="0">
                <a:latin typeface="Arial"/>
                <a:cs typeface="Arial"/>
              </a:rPr>
              <a:t> </a:t>
            </a:r>
            <a:r>
              <a:rPr sz="8000" spc="-10" dirty="0">
                <a:latin typeface="Arial"/>
                <a:cs typeface="Arial"/>
              </a:rPr>
              <a:t>Process</a:t>
            </a:r>
            <a:endParaRPr sz="8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9639" y="1764030"/>
            <a:ext cx="12709525" cy="685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685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19100" algn="l"/>
              </a:tabLst>
            </a:pPr>
            <a:r>
              <a:rPr sz="3200" spc="130" dirty="0">
                <a:latin typeface="Calibri"/>
                <a:cs typeface="Calibri"/>
              </a:rPr>
              <a:t>On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9</a:t>
            </a:r>
            <a:r>
              <a:rPr sz="3150" baseline="25132" dirty="0">
                <a:latin typeface="Calibri"/>
                <a:cs typeface="Calibri"/>
              </a:rPr>
              <a:t>th</a:t>
            </a:r>
            <a:r>
              <a:rPr sz="3150" spc="330" baseline="25132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January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2024,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notice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intention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75" dirty="0">
                <a:latin typeface="Calibri"/>
                <a:cs typeface="Calibri"/>
              </a:rPr>
              <a:t>carry</a:t>
            </a:r>
            <a:r>
              <a:rPr sz="3200" dirty="0">
                <a:latin typeface="Calibri"/>
                <a:cs typeface="Calibri"/>
              </a:rPr>
              <a:t> out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160" dirty="0">
                <a:latin typeface="Calibri"/>
                <a:cs typeface="Calibri"/>
              </a:rPr>
              <a:t>Assessment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of </a:t>
            </a:r>
            <a:r>
              <a:rPr sz="3200" spc="114" dirty="0">
                <a:latin typeface="Calibri"/>
                <a:cs typeface="Calibri"/>
              </a:rPr>
              <a:t>Need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and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45" dirty="0">
                <a:latin typeface="Calibri"/>
                <a:cs typeface="Calibri"/>
              </a:rPr>
              <a:t>prepare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draft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120" dirty="0">
                <a:latin typeface="Calibri"/>
                <a:cs typeface="Calibri"/>
              </a:rPr>
              <a:t>accommodation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60" dirty="0">
                <a:latin typeface="Calibri"/>
                <a:cs typeface="Calibri"/>
              </a:rPr>
              <a:t>programme-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30" dirty="0">
                <a:latin typeface="Calibri"/>
                <a:cs typeface="Calibri"/>
              </a:rPr>
              <a:t>5 </a:t>
            </a:r>
            <a:r>
              <a:rPr sz="3200" spc="155" dirty="0">
                <a:latin typeface="Calibri"/>
                <a:cs typeface="Calibri"/>
              </a:rPr>
              <a:t>submissions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60" dirty="0">
                <a:latin typeface="Calibri"/>
                <a:cs typeface="Calibri"/>
              </a:rPr>
              <a:t>received</a:t>
            </a:r>
            <a:endParaRPr sz="3200">
              <a:latin typeface="Calibri"/>
              <a:cs typeface="Calibri"/>
            </a:endParaRPr>
          </a:p>
          <a:p>
            <a:pPr marL="419100" marR="438784" indent="-342900">
              <a:lnSpc>
                <a:spcPct val="100000"/>
              </a:lnSpc>
              <a:spcBef>
                <a:spcPts val="3845"/>
              </a:spcBef>
              <a:buFont typeface="Arial"/>
              <a:buChar char="•"/>
              <a:tabLst>
                <a:tab pos="419100" algn="l"/>
              </a:tabLst>
            </a:pPr>
            <a:r>
              <a:rPr sz="3200" spc="65" dirty="0">
                <a:latin typeface="Calibri"/>
                <a:cs typeface="Calibri"/>
              </a:rPr>
              <a:t>Independent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114" dirty="0">
                <a:latin typeface="Calibri"/>
                <a:cs typeface="Calibri"/>
              </a:rPr>
              <a:t>consultants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engaged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55" dirty="0">
                <a:latin typeface="Calibri"/>
                <a:cs typeface="Calibri"/>
              </a:rPr>
              <a:t>facilitate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three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95" dirty="0">
                <a:latin typeface="Calibri"/>
                <a:cs typeface="Calibri"/>
              </a:rPr>
              <a:t>workshops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Travellers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living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County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April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55" dirty="0">
                <a:latin typeface="Calibri"/>
                <a:cs typeface="Calibri"/>
              </a:rPr>
              <a:t>2024</a:t>
            </a:r>
            <a:endParaRPr sz="3200">
              <a:latin typeface="Calibri"/>
              <a:cs typeface="Calibri"/>
            </a:endParaRPr>
          </a:p>
          <a:p>
            <a:pPr marL="418465" indent="-342265">
              <a:lnSpc>
                <a:spcPct val="100000"/>
              </a:lnSpc>
              <a:spcBef>
                <a:spcPts val="3840"/>
              </a:spcBef>
              <a:buFont typeface="Arial"/>
              <a:buChar char="•"/>
              <a:tabLst>
                <a:tab pos="418465" algn="l"/>
              </a:tabLst>
            </a:pPr>
            <a:r>
              <a:rPr sz="3200" dirty="0">
                <a:latin typeface="Calibri"/>
                <a:cs typeface="Calibri"/>
              </a:rPr>
              <a:t>The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draft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50" dirty="0">
                <a:latin typeface="Calibri"/>
                <a:cs typeface="Calibri"/>
              </a:rPr>
              <a:t>programme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145" dirty="0">
                <a:latin typeface="Calibri"/>
                <a:cs typeface="Calibri"/>
              </a:rPr>
              <a:t>was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105" dirty="0">
                <a:latin typeface="Calibri"/>
                <a:cs typeface="Calibri"/>
              </a:rPr>
              <a:t>published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on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80" dirty="0">
                <a:latin typeface="Calibri"/>
                <a:cs typeface="Calibri"/>
              </a:rPr>
              <a:t>1</a:t>
            </a:r>
            <a:r>
              <a:rPr sz="3150" spc="120" baseline="25132" dirty="0">
                <a:latin typeface="Calibri"/>
                <a:cs typeface="Calibri"/>
              </a:rPr>
              <a:t>st</a:t>
            </a:r>
            <a:r>
              <a:rPr sz="3150" spc="322" baseline="25132" dirty="0">
                <a:latin typeface="Calibri"/>
                <a:cs typeface="Calibri"/>
              </a:rPr>
              <a:t> </a:t>
            </a:r>
            <a:r>
              <a:rPr sz="3200" spc="50" dirty="0">
                <a:latin typeface="Calibri"/>
                <a:cs typeface="Calibri"/>
              </a:rPr>
              <a:t>July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60" dirty="0">
                <a:latin typeface="Calibri"/>
                <a:cs typeface="Calibri"/>
              </a:rPr>
              <a:t>2024</a:t>
            </a:r>
            <a:endParaRPr sz="3200">
              <a:latin typeface="Calibri"/>
              <a:cs typeface="Calibri"/>
            </a:endParaRPr>
          </a:p>
          <a:p>
            <a:pPr marL="342265" marR="918210" indent="-342265" algn="r">
              <a:lnSpc>
                <a:spcPct val="100000"/>
              </a:lnSpc>
              <a:spcBef>
                <a:spcPts val="3840"/>
              </a:spcBef>
              <a:buFont typeface="Arial"/>
              <a:buChar char="•"/>
              <a:tabLst>
                <a:tab pos="342265" algn="l"/>
              </a:tabLst>
            </a:pPr>
            <a:r>
              <a:rPr sz="3200" spc="110" dirty="0">
                <a:latin typeface="Calibri"/>
                <a:cs typeface="Calibri"/>
              </a:rPr>
              <a:t>Notice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80" dirty="0">
                <a:latin typeface="Calibri"/>
                <a:cs typeface="Calibri"/>
              </a:rPr>
              <a:t>publication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140" dirty="0">
                <a:latin typeface="Calibri"/>
                <a:cs typeface="Calibri"/>
              </a:rPr>
              <a:t>was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advertised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135" dirty="0">
                <a:latin typeface="Calibri"/>
                <a:cs typeface="Calibri"/>
              </a:rPr>
              <a:t>local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140" dirty="0">
                <a:latin typeface="Calibri"/>
                <a:cs typeface="Calibri"/>
              </a:rPr>
              <a:t>press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and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on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  <a:p>
            <a:pPr marR="812165" algn="r">
              <a:lnSpc>
                <a:spcPct val="100000"/>
              </a:lnSpc>
            </a:pPr>
            <a:r>
              <a:rPr sz="3200" spc="135" dirty="0">
                <a:latin typeface="Calibri"/>
                <a:cs typeface="Calibri"/>
              </a:rPr>
              <a:t>Council’s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website,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150" dirty="0">
                <a:latin typeface="Calibri"/>
                <a:cs typeface="Calibri"/>
              </a:rPr>
              <a:t>social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media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platforms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110" dirty="0">
                <a:latin typeface="Calibri"/>
                <a:cs typeface="Calibri"/>
              </a:rPr>
              <a:t>and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consultation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portal</a:t>
            </a:r>
            <a:endParaRPr sz="3200">
              <a:latin typeface="Calibri"/>
              <a:cs typeface="Calibri"/>
            </a:endParaRPr>
          </a:p>
          <a:p>
            <a:pPr marL="419100" marR="507365" indent="-342900">
              <a:lnSpc>
                <a:spcPct val="100000"/>
              </a:lnSpc>
              <a:spcBef>
                <a:spcPts val="3845"/>
              </a:spcBef>
              <a:buFont typeface="Arial"/>
              <a:buChar char="•"/>
              <a:tabLst>
                <a:tab pos="419100" algn="l"/>
              </a:tabLst>
            </a:pPr>
            <a:r>
              <a:rPr sz="3200" spc="-10" dirty="0">
                <a:latin typeface="Calibri"/>
                <a:cs typeface="Calibri"/>
              </a:rPr>
              <a:t>Two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105" dirty="0">
                <a:latin typeface="Calibri"/>
                <a:cs typeface="Calibri"/>
              </a:rPr>
              <a:t>-</a:t>
            </a:r>
            <a:r>
              <a:rPr sz="3200" spc="65" dirty="0">
                <a:latin typeface="Calibri"/>
                <a:cs typeface="Calibri"/>
              </a:rPr>
              <a:t>month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55" dirty="0">
                <a:latin typeface="Calibri"/>
                <a:cs typeface="Calibri"/>
              </a:rPr>
              <a:t>period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given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150" dirty="0">
                <a:latin typeface="Calibri"/>
                <a:cs typeface="Calibri"/>
              </a:rPr>
              <a:t>submissions,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150" dirty="0">
                <a:latin typeface="Calibri"/>
                <a:cs typeface="Calibri"/>
              </a:rPr>
              <a:t>a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125" dirty="0">
                <a:latin typeface="Calibri"/>
                <a:cs typeface="Calibri"/>
              </a:rPr>
              <a:t>closing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date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40" dirty="0">
                <a:latin typeface="Calibri"/>
                <a:cs typeface="Calibri"/>
              </a:rPr>
              <a:t>30</a:t>
            </a:r>
            <a:r>
              <a:rPr sz="3150" spc="60" baseline="25132" dirty="0">
                <a:latin typeface="Calibri"/>
                <a:cs typeface="Calibri"/>
              </a:rPr>
              <a:t>th </a:t>
            </a:r>
            <a:r>
              <a:rPr sz="3200" spc="80" dirty="0">
                <a:latin typeface="Calibri"/>
                <a:cs typeface="Calibri"/>
              </a:rPr>
              <a:t>August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60" dirty="0">
                <a:latin typeface="Calibri"/>
                <a:cs typeface="Calibri"/>
              </a:rPr>
              <a:t>2024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215341"/>
            <a:ext cx="1081532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dirty="0">
                <a:latin typeface="Arial"/>
                <a:cs typeface="Arial"/>
              </a:rPr>
              <a:t>Submissions</a:t>
            </a:r>
            <a:r>
              <a:rPr sz="8000" spc="-20" dirty="0">
                <a:latin typeface="Arial"/>
                <a:cs typeface="Arial"/>
              </a:rPr>
              <a:t> </a:t>
            </a:r>
            <a:r>
              <a:rPr sz="8000" dirty="0">
                <a:latin typeface="Arial"/>
                <a:cs typeface="Arial"/>
              </a:rPr>
              <a:t>&amp;</a:t>
            </a:r>
            <a:r>
              <a:rPr sz="8000" spc="-20" dirty="0">
                <a:latin typeface="Arial"/>
                <a:cs typeface="Arial"/>
              </a:rPr>
              <a:t> </a:t>
            </a:r>
            <a:r>
              <a:rPr sz="8000" spc="-10" dirty="0">
                <a:latin typeface="Arial"/>
                <a:cs typeface="Arial"/>
              </a:rPr>
              <a:t>Issues</a:t>
            </a:r>
            <a:endParaRPr sz="8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10218" y="1764030"/>
            <a:ext cx="12363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235" dirty="0">
                <a:latin typeface="Calibri"/>
                <a:cs typeface="Calibri"/>
              </a:rPr>
              <a:t>Issues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</a:tabLst>
            </a:pPr>
            <a:r>
              <a:rPr spc="55" dirty="0"/>
              <a:t>Provision</a:t>
            </a:r>
            <a:r>
              <a:rPr spc="75" dirty="0"/>
              <a:t> </a:t>
            </a:r>
            <a:r>
              <a:rPr dirty="0"/>
              <a:t>of</a:t>
            </a:r>
            <a:r>
              <a:rPr spc="80" dirty="0"/>
              <a:t> </a:t>
            </a:r>
            <a:r>
              <a:rPr dirty="0"/>
              <a:t>transient</a:t>
            </a:r>
            <a:r>
              <a:rPr spc="60" dirty="0"/>
              <a:t> </a:t>
            </a:r>
            <a:r>
              <a:rPr spc="65" dirty="0"/>
              <a:t>site</a:t>
            </a:r>
          </a:p>
          <a:p>
            <a:pPr marL="469900" marR="146685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pc="60" dirty="0"/>
              <a:t>Provision</a:t>
            </a:r>
            <a:r>
              <a:rPr spc="-6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spc="70" dirty="0"/>
              <a:t>culturally</a:t>
            </a:r>
            <a:r>
              <a:rPr spc="-30" dirty="0"/>
              <a:t> </a:t>
            </a:r>
            <a:r>
              <a:rPr spc="40" dirty="0"/>
              <a:t>appropriate </a:t>
            </a:r>
            <a:r>
              <a:rPr spc="70" dirty="0"/>
              <a:t>housing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spc="105" dirty="0"/>
              <a:t>Long</a:t>
            </a:r>
            <a:r>
              <a:rPr spc="-10" dirty="0"/>
              <a:t> </a:t>
            </a:r>
            <a:r>
              <a:rPr dirty="0"/>
              <a:t>term</a:t>
            </a:r>
            <a:r>
              <a:rPr spc="-5" dirty="0"/>
              <a:t> </a:t>
            </a:r>
            <a:r>
              <a:rPr spc="110" dirty="0"/>
              <a:t>accommodation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spc="170" dirty="0"/>
              <a:t>Homelessness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spc="120" dirty="0"/>
              <a:t>Caravan</a:t>
            </a:r>
            <a:r>
              <a:rPr spc="-85" dirty="0"/>
              <a:t> </a:t>
            </a:r>
            <a:r>
              <a:rPr spc="125" dirty="0"/>
              <a:t>loans</a:t>
            </a:r>
          </a:p>
          <a:p>
            <a:pPr marL="469900" marR="993775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900" algn="l"/>
              </a:tabLst>
            </a:pPr>
            <a:r>
              <a:rPr dirty="0"/>
              <a:t>Traveller</a:t>
            </a:r>
            <a:r>
              <a:rPr spc="-30" dirty="0"/>
              <a:t> </a:t>
            </a:r>
            <a:r>
              <a:rPr spc="145" dirty="0"/>
              <a:t>specific</a:t>
            </a:r>
            <a:r>
              <a:rPr spc="-70" dirty="0"/>
              <a:t> </a:t>
            </a:r>
            <a:r>
              <a:rPr spc="80" dirty="0"/>
              <a:t>age</a:t>
            </a:r>
            <a:r>
              <a:rPr spc="-40" dirty="0"/>
              <a:t> </a:t>
            </a:r>
            <a:r>
              <a:rPr spc="-10" dirty="0"/>
              <a:t>friendly </a:t>
            </a:r>
            <a:r>
              <a:rPr spc="110" dirty="0"/>
              <a:t>accommodation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dirty="0"/>
              <a:t>Tenant</a:t>
            </a:r>
            <a:r>
              <a:rPr spc="-60" dirty="0"/>
              <a:t> </a:t>
            </a:r>
            <a:r>
              <a:rPr spc="50" dirty="0"/>
              <a:t>participation</a:t>
            </a:r>
          </a:p>
          <a:p>
            <a:pPr marL="469900" marR="508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/>
              <a:t>Wrap</a:t>
            </a:r>
            <a:r>
              <a:rPr spc="-60" dirty="0"/>
              <a:t> </a:t>
            </a:r>
            <a:r>
              <a:rPr spc="60" dirty="0"/>
              <a:t>around</a:t>
            </a:r>
            <a:r>
              <a:rPr spc="-55" dirty="0"/>
              <a:t> </a:t>
            </a:r>
            <a:r>
              <a:rPr spc="105" dirty="0"/>
              <a:t>supports</a:t>
            </a:r>
            <a:r>
              <a:rPr spc="-65" dirty="0"/>
              <a:t> </a:t>
            </a:r>
            <a:r>
              <a:rPr dirty="0"/>
              <a:t>for</a:t>
            </a:r>
            <a:r>
              <a:rPr spc="-60" dirty="0"/>
              <a:t> </a:t>
            </a:r>
            <a:r>
              <a:rPr spc="-10" dirty="0"/>
              <a:t>Traveller </a:t>
            </a:r>
            <a:r>
              <a:rPr spc="80" dirty="0"/>
              <a:t>families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spc="114" dirty="0"/>
              <a:t>Chairperson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spc="150" dirty="0"/>
              <a:t>LTACC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87627" y="1445615"/>
            <a:ext cx="6717030" cy="1546225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40"/>
              </a:spcBef>
            </a:pPr>
            <a:r>
              <a:rPr sz="3200" b="1" spc="204" dirty="0">
                <a:latin typeface="Calibri"/>
                <a:cs typeface="Calibri"/>
              </a:rPr>
              <a:t>Submissions</a:t>
            </a:r>
            <a:endParaRPr sz="3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2150"/>
              </a:spcBef>
              <a:buFont typeface="Arial"/>
              <a:buChar char="•"/>
              <a:tabLst>
                <a:tab pos="469265" algn="l"/>
              </a:tabLst>
            </a:pPr>
            <a:r>
              <a:rPr sz="3200" spc="204" dirty="0">
                <a:latin typeface="Calibri"/>
                <a:cs typeface="Calibri"/>
              </a:rPr>
              <a:t>Cena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80" dirty="0">
                <a:latin typeface="Calibri"/>
                <a:cs typeface="Calibri"/>
              </a:rPr>
              <a:t>Culturally</a:t>
            </a:r>
            <a:r>
              <a:rPr sz="3200" spc="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Appropriate</a:t>
            </a:r>
            <a:r>
              <a:rPr sz="3200" spc="100" dirty="0">
                <a:latin typeface="Calibri"/>
                <a:cs typeface="Calibri"/>
              </a:rPr>
              <a:t> </a:t>
            </a:r>
            <a:r>
              <a:rPr sz="3200" spc="170" dirty="0">
                <a:latin typeface="Calibri"/>
                <a:cs typeface="Calibri"/>
              </a:rPr>
              <a:t>Homes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7627" y="3453510"/>
            <a:ext cx="67259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</a:tabLst>
            </a:pPr>
            <a:r>
              <a:rPr sz="3200" dirty="0">
                <a:latin typeface="Calibri"/>
                <a:cs typeface="Calibri"/>
              </a:rPr>
              <a:t>Tallaght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Traveller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105" dirty="0">
                <a:latin typeface="Calibri"/>
                <a:cs typeface="Calibri"/>
              </a:rPr>
              <a:t>Community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50" dirty="0">
                <a:latin typeface="Calibri"/>
                <a:cs typeface="Calibri"/>
              </a:rPr>
              <a:t>Group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7627" y="4428870"/>
            <a:ext cx="638873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</a:tabLst>
            </a:pPr>
            <a:r>
              <a:rPr sz="3200" spc="114" dirty="0">
                <a:latin typeface="Calibri"/>
                <a:cs typeface="Calibri"/>
              </a:rPr>
              <a:t>Clondalkin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Traveller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Development </a:t>
            </a:r>
            <a:r>
              <a:rPr sz="3200" spc="60" dirty="0">
                <a:latin typeface="Calibri"/>
                <a:cs typeface="Calibri"/>
              </a:rPr>
              <a:t>Group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7627" y="5892164"/>
            <a:ext cx="624268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</a:tabLst>
            </a:pPr>
            <a:r>
              <a:rPr sz="3200" spc="120" dirty="0">
                <a:latin typeface="Calibri"/>
                <a:cs typeface="Calibri"/>
              </a:rPr>
              <a:t>Dún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85" dirty="0">
                <a:latin typeface="Calibri"/>
                <a:cs typeface="Calibri"/>
              </a:rPr>
              <a:t>Laoghaire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70" dirty="0">
                <a:latin typeface="Calibri"/>
                <a:cs typeface="Calibri"/>
              </a:rPr>
              <a:t>Rathdown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County </a:t>
            </a:r>
            <a:r>
              <a:rPr sz="3200" spc="145" dirty="0">
                <a:latin typeface="Calibri"/>
                <a:cs typeface="Calibri"/>
              </a:rPr>
              <a:t>Council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074" y="304798"/>
            <a:ext cx="18259933" cy="99821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723646"/>
            <a:ext cx="1153414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0" spc="470" dirty="0">
                <a:solidFill>
                  <a:srgbClr val="7E7E7E"/>
                </a:solidFill>
                <a:latin typeface="Calibri"/>
                <a:cs typeface="Calibri"/>
              </a:rPr>
              <a:t>Summary</a:t>
            </a:r>
            <a:r>
              <a:rPr sz="8000" spc="-17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8000" spc="175" dirty="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8000" spc="-17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8000" spc="550" dirty="0">
                <a:solidFill>
                  <a:srgbClr val="7E7E7E"/>
                </a:solidFill>
                <a:latin typeface="Calibri"/>
                <a:cs typeface="Calibri"/>
              </a:rPr>
              <a:t>Assessment </a:t>
            </a:r>
            <a:r>
              <a:rPr sz="8000" spc="375" dirty="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8000" spc="-18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8000" spc="355" dirty="0">
                <a:solidFill>
                  <a:srgbClr val="7E7E7E"/>
                </a:solidFill>
                <a:latin typeface="Calibri"/>
                <a:cs typeface="Calibri"/>
              </a:rPr>
              <a:t>Policy</a:t>
            </a:r>
            <a:endParaRPr sz="8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07266" y="2019300"/>
            <a:ext cx="5768537" cy="7162665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51903" y="3326129"/>
          <a:ext cx="9067800" cy="2532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spc="75" dirty="0">
                          <a:latin typeface="Calibri"/>
                          <a:cs typeface="Calibri"/>
                        </a:rPr>
                        <a:t>Number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spc="105" dirty="0">
                          <a:latin typeface="Calibri"/>
                          <a:cs typeface="Calibri"/>
                        </a:rPr>
                        <a:t>Accommodation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latin typeface="Calibri"/>
                          <a:cs typeface="Calibri"/>
                        </a:rPr>
                        <a:t>Type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63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spc="90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20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135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2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105" dirty="0">
                          <a:latin typeface="Calibri"/>
                          <a:cs typeface="Calibri"/>
                        </a:rPr>
                        <a:t>Housing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95" dirty="0">
                          <a:latin typeface="Calibri"/>
                          <a:cs typeface="Calibri"/>
                        </a:rPr>
                        <a:t>Accommodation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spc="95" dirty="0">
                          <a:latin typeface="Calibri"/>
                          <a:cs typeface="Calibri"/>
                        </a:rPr>
                        <a:t>Bays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77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spc="80" dirty="0">
                          <a:latin typeface="Calibri"/>
                          <a:cs typeface="Calibri"/>
                        </a:rPr>
                        <a:t>Group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95" dirty="0">
                          <a:latin typeface="Calibri"/>
                          <a:cs typeface="Calibri"/>
                        </a:rPr>
                        <a:t>Housing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146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Total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37056" y="6526148"/>
            <a:ext cx="8192134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155" dirty="0">
                <a:latin typeface="Calibri"/>
                <a:cs typeface="Calibri"/>
              </a:rPr>
              <a:t>Casual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110" dirty="0">
                <a:latin typeface="Calibri"/>
                <a:cs typeface="Calibri"/>
              </a:rPr>
              <a:t>Vacancies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existing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Traveller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85" dirty="0">
                <a:latin typeface="Calibri"/>
                <a:cs typeface="Calibri"/>
              </a:rPr>
              <a:t>Accommodation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70" dirty="0">
                <a:latin typeface="Calibri"/>
                <a:cs typeface="Calibri"/>
              </a:rPr>
              <a:t>sites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400" spc="60" dirty="0">
                <a:latin typeface="Calibri"/>
                <a:cs typeface="Calibri"/>
              </a:rPr>
              <a:t>Refurbish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existing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Traveller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85" dirty="0">
                <a:latin typeface="Calibri"/>
                <a:cs typeface="Calibri"/>
              </a:rPr>
              <a:t>Accommodation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65" dirty="0">
                <a:latin typeface="Calibri"/>
                <a:cs typeface="Calibri"/>
              </a:rPr>
              <a:t>dwellings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65" dirty="0">
                <a:latin typeface="Calibri"/>
                <a:cs typeface="Calibri"/>
              </a:rPr>
              <a:t>(ERP)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400" spc="55" dirty="0">
                <a:latin typeface="Calibri"/>
                <a:cs typeface="Calibri"/>
              </a:rPr>
              <a:t>Redevelop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existing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hating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95" dirty="0">
                <a:latin typeface="Calibri"/>
                <a:cs typeface="Calibri"/>
              </a:rPr>
              <a:t>sites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75" dirty="0">
                <a:latin typeface="Calibri"/>
                <a:cs typeface="Calibri"/>
              </a:rPr>
              <a:t>and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group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65" dirty="0">
                <a:latin typeface="Calibri"/>
                <a:cs typeface="Calibri"/>
              </a:rPr>
              <a:t>housing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135" dirty="0">
                <a:latin typeface="Calibri"/>
                <a:cs typeface="Calibri"/>
              </a:rPr>
              <a:t>schemes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400" spc="70" dirty="0">
                <a:latin typeface="Calibri"/>
                <a:cs typeface="Calibri"/>
              </a:rPr>
              <a:t>Standard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114" dirty="0">
                <a:latin typeface="Calibri"/>
                <a:cs typeface="Calibri"/>
              </a:rPr>
              <a:t>social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60" dirty="0">
                <a:latin typeface="Calibri"/>
                <a:cs typeface="Calibri"/>
              </a:rPr>
              <a:t>housing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400" spc="80" dirty="0">
                <a:latin typeface="Calibri"/>
                <a:cs typeface="Calibri"/>
              </a:rPr>
              <a:t>Construction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Traveller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110" dirty="0">
                <a:latin typeface="Calibri"/>
                <a:cs typeface="Calibri"/>
              </a:rPr>
              <a:t>Specific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75" dirty="0">
                <a:latin typeface="Calibri"/>
                <a:cs typeface="Calibri"/>
              </a:rPr>
              <a:t>Accommodation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2530"/>
            <a:ext cx="18271958" cy="987446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6000" y="282397"/>
            <a:ext cx="12120880" cy="1077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900" dirty="0">
                <a:latin typeface="Arial"/>
                <a:cs typeface="Arial"/>
              </a:rPr>
              <a:t>Summary</a:t>
            </a:r>
            <a:r>
              <a:rPr sz="6900" spc="-60" dirty="0">
                <a:latin typeface="Arial"/>
                <a:cs typeface="Arial"/>
              </a:rPr>
              <a:t> </a:t>
            </a:r>
            <a:r>
              <a:rPr sz="6900" dirty="0">
                <a:latin typeface="Arial"/>
                <a:cs typeface="Arial"/>
              </a:rPr>
              <a:t>of</a:t>
            </a:r>
            <a:r>
              <a:rPr sz="6900" spc="-55" dirty="0">
                <a:latin typeface="Arial"/>
                <a:cs typeface="Arial"/>
              </a:rPr>
              <a:t> </a:t>
            </a:r>
            <a:r>
              <a:rPr sz="6900" spc="-480" dirty="0">
                <a:latin typeface="Arial"/>
                <a:cs typeface="Arial"/>
              </a:rPr>
              <a:t>T</a:t>
            </a:r>
            <a:r>
              <a:rPr sz="6900" spc="60" dirty="0">
                <a:latin typeface="Arial"/>
                <a:cs typeface="Arial"/>
              </a:rPr>
              <a:t>AP</a:t>
            </a:r>
            <a:r>
              <a:rPr sz="6900" spc="-175" dirty="0">
                <a:latin typeface="Arial"/>
                <a:cs typeface="Arial"/>
              </a:rPr>
              <a:t> </a:t>
            </a:r>
            <a:r>
              <a:rPr sz="6900" dirty="0">
                <a:latin typeface="Arial"/>
                <a:cs typeface="Arial"/>
              </a:rPr>
              <a:t>2025</a:t>
            </a:r>
            <a:r>
              <a:rPr sz="6900" spc="-70" dirty="0">
                <a:latin typeface="Arial"/>
                <a:cs typeface="Arial"/>
              </a:rPr>
              <a:t> </a:t>
            </a:r>
            <a:r>
              <a:rPr sz="6900" dirty="0">
                <a:latin typeface="Arial"/>
                <a:cs typeface="Arial"/>
              </a:rPr>
              <a:t>–</a:t>
            </a:r>
            <a:r>
              <a:rPr sz="6900" spc="-65" dirty="0">
                <a:latin typeface="Arial"/>
                <a:cs typeface="Arial"/>
              </a:rPr>
              <a:t> </a:t>
            </a:r>
            <a:r>
              <a:rPr sz="6900" spc="-20" dirty="0">
                <a:latin typeface="Arial"/>
                <a:cs typeface="Arial"/>
              </a:rPr>
              <a:t>2029</a:t>
            </a:r>
            <a:endParaRPr sz="6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5702" y="1295781"/>
            <a:ext cx="11613515" cy="807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635" marR="7935595" indent="-36957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009015" algn="l"/>
              </a:tabLst>
            </a:pPr>
            <a:r>
              <a:rPr sz="3200" b="1" spc="114" dirty="0">
                <a:latin typeface="Calibri"/>
                <a:cs typeface="Calibri"/>
              </a:rPr>
              <a:t>New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145" dirty="0">
                <a:latin typeface="Calibri"/>
                <a:cs typeface="Calibri"/>
              </a:rPr>
              <a:t>construction 	</a:t>
            </a:r>
            <a:r>
              <a:rPr sz="3200" spc="70" dirty="0">
                <a:latin typeface="Calibri"/>
                <a:cs typeface="Calibri"/>
              </a:rPr>
              <a:t>Adamstown 	</a:t>
            </a:r>
            <a:r>
              <a:rPr sz="3200" spc="95" dirty="0">
                <a:latin typeface="Calibri"/>
                <a:cs typeface="Calibri"/>
              </a:rPr>
              <a:t>Rathcoole 	</a:t>
            </a:r>
            <a:r>
              <a:rPr sz="3200" spc="110" dirty="0">
                <a:latin typeface="Calibri"/>
                <a:cs typeface="Calibri"/>
              </a:rPr>
              <a:t>Newcastle</a:t>
            </a:r>
            <a:endParaRPr sz="32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2885"/>
              </a:spcBef>
              <a:buFont typeface="Arial"/>
              <a:buChar char="•"/>
              <a:tabLst>
                <a:tab pos="298450" algn="l"/>
              </a:tabLst>
            </a:pPr>
            <a:r>
              <a:rPr sz="3200" b="1" spc="140" dirty="0">
                <a:latin typeface="Calibri"/>
                <a:cs typeface="Calibri"/>
              </a:rPr>
              <a:t>Redevelopment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spc="80" dirty="0">
                <a:latin typeface="Calibri"/>
                <a:cs typeface="Calibri"/>
              </a:rPr>
              <a:t>of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190" dirty="0">
                <a:latin typeface="Calibri"/>
                <a:cs typeface="Calibri"/>
              </a:rPr>
              <a:t>sites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spc="90" dirty="0">
                <a:latin typeface="Calibri"/>
                <a:cs typeface="Calibri"/>
              </a:rPr>
              <a:t>at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120" dirty="0">
                <a:latin typeface="Calibri"/>
                <a:cs typeface="Calibri"/>
              </a:rPr>
              <a:t>design/planning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spc="135" dirty="0">
                <a:latin typeface="Calibri"/>
                <a:cs typeface="Calibri"/>
              </a:rPr>
              <a:t>stage</a:t>
            </a:r>
            <a:endParaRPr sz="3200">
              <a:latin typeface="Calibri"/>
              <a:cs typeface="Calibri"/>
            </a:endParaRPr>
          </a:p>
          <a:p>
            <a:pPr marL="927100" marR="7418705">
              <a:lnSpc>
                <a:spcPct val="100000"/>
              </a:lnSpc>
            </a:pPr>
            <a:r>
              <a:rPr sz="3200" spc="65" dirty="0">
                <a:latin typeface="Calibri"/>
                <a:cs typeface="Calibri"/>
              </a:rPr>
              <a:t>Owendoher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Haven </a:t>
            </a:r>
            <a:r>
              <a:rPr sz="3200" spc="135" dirty="0">
                <a:latin typeface="Calibri"/>
                <a:cs typeface="Calibri"/>
              </a:rPr>
              <a:t>Old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175" dirty="0">
                <a:latin typeface="Calibri"/>
                <a:cs typeface="Calibri"/>
              </a:rPr>
              <a:t>Castle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50" dirty="0">
                <a:latin typeface="Calibri"/>
                <a:cs typeface="Calibri"/>
              </a:rPr>
              <a:t>Park </a:t>
            </a:r>
            <a:r>
              <a:rPr sz="3200" spc="100" dirty="0">
                <a:latin typeface="Calibri"/>
                <a:cs typeface="Calibri"/>
              </a:rPr>
              <a:t>Kishogue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50" dirty="0">
                <a:latin typeface="Calibri"/>
                <a:cs typeface="Calibri"/>
              </a:rPr>
              <a:t>Park </a:t>
            </a:r>
            <a:r>
              <a:rPr sz="3200" spc="185" dirty="0">
                <a:latin typeface="Calibri"/>
                <a:cs typeface="Calibri"/>
              </a:rPr>
              <a:t>Lock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65" dirty="0">
                <a:latin typeface="Calibri"/>
                <a:cs typeface="Calibri"/>
              </a:rPr>
              <a:t>Road*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2885"/>
              </a:spcBef>
              <a:buFont typeface="Arial"/>
              <a:buChar char="•"/>
              <a:tabLst>
                <a:tab pos="469900" algn="l"/>
              </a:tabLst>
            </a:pPr>
            <a:r>
              <a:rPr sz="3200" b="1" spc="105" dirty="0">
                <a:latin typeface="Calibri"/>
                <a:cs typeface="Calibri"/>
              </a:rPr>
              <a:t>Other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spc="190" dirty="0">
                <a:latin typeface="Calibri"/>
                <a:cs typeface="Calibri"/>
              </a:rPr>
              <a:t>sites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120" dirty="0">
                <a:latin typeface="Calibri"/>
                <a:cs typeface="Calibri"/>
              </a:rPr>
              <a:t>under</a:t>
            </a:r>
            <a:r>
              <a:rPr sz="3200" b="1" spc="-60" dirty="0">
                <a:latin typeface="Calibri"/>
                <a:cs typeface="Calibri"/>
              </a:rPr>
              <a:t> </a:t>
            </a:r>
            <a:r>
              <a:rPr sz="3200" b="1" spc="135" dirty="0">
                <a:latin typeface="Calibri"/>
                <a:cs typeface="Calibri"/>
              </a:rPr>
              <a:t>consideration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185" dirty="0">
                <a:latin typeface="Calibri"/>
                <a:cs typeface="Calibri"/>
              </a:rPr>
              <a:t>subject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50" dirty="0">
                <a:latin typeface="Calibri"/>
                <a:cs typeface="Calibri"/>
              </a:rPr>
              <a:t>to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120" dirty="0">
                <a:latin typeface="Calibri"/>
                <a:cs typeface="Calibri"/>
              </a:rPr>
              <a:t>feasibility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spc="165" dirty="0">
                <a:latin typeface="Calibri"/>
                <a:cs typeface="Calibri"/>
              </a:rPr>
              <a:t>studies</a:t>
            </a:r>
            <a:endParaRPr sz="3200">
              <a:latin typeface="Calibri"/>
              <a:cs typeface="Calibri"/>
            </a:endParaRPr>
          </a:p>
          <a:p>
            <a:pPr marL="927100" marR="7576820">
              <a:lnSpc>
                <a:spcPct val="100000"/>
              </a:lnSpc>
            </a:pPr>
            <a:r>
              <a:rPr sz="3200" spc="65" dirty="0">
                <a:latin typeface="Calibri"/>
                <a:cs typeface="Calibri"/>
              </a:rPr>
              <a:t>Belgard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50" dirty="0">
                <a:latin typeface="Calibri"/>
                <a:cs typeface="Calibri"/>
              </a:rPr>
              <a:t>Park </a:t>
            </a:r>
            <a:r>
              <a:rPr sz="3200" spc="130" dirty="0">
                <a:latin typeface="Calibri"/>
                <a:cs typeface="Calibri"/>
              </a:rPr>
              <a:t>Hazel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Hill </a:t>
            </a:r>
            <a:r>
              <a:rPr sz="3200" spc="100" dirty="0">
                <a:latin typeface="Calibri"/>
                <a:cs typeface="Calibri"/>
              </a:rPr>
              <a:t>Stocking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90" dirty="0">
                <a:latin typeface="Calibri"/>
                <a:cs typeface="Calibri"/>
              </a:rPr>
              <a:t>Hill </a:t>
            </a:r>
            <a:r>
              <a:rPr sz="3200" spc="70" dirty="0">
                <a:latin typeface="Calibri"/>
                <a:cs typeface="Calibri"/>
              </a:rPr>
              <a:t>Cherryfield </a:t>
            </a:r>
            <a:r>
              <a:rPr sz="3200" dirty="0">
                <a:latin typeface="Calibri"/>
                <a:cs typeface="Calibri"/>
              </a:rPr>
              <a:t>Whitestown</a:t>
            </a:r>
            <a:r>
              <a:rPr sz="3200" spc="3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Way*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339</Words>
  <Application>Microsoft Office PowerPoint</Application>
  <PresentationFormat>Custom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Office Theme</vt:lpstr>
      <vt:lpstr>Traveller Accommodation Programme 2025 – 2029  Adopted by elected members of SDCC on 14th October 2024.</vt:lpstr>
      <vt:lpstr>Introduction</vt:lpstr>
      <vt:lpstr>Consultative Process</vt:lpstr>
      <vt:lpstr>Submissions &amp; Issues</vt:lpstr>
      <vt:lpstr>Summary of Assessment and Policy</vt:lpstr>
      <vt:lpstr>Summary of TAP 2025 – 2029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Fiona Hendley</cp:lastModifiedBy>
  <cp:revision>1</cp:revision>
  <dcterms:created xsi:type="dcterms:W3CDTF">2024-11-21T08:58:34Z</dcterms:created>
  <dcterms:modified xsi:type="dcterms:W3CDTF">2024-11-26T11:01:13Z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2024-11-15T00:00:00Z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2024-11-15T00:00:00Z</vt:filetime>
  </property>
</Properties>
</file>