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8288000" cy="10287000"/>
  <p:notesSz cx="18288000" cy="10287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74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rgbClr val="51616E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51616E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074" y="57095"/>
            <a:ext cx="18259933" cy="997272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51616E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521697" y="2739085"/>
            <a:ext cx="6510019" cy="5879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288000" cy="10286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1" i="0">
                <a:solidFill>
                  <a:srgbClr val="51616E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19730" y="3002102"/>
            <a:ext cx="13448538" cy="32315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rgbClr val="51616E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3803" y="3326129"/>
            <a:ext cx="9157335" cy="2532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9730" y="3002102"/>
            <a:ext cx="13448538" cy="4547591"/>
          </a:xfrm>
          <a:prstGeom prst="rect">
            <a:avLst/>
          </a:prstGeom>
        </p:spPr>
        <p:txBody>
          <a:bodyPr vert="horz" wrap="square" lIns="0" tIns="55879" rIns="0" bIns="0" rtlCol="0">
            <a:spAutoFit/>
          </a:bodyPr>
          <a:lstStyle/>
          <a:p>
            <a:pPr marL="12065" marR="5080" indent="1905" algn="ctr">
              <a:lnSpc>
                <a:spcPct val="96100"/>
              </a:lnSpc>
              <a:spcBef>
                <a:spcPts val="439"/>
              </a:spcBef>
            </a:pPr>
            <a:r>
              <a:rPr sz="6800" spc="-10" dirty="0" err="1"/>
              <a:t>Traveller</a:t>
            </a:r>
            <a:r>
              <a:rPr sz="6800" spc="-10" dirty="0"/>
              <a:t> </a:t>
            </a:r>
            <a:r>
              <a:rPr sz="6800" spc="175" dirty="0"/>
              <a:t>Accommodation</a:t>
            </a:r>
            <a:r>
              <a:rPr sz="6800" spc="100" dirty="0"/>
              <a:t> </a:t>
            </a:r>
            <a:r>
              <a:rPr sz="6800" spc="-10" dirty="0"/>
              <a:t>Programme </a:t>
            </a:r>
            <a:r>
              <a:rPr sz="6800" spc="90" dirty="0"/>
              <a:t>2025</a:t>
            </a:r>
            <a:r>
              <a:rPr sz="6800" spc="-40" dirty="0"/>
              <a:t> </a:t>
            </a:r>
            <a:r>
              <a:rPr lang="en-IE" sz="6800" dirty="0"/>
              <a:t>–</a:t>
            </a:r>
            <a:r>
              <a:rPr sz="6800" spc="-40" dirty="0"/>
              <a:t> </a:t>
            </a:r>
            <a:r>
              <a:rPr sz="6800" spc="114" dirty="0"/>
              <a:t>2029</a:t>
            </a:r>
            <a:br>
              <a:rPr lang="en-IE" spc="114" dirty="0"/>
            </a:br>
            <a:br>
              <a:rPr lang="en-IE" spc="114" dirty="0"/>
            </a:br>
            <a:r>
              <a:rPr lang="en-IE" sz="4400" b="0" spc="114" dirty="0"/>
              <a:t>Adopted by elected members of SDCC on 14</a:t>
            </a:r>
            <a:r>
              <a:rPr lang="en-IE" sz="4400" b="0" spc="114" baseline="30000" dirty="0"/>
              <a:t>th</a:t>
            </a:r>
            <a:r>
              <a:rPr lang="en-IE" sz="4400" b="0" spc="114" dirty="0"/>
              <a:t> October 2024.</a:t>
            </a:r>
            <a:endParaRPr b="0" spc="114" dirty="0"/>
          </a:p>
        </p:txBody>
      </p:sp>
      <p:sp>
        <p:nvSpPr>
          <p:cNvPr id="3" name="object 3"/>
          <p:cNvSpPr/>
          <p:nvPr/>
        </p:nvSpPr>
        <p:spPr>
          <a:xfrm>
            <a:off x="2814066" y="7240778"/>
            <a:ext cx="12659995" cy="9525"/>
          </a:xfrm>
          <a:custGeom>
            <a:avLst/>
            <a:gdLst/>
            <a:ahLst/>
            <a:cxnLst/>
            <a:rect l="l" t="t" r="r" b="b"/>
            <a:pathLst>
              <a:path w="12659994" h="9525">
                <a:moveTo>
                  <a:pt x="12659868" y="0"/>
                </a:moveTo>
                <a:lnTo>
                  <a:pt x="0" y="0"/>
                </a:lnTo>
                <a:lnTo>
                  <a:pt x="0" y="9525"/>
                </a:lnTo>
                <a:lnTo>
                  <a:pt x="12659868" y="9525"/>
                </a:lnTo>
                <a:lnTo>
                  <a:pt x="126598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23708"/>
            <a:ext cx="18128869" cy="997279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6000" y="-41960"/>
            <a:ext cx="5954395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0" spc="-10" dirty="0">
                <a:latin typeface="Arial"/>
                <a:cs typeface="Arial"/>
              </a:rPr>
              <a:t>Introduction</a:t>
            </a:r>
            <a:endParaRPr sz="8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69720" y="1079373"/>
            <a:ext cx="10283825" cy="78301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5765" marR="304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05765" algn="l"/>
              </a:tabLst>
            </a:pPr>
            <a:r>
              <a:rPr sz="3200" dirty="0">
                <a:latin typeface="Calibri"/>
                <a:cs typeface="Calibri"/>
              </a:rPr>
              <a:t>Traveller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105" dirty="0">
                <a:latin typeface="Calibri"/>
                <a:cs typeface="Calibri"/>
              </a:rPr>
              <a:t>Accommodation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95" dirty="0">
                <a:latin typeface="Calibri"/>
                <a:cs typeface="Calibri"/>
              </a:rPr>
              <a:t>Act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90" dirty="0">
                <a:latin typeface="Calibri"/>
                <a:cs typeface="Calibri"/>
              </a:rPr>
              <a:t>1998-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55" dirty="0">
                <a:latin typeface="Calibri"/>
                <a:cs typeface="Calibri"/>
              </a:rPr>
              <a:t>Prepare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110" dirty="0">
                <a:latin typeface="Calibri"/>
                <a:cs typeface="Calibri"/>
              </a:rPr>
              <a:t>and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90" dirty="0">
                <a:latin typeface="Calibri"/>
                <a:cs typeface="Calibri"/>
              </a:rPr>
              <a:t>adapt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100" dirty="0">
                <a:latin typeface="Calibri"/>
                <a:cs typeface="Calibri"/>
              </a:rPr>
              <a:t>a </a:t>
            </a:r>
            <a:r>
              <a:rPr sz="3200" spc="90" dirty="0">
                <a:latin typeface="Calibri"/>
                <a:cs typeface="Calibri"/>
              </a:rPr>
              <a:t>5-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year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95" dirty="0">
                <a:latin typeface="Calibri"/>
                <a:cs typeface="Calibri"/>
              </a:rPr>
              <a:t>plan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60" dirty="0">
                <a:latin typeface="Calibri"/>
                <a:cs typeface="Calibri"/>
              </a:rPr>
              <a:t>meet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55" dirty="0">
                <a:latin typeface="Calibri"/>
                <a:cs typeface="Calibri"/>
              </a:rPr>
              <a:t>existing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110" dirty="0">
                <a:latin typeface="Calibri"/>
                <a:cs typeface="Calibri"/>
              </a:rPr>
              <a:t>and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65" dirty="0">
                <a:latin typeface="Calibri"/>
                <a:cs typeface="Calibri"/>
              </a:rPr>
              <a:t>projected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85" dirty="0">
                <a:latin typeface="Calibri"/>
                <a:cs typeface="Calibri"/>
              </a:rPr>
              <a:t>need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for </a:t>
            </a:r>
            <a:r>
              <a:rPr sz="3200" dirty="0">
                <a:latin typeface="Calibri"/>
                <a:cs typeface="Calibri"/>
              </a:rPr>
              <a:t>Traveller</a:t>
            </a:r>
            <a:r>
              <a:rPr sz="3200" spc="25" dirty="0">
                <a:latin typeface="Calibri"/>
                <a:cs typeface="Calibri"/>
              </a:rPr>
              <a:t> </a:t>
            </a:r>
            <a:r>
              <a:rPr sz="3200" spc="105" dirty="0">
                <a:latin typeface="Calibri"/>
                <a:cs typeface="Calibri"/>
              </a:rPr>
              <a:t>Accommodation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95" dirty="0">
                <a:latin typeface="Calibri"/>
                <a:cs typeface="Calibri"/>
              </a:rPr>
              <a:t>County</a:t>
            </a:r>
            <a:endParaRPr sz="3200">
              <a:latin typeface="Calibri"/>
              <a:cs typeface="Calibri"/>
            </a:endParaRPr>
          </a:p>
          <a:p>
            <a:pPr marL="405765" marR="664845" indent="-342900">
              <a:lnSpc>
                <a:spcPct val="100000"/>
              </a:lnSpc>
              <a:spcBef>
                <a:spcPts val="3845"/>
              </a:spcBef>
              <a:buFont typeface="Arial"/>
              <a:buChar char="•"/>
              <a:tabLst>
                <a:tab pos="405765" algn="l"/>
              </a:tabLst>
            </a:pPr>
            <a:r>
              <a:rPr sz="3200" spc="225" dirty="0">
                <a:latin typeface="Calibri"/>
                <a:cs typeface="Calibri"/>
              </a:rPr>
              <a:t>Census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85" dirty="0">
                <a:latin typeface="Calibri"/>
                <a:cs typeface="Calibri"/>
              </a:rPr>
              <a:t>2022-</a:t>
            </a:r>
            <a:r>
              <a:rPr sz="3200" dirty="0">
                <a:latin typeface="Calibri"/>
                <a:cs typeface="Calibri"/>
              </a:rPr>
              <a:t> There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are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spc="80" dirty="0">
                <a:latin typeface="Calibri"/>
                <a:cs typeface="Calibri"/>
              </a:rPr>
              <a:t>2098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70" dirty="0">
                <a:latin typeface="Calibri"/>
                <a:cs typeface="Calibri"/>
              </a:rPr>
              <a:t>Irish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Travellers</a:t>
            </a:r>
            <a:r>
              <a:rPr sz="3200" spc="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90" dirty="0">
                <a:latin typeface="Calibri"/>
                <a:cs typeface="Calibri"/>
              </a:rPr>
              <a:t>South </a:t>
            </a:r>
            <a:r>
              <a:rPr sz="3200" spc="95" dirty="0">
                <a:latin typeface="Calibri"/>
                <a:cs typeface="Calibri"/>
              </a:rPr>
              <a:t>Dublin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105" dirty="0">
                <a:latin typeface="Calibri"/>
                <a:cs typeface="Calibri"/>
              </a:rPr>
              <a:t>County-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(9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75" dirty="0">
                <a:latin typeface="Calibri"/>
                <a:cs typeface="Calibri"/>
              </a:rPr>
              <a:t>Halting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125" dirty="0">
                <a:latin typeface="Calibri"/>
                <a:cs typeface="Calibri"/>
              </a:rPr>
              <a:t>sites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135" dirty="0">
                <a:latin typeface="Calibri"/>
                <a:cs typeface="Calibri"/>
              </a:rPr>
              <a:t>&amp;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75" dirty="0">
                <a:latin typeface="Calibri"/>
                <a:cs typeface="Calibri"/>
              </a:rPr>
              <a:t>15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70" dirty="0">
                <a:latin typeface="Calibri"/>
                <a:cs typeface="Calibri"/>
              </a:rPr>
              <a:t>Group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105" dirty="0">
                <a:latin typeface="Calibri"/>
                <a:cs typeface="Calibri"/>
              </a:rPr>
              <a:t>Housing </a:t>
            </a:r>
            <a:r>
              <a:rPr sz="3200" spc="70" dirty="0">
                <a:latin typeface="Calibri"/>
                <a:cs typeface="Calibri"/>
              </a:rPr>
              <a:t>Developments)</a:t>
            </a:r>
            <a:endParaRPr sz="3200">
              <a:latin typeface="Calibri"/>
              <a:cs typeface="Calibri"/>
            </a:endParaRPr>
          </a:p>
          <a:p>
            <a:pPr marL="405765" indent="-342265">
              <a:lnSpc>
                <a:spcPct val="100000"/>
              </a:lnSpc>
              <a:spcBef>
                <a:spcPts val="3840"/>
              </a:spcBef>
              <a:buFont typeface="Arial"/>
              <a:buChar char="•"/>
              <a:tabLst>
                <a:tab pos="405765" algn="l"/>
              </a:tabLst>
            </a:pPr>
            <a:r>
              <a:rPr sz="3200" spc="114" dirty="0">
                <a:latin typeface="Calibri"/>
                <a:cs typeface="Calibri"/>
              </a:rPr>
              <a:t>Public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114" dirty="0">
                <a:latin typeface="Calibri"/>
                <a:cs typeface="Calibri"/>
              </a:rPr>
              <a:t>Sector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75" dirty="0">
                <a:latin typeface="Calibri"/>
                <a:cs typeface="Calibri"/>
              </a:rPr>
              <a:t>Equality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110" dirty="0">
                <a:latin typeface="Calibri"/>
                <a:cs typeface="Calibri"/>
              </a:rPr>
              <a:t>and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145" dirty="0">
                <a:latin typeface="Calibri"/>
                <a:cs typeface="Calibri"/>
              </a:rPr>
              <a:t>Human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85" dirty="0">
                <a:latin typeface="Calibri"/>
                <a:cs typeface="Calibri"/>
              </a:rPr>
              <a:t>Rights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35" dirty="0">
                <a:latin typeface="Calibri"/>
                <a:cs typeface="Calibri"/>
              </a:rPr>
              <a:t>Duty</a:t>
            </a:r>
            <a:endParaRPr sz="3200">
              <a:latin typeface="Calibri"/>
              <a:cs typeface="Calibri"/>
            </a:endParaRPr>
          </a:p>
          <a:p>
            <a:pPr marL="405765" indent="-342265">
              <a:lnSpc>
                <a:spcPct val="100000"/>
              </a:lnSpc>
              <a:spcBef>
                <a:spcPts val="3840"/>
              </a:spcBef>
              <a:buFont typeface="Arial"/>
              <a:buChar char="•"/>
              <a:tabLst>
                <a:tab pos="405765" algn="l"/>
              </a:tabLst>
            </a:pPr>
            <a:r>
              <a:rPr sz="3200" spc="110" dirty="0">
                <a:latin typeface="Calibri"/>
                <a:cs typeface="Calibri"/>
              </a:rPr>
              <a:t>County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75" dirty="0">
                <a:latin typeface="Calibri"/>
                <a:cs typeface="Calibri"/>
              </a:rPr>
              <a:t>Development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120" dirty="0">
                <a:latin typeface="Calibri"/>
                <a:cs typeface="Calibri"/>
              </a:rPr>
              <a:t>Plan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85" dirty="0">
                <a:latin typeface="Calibri"/>
                <a:cs typeface="Calibri"/>
              </a:rPr>
              <a:t>2022-</a:t>
            </a:r>
            <a:r>
              <a:rPr sz="3200" spc="60" dirty="0">
                <a:latin typeface="Calibri"/>
                <a:cs typeface="Calibri"/>
              </a:rPr>
              <a:t>2028</a:t>
            </a:r>
            <a:endParaRPr sz="3200">
              <a:latin typeface="Calibri"/>
              <a:cs typeface="Calibri"/>
            </a:endParaRPr>
          </a:p>
          <a:p>
            <a:pPr marL="405765" indent="-342265">
              <a:lnSpc>
                <a:spcPct val="100000"/>
              </a:lnSpc>
              <a:spcBef>
                <a:spcPts val="3845"/>
              </a:spcBef>
              <a:buFont typeface="Arial"/>
              <a:buChar char="•"/>
              <a:tabLst>
                <a:tab pos="405765" algn="l"/>
              </a:tabLst>
            </a:pPr>
            <a:r>
              <a:rPr sz="3200" spc="85" dirty="0">
                <a:latin typeface="Calibri"/>
                <a:cs typeface="Calibri"/>
              </a:rPr>
              <a:t>1</a:t>
            </a:r>
            <a:r>
              <a:rPr sz="3150" spc="127" baseline="25132" dirty="0">
                <a:latin typeface="Calibri"/>
                <a:cs typeface="Calibri"/>
              </a:rPr>
              <a:t>st</a:t>
            </a:r>
            <a:r>
              <a:rPr sz="3150" spc="270" baseline="25132" dirty="0">
                <a:latin typeface="Calibri"/>
                <a:cs typeface="Calibri"/>
              </a:rPr>
              <a:t> </a:t>
            </a:r>
            <a:r>
              <a:rPr sz="3200" spc="70" dirty="0">
                <a:latin typeface="Calibri"/>
                <a:cs typeface="Calibri"/>
              </a:rPr>
              <a:t>January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90" dirty="0">
                <a:latin typeface="Calibri"/>
                <a:cs typeface="Calibri"/>
              </a:rPr>
              <a:t>2025-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85" dirty="0">
                <a:latin typeface="Calibri"/>
                <a:cs typeface="Calibri"/>
              </a:rPr>
              <a:t>31</a:t>
            </a:r>
            <a:r>
              <a:rPr sz="3150" spc="127" baseline="25132" dirty="0">
                <a:latin typeface="Calibri"/>
                <a:cs typeface="Calibri"/>
              </a:rPr>
              <a:t>st</a:t>
            </a:r>
            <a:r>
              <a:rPr sz="3150" spc="262" baseline="25132" dirty="0">
                <a:latin typeface="Calibri"/>
                <a:cs typeface="Calibri"/>
              </a:rPr>
              <a:t> </a:t>
            </a:r>
            <a:r>
              <a:rPr sz="3200" spc="130" dirty="0">
                <a:latin typeface="Calibri"/>
                <a:cs typeface="Calibri"/>
              </a:rPr>
              <a:t>December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55" dirty="0">
                <a:latin typeface="Calibri"/>
                <a:cs typeface="Calibri"/>
              </a:rPr>
              <a:t>2029</a:t>
            </a:r>
            <a:endParaRPr sz="3200">
              <a:latin typeface="Calibri"/>
              <a:cs typeface="Calibri"/>
            </a:endParaRPr>
          </a:p>
          <a:p>
            <a:pPr marL="405765" marR="836930" indent="-342900">
              <a:lnSpc>
                <a:spcPct val="100000"/>
              </a:lnSpc>
              <a:spcBef>
                <a:spcPts val="3840"/>
              </a:spcBef>
              <a:buFont typeface="Arial"/>
              <a:buChar char="•"/>
              <a:tabLst>
                <a:tab pos="405765" algn="l"/>
              </a:tabLst>
            </a:pPr>
            <a:r>
              <a:rPr sz="3200" spc="110" dirty="0">
                <a:latin typeface="Calibri"/>
                <a:cs typeface="Calibri"/>
              </a:rPr>
              <a:t>Latest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60" dirty="0">
                <a:latin typeface="Calibri"/>
                <a:cs typeface="Calibri"/>
              </a:rPr>
              <a:t>date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for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65" dirty="0">
                <a:latin typeface="Calibri"/>
                <a:cs typeface="Calibri"/>
              </a:rPr>
              <a:t>adoption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TAP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155" dirty="0">
                <a:latin typeface="Calibri"/>
                <a:cs typeface="Calibri"/>
              </a:rPr>
              <a:t>is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90" dirty="0">
                <a:latin typeface="Calibri"/>
                <a:cs typeface="Calibri"/>
              </a:rPr>
              <a:t>31</a:t>
            </a:r>
            <a:r>
              <a:rPr sz="3150" spc="135" baseline="25132" dirty="0">
                <a:latin typeface="Calibri"/>
                <a:cs typeface="Calibri"/>
              </a:rPr>
              <a:t>st</a:t>
            </a:r>
            <a:r>
              <a:rPr sz="3150" spc="300" baseline="25132" dirty="0">
                <a:latin typeface="Calibri"/>
                <a:cs typeface="Calibri"/>
              </a:rPr>
              <a:t> </a:t>
            </a:r>
            <a:r>
              <a:rPr sz="3200" spc="120" dirty="0">
                <a:latin typeface="Calibri"/>
                <a:cs typeface="Calibri"/>
              </a:rPr>
              <a:t>December </a:t>
            </a:r>
            <a:r>
              <a:rPr sz="3200" spc="60" dirty="0">
                <a:latin typeface="Calibri"/>
                <a:cs typeface="Calibri"/>
              </a:rPr>
              <a:t>2024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568938" y="1231138"/>
            <a:ext cx="5372100" cy="753186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04798"/>
            <a:ext cx="18267934" cy="99821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6000" y="215341"/>
            <a:ext cx="10362565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0" dirty="0">
                <a:latin typeface="Arial"/>
                <a:cs typeface="Arial"/>
              </a:rPr>
              <a:t>Consultative</a:t>
            </a:r>
            <a:r>
              <a:rPr sz="8000" spc="-75" dirty="0">
                <a:latin typeface="Arial"/>
                <a:cs typeface="Arial"/>
              </a:rPr>
              <a:t> </a:t>
            </a:r>
            <a:r>
              <a:rPr sz="8000" spc="-10" dirty="0">
                <a:latin typeface="Arial"/>
                <a:cs typeface="Arial"/>
              </a:rPr>
              <a:t>Process</a:t>
            </a:r>
            <a:endParaRPr sz="8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9639" y="1764030"/>
            <a:ext cx="12709525" cy="6854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9100" marR="6858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19100" algn="l"/>
              </a:tabLst>
            </a:pPr>
            <a:r>
              <a:rPr sz="3200" spc="130" dirty="0">
                <a:latin typeface="Calibri"/>
                <a:cs typeface="Calibri"/>
              </a:rPr>
              <a:t>On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9</a:t>
            </a:r>
            <a:r>
              <a:rPr sz="3150" baseline="25132" dirty="0">
                <a:latin typeface="Calibri"/>
                <a:cs typeface="Calibri"/>
              </a:rPr>
              <a:t>th</a:t>
            </a:r>
            <a:r>
              <a:rPr sz="3150" spc="330" baseline="25132" dirty="0">
                <a:latin typeface="Calibri"/>
                <a:cs typeface="Calibri"/>
              </a:rPr>
              <a:t> </a:t>
            </a:r>
            <a:r>
              <a:rPr sz="3200" spc="70" dirty="0">
                <a:latin typeface="Calibri"/>
                <a:cs typeface="Calibri"/>
              </a:rPr>
              <a:t>January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85" dirty="0">
                <a:latin typeface="Calibri"/>
                <a:cs typeface="Calibri"/>
              </a:rPr>
              <a:t>2024,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90" dirty="0">
                <a:latin typeface="Calibri"/>
                <a:cs typeface="Calibri"/>
              </a:rPr>
              <a:t>notice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intention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75" dirty="0">
                <a:latin typeface="Calibri"/>
                <a:cs typeface="Calibri"/>
              </a:rPr>
              <a:t>carry</a:t>
            </a:r>
            <a:r>
              <a:rPr sz="3200" dirty="0">
                <a:latin typeface="Calibri"/>
                <a:cs typeface="Calibri"/>
              </a:rPr>
              <a:t> out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160" dirty="0">
                <a:latin typeface="Calibri"/>
                <a:cs typeface="Calibri"/>
              </a:rPr>
              <a:t>Assessment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of </a:t>
            </a:r>
            <a:r>
              <a:rPr sz="3200" spc="114" dirty="0">
                <a:latin typeface="Calibri"/>
                <a:cs typeface="Calibri"/>
              </a:rPr>
              <a:t>Need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110" dirty="0">
                <a:latin typeface="Calibri"/>
                <a:cs typeface="Calibri"/>
              </a:rPr>
              <a:t>and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45" dirty="0">
                <a:latin typeface="Calibri"/>
                <a:cs typeface="Calibri"/>
              </a:rPr>
              <a:t>prepare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draft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spc="120" dirty="0">
                <a:latin typeface="Calibri"/>
                <a:cs typeface="Calibri"/>
              </a:rPr>
              <a:t>accommodation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60" dirty="0">
                <a:latin typeface="Calibri"/>
                <a:cs typeface="Calibri"/>
              </a:rPr>
              <a:t>programme-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30" dirty="0">
                <a:latin typeface="Calibri"/>
                <a:cs typeface="Calibri"/>
              </a:rPr>
              <a:t>5 </a:t>
            </a:r>
            <a:r>
              <a:rPr sz="3200" spc="155" dirty="0">
                <a:latin typeface="Calibri"/>
                <a:cs typeface="Calibri"/>
              </a:rPr>
              <a:t>submissions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60" dirty="0">
                <a:latin typeface="Calibri"/>
                <a:cs typeface="Calibri"/>
              </a:rPr>
              <a:t>received</a:t>
            </a:r>
            <a:endParaRPr sz="3200">
              <a:latin typeface="Calibri"/>
              <a:cs typeface="Calibri"/>
            </a:endParaRPr>
          </a:p>
          <a:p>
            <a:pPr marL="419100" marR="438784" indent="-342900">
              <a:lnSpc>
                <a:spcPct val="100000"/>
              </a:lnSpc>
              <a:spcBef>
                <a:spcPts val="3845"/>
              </a:spcBef>
              <a:buFont typeface="Arial"/>
              <a:buChar char="•"/>
              <a:tabLst>
                <a:tab pos="419100" algn="l"/>
              </a:tabLst>
            </a:pPr>
            <a:r>
              <a:rPr sz="3200" spc="65" dirty="0">
                <a:latin typeface="Calibri"/>
                <a:cs typeface="Calibri"/>
              </a:rPr>
              <a:t>Independent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114" dirty="0">
                <a:latin typeface="Calibri"/>
                <a:cs typeface="Calibri"/>
              </a:rPr>
              <a:t>consultants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70" dirty="0">
                <a:latin typeface="Calibri"/>
                <a:cs typeface="Calibri"/>
              </a:rPr>
              <a:t>engaged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55" dirty="0">
                <a:latin typeface="Calibri"/>
                <a:cs typeface="Calibri"/>
              </a:rPr>
              <a:t>facilitate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three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95" dirty="0">
                <a:latin typeface="Calibri"/>
                <a:cs typeface="Calibri"/>
              </a:rPr>
              <a:t>workshops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with </a:t>
            </a:r>
            <a:r>
              <a:rPr sz="3200" dirty="0">
                <a:latin typeface="Calibri"/>
                <a:cs typeface="Calibri"/>
              </a:rPr>
              <a:t>Travellers</a:t>
            </a:r>
            <a:r>
              <a:rPr sz="3200" spc="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living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70" dirty="0">
                <a:latin typeface="Calibri"/>
                <a:cs typeface="Calibri"/>
              </a:rPr>
              <a:t> </a:t>
            </a:r>
            <a:r>
              <a:rPr sz="3200" spc="110" dirty="0">
                <a:latin typeface="Calibri"/>
                <a:cs typeface="Calibri"/>
              </a:rPr>
              <a:t>County</a:t>
            </a:r>
            <a:r>
              <a:rPr sz="3200" spc="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April</a:t>
            </a:r>
            <a:r>
              <a:rPr sz="3200" spc="80" dirty="0">
                <a:latin typeface="Calibri"/>
                <a:cs typeface="Calibri"/>
              </a:rPr>
              <a:t> </a:t>
            </a:r>
            <a:r>
              <a:rPr sz="3200" spc="55" dirty="0">
                <a:latin typeface="Calibri"/>
                <a:cs typeface="Calibri"/>
              </a:rPr>
              <a:t>2024</a:t>
            </a:r>
            <a:endParaRPr sz="3200">
              <a:latin typeface="Calibri"/>
              <a:cs typeface="Calibri"/>
            </a:endParaRPr>
          </a:p>
          <a:p>
            <a:pPr marL="418465" indent="-342265">
              <a:lnSpc>
                <a:spcPct val="100000"/>
              </a:lnSpc>
              <a:spcBef>
                <a:spcPts val="3840"/>
              </a:spcBef>
              <a:buFont typeface="Arial"/>
              <a:buChar char="•"/>
              <a:tabLst>
                <a:tab pos="418465" algn="l"/>
              </a:tabLst>
            </a:pPr>
            <a:r>
              <a:rPr sz="3200" dirty="0">
                <a:latin typeface="Calibri"/>
                <a:cs typeface="Calibri"/>
              </a:rPr>
              <a:t>The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draft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50" dirty="0">
                <a:latin typeface="Calibri"/>
                <a:cs typeface="Calibri"/>
              </a:rPr>
              <a:t>programme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145" dirty="0">
                <a:latin typeface="Calibri"/>
                <a:cs typeface="Calibri"/>
              </a:rPr>
              <a:t>was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105" dirty="0">
                <a:latin typeface="Calibri"/>
                <a:cs typeface="Calibri"/>
              </a:rPr>
              <a:t>published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65" dirty="0">
                <a:latin typeface="Calibri"/>
                <a:cs typeface="Calibri"/>
              </a:rPr>
              <a:t>on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80" dirty="0">
                <a:latin typeface="Calibri"/>
                <a:cs typeface="Calibri"/>
              </a:rPr>
              <a:t>1</a:t>
            </a:r>
            <a:r>
              <a:rPr sz="3150" spc="120" baseline="25132" dirty="0">
                <a:latin typeface="Calibri"/>
                <a:cs typeface="Calibri"/>
              </a:rPr>
              <a:t>st</a:t>
            </a:r>
            <a:r>
              <a:rPr sz="3150" spc="322" baseline="25132" dirty="0">
                <a:latin typeface="Calibri"/>
                <a:cs typeface="Calibri"/>
              </a:rPr>
              <a:t> </a:t>
            </a:r>
            <a:r>
              <a:rPr sz="3200" spc="50" dirty="0">
                <a:latin typeface="Calibri"/>
                <a:cs typeface="Calibri"/>
              </a:rPr>
              <a:t>July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60" dirty="0">
                <a:latin typeface="Calibri"/>
                <a:cs typeface="Calibri"/>
              </a:rPr>
              <a:t>2024</a:t>
            </a:r>
            <a:endParaRPr sz="3200">
              <a:latin typeface="Calibri"/>
              <a:cs typeface="Calibri"/>
            </a:endParaRPr>
          </a:p>
          <a:p>
            <a:pPr marL="342265" marR="918210" indent="-342265" algn="r">
              <a:lnSpc>
                <a:spcPct val="100000"/>
              </a:lnSpc>
              <a:spcBef>
                <a:spcPts val="3840"/>
              </a:spcBef>
              <a:buFont typeface="Arial"/>
              <a:buChar char="•"/>
              <a:tabLst>
                <a:tab pos="342265" algn="l"/>
              </a:tabLst>
            </a:pPr>
            <a:r>
              <a:rPr sz="3200" spc="110" dirty="0">
                <a:latin typeface="Calibri"/>
                <a:cs typeface="Calibri"/>
              </a:rPr>
              <a:t>Notice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80" dirty="0">
                <a:latin typeface="Calibri"/>
                <a:cs typeface="Calibri"/>
              </a:rPr>
              <a:t>publication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140" dirty="0">
                <a:latin typeface="Calibri"/>
                <a:cs typeface="Calibri"/>
              </a:rPr>
              <a:t>was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70" dirty="0">
                <a:latin typeface="Calibri"/>
                <a:cs typeface="Calibri"/>
              </a:rPr>
              <a:t>advertised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135" dirty="0">
                <a:latin typeface="Calibri"/>
                <a:cs typeface="Calibri"/>
              </a:rPr>
              <a:t>local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140" dirty="0">
                <a:latin typeface="Calibri"/>
                <a:cs typeface="Calibri"/>
              </a:rPr>
              <a:t>press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110" dirty="0">
                <a:latin typeface="Calibri"/>
                <a:cs typeface="Calibri"/>
              </a:rPr>
              <a:t>and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65" dirty="0">
                <a:latin typeface="Calibri"/>
                <a:cs typeface="Calibri"/>
              </a:rPr>
              <a:t>on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the</a:t>
            </a:r>
            <a:endParaRPr sz="3200">
              <a:latin typeface="Calibri"/>
              <a:cs typeface="Calibri"/>
            </a:endParaRPr>
          </a:p>
          <a:p>
            <a:pPr marR="812165" algn="r">
              <a:lnSpc>
                <a:spcPct val="100000"/>
              </a:lnSpc>
            </a:pPr>
            <a:r>
              <a:rPr sz="3200" spc="135" dirty="0">
                <a:latin typeface="Calibri"/>
                <a:cs typeface="Calibri"/>
              </a:rPr>
              <a:t>Council’s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65" dirty="0">
                <a:latin typeface="Calibri"/>
                <a:cs typeface="Calibri"/>
              </a:rPr>
              <a:t>website,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150" dirty="0">
                <a:latin typeface="Calibri"/>
                <a:cs typeface="Calibri"/>
              </a:rPr>
              <a:t>social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110" dirty="0">
                <a:latin typeface="Calibri"/>
                <a:cs typeface="Calibri"/>
              </a:rPr>
              <a:t>media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70" dirty="0">
                <a:latin typeface="Calibri"/>
                <a:cs typeface="Calibri"/>
              </a:rPr>
              <a:t>platforms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110" dirty="0">
                <a:latin typeface="Calibri"/>
                <a:cs typeface="Calibri"/>
              </a:rPr>
              <a:t>and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85" dirty="0">
                <a:latin typeface="Calibri"/>
                <a:cs typeface="Calibri"/>
              </a:rPr>
              <a:t>consultation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portal</a:t>
            </a:r>
            <a:endParaRPr sz="3200">
              <a:latin typeface="Calibri"/>
              <a:cs typeface="Calibri"/>
            </a:endParaRPr>
          </a:p>
          <a:p>
            <a:pPr marL="419100" marR="507365" indent="-342900">
              <a:lnSpc>
                <a:spcPct val="100000"/>
              </a:lnSpc>
              <a:spcBef>
                <a:spcPts val="3845"/>
              </a:spcBef>
              <a:buFont typeface="Arial"/>
              <a:buChar char="•"/>
              <a:tabLst>
                <a:tab pos="419100" algn="l"/>
              </a:tabLst>
            </a:pPr>
            <a:r>
              <a:rPr sz="3200" spc="-10" dirty="0">
                <a:latin typeface="Calibri"/>
                <a:cs typeface="Calibri"/>
              </a:rPr>
              <a:t>Two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105" dirty="0">
                <a:latin typeface="Calibri"/>
                <a:cs typeface="Calibri"/>
              </a:rPr>
              <a:t>-</a:t>
            </a:r>
            <a:r>
              <a:rPr sz="3200" spc="65" dirty="0">
                <a:latin typeface="Calibri"/>
                <a:cs typeface="Calibri"/>
              </a:rPr>
              <a:t>month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55" dirty="0">
                <a:latin typeface="Calibri"/>
                <a:cs typeface="Calibri"/>
              </a:rPr>
              <a:t>period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given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for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150" dirty="0">
                <a:latin typeface="Calibri"/>
                <a:cs typeface="Calibri"/>
              </a:rPr>
              <a:t>submissions,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with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150" dirty="0">
                <a:latin typeface="Calibri"/>
                <a:cs typeface="Calibri"/>
              </a:rPr>
              <a:t>a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125" dirty="0">
                <a:latin typeface="Calibri"/>
                <a:cs typeface="Calibri"/>
              </a:rPr>
              <a:t>closing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65" dirty="0">
                <a:latin typeface="Calibri"/>
                <a:cs typeface="Calibri"/>
              </a:rPr>
              <a:t>date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40" dirty="0">
                <a:latin typeface="Calibri"/>
                <a:cs typeface="Calibri"/>
              </a:rPr>
              <a:t>30</a:t>
            </a:r>
            <a:r>
              <a:rPr sz="3150" spc="60" baseline="25132" dirty="0">
                <a:latin typeface="Calibri"/>
                <a:cs typeface="Calibri"/>
              </a:rPr>
              <a:t>th </a:t>
            </a:r>
            <a:r>
              <a:rPr sz="3200" spc="80" dirty="0">
                <a:latin typeface="Calibri"/>
                <a:cs typeface="Calibri"/>
              </a:rPr>
              <a:t>August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60" dirty="0">
                <a:latin typeface="Calibri"/>
                <a:cs typeface="Calibri"/>
              </a:rPr>
              <a:t>2024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16000" y="215341"/>
            <a:ext cx="10815320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0" dirty="0">
                <a:latin typeface="Arial"/>
                <a:cs typeface="Arial"/>
              </a:rPr>
              <a:t>Submissions</a:t>
            </a:r>
            <a:r>
              <a:rPr sz="8000" spc="-20" dirty="0">
                <a:latin typeface="Arial"/>
                <a:cs typeface="Arial"/>
              </a:rPr>
              <a:t> </a:t>
            </a:r>
            <a:r>
              <a:rPr sz="8000" dirty="0">
                <a:latin typeface="Arial"/>
                <a:cs typeface="Arial"/>
              </a:rPr>
              <a:t>&amp;</a:t>
            </a:r>
            <a:r>
              <a:rPr sz="8000" spc="-20" dirty="0">
                <a:latin typeface="Arial"/>
                <a:cs typeface="Arial"/>
              </a:rPr>
              <a:t> </a:t>
            </a:r>
            <a:r>
              <a:rPr sz="8000" spc="-10" dirty="0">
                <a:latin typeface="Arial"/>
                <a:cs typeface="Arial"/>
              </a:rPr>
              <a:t>Issues</a:t>
            </a:r>
            <a:endParaRPr sz="8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10218" y="1764030"/>
            <a:ext cx="123634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235" dirty="0">
                <a:latin typeface="Calibri"/>
                <a:cs typeface="Calibri"/>
              </a:rPr>
              <a:t>Issues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69265" algn="l"/>
              </a:tabLst>
            </a:pPr>
            <a:r>
              <a:rPr spc="55" dirty="0"/>
              <a:t>Provision</a:t>
            </a:r>
            <a:r>
              <a:rPr spc="75" dirty="0"/>
              <a:t> </a:t>
            </a:r>
            <a:r>
              <a:rPr dirty="0"/>
              <a:t>of</a:t>
            </a:r>
            <a:r>
              <a:rPr spc="80" dirty="0"/>
              <a:t> </a:t>
            </a:r>
            <a:r>
              <a:rPr dirty="0"/>
              <a:t>transient</a:t>
            </a:r>
            <a:r>
              <a:rPr spc="60" dirty="0"/>
              <a:t> </a:t>
            </a:r>
            <a:r>
              <a:rPr spc="65" dirty="0"/>
              <a:t>site</a:t>
            </a:r>
          </a:p>
          <a:p>
            <a:pPr marL="469900" marR="146685" indent="-457200">
              <a:lnSpc>
                <a:spcPct val="100000"/>
              </a:lnSpc>
              <a:buFont typeface="Arial"/>
              <a:buChar char="•"/>
              <a:tabLst>
                <a:tab pos="469900" algn="l"/>
              </a:tabLst>
            </a:pPr>
            <a:r>
              <a:rPr spc="60" dirty="0"/>
              <a:t>Provision</a:t>
            </a:r>
            <a:r>
              <a:rPr spc="-60" dirty="0"/>
              <a:t> </a:t>
            </a:r>
            <a:r>
              <a:rPr dirty="0"/>
              <a:t>of</a:t>
            </a:r>
            <a:r>
              <a:rPr spc="-55" dirty="0"/>
              <a:t> </a:t>
            </a:r>
            <a:r>
              <a:rPr spc="70" dirty="0"/>
              <a:t>culturally</a:t>
            </a:r>
            <a:r>
              <a:rPr spc="-30" dirty="0"/>
              <a:t> </a:t>
            </a:r>
            <a:r>
              <a:rPr spc="40" dirty="0"/>
              <a:t>appropriate </a:t>
            </a:r>
            <a:r>
              <a:rPr spc="70" dirty="0"/>
              <a:t>housing</a:t>
            </a:r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</a:tabLst>
            </a:pPr>
            <a:r>
              <a:rPr spc="105" dirty="0"/>
              <a:t>Long</a:t>
            </a:r>
            <a:r>
              <a:rPr spc="-10" dirty="0"/>
              <a:t> </a:t>
            </a:r>
            <a:r>
              <a:rPr dirty="0"/>
              <a:t>term</a:t>
            </a:r>
            <a:r>
              <a:rPr spc="-5" dirty="0"/>
              <a:t> </a:t>
            </a:r>
            <a:r>
              <a:rPr spc="110" dirty="0"/>
              <a:t>accommodation</a:t>
            </a:r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</a:tabLst>
            </a:pPr>
            <a:r>
              <a:rPr spc="170" dirty="0"/>
              <a:t>Homelessness</a:t>
            </a:r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</a:tabLst>
            </a:pPr>
            <a:r>
              <a:rPr spc="120" dirty="0"/>
              <a:t>Caravan</a:t>
            </a:r>
            <a:r>
              <a:rPr spc="-85" dirty="0"/>
              <a:t> </a:t>
            </a:r>
            <a:r>
              <a:rPr spc="125" dirty="0"/>
              <a:t>loans</a:t>
            </a:r>
          </a:p>
          <a:p>
            <a:pPr marL="469900" marR="993775" indent="-4572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469900" algn="l"/>
              </a:tabLst>
            </a:pPr>
            <a:r>
              <a:rPr dirty="0"/>
              <a:t>Traveller</a:t>
            </a:r>
            <a:r>
              <a:rPr spc="-30" dirty="0"/>
              <a:t> </a:t>
            </a:r>
            <a:r>
              <a:rPr spc="145" dirty="0"/>
              <a:t>specific</a:t>
            </a:r>
            <a:r>
              <a:rPr spc="-70" dirty="0"/>
              <a:t> </a:t>
            </a:r>
            <a:r>
              <a:rPr spc="80" dirty="0"/>
              <a:t>age</a:t>
            </a:r>
            <a:r>
              <a:rPr spc="-40" dirty="0"/>
              <a:t> </a:t>
            </a:r>
            <a:r>
              <a:rPr spc="-10" dirty="0"/>
              <a:t>friendly </a:t>
            </a:r>
            <a:r>
              <a:rPr spc="110" dirty="0"/>
              <a:t>accommodation</a:t>
            </a:r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</a:tabLst>
            </a:pPr>
            <a:r>
              <a:rPr dirty="0"/>
              <a:t>Tenant</a:t>
            </a:r>
            <a:r>
              <a:rPr spc="-60" dirty="0"/>
              <a:t> </a:t>
            </a:r>
            <a:r>
              <a:rPr spc="50" dirty="0"/>
              <a:t>participation</a:t>
            </a:r>
          </a:p>
          <a:p>
            <a:pPr marL="469900" marR="5080" indent="-457200">
              <a:lnSpc>
                <a:spcPct val="100000"/>
              </a:lnSpc>
              <a:buFont typeface="Arial"/>
              <a:buChar char="•"/>
              <a:tabLst>
                <a:tab pos="469900" algn="l"/>
              </a:tabLst>
            </a:pPr>
            <a:r>
              <a:rPr dirty="0"/>
              <a:t>Wrap</a:t>
            </a:r>
            <a:r>
              <a:rPr spc="-60" dirty="0"/>
              <a:t> </a:t>
            </a:r>
            <a:r>
              <a:rPr spc="60" dirty="0"/>
              <a:t>around</a:t>
            </a:r>
            <a:r>
              <a:rPr spc="-55" dirty="0"/>
              <a:t> </a:t>
            </a:r>
            <a:r>
              <a:rPr spc="105" dirty="0"/>
              <a:t>supports</a:t>
            </a:r>
            <a:r>
              <a:rPr spc="-65" dirty="0"/>
              <a:t> </a:t>
            </a:r>
            <a:r>
              <a:rPr dirty="0"/>
              <a:t>for</a:t>
            </a:r>
            <a:r>
              <a:rPr spc="-60" dirty="0"/>
              <a:t> </a:t>
            </a:r>
            <a:r>
              <a:rPr spc="-10" dirty="0"/>
              <a:t>Traveller </a:t>
            </a:r>
            <a:r>
              <a:rPr spc="80" dirty="0"/>
              <a:t>families</a:t>
            </a:r>
          </a:p>
          <a:p>
            <a:pPr marL="469265" indent="-456565">
              <a:lnSpc>
                <a:spcPct val="100000"/>
              </a:lnSpc>
              <a:buFont typeface="Arial"/>
              <a:buChar char="•"/>
              <a:tabLst>
                <a:tab pos="469265" algn="l"/>
              </a:tabLst>
            </a:pPr>
            <a:r>
              <a:rPr spc="114" dirty="0"/>
              <a:t>Chairperson</a:t>
            </a:r>
            <a:r>
              <a:rPr spc="-30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spc="150" dirty="0"/>
              <a:t>LTACC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87627" y="1445615"/>
            <a:ext cx="6717030" cy="1546225"/>
          </a:xfrm>
          <a:prstGeom prst="rect">
            <a:avLst/>
          </a:prstGeom>
        </p:spPr>
        <p:txBody>
          <a:bodyPr vert="horz" wrap="square" lIns="0" tIns="284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40"/>
              </a:spcBef>
            </a:pPr>
            <a:r>
              <a:rPr sz="3200" b="1" spc="204" dirty="0">
                <a:latin typeface="Calibri"/>
                <a:cs typeface="Calibri"/>
              </a:rPr>
              <a:t>Submissions</a:t>
            </a:r>
            <a:endParaRPr sz="320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2150"/>
              </a:spcBef>
              <a:buFont typeface="Arial"/>
              <a:buChar char="•"/>
              <a:tabLst>
                <a:tab pos="469265" algn="l"/>
              </a:tabLst>
            </a:pPr>
            <a:r>
              <a:rPr sz="3200" spc="204" dirty="0">
                <a:latin typeface="Calibri"/>
                <a:cs typeface="Calibri"/>
              </a:rPr>
              <a:t>Cena</a:t>
            </a:r>
            <a:r>
              <a:rPr sz="3200" spc="70" dirty="0">
                <a:latin typeface="Calibri"/>
                <a:cs typeface="Calibri"/>
              </a:rPr>
              <a:t> </a:t>
            </a:r>
            <a:r>
              <a:rPr sz="3200" spc="80" dirty="0">
                <a:latin typeface="Calibri"/>
                <a:cs typeface="Calibri"/>
              </a:rPr>
              <a:t>Culturally</a:t>
            </a:r>
            <a:r>
              <a:rPr sz="3200" spc="11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Appropriate</a:t>
            </a:r>
            <a:r>
              <a:rPr sz="3200" spc="100" dirty="0">
                <a:latin typeface="Calibri"/>
                <a:cs typeface="Calibri"/>
              </a:rPr>
              <a:t> </a:t>
            </a:r>
            <a:r>
              <a:rPr sz="3200" spc="170" dirty="0">
                <a:latin typeface="Calibri"/>
                <a:cs typeface="Calibri"/>
              </a:rPr>
              <a:t>Homes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87627" y="3453510"/>
            <a:ext cx="672592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69265" algn="l"/>
              </a:tabLst>
            </a:pPr>
            <a:r>
              <a:rPr sz="3200" dirty="0">
                <a:latin typeface="Calibri"/>
                <a:cs typeface="Calibri"/>
              </a:rPr>
              <a:t>Tallaght</a:t>
            </a:r>
            <a:r>
              <a:rPr sz="3200" spc="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Traveller</a:t>
            </a:r>
            <a:r>
              <a:rPr sz="3200" spc="65" dirty="0">
                <a:latin typeface="Calibri"/>
                <a:cs typeface="Calibri"/>
              </a:rPr>
              <a:t> </a:t>
            </a:r>
            <a:r>
              <a:rPr sz="3200" spc="105" dirty="0">
                <a:latin typeface="Calibri"/>
                <a:cs typeface="Calibri"/>
              </a:rPr>
              <a:t>Community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50" dirty="0">
                <a:latin typeface="Calibri"/>
                <a:cs typeface="Calibri"/>
              </a:rPr>
              <a:t>Group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87627" y="4428870"/>
            <a:ext cx="638873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69900" algn="l"/>
              </a:tabLst>
            </a:pPr>
            <a:r>
              <a:rPr sz="3200" spc="114" dirty="0">
                <a:latin typeface="Calibri"/>
                <a:cs typeface="Calibri"/>
              </a:rPr>
              <a:t>Clondalkin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Traveller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65" dirty="0">
                <a:latin typeface="Calibri"/>
                <a:cs typeface="Calibri"/>
              </a:rPr>
              <a:t>Development </a:t>
            </a:r>
            <a:r>
              <a:rPr sz="3200" spc="60" dirty="0">
                <a:latin typeface="Calibri"/>
                <a:cs typeface="Calibri"/>
              </a:rPr>
              <a:t>Group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87627" y="5892164"/>
            <a:ext cx="6242685" cy="100139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469900" algn="l"/>
              </a:tabLst>
            </a:pPr>
            <a:r>
              <a:rPr sz="3200" spc="120" dirty="0">
                <a:latin typeface="Calibri"/>
                <a:cs typeface="Calibri"/>
              </a:rPr>
              <a:t>Dún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85" dirty="0">
                <a:latin typeface="Calibri"/>
                <a:cs typeface="Calibri"/>
              </a:rPr>
              <a:t>Laoghaire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70" dirty="0">
                <a:latin typeface="Calibri"/>
                <a:cs typeface="Calibri"/>
              </a:rPr>
              <a:t>Rathdown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90" dirty="0">
                <a:latin typeface="Calibri"/>
                <a:cs typeface="Calibri"/>
              </a:rPr>
              <a:t>County </a:t>
            </a:r>
            <a:r>
              <a:rPr sz="3200" spc="145" dirty="0">
                <a:latin typeface="Calibri"/>
                <a:cs typeface="Calibri"/>
              </a:rPr>
              <a:t>Council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074" y="304798"/>
            <a:ext cx="18259933" cy="99821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723646"/>
            <a:ext cx="11534140" cy="2465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0" spc="470" dirty="0">
                <a:solidFill>
                  <a:srgbClr val="7E7E7E"/>
                </a:solidFill>
                <a:latin typeface="Calibri"/>
                <a:cs typeface="Calibri"/>
              </a:rPr>
              <a:t>Summary</a:t>
            </a:r>
            <a:r>
              <a:rPr sz="8000" spc="-175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8000" spc="175" dirty="0">
                <a:solidFill>
                  <a:srgbClr val="7E7E7E"/>
                </a:solidFill>
                <a:latin typeface="Calibri"/>
                <a:cs typeface="Calibri"/>
              </a:rPr>
              <a:t>of</a:t>
            </a:r>
            <a:r>
              <a:rPr sz="8000" spc="-175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8000" spc="550" dirty="0">
                <a:solidFill>
                  <a:srgbClr val="7E7E7E"/>
                </a:solidFill>
                <a:latin typeface="Calibri"/>
                <a:cs typeface="Calibri"/>
              </a:rPr>
              <a:t>Assessment </a:t>
            </a:r>
            <a:r>
              <a:rPr sz="8000" spc="375" dirty="0">
                <a:solidFill>
                  <a:srgbClr val="7E7E7E"/>
                </a:solidFill>
                <a:latin typeface="Calibri"/>
                <a:cs typeface="Calibri"/>
              </a:rPr>
              <a:t>and</a:t>
            </a:r>
            <a:r>
              <a:rPr sz="8000" spc="-185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8000" spc="355" dirty="0">
                <a:solidFill>
                  <a:srgbClr val="7E7E7E"/>
                </a:solidFill>
                <a:latin typeface="Calibri"/>
                <a:cs typeface="Calibri"/>
              </a:rPr>
              <a:t>Policy</a:t>
            </a:r>
            <a:endParaRPr sz="8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907266" y="2019300"/>
            <a:ext cx="5768537" cy="7162665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51903" y="3326129"/>
          <a:ext cx="9067800" cy="25323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3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000" b="1" spc="75" dirty="0">
                          <a:latin typeface="Calibri"/>
                          <a:cs typeface="Calibri"/>
                        </a:rPr>
                        <a:t>Number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000" b="1" spc="105" dirty="0">
                          <a:latin typeface="Calibri"/>
                          <a:cs typeface="Calibri"/>
                        </a:rPr>
                        <a:t>Accommodation</a:t>
                      </a:r>
                      <a:r>
                        <a:rPr sz="2000" b="1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20" dirty="0">
                          <a:latin typeface="Calibri"/>
                          <a:cs typeface="Calibri"/>
                        </a:rPr>
                        <a:t>Type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795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000" b="1" spc="-25" dirty="0">
                          <a:latin typeface="Calibri"/>
                          <a:cs typeface="Calibri"/>
                        </a:rPr>
                        <a:t>63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000" b="1" spc="90" dirty="0">
                          <a:latin typeface="Calibri"/>
                          <a:cs typeface="Calibri"/>
                        </a:rPr>
                        <a:t>Standard</a:t>
                      </a:r>
                      <a:r>
                        <a:rPr sz="2000" b="1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135" dirty="0">
                          <a:latin typeface="Calibri"/>
                          <a:cs typeface="Calibri"/>
                        </a:rPr>
                        <a:t>Social</a:t>
                      </a:r>
                      <a:r>
                        <a:rPr sz="20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105" dirty="0">
                          <a:latin typeface="Calibri"/>
                          <a:cs typeface="Calibri"/>
                        </a:rPr>
                        <a:t>Housing</a:t>
                      </a:r>
                      <a:r>
                        <a:rPr sz="2000" b="1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95" dirty="0">
                          <a:latin typeface="Calibri"/>
                          <a:cs typeface="Calibri"/>
                        </a:rPr>
                        <a:t>Accommodation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000" b="1" dirty="0">
                          <a:latin typeface="Calibri"/>
                          <a:cs typeface="Calibri"/>
                        </a:rPr>
                        <a:t>6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000" b="1" spc="95" dirty="0">
                          <a:latin typeface="Calibri"/>
                          <a:cs typeface="Calibri"/>
                        </a:rPr>
                        <a:t>Bays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000" b="1" spc="-25" dirty="0">
                          <a:latin typeface="Calibri"/>
                          <a:cs typeface="Calibri"/>
                        </a:rPr>
                        <a:t>77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000" b="1" spc="80" dirty="0">
                          <a:latin typeface="Calibri"/>
                          <a:cs typeface="Calibri"/>
                        </a:rPr>
                        <a:t>Group</a:t>
                      </a:r>
                      <a:r>
                        <a:rPr sz="2000" b="1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95" dirty="0">
                          <a:latin typeface="Calibri"/>
                          <a:cs typeface="Calibri"/>
                        </a:rPr>
                        <a:t>Housing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CEE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6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b="1" spc="-25" dirty="0">
                          <a:latin typeface="Calibri"/>
                          <a:cs typeface="Calibri"/>
                        </a:rPr>
                        <a:t>146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000" b="1" spc="-10" dirty="0">
                          <a:latin typeface="Calibri"/>
                          <a:cs typeface="Calibri"/>
                        </a:rPr>
                        <a:t>Total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D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937056" y="6526148"/>
            <a:ext cx="8192134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155" dirty="0">
                <a:latin typeface="Calibri"/>
                <a:cs typeface="Calibri"/>
              </a:rPr>
              <a:t>Casual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110" dirty="0">
                <a:latin typeface="Calibri"/>
                <a:cs typeface="Calibri"/>
              </a:rPr>
              <a:t>Vacancies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existing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Traveller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85" dirty="0">
                <a:latin typeface="Calibri"/>
                <a:cs typeface="Calibri"/>
              </a:rPr>
              <a:t>Accommodation</a:t>
            </a:r>
            <a:r>
              <a:rPr sz="2400" spc="45" dirty="0">
                <a:latin typeface="Calibri"/>
                <a:cs typeface="Calibri"/>
              </a:rPr>
              <a:t> </a:t>
            </a:r>
            <a:r>
              <a:rPr sz="2400" spc="70" dirty="0">
                <a:latin typeface="Calibri"/>
                <a:cs typeface="Calibri"/>
              </a:rPr>
              <a:t>sites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2400" spc="60" dirty="0">
                <a:latin typeface="Calibri"/>
                <a:cs typeface="Calibri"/>
              </a:rPr>
              <a:t>Refurbish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existing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Traveller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85" dirty="0">
                <a:latin typeface="Calibri"/>
                <a:cs typeface="Calibri"/>
              </a:rPr>
              <a:t>Accommodation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spc="65" dirty="0">
                <a:latin typeface="Calibri"/>
                <a:cs typeface="Calibri"/>
              </a:rPr>
              <a:t>dwellings</a:t>
            </a:r>
            <a:r>
              <a:rPr sz="2400" spc="40" dirty="0">
                <a:latin typeface="Calibri"/>
                <a:cs typeface="Calibri"/>
              </a:rPr>
              <a:t> </a:t>
            </a:r>
            <a:r>
              <a:rPr sz="2400" spc="65" dirty="0">
                <a:latin typeface="Calibri"/>
                <a:cs typeface="Calibri"/>
              </a:rPr>
              <a:t>(ERP)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2400" spc="55" dirty="0">
                <a:latin typeface="Calibri"/>
                <a:cs typeface="Calibri"/>
              </a:rPr>
              <a:t>Redevelop</a:t>
            </a:r>
            <a:r>
              <a:rPr sz="2400" spc="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existing</a:t>
            </a:r>
            <a:r>
              <a:rPr sz="2400" spc="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hating</a:t>
            </a:r>
            <a:r>
              <a:rPr sz="2400" spc="45" dirty="0">
                <a:latin typeface="Calibri"/>
                <a:cs typeface="Calibri"/>
              </a:rPr>
              <a:t> </a:t>
            </a:r>
            <a:r>
              <a:rPr sz="2400" spc="95" dirty="0">
                <a:latin typeface="Calibri"/>
                <a:cs typeface="Calibri"/>
              </a:rPr>
              <a:t>sites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spc="75" dirty="0">
                <a:latin typeface="Calibri"/>
                <a:cs typeface="Calibri"/>
              </a:rPr>
              <a:t>and</a:t>
            </a:r>
            <a:r>
              <a:rPr sz="2400" spc="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group</a:t>
            </a:r>
            <a:r>
              <a:rPr sz="2400" spc="40" dirty="0">
                <a:latin typeface="Calibri"/>
                <a:cs typeface="Calibri"/>
              </a:rPr>
              <a:t> </a:t>
            </a:r>
            <a:r>
              <a:rPr sz="2400" spc="65" dirty="0">
                <a:latin typeface="Calibri"/>
                <a:cs typeface="Calibri"/>
              </a:rPr>
              <a:t>housing</a:t>
            </a:r>
            <a:r>
              <a:rPr sz="2400" spc="35" dirty="0">
                <a:latin typeface="Calibri"/>
                <a:cs typeface="Calibri"/>
              </a:rPr>
              <a:t> </a:t>
            </a:r>
            <a:r>
              <a:rPr sz="2400" spc="135" dirty="0">
                <a:latin typeface="Calibri"/>
                <a:cs typeface="Calibri"/>
              </a:rPr>
              <a:t>schemes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2400" spc="70" dirty="0">
                <a:latin typeface="Calibri"/>
                <a:cs typeface="Calibri"/>
              </a:rPr>
              <a:t>Standard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114" dirty="0">
                <a:latin typeface="Calibri"/>
                <a:cs typeface="Calibri"/>
              </a:rPr>
              <a:t>social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60" dirty="0">
                <a:latin typeface="Calibri"/>
                <a:cs typeface="Calibri"/>
              </a:rPr>
              <a:t>housing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buFont typeface="Wingdings"/>
              <a:buChar char=""/>
              <a:tabLst>
                <a:tab pos="354965" algn="l"/>
              </a:tabLst>
            </a:pPr>
            <a:r>
              <a:rPr sz="2400" spc="80" dirty="0">
                <a:latin typeface="Calibri"/>
                <a:cs typeface="Calibri"/>
              </a:rPr>
              <a:t>Construction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new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Traveller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110" dirty="0">
                <a:latin typeface="Calibri"/>
                <a:cs typeface="Calibri"/>
              </a:rPr>
              <a:t>Specific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75" dirty="0">
                <a:latin typeface="Calibri"/>
                <a:cs typeface="Calibri"/>
              </a:rPr>
              <a:t>Accommodation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12530"/>
            <a:ext cx="18271958" cy="987446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16000" y="282397"/>
            <a:ext cx="12120880" cy="1077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900" dirty="0">
                <a:latin typeface="Arial"/>
                <a:cs typeface="Arial"/>
              </a:rPr>
              <a:t>Summary</a:t>
            </a:r>
            <a:r>
              <a:rPr sz="6900" spc="-60" dirty="0">
                <a:latin typeface="Arial"/>
                <a:cs typeface="Arial"/>
              </a:rPr>
              <a:t> </a:t>
            </a:r>
            <a:r>
              <a:rPr sz="6900" dirty="0">
                <a:latin typeface="Arial"/>
                <a:cs typeface="Arial"/>
              </a:rPr>
              <a:t>of</a:t>
            </a:r>
            <a:r>
              <a:rPr sz="6900" spc="-55" dirty="0">
                <a:latin typeface="Arial"/>
                <a:cs typeface="Arial"/>
              </a:rPr>
              <a:t> </a:t>
            </a:r>
            <a:r>
              <a:rPr sz="6900" spc="-480" dirty="0">
                <a:latin typeface="Arial"/>
                <a:cs typeface="Arial"/>
              </a:rPr>
              <a:t>T</a:t>
            </a:r>
            <a:r>
              <a:rPr sz="6900" spc="60" dirty="0">
                <a:latin typeface="Arial"/>
                <a:cs typeface="Arial"/>
              </a:rPr>
              <a:t>AP</a:t>
            </a:r>
            <a:r>
              <a:rPr sz="6900" spc="-175" dirty="0">
                <a:latin typeface="Arial"/>
                <a:cs typeface="Arial"/>
              </a:rPr>
              <a:t> </a:t>
            </a:r>
            <a:r>
              <a:rPr sz="6900" dirty="0">
                <a:latin typeface="Arial"/>
                <a:cs typeface="Arial"/>
              </a:rPr>
              <a:t>2025</a:t>
            </a:r>
            <a:r>
              <a:rPr sz="6900" spc="-70" dirty="0">
                <a:latin typeface="Arial"/>
                <a:cs typeface="Arial"/>
              </a:rPr>
              <a:t> </a:t>
            </a:r>
            <a:r>
              <a:rPr sz="6900" dirty="0">
                <a:latin typeface="Arial"/>
                <a:cs typeface="Arial"/>
              </a:rPr>
              <a:t>–</a:t>
            </a:r>
            <a:r>
              <a:rPr sz="6900" spc="-65" dirty="0">
                <a:latin typeface="Arial"/>
                <a:cs typeface="Arial"/>
              </a:rPr>
              <a:t> </a:t>
            </a:r>
            <a:r>
              <a:rPr sz="6900" spc="-20" dirty="0">
                <a:latin typeface="Arial"/>
                <a:cs typeface="Arial"/>
              </a:rPr>
              <a:t>2029</a:t>
            </a:r>
            <a:endParaRPr sz="6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25702" y="1295781"/>
            <a:ext cx="11613515" cy="8074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635" marR="7935595" indent="-36957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1009015" algn="l"/>
              </a:tabLst>
            </a:pPr>
            <a:r>
              <a:rPr sz="3200" b="1" spc="114" dirty="0">
                <a:latin typeface="Calibri"/>
                <a:cs typeface="Calibri"/>
              </a:rPr>
              <a:t>New</a:t>
            </a:r>
            <a:r>
              <a:rPr sz="3200" b="1" spc="-65" dirty="0">
                <a:latin typeface="Calibri"/>
                <a:cs typeface="Calibri"/>
              </a:rPr>
              <a:t> </a:t>
            </a:r>
            <a:r>
              <a:rPr sz="3200" b="1" spc="145" dirty="0">
                <a:latin typeface="Calibri"/>
                <a:cs typeface="Calibri"/>
              </a:rPr>
              <a:t>construction 	</a:t>
            </a:r>
            <a:r>
              <a:rPr sz="3200" spc="70" dirty="0">
                <a:latin typeface="Calibri"/>
                <a:cs typeface="Calibri"/>
              </a:rPr>
              <a:t>Adamstown 	</a:t>
            </a:r>
            <a:r>
              <a:rPr sz="3200" spc="95" dirty="0">
                <a:latin typeface="Calibri"/>
                <a:cs typeface="Calibri"/>
              </a:rPr>
              <a:t>Rathcoole 	</a:t>
            </a:r>
            <a:r>
              <a:rPr sz="3200" spc="110" dirty="0">
                <a:latin typeface="Calibri"/>
                <a:cs typeface="Calibri"/>
              </a:rPr>
              <a:t>Newcastle</a:t>
            </a:r>
            <a:endParaRPr sz="32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2885"/>
              </a:spcBef>
              <a:buFont typeface="Arial"/>
              <a:buChar char="•"/>
              <a:tabLst>
                <a:tab pos="298450" algn="l"/>
              </a:tabLst>
            </a:pPr>
            <a:r>
              <a:rPr sz="3200" b="1" spc="140" dirty="0">
                <a:latin typeface="Calibri"/>
                <a:cs typeface="Calibri"/>
              </a:rPr>
              <a:t>Redevelopment</a:t>
            </a:r>
            <a:r>
              <a:rPr sz="3200" b="1" spc="-80" dirty="0">
                <a:latin typeface="Calibri"/>
                <a:cs typeface="Calibri"/>
              </a:rPr>
              <a:t> </a:t>
            </a:r>
            <a:r>
              <a:rPr sz="3200" b="1" spc="80" dirty="0">
                <a:latin typeface="Calibri"/>
                <a:cs typeface="Calibri"/>
              </a:rPr>
              <a:t>of</a:t>
            </a:r>
            <a:r>
              <a:rPr sz="3200" b="1" spc="-55" dirty="0">
                <a:latin typeface="Calibri"/>
                <a:cs typeface="Calibri"/>
              </a:rPr>
              <a:t> </a:t>
            </a:r>
            <a:r>
              <a:rPr sz="3200" b="1" spc="190" dirty="0">
                <a:latin typeface="Calibri"/>
                <a:cs typeface="Calibri"/>
              </a:rPr>
              <a:t>sites</a:t>
            </a:r>
            <a:r>
              <a:rPr sz="3200" b="1" spc="-70" dirty="0">
                <a:latin typeface="Calibri"/>
                <a:cs typeface="Calibri"/>
              </a:rPr>
              <a:t> </a:t>
            </a:r>
            <a:r>
              <a:rPr sz="3200" b="1" spc="90" dirty="0">
                <a:latin typeface="Calibri"/>
                <a:cs typeface="Calibri"/>
              </a:rPr>
              <a:t>at</a:t>
            </a:r>
            <a:r>
              <a:rPr sz="3200" b="1" spc="-55" dirty="0">
                <a:latin typeface="Calibri"/>
                <a:cs typeface="Calibri"/>
              </a:rPr>
              <a:t> </a:t>
            </a:r>
            <a:r>
              <a:rPr sz="3200" b="1" spc="120" dirty="0">
                <a:latin typeface="Calibri"/>
                <a:cs typeface="Calibri"/>
              </a:rPr>
              <a:t>design/planning</a:t>
            </a:r>
            <a:r>
              <a:rPr sz="3200" b="1" spc="-95" dirty="0">
                <a:latin typeface="Calibri"/>
                <a:cs typeface="Calibri"/>
              </a:rPr>
              <a:t> </a:t>
            </a:r>
            <a:r>
              <a:rPr sz="3200" b="1" spc="135" dirty="0">
                <a:latin typeface="Calibri"/>
                <a:cs typeface="Calibri"/>
              </a:rPr>
              <a:t>stage</a:t>
            </a:r>
            <a:endParaRPr sz="3200">
              <a:latin typeface="Calibri"/>
              <a:cs typeface="Calibri"/>
            </a:endParaRPr>
          </a:p>
          <a:p>
            <a:pPr marL="927100" marR="7418705">
              <a:lnSpc>
                <a:spcPct val="100000"/>
              </a:lnSpc>
            </a:pPr>
            <a:r>
              <a:rPr sz="3200" spc="65" dirty="0">
                <a:latin typeface="Calibri"/>
                <a:cs typeface="Calibri"/>
              </a:rPr>
              <a:t>Owendoher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90" dirty="0">
                <a:latin typeface="Calibri"/>
                <a:cs typeface="Calibri"/>
              </a:rPr>
              <a:t>Haven </a:t>
            </a:r>
            <a:r>
              <a:rPr sz="3200" spc="135" dirty="0">
                <a:latin typeface="Calibri"/>
                <a:cs typeface="Calibri"/>
              </a:rPr>
              <a:t>Old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175" dirty="0">
                <a:latin typeface="Calibri"/>
                <a:cs typeface="Calibri"/>
              </a:rPr>
              <a:t>Castle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50" dirty="0">
                <a:latin typeface="Calibri"/>
                <a:cs typeface="Calibri"/>
              </a:rPr>
              <a:t>Park </a:t>
            </a:r>
            <a:r>
              <a:rPr sz="3200" spc="100" dirty="0">
                <a:latin typeface="Calibri"/>
                <a:cs typeface="Calibri"/>
              </a:rPr>
              <a:t>Kishogue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50" dirty="0">
                <a:latin typeface="Calibri"/>
                <a:cs typeface="Calibri"/>
              </a:rPr>
              <a:t>Park </a:t>
            </a:r>
            <a:r>
              <a:rPr sz="3200" spc="185" dirty="0">
                <a:latin typeface="Calibri"/>
                <a:cs typeface="Calibri"/>
              </a:rPr>
              <a:t>Lock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65" dirty="0">
                <a:latin typeface="Calibri"/>
                <a:cs typeface="Calibri"/>
              </a:rPr>
              <a:t>Road*</a:t>
            </a:r>
            <a:endParaRPr sz="32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2885"/>
              </a:spcBef>
              <a:buFont typeface="Arial"/>
              <a:buChar char="•"/>
              <a:tabLst>
                <a:tab pos="469900" algn="l"/>
              </a:tabLst>
            </a:pPr>
            <a:r>
              <a:rPr sz="3200" b="1" spc="105" dirty="0">
                <a:latin typeface="Calibri"/>
                <a:cs typeface="Calibri"/>
              </a:rPr>
              <a:t>Other</a:t>
            </a:r>
            <a:r>
              <a:rPr sz="3200" b="1" spc="-80" dirty="0">
                <a:latin typeface="Calibri"/>
                <a:cs typeface="Calibri"/>
              </a:rPr>
              <a:t> </a:t>
            </a:r>
            <a:r>
              <a:rPr sz="3200" b="1" spc="190" dirty="0">
                <a:latin typeface="Calibri"/>
                <a:cs typeface="Calibri"/>
              </a:rPr>
              <a:t>sites</a:t>
            </a:r>
            <a:r>
              <a:rPr sz="3200" b="1" spc="-90" dirty="0">
                <a:latin typeface="Calibri"/>
                <a:cs typeface="Calibri"/>
              </a:rPr>
              <a:t> </a:t>
            </a:r>
            <a:r>
              <a:rPr sz="3200" b="1" spc="120" dirty="0">
                <a:latin typeface="Calibri"/>
                <a:cs typeface="Calibri"/>
              </a:rPr>
              <a:t>under</a:t>
            </a:r>
            <a:r>
              <a:rPr sz="3200" b="1" spc="-60" dirty="0">
                <a:latin typeface="Calibri"/>
                <a:cs typeface="Calibri"/>
              </a:rPr>
              <a:t> </a:t>
            </a:r>
            <a:r>
              <a:rPr sz="3200" b="1" spc="135" dirty="0">
                <a:latin typeface="Calibri"/>
                <a:cs typeface="Calibri"/>
              </a:rPr>
              <a:t>consideration</a:t>
            </a:r>
            <a:r>
              <a:rPr sz="3200" b="1" spc="-75" dirty="0">
                <a:latin typeface="Calibri"/>
                <a:cs typeface="Calibri"/>
              </a:rPr>
              <a:t> </a:t>
            </a:r>
            <a:r>
              <a:rPr sz="3200" b="1" spc="185" dirty="0">
                <a:latin typeface="Calibri"/>
                <a:cs typeface="Calibri"/>
              </a:rPr>
              <a:t>subject</a:t>
            </a:r>
            <a:r>
              <a:rPr sz="3200" b="1" spc="-75" dirty="0">
                <a:latin typeface="Calibri"/>
                <a:cs typeface="Calibri"/>
              </a:rPr>
              <a:t> </a:t>
            </a:r>
            <a:r>
              <a:rPr sz="3200" b="1" spc="50" dirty="0">
                <a:latin typeface="Calibri"/>
                <a:cs typeface="Calibri"/>
              </a:rPr>
              <a:t>to</a:t>
            </a:r>
            <a:r>
              <a:rPr sz="3200" b="1" spc="-85" dirty="0">
                <a:latin typeface="Calibri"/>
                <a:cs typeface="Calibri"/>
              </a:rPr>
              <a:t> </a:t>
            </a:r>
            <a:r>
              <a:rPr sz="3200" b="1" spc="120" dirty="0">
                <a:latin typeface="Calibri"/>
                <a:cs typeface="Calibri"/>
              </a:rPr>
              <a:t>feasibility</a:t>
            </a:r>
            <a:r>
              <a:rPr sz="3200" b="1" spc="-80" dirty="0">
                <a:latin typeface="Calibri"/>
                <a:cs typeface="Calibri"/>
              </a:rPr>
              <a:t> </a:t>
            </a:r>
            <a:r>
              <a:rPr sz="3200" b="1" spc="165" dirty="0">
                <a:latin typeface="Calibri"/>
                <a:cs typeface="Calibri"/>
              </a:rPr>
              <a:t>studies</a:t>
            </a:r>
            <a:endParaRPr sz="3200">
              <a:latin typeface="Calibri"/>
              <a:cs typeface="Calibri"/>
            </a:endParaRPr>
          </a:p>
          <a:p>
            <a:pPr marL="927100" marR="7576820">
              <a:lnSpc>
                <a:spcPct val="100000"/>
              </a:lnSpc>
            </a:pPr>
            <a:r>
              <a:rPr sz="3200" spc="65" dirty="0">
                <a:latin typeface="Calibri"/>
                <a:cs typeface="Calibri"/>
              </a:rPr>
              <a:t>Belgard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50" dirty="0">
                <a:latin typeface="Calibri"/>
                <a:cs typeface="Calibri"/>
              </a:rPr>
              <a:t>Park </a:t>
            </a:r>
            <a:r>
              <a:rPr sz="3200" spc="130" dirty="0">
                <a:latin typeface="Calibri"/>
                <a:cs typeface="Calibri"/>
              </a:rPr>
              <a:t>Hazel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90" dirty="0">
                <a:latin typeface="Calibri"/>
                <a:cs typeface="Calibri"/>
              </a:rPr>
              <a:t>Hill </a:t>
            </a:r>
            <a:r>
              <a:rPr sz="3200" spc="100" dirty="0">
                <a:latin typeface="Calibri"/>
                <a:cs typeface="Calibri"/>
              </a:rPr>
              <a:t>Stocking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90" dirty="0">
                <a:latin typeface="Calibri"/>
                <a:cs typeface="Calibri"/>
              </a:rPr>
              <a:t>Hill </a:t>
            </a:r>
            <a:r>
              <a:rPr sz="3200" spc="70" dirty="0">
                <a:latin typeface="Calibri"/>
                <a:cs typeface="Calibri"/>
              </a:rPr>
              <a:t>Cherryfield </a:t>
            </a:r>
            <a:r>
              <a:rPr sz="3200" dirty="0">
                <a:latin typeface="Calibri"/>
                <a:cs typeface="Calibri"/>
              </a:rPr>
              <a:t>Whitestown</a:t>
            </a:r>
            <a:r>
              <a:rPr sz="3200" spc="33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Way*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339</Words>
  <Application>Microsoft Office PowerPoint</Application>
  <PresentationFormat>Custom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Tahoma</vt:lpstr>
      <vt:lpstr>Times New Roman</vt:lpstr>
      <vt:lpstr>Wingdings</vt:lpstr>
      <vt:lpstr>Office Theme</vt:lpstr>
      <vt:lpstr>Traveller Accommodation Programme 2025 – 2029  Adopted by elected members of SDCC on 14th October 2024.</vt:lpstr>
      <vt:lpstr>Introduction</vt:lpstr>
      <vt:lpstr>Consultative Process</vt:lpstr>
      <vt:lpstr>Submissions &amp; Issues</vt:lpstr>
      <vt:lpstr>Summary of Assessment and Policy</vt:lpstr>
      <vt:lpstr>Summary of TAP 2025 – 2029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Fiona Hendley</cp:lastModifiedBy>
  <cp:revision>1</cp:revision>
  <dcterms:created xsi:type="dcterms:W3CDTF">2024-11-21T08:58:34Z</dcterms:created>
  <dcterms:modified xsi:type="dcterms:W3CDTF">2024-11-26T11:01:13Z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2024-11-15T00:00:00Z</vt:filetime>
  </property>
  <property fmtid="{D5CDD505-2E9C-101B-9397-08002B2CF9AE}" pid="3" name="Creator">
    <vt:lpwstr>PDFium</vt:lpwstr>
  </property>
  <property fmtid="{D5CDD505-2E9C-101B-9397-08002B2CF9AE}" pid="4" name="Producer">
    <vt:lpwstr>PDFium</vt:lpwstr>
  </property>
  <property fmtid="{D5CDD505-2E9C-101B-9397-08002B2CF9AE}" pid="5" name="LastSaved">
    <vt:filetime>2024-11-15T00:00:00Z</vt:filetime>
  </property>
</Properties>
</file>