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9" r:id="rId4"/>
    <p:sldId id="258" r:id="rId5"/>
    <p:sldId id="263" r:id="rId6"/>
    <p:sldId id="264" r:id="rId7"/>
    <p:sldId id="265" r:id="rId8"/>
    <p:sldId id="266" r:id="rId9"/>
    <p:sldId id="274" r:id="rId10"/>
    <p:sldId id="275" r:id="rId11"/>
    <p:sldId id="271" r:id="rId12"/>
  </p:sldIdLst>
  <p:sldSz cx="18288000" cy="10287000"/>
  <p:notesSz cx="6858000" cy="9144000"/>
  <p:embeddedFontLst>
    <p:embeddedFont>
      <p:font typeface="Arial Bold" panose="020B0704020202020204" pitchFamily="34" charset="0"/>
      <p:regular r:id="rId14"/>
      <p:bold r:id="rId15"/>
    </p:embeddedFont>
    <p:embeddedFont>
      <p:font typeface="Gotham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enne Hartnett" userId="756016ee-939a-485e-9c2c-2f7ed1a833cd" providerId="ADAL" clId="{7ECFC183-84F7-45FF-A363-CED2B63CAD75}"/>
    <pc:docChg chg="modSld">
      <pc:chgData name="Vivienne Hartnett" userId="756016ee-939a-485e-9c2c-2f7ed1a833cd" providerId="ADAL" clId="{7ECFC183-84F7-45FF-A363-CED2B63CAD75}" dt="2024-12-03T09:59:10.572" v="6" actId="2085"/>
      <pc:docMkLst>
        <pc:docMk/>
      </pc:docMkLst>
      <pc:sldChg chg="modSp">
        <pc:chgData name="Vivienne Hartnett" userId="756016ee-939a-485e-9c2c-2f7ed1a833cd" providerId="ADAL" clId="{7ECFC183-84F7-45FF-A363-CED2B63CAD75}" dt="2024-12-03T09:59:10.572" v="6" actId="2085"/>
        <pc:sldMkLst>
          <pc:docMk/>
          <pc:sldMk cId="0" sldId="259"/>
        </pc:sldMkLst>
        <pc:graphicFrameChg chg="mod">
          <ac:chgData name="Vivienne Hartnett" userId="756016ee-939a-485e-9c2c-2f7ed1a833cd" providerId="ADAL" clId="{7ECFC183-84F7-45FF-A363-CED2B63CAD75}" dt="2024-12-03T09:59:10.572" v="6" actId="2085"/>
          <ac:graphicFrameMkLst>
            <pc:docMk/>
            <pc:sldMk cId="0" sldId="259"/>
            <ac:graphicFrameMk id="3" creationId="{90253847-5BC3-C761-8E87-B04DDDC4D805}"/>
          </ac:graphicFrameMkLst>
        </pc:graphicFrameChg>
      </pc:sldChg>
      <pc:sldChg chg="modSp mod">
        <pc:chgData name="Vivienne Hartnett" userId="756016ee-939a-485e-9c2c-2f7ed1a833cd" providerId="ADAL" clId="{7ECFC183-84F7-45FF-A363-CED2B63CAD75}" dt="2024-12-03T09:57:37.158" v="0" actId="21"/>
        <pc:sldMkLst>
          <pc:docMk/>
          <pc:sldMk cId="3073965184" sldId="274"/>
        </pc:sldMkLst>
        <pc:graphicFrameChg chg="modGraphic">
          <ac:chgData name="Vivienne Hartnett" userId="756016ee-939a-485e-9c2c-2f7ed1a833cd" providerId="ADAL" clId="{7ECFC183-84F7-45FF-A363-CED2B63CAD75}" dt="2024-12-03T09:57:37.158" v="0" actId="21"/>
          <ac:graphicFrameMkLst>
            <pc:docMk/>
            <pc:sldMk cId="3073965184" sldId="274"/>
            <ac:graphicFrameMk id="10" creationId="{6BE52242-BC70-56C6-EF75-DE8F85AB598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dublincoco-my.sharepoint.com/personal/vhartnett_sdublincoco_ie/Documents/Documents/Housing%20Delivery/Build%20Pipline%202024/Revised%20Pipeline%202024%20WI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IE" dirty="0">
                <a:solidFill>
                  <a:srgbClr val="002060"/>
                </a:solidFill>
              </a:rPr>
              <a:t>Lease</a:t>
            </a:r>
            <a:r>
              <a:rPr lang="en-IE" baseline="0" dirty="0">
                <a:solidFill>
                  <a:srgbClr val="002060"/>
                </a:solidFill>
              </a:rPr>
              <a:t> </a:t>
            </a:r>
            <a:r>
              <a:rPr lang="en-IE" dirty="0">
                <a:solidFill>
                  <a:srgbClr val="002060"/>
                </a:solidFill>
              </a:rPr>
              <a:t> Type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chemeClr val="bg1"/>
              </a:solidFill>
            </a:ln>
            <a:scene3d>
              <a:camera prst="orthographicFront"/>
              <a:lightRig rig="threePt" dir="t"/>
            </a:scene3d>
            <a:sp3d>
              <a:bevelB w="139700" h="139700" prst="divot"/>
            </a:sp3d>
          </c:spPr>
          <c:dPt>
            <c:idx val="0"/>
            <c:bubble3D val="0"/>
            <c:spPr>
              <a:solidFill>
                <a:schemeClr val="accent1"/>
              </a:solidFill>
              <a:ln>
                <a:solidFill>
                  <a:schemeClr val="bg1"/>
                </a:solidFill>
              </a:ln>
              <a:effectLst>
                <a:outerShdw blurRad="63500" sx="102000" sy="102000" algn="ctr" rotWithShape="0">
                  <a:prstClr val="black">
                    <a:alpha val="20000"/>
                  </a:prstClr>
                </a:outerShdw>
              </a:effectLst>
              <a:scene3d>
                <a:camera prst="orthographicFront"/>
                <a:lightRig rig="threePt" dir="t"/>
              </a:scene3d>
              <a:sp3d>
                <a:bevelB w="139700" h="139700" prst="divot"/>
              </a:sp3d>
            </c:spPr>
            <c:extLst>
              <c:ext xmlns:c16="http://schemas.microsoft.com/office/drawing/2014/chart" uri="{C3380CC4-5D6E-409C-BE32-E72D297353CC}">
                <c16:uniqueId val="{00000001-6373-41EC-AEB2-F22CCE2C4F06}"/>
              </c:ext>
            </c:extLst>
          </c:dPt>
          <c:dPt>
            <c:idx val="1"/>
            <c:bubble3D val="0"/>
            <c:spPr>
              <a:solidFill>
                <a:schemeClr val="tx1">
                  <a:lumMod val="50000"/>
                  <a:lumOff val="50000"/>
                </a:schemeClr>
              </a:solidFill>
              <a:ln>
                <a:solidFill>
                  <a:schemeClr val="bg1"/>
                </a:solidFill>
              </a:ln>
              <a:effectLst>
                <a:outerShdw blurRad="63500" sx="102000" sy="102000" algn="ctr" rotWithShape="0">
                  <a:prstClr val="black">
                    <a:alpha val="20000"/>
                  </a:prstClr>
                </a:outerShdw>
              </a:effectLst>
              <a:scene3d>
                <a:camera prst="orthographicFront"/>
                <a:lightRig rig="threePt" dir="t"/>
              </a:scene3d>
              <a:sp3d>
                <a:bevelB w="139700" h="139700" prst="divot"/>
              </a:sp3d>
            </c:spPr>
            <c:extLst>
              <c:ext xmlns:c16="http://schemas.microsoft.com/office/drawing/2014/chart" uri="{C3380CC4-5D6E-409C-BE32-E72D297353CC}">
                <c16:uniqueId val="{00000003-6373-41EC-AEB2-F22CCE2C4F06}"/>
              </c:ext>
            </c:extLst>
          </c:dPt>
          <c:dPt>
            <c:idx val="2"/>
            <c:bubble3D val="0"/>
            <c:spPr>
              <a:solidFill>
                <a:schemeClr val="accent6"/>
              </a:solidFill>
              <a:ln>
                <a:solidFill>
                  <a:schemeClr val="bg1"/>
                </a:solidFill>
              </a:ln>
              <a:effectLst>
                <a:outerShdw blurRad="63500" sx="102000" sy="102000" algn="ctr" rotWithShape="0">
                  <a:prstClr val="black">
                    <a:alpha val="20000"/>
                  </a:prstClr>
                </a:outerShdw>
              </a:effectLst>
              <a:scene3d>
                <a:camera prst="orthographicFront"/>
                <a:lightRig rig="threePt" dir="t"/>
              </a:scene3d>
              <a:sp3d>
                <a:bevelB w="139700" h="139700" prst="divot"/>
              </a:sp3d>
            </c:spPr>
            <c:extLst>
              <c:ext xmlns:c16="http://schemas.microsoft.com/office/drawing/2014/chart" uri="{C3380CC4-5D6E-409C-BE32-E72D297353CC}">
                <c16:uniqueId val="{00000005-6373-41EC-AEB2-F22CCE2C4F06}"/>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6373-41EC-AEB2-F22CCE2C4F06}"/>
                </c:ext>
              </c:extLst>
            </c:dLbl>
            <c:dLbl>
              <c:idx val="1"/>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fld id="{32053008-4049-43B7-A1EF-A5676719161E}" type="CATEGORYNAME">
                      <a:rPr lang="en-US" baseline="0">
                        <a:solidFill>
                          <a:schemeClr val="bg2">
                            <a:lumMod val="25000"/>
                          </a:schemeClr>
                        </a:solidFill>
                      </a:rPr>
                      <a:pPr>
                        <a:defRPr sz="1600">
                          <a:solidFill>
                            <a:schemeClr val="accent1"/>
                          </a:solidFill>
                        </a:defRPr>
                      </a:pPr>
                      <a:t>[CATEGORY NAME]</a:t>
                    </a:fld>
                    <a:r>
                      <a:rPr lang="en-US" baseline="0">
                        <a:solidFill>
                          <a:schemeClr val="bg2">
                            <a:lumMod val="25000"/>
                          </a:schemeClr>
                        </a:solidFill>
                      </a:rPr>
                      <a:t>,</a:t>
                    </a:r>
                    <a:r>
                      <a:rPr lang="en-US" baseline="0"/>
                      <a:t> </a:t>
                    </a:r>
                    <a:fld id="{A4216173-C4B1-4B19-86AE-6A60E5DA1DF5}" type="VALUE">
                      <a:rPr lang="en-US" baseline="0">
                        <a:solidFill>
                          <a:schemeClr val="bg2">
                            <a:lumMod val="25000"/>
                          </a:schemeClr>
                        </a:solidFill>
                      </a:rPr>
                      <a:pPr>
                        <a:defRPr sz="1600">
                          <a:solidFill>
                            <a:schemeClr val="accent1"/>
                          </a:solidFill>
                        </a:defRPr>
                      </a:pPr>
                      <a:t>[VALUE]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373-41EC-AEB2-F22CCE2C4F06}"/>
                </c:ext>
              </c:extLst>
            </c:dLbl>
            <c:dLbl>
              <c:idx val="2"/>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fld id="{8AE43918-879C-417A-925E-B92E81D59977}" type="CATEGORYNAME">
                      <a:rPr lang="en-US" baseline="0">
                        <a:solidFill>
                          <a:schemeClr val="accent2"/>
                        </a:solidFill>
                      </a:rPr>
                      <a:pPr>
                        <a:defRPr sz="1600">
                          <a:solidFill>
                            <a:schemeClr val="accent1"/>
                          </a:solidFill>
                        </a:defRPr>
                      </a:pPr>
                      <a:t>[CATEGORY NAME]</a:t>
                    </a:fld>
                    <a:r>
                      <a:rPr lang="en-US" baseline="0"/>
                      <a:t>, </a:t>
                    </a:r>
                    <a:fld id="{E56D5A47-398E-410C-97D5-E786E6479BC9}" type="VALUE">
                      <a:rPr lang="en-US" baseline="0">
                        <a:solidFill>
                          <a:schemeClr val="accent2"/>
                        </a:solidFill>
                      </a:rPr>
                      <a:pPr>
                        <a:defRPr sz="1600">
                          <a:solidFill>
                            <a:schemeClr val="accent1"/>
                          </a:solidFill>
                        </a:defRPr>
                      </a:pPr>
                      <a:t>[VALUE]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373-41EC-AEB2-F22CCE2C4F0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'2024 L'!$B$27:$B$29</c:f>
              <c:strCache>
                <c:ptCount val="3"/>
                <c:pt idx="0">
                  <c:v>LA Leasing</c:v>
                </c:pt>
                <c:pt idx="1">
                  <c:v>Part V Leasing</c:v>
                </c:pt>
                <c:pt idx="2">
                  <c:v>AHB Leasing</c:v>
                </c:pt>
              </c:strCache>
            </c:strRef>
          </c:cat>
          <c:val>
            <c:numRef>
              <c:f>'2024 L'!$C$27:$C$29</c:f>
              <c:numCache>
                <c:formatCode>General</c:formatCode>
                <c:ptCount val="3"/>
                <c:pt idx="0">
                  <c:v>57</c:v>
                </c:pt>
                <c:pt idx="1">
                  <c:v>20</c:v>
                </c:pt>
                <c:pt idx="2">
                  <c:v>133</c:v>
                </c:pt>
              </c:numCache>
            </c:numRef>
          </c:val>
          <c:extLst>
            <c:ext xmlns:c16="http://schemas.microsoft.com/office/drawing/2014/chart" uri="{C3380CC4-5D6E-409C-BE32-E72D297353CC}">
              <c16:uniqueId val="{00000006-6373-41EC-AEB2-F22CCE2C4F06}"/>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IE" sz="3600" dirty="0">
                <a:solidFill>
                  <a:schemeClr val="accent1"/>
                </a:solidFill>
              </a:rPr>
              <a:t>By LEA</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111111111111109E-2"/>
          <c:y val="0.26515066101725737"/>
          <c:w val="0.93888888888888888"/>
          <c:h val="0.61317852012147445"/>
        </c:manualLayout>
      </c:layout>
      <c:barChart>
        <c:barDir val="col"/>
        <c:grouping val="clustered"/>
        <c:varyColors val="0"/>
        <c:ser>
          <c:idx val="0"/>
          <c:order val="0"/>
          <c:tx>
            <c:strRef>
              <c:f>'2024 L'!$B$12</c:f>
              <c:strCache>
                <c:ptCount val="1"/>
                <c:pt idx="0">
                  <c:v>Tallaght South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'2024 L'!$C$12</c:f>
              <c:numCache>
                <c:formatCode>General</c:formatCode>
                <c:ptCount val="1"/>
                <c:pt idx="0">
                  <c:v>189</c:v>
                </c:pt>
              </c:numCache>
            </c:numRef>
          </c:val>
          <c:extLst>
            <c:ext xmlns:c16="http://schemas.microsoft.com/office/drawing/2014/chart" uri="{C3380CC4-5D6E-409C-BE32-E72D297353CC}">
              <c16:uniqueId val="{00000000-2F2F-4D6A-ABEE-25E3F53AA573}"/>
            </c:ext>
          </c:extLst>
        </c:ser>
        <c:ser>
          <c:idx val="1"/>
          <c:order val="1"/>
          <c:tx>
            <c:strRef>
              <c:f>'2024 L'!$B$13</c:f>
              <c:strCache>
                <c:ptCount val="1"/>
                <c:pt idx="0">
                  <c:v>Tallaght Central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'2024 L'!$C$13</c:f>
              <c:numCache>
                <c:formatCode>General</c:formatCode>
                <c:ptCount val="1"/>
                <c:pt idx="0">
                  <c:v>21</c:v>
                </c:pt>
              </c:numCache>
            </c:numRef>
          </c:val>
          <c:extLst>
            <c:ext xmlns:c16="http://schemas.microsoft.com/office/drawing/2014/chart" uri="{C3380CC4-5D6E-409C-BE32-E72D297353CC}">
              <c16:uniqueId val="{00000001-2F2F-4D6A-ABEE-25E3F53AA573}"/>
            </c:ext>
          </c:extLst>
        </c:ser>
        <c:dLbls>
          <c:dLblPos val="outEnd"/>
          <c:showLegendKey val="0"/>
          <c:showVal val="1"/>
          <c:showCatName val="0"/>
          <c:showSerName val="0"/>
          <c:showPercent val="0"/>
          <c:showBubbleSize val="0"/>
        </c:dLbls>
        <c:gapWidth val="219"/>
        <c:overlap val="-27"/>
        <c:axId val="1707313200"/>
        <c:axId val="1707310320"/>
      </c:barChart>
      <c:catAx>
        <c:axId val="1707313200"/>
        <c:scaling>
          <c:orientation val="minMax"/>
        </c:scaling>
        <c:delete val="1"/>
        <c:axPos val="b"/>
        <c:numFmt formatCode="General" sourceLinked="1"/>
        <c:majorTickMark val="none"/>
        <c:minorTickMark val="none"/>
        <c:tickLblPos val="nextTo"/>
        <c:crossAx val="1707310320"/>
        <c:crosses val="autoZero"/>
        <c:auto val="1"/>
        <c:lblAlgn val="ctr"/>
        <c:lblOffset val="100"/>
        <c:noMultiLvlLbl val="0"/>
      </c:catAx>
      <c:valAx>
        <c:axId val="1707310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7313200"/>
        <c:crosses val="autoZero"/>
        <c:crossBetween val="between"/>
      </c:valAx>
      <c:spPr>
        <a:noFill/>
        <a:ln>
          <a:noFill/>
        </a:ln>
        <a:effectLst/>
      </c:spPr>
    </c:plotArea>
    <c:legend>
      <c:legendPos val="b"/>
      <c:layout>
        <c:manualLayout>
          <c:xMode val="edge"/>
          <c:yMode val="edge"/>
          <c:x val="0.19301735341334758"/>
          <c:y val="0.94020706886331307"/>
          <c:w val="0.71914328670081284"/>
          <c:h val="4.623646043040548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F705A-2E37-4D41-AC2C-87D2405DDD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E"/>
        </a:p>
      </dgm:t>
    </dgm:pt>
    <dgm:pt modelId="{F3E53EC2-0878-4375-8167-9A6DAB1AA8D5}">
      <dgm:prSet phldrT="[Text]" custT="1"/>
      <dgm:spPr/>
      <dgm:t>
        <a:bodyPr/>
        <a:lstStyle/>
        <a:p>
          <a:endParaRPr lang="en-IE" sz="2400" dirty="0">
            <a:solidFill>
              <a:schemeClr val="accent1">
                <a:lumMod val="75000"/>
              </a:schemeClr>
            </a:solidFill>
            <a:latin typeface="Arial" panose="020B0604020202020204" pitchFamily="34" charset="0"/>
            <a:cs typeface="Arial" panose="020B0604020202020204" pitchFamily="34" charset="0"/>
          </a:endParaRPr>
        </a:p>
      </dgm:t>
    </dgm:pt>
    <dgm:pt modelId="{D71C8914-FB53-4450-A315-B859EC13C457}" type="parTrans" cxnId="{E81182AA-74D3-42A5-AD81-99637B858DBF}">
      <dgm:prSet/>
      <dgm:spPr/>
      <dgm:t>
        <a:bodyPr/>
        <a:lstStyle/>
        <a:p>
          <a:endParaRPr lang="en-IE"/>
        </a:p>
      </dgm:t>
    </dgm:pt>
    <dgm:pt modelId="{45B1118E-299D-4235-A9E7-E59EFFB19CE9}" type="sibTrans" cxnId="{E81182AA-74D3-42A5-AD81-99637B858DBF}">
      <dgm:prSet/>
      <dgm:spPr/>
      <dgm:t>
        <a:bodyPr/>
        <a:lstStyle/>
        <a:p>
          <a:endParaRPr lang="en-IE"/>
        </a:p>
      </dgm:t>
    </dgm:pt>
    <dgm:pt modelId="{93537020-4321-4127-A18B-1CF0936DBA8E}">
      <dgm:prSet phldrT="[Text]" custT="1"/>
      <dgm:spPr/>
      <dgm:t>
        <a:bodyPr/>
        <a:lstStyle/>
        <a:p>
          <a:r>
            <a:rPr lang="en-GB" sz="2000" dirty="0">
              <a:solidFill>
                <a:schemeClr val="tx2">
                  <a:lumMod val="75000"/>
                </a:schemeClr>
              </a:solidFill>
              <a:latin typeface="+mn-lt"/>
              <a:cs typeface="Arial" panose="020B0604020202020204" pitchFamily="34" charset="0"/>
            </a:rPr>
            <a:t>Kilcarbery Grange: 1,034 homes with 30% social (310 homes)</a:t>
          </a:r>
        </a:p>
        <a:p>
          <a:r>
            <a:rPr lang="en-GB" sz="1800" dirty="0">
              <a:latin typeface="+mn-lt"/>
              <a:cs typeface="Arial" panose="020B0604020202020204" pitchFamily="34" charset="0"/>
            </a:rPr>
            <a:t>Phase 1 &amp; 2 of this project is now complete, with delivery of 227 social homes to date. Construction on phase 3 will complete in December 2024, with completion of phase 4 anticipated by mid 2025</a:t>
          </a:r>
          <a:r>
            <a:rPr lang="en-GB" sz="2000" dirty="0">
              <a:latin typeface="+mn-lt"/>
              <a:cs typeface="Arial" panose="020B0604020202020204" pitchFamily="34" charset="0"/>
            </a:rPr>
            <a:t>.</a:t>
          </a:r>
          <a:endParaRPr lang="en-IE" sz="2000" dirty="0">
            <a:latin typeface="+mn-lt"/>
            <a:cs typeface="Arial" panose="020B0604020202020204" pitchFamily="34" charset="0"/>
          </a:endParaRPr>
        </a:p>
      </dgm:t>
    </dgm:pt>
    <dgm:pt modelId="{E41F9F8B-B5FF-4D94-9349-33B8131A99B3}" type="parTrans" cxnId="{FB91ADEE-9258-41F6-A4F9-4A87D3E5BCC5}">
      <dgm:prSet/>
      <dgm:spPr/>
      <dgm:t>
        <a:bodyPr/>
        <a:lstStyle/>
        <a:p>
          <a:endParaRPr lang="en-IE"/>
        </a:p>
      </dgm:t>
    </dgm:pt>
    <dgm:pt modelId="{FDBB50D9-E67E-4436-AA63-6496EDFD4755}" type="sibTrans" cxnId="{FB91ADEE-9258-41F6-A4F9-4A87D3E5BCC5}">
      <dgm:prSet/>
      <dgm:spPr/>
      <dgm:t>
        <a:bodyPr/>
        <a:lstStyle/>
        <a:p>
          <a:endParaRPr lang="en-IE"/>
        </a:p>
      </dgm:t>
    </dgm:pt>
    <dgm:pt modelId="{EA2D4F4E-0235-459B-B7F9-D9F09EFB1355}">
      <dgm:prSet phldrT="[Text]" custT="1"/>
      <dgm:spPr>
        <a:noFill/>
      </dgm:spPr>
      <dgm:t>
        <a:bodyPr/>
        <a:lstStyle/>
        <a:p>
          <a:r>
            <a:rPr lang="en-GB" sz="2000" dirty="0">
              <a:solidFill>
                <a:schemeClr val="tx2">
                  <a:lumMod val="75000"/>
                </a:schemeClr>
              </a:solidFill>
              <a:latin typeface="+mn-lt"/>
              <a:cs typeface="Arial" panose="020B0604020202020204" pitchFamily="34" charset="0"/>
            </a:rPr>
            <a:t>Killinarden Foothills: 620 homes (including 125 social , 123 Private &amp;  372 affordable purchase</a:t>
          </a:r>
          <a:r>
            <a:rPr lang="en-GB" sz="2000" dirty="0">
              <a:solidFill>
                <a:schemeClr val="tx2">
                  <a:lumMod val="75000"/>
                </a:schemeClr>
              </a:solidFill>
              <a:latin typeface="Arial" panose="020B0604020202020204" pitchFamily="34" charset="0"/>
              <a:cs typeface="Arial" panose="020B0604020202020204" pitchFamily="34" charset="0"/>
            </a:rPr>
            <a:t>)</a:t>
          </a:r>
        </a:p>
        <a:p>
          <a:r>
            <a:rPr lang="en-GB" sz="1800" dirty="0">
              <a:solidFill>
                <a:schemeClr val="tx1"/>
              </a:solidFill>
              <a:latin typeface="+mn-lt"/>
              <a:cs typeface="Arial" panose="020B0604020202020204" pitchFamily="34" charset="0"/>
            </a:rPr>
            <a:t>Commencement of works on-site to start mid December 2024. Phased delivery of first homes expected mid 2026.</a:t>
          </a:r>
          <a:endParaRPr lang="en-IE" sz="1800" dirty="0">
            <a:solidFill>
              <a:schemeClr val="tx1"/>
            </a:solidFill>
            <a:latin typeface="+mn-lt"/>
            <a:cs typeface="Arial" panose="020B0604020202020204" pitchFamily="34" charset="0"/>
          </a:endParaRPr>
        </a:p>
        <a:p>
          <a:endParaRPr lang="en-IE" sz="2000" dirty="0">
            <a:latin typeface="Arial" panose="020B0604020202020204" pitchFamily="34" charset="0"/>
            <a:cs typeface="Arial" panose="020B0604020202020204" pitchFamily="34" charset="0"/>
          </a:endParaRPr>
        </a:p>
      </dgm:t>
    </dgm:pt>
    <dgm:pt modelId="{C2160BC6-DB06-4DBE-9799-ECA664685AE8}" type="parTrans" cxnId="{0484FE4D-2AC7-4AD4-8DD4-D42F7435388A}">
      <dgm:prSet/>
      <dgm:spPr/>
      <dgm:t>
        <a:bodyPr/>
        <a:lstStyle/>
        <a:p>
          <a:endParaRPr lang="en-IE"/>
        </a:p>
      </dgm:t>
    </dgm:pt>
    <dgm:pt modelId="{7B1F22CA-79D3-441F-8786-F3E8630DE6CC}" type="sibTrans" cxnId="{0484FE4D-2AC7-4AD4-8DD4-D42F7435388A}">
      <dgm:prSet/>
      <dgm:spPr/>
      <dgm:t>
        <a:bodyPr/>
        <a:lstStyle/>
        <a:p>
          <a:endParaRPr lang="en-IE"/>
        </a:p>
      </dgm:t>
    </dgm:pt>
    <dgm:pt modelId="{3AD7B434-4CD8-4936-A8DC-7B277B393ACC}">
      <dgm:prSet phldrT="[Text]" custT="1"/>
      <dgm:spPr/>
      <dgm:t>
        <a:bodyPr/>
        <a:lstStyle/>
        <a:p>
          <a:pPr>
            <a:lnSpc>
              <a:spcPct val="90000"/>
            </a:lnSpc>
            <a:spcAft>
              <a:spcPct val="35000"/>
            </a:spcAft>
          </a:pPr>
          <a:r>
            <a:rPr lang="en-GB" sz="2000" dirty="0">
              <a:solidFill>
                <a:schemeClr val="tx2">
                  <a:lumMod val="75000"/>
                </a:schemeClr>
              </a:solidFill>
              <a:latin typeface="+mn-lt"/>
              <a:cs typeface="Arial" panose="020B0604020202020204" pitchFamily="34" charset="0"/>
            </a:rPr>
            <a:t>Clonburris: Phases 1 &amp; 2 comprising 382 homes (149 social), Phases 3,4,5 with potential for 1,275 homes</a:t>
          </a:r>
          <a:endParaRPr lang="en-IE" sz="2000" dirty="0">
            <a:solidFill>
              <a:schemeClr val="tx2">
                <a:lumMod val="75000"/>
              </a:schemeClr>
            </a:solidFill>
            <a:latin typeface="+mn-lt"/>
            <a:cs typeface="Arial" panose="020B0604020202020204" pitchFamily="34" charset="0"/>
          </a:endParaRPr>
        </a:p>
        <a:p>
          <a:pPr>
            <a:lnSpc>
              <a:spcPct val="90000"/>
            </a:lnSpc>
            <a:spcAft>
              <a:spcPct val="35000"/>
            </a:spcAft>
          </a:pPr>
          <a:r>
            <a:rPr lang="en-GB" sz="1800" cap="none" spc="0" dirty="0">
              <a:solidFill>
                <a:schemeClr val="tx1"/>
              </a:solidFill>
              <a:latin typeface="+mn-lt"/>
              <a:cs typeface="Arial" panose="020B0604020202020204" pitchFamily="34" charset="0"/>
            </a:rPr>
            <a:t>The tender process for construction of 266 social, affordable, and cost rental homes in the closed on the 22nd November 2024. This will now proceed to assessment and contract award.  Anticipated on-site date in Q1 2025. The Part 8 report for 118 social homes on the PPP site adjacent to Lynch’s Lane went to full Council on Monday 11th November and was approved to proceed.  Draft plans for approximately 1275 social and affordable homes were also presented to the Council and were noted ahead of the Part 10 application which will shortly be submitted to An Bord Pleanála.</a:t>
          </a:r>
        </a:p>
        <a:p>
          <a:pPr>
            <a:lnSpc>
              <a:spcPct val="90000"/>
            </a:lnSpc>
            <a:spcAft>
              <a:spcPct val="35000"/>
            </a:spcAft>
          </a:pPr>
          <a:endParaRPr lang="en-GB" sz="2000" cap="none" spc="0" dirty="0">
            <a:solidFill>
              <a:schemeClr val="tx2">
                <a:lumMod val="75000"/>
              </a:schemeClr>
            </a:solidFill>
            <a:latin typeface="+mn-lt"/>
            <a:cs typeface="Arial" panose="020B0604020202020204" pitchFamily="34" charset="0"/>
          </a:endParaRPr>
        </a:p>
        <a:p>
          <a:pPr>
            <a:lnSpc>
              <a:spcPct val="90000"/>
            </a:lnSpc>
            <a:spcAft>
              <a:spcPct val="35000"/>
            </a:spcAft>
          </a:pPr>
          <a:r>
            <a:rPr lang="en-GB" sz="2000" cap="none" spc="0" dirty="0">
              <a:solidFill>
                <a:schemeClr val="tx2">
                  <a:lumMod val="75000"/>
                </a:schemeClr>
              </a:solidFill>
              <a:latin typeface="+mn-lt"/>
              <a:cs typeface="Arial" panose="020B0604020202020204" pitchFamily="34" charset="0"/>
            </a:rPr>
            <a:t>Belgard Square North: 133 cost rental apartments</a:t>
          </a:r>
          <a:endParaRPr lang="en-IE" sz="2000" cap="none" spc="0" dirty="0">
            <a:solidFill>
              <a:schemeClr val="tx2">
                <a:lumMod val="75000"/>
              </a:schemeClr>
            </a:solidFill>
            <a:latin typeface="+mn-lt"/>
            <a:cs typeface="Arial" panose="020B0604020202020204" pitchFamily="34" charset="0"/>
          </a:endParaRPr>
        </a:p>
        <a:p>
          <a:pPr>
            <a:lnSpc>
              <a:spcPct val="100000"/>
            </a:lnSpc>
            <a:spcAft>
              <a:spcPts val="0"/>
            </a:spcAft>
          </a:pPr>
          <a:r>
            <a:rPr lang="en-IE" sz="1800" cap="none" spc="0" dirty="0">
              <a:solidFill>
                <a:schemeClr val="tx1"/>
              </a:solidFill>
              <a:latin typeface="+mn-lt"/>
            </a:rPr>
            <a:t>Contractor commenced on site April 2023.  Delivery anticipated January 2025. </a:t>
          </a:r>
        </a:p>
        <a:p>
          <a:pPr>
            <a:lnSpc>
              <a:spcPct val="100000"/>
            </a:lnSpc>
            <a:spcAft>
              <a:spcPts val="0"/>
            </a:spcAft>
          </a:pPr>
          <a:endParaRPr lang="en-GB" sz="2000" cap="none" spc="0" dirty="0">
            <a:solidFill>
              <a:schemeClr val="tx2">
                <a:lumMod val="75000"/>
              </a:schemeClr>
            </a:solidFill>
            <a:latin typeface="Arial" panose="020B0604020202020204" pitchFamily="34" charset="0"/>
            <a:cs typeface="Arial" panose="020B0604020202020204" pitchFamily="34" charset="0"/>
          </a:endParaRPr>
        </a:p>
        <a:p>
          <a:pPr>
            <a:lnSpc>
              <a:spcPct val="90000"/>
            </a:lnSpc>
            <a:spcAft>
              <a:spcPct val="35000"/>
            </a:spcAft>
          </a:pPr>
          <a:r>
            <a:rPr lang="en-GB" sz="2000" cap="none" spc="0" dirty="0">
              <a:solidFill>
                <a:schemeClr val="tx2">
                  <a:lumMod val="75000"/>
                </a:schemeClr>
              </a:solidFill>
              <a:latin typeface="+mn-lt"/>
              <a:cs typeface="Arial" panose="020B0604020202020204" pitchFamily="34" charset="0"/>
            </a:rPr>
            <a:t>Rathcoole: Number of homes &amp; tenure mix to be confirmed</a:t>
          </a:r>
          <a:endParaRPr lang="en-IE" sz="2000" cap="none" spc="0" dirty="0">
            <a:solidFill>
              <a:schemeClr val="tx2">
                <a:lumMod val="75000"/>
              </a:schemeClr>
            </a:solidFill>
            <a:latin typeface="+mn-lt"/>
            <a:cs typeface="Arial" panose="020B0604020202020204" pitchFamily="34" charset="0"/>
          </a:endParaRPr>
        </a:p>
        <a:p>
          <a:pPr>
            <a:lnSpc>
              <a:spcPct val="90000"/>
            </a:lnSpc>
            <a:spcAft>
              <a:spcPct val="35000"/>
            </a:spcAft>
          </a:pPr>
          <a:r>
            <a:rPr lang="en-GB" sz="1800" cap="none" spc="0" dirty="0">
              <a:solidFill>
                <a:schemeClr val="tx1"/>
              </a:solidFill>
              <a:latin typeface="+mn-lt"/>
              <a:cs typeface="Arial" panose="020B0604020202020204" pitchFamily="34" charset="0"/>
            </a:rPr>
            <a:t>Tender assessment underway for Architect led design team to progress the masterplan through to Part 10 planning application to An Bord Pleanála.</a:t>
          </a:r>
          <a:endParaRPr lang="en-IE" sz="1800" cap="none" spc="0" dirty="0">
            <a:solidFill>
              <a:schemeClr val="tx1"/>
            </a:solidFill>
            <a:latin typeface="+mn-lt"/>
            <a:cs typeface="Arial" panose="020B0604020202020204" pitchFamily="34" charset="0"/>
          </a:endParaRPr>
        </a:p>
        <a:p>
          <a:pPr>
            <a:lnSpc>
              <a:spcPct val="90000"/>
            </a:lnSpc>
            <a:spcAft>
              <a:spcPct val="35000"/>
            </a:spcAft>
          </a:pPr>
          <a:endParaRPr lang="en-IE" sz="1800" dirty="0">
            <a:solidFill>
              <a:schemeClr val="tx2">
                <a:lumMod val="75000"/>
              </a:schemeClr>
            </a:solidFill>
            <a:latin typeface="+mn-lt"/>
            <a:cs typeface="Arial" panose="020B0604020202020204" pitchFamily="34" charset="0"/>
          </a:endParaRPr>
        </a:p>
        <a:p>
          <a:pPr>
            <a:lnSpc>
              <a:spcPct val="90000"/>
            </a:lnSpc>
            <a:spcAft>
              <a:spcPct val="35000"/>
            </a:spcAft>
          </a:pPr>
          <a:endParaRPr lang="en-IE" sz="2000" dirty="0">
            <a:latin typeface="Arial" panose="020B0604020202020204" pitchFamily="34" charset="0"/>
            <a:cs typeface="Arial" panose="020B0604020202020204" pitchFamily="34" charset="0"/>
          </a:endParaRPr>
        </a:p>
      </dgm:t>
    </dgm:pt>
    <dgm:pt modelId="{8E591C1A-00A5-40BC-AFBB-957086A827FA}" type="parTrans" cxnId="{25BC25E3-D15E-4151-A7E0-D6AFB72074F1}">
      <dgm:prSet/>
      <dgm:spPr/>
      <dgm:t>
        <a:bodyPr/>
        <a:lstStyle/>
        <a:p>
          <a:endParaRPr lang="en-IE"/>
        </a:p>
      </dgm:t>
    </dgm:pt>
    <dgm:pt modelId="{B1EE934C-AF93-4D8A-92D0-ECB484A14484}" type="sibTrans" cxnId="{25BC25E3-D15E-4151-A7E0-D6AFB72074F1}">
      <dgm:prSet/>
      <dgm:spPr/>
      <dgm:t>
        <a:bodyPr/>
        <a:lstStyle/>
        <a:p>
          <a:endParaRPr lang="en-IE"/>
        </a:p>
      </dgm:t>
    </dgm:pt>
    <dgm:pt modelId="{C2B95432-2F2B-4D4D-A046-5B8E4638A7DD}" type="pres">
      <dgm:prSet presAssocID="{B79F705A-2E37-4D41-AC2C-87D2405DDD40}" presName="vert0" presStyleCnt="0">
        <dgm:presLayoutVars>
          <dgm:dir/>
          <dgm:animOne val="branch"/>
          <dgm:animLvl val="lvl"/>
        </dgm:presLayoutVars>
      </dgm:prSet>
      <dgm:spPr/>
    </dgm:pt>
    <dgm:pt modelId="{7DB15B7B-FA9B-4483-8370-0FE45D03092E}" type="pres">
      <dgm:prSet presAssocID="{F3E53EC2-0878-4375-8167-9A6DAB1AA8D5}" presName="thickLine" presStyleLbl="alignNode1" presStyleIdx="0" presStyleCnt="1"/>
      <dgm:spPr/>
    </dgm:pt>
    <dgm:pt modelId="{29AC66BA-2018-45B8-BF65-55D58C05BAAE}" type="pres">
      <dgm:prSet presAssocID="{F3E53EC2-0878-4375-8167-9A6DAB1AA8D5}" presName="horz1" presStyleCnt="0"/>
      <dgm:spPr/>
    </dgm:pt>
    <dgm:pt modelId="{CDC8A553-4CD5-4FB4-A341-75AA1B1A329E}" type="pres">
      <dgm:prSet presAssocID="{F3E53EC2-0878-4375-8167-9A6DAB1AA8D5}" presName="tx1" presStyleLbl="revTx" presStyleIdx="0" presStyleCnt="4" custScaleX="18750"/>
      <dgm:spPr/>
    </dgm:pt>
    <dgm:pt modelId="{ADF0C9E3-3467-4A58-BB1E-5E6DDAF93AF9}" type="pres">
      <dgm:prSet presAssocID="{F3E53EC2-0878-4375-8167-9A6DAB1AA8D5}" presName="vert1" presStyleCnt="0"/>
      <dgm:spPr/>
    </dgm:pt>
    <dgm:pt modelId="{9AEB7221-52F1-4317-B768-FF5E030B0293}" type="pres">
      <dgm:prSet presAssocID="{93537020-4321-4127-A18B-1CF0936DBA8E}" presName="vertSpace2a" presStyleCnt="0"/>
      <dgm:spPr/>
    </dgm:pt>
    <dgm:pt modelId="{FF25040A-678D-4A2A-9AF8-77AB30A87E3B}" type="pres">
      <dgm:prSet presAssocID="{93537020-4321-4127-A18B-1CF0936DBA8E}" presName="horz2" presStyleCnt="0"/>
      <dgm:spPr/>
    </dgm:pt>
    <dgm:pt modelId="{FE245F73-75D4-4F9E-AE3D-A595D48B5F74}" type="pres">
      <dgm:prSet presAssocID="{93537020-4321-4127-A18B-1CF0936DBA8E}" presName="horzSpace2" presStyleCnt="0"/>
      <dgm:spPr/>
    </dgm:pt>
    <dgm:pt modelId="{AE992A85-DE6C-4233-9CF3-930B586B0922}" type="pres">
      <dgm:prSet presAssocID="{93537020-4321-4127-A18B-1CF0936DBA8E}" presName="tx2" presStyleLbl="revTx" presStyleIdx="1" presStyleCnt="4" custScaleX="127389" custScaleY="46812"/>
      <dgm:spPr/>
    </dgm:pt>
    <dgm:pt modelId="{31211FA8-D55E-49DB-9285-829E606684B7}" type="pres">
      <dgm:prSet presAssocID="{93537020-4321-4127-A18B-1CF0936DBA8E}" presName="vert2" presStyleCnt="0"/>
      <dgm:spPr/>
    </dgm:pt>
    <dgm:pt modelId="{882419E3-7196-4B77-8369-D067C2846167}" type="pres">
      <dgm:prSet presAssocID="{93537020-4321-4127-A18B-1CF0936DBA8E}" presName="thinLine2b" presStyleLbl="callout" presStyleIdx="0" presStyleCnt="3"/>
      <dgm:spPr>
        <a:ln>
          <a:noFill/>
        </a:ln>
      </dgm:spPr>
    </dgm:pt>
    <dgm:pt modelId="{00ADAADE-7C20-4A08-85B0-52F0355AAE8D}" type="pres">
      <dgm:prSet presAssocID="{93537020-4321-4127-A18B-1CF0936DBA8E}" presName="vertSpace2b" presStyleCnt="0"/>
      <dgm:spPr/>
    </dgm:pt>
    <dgm:pt modelId="{AF1ABA10-8812-4A78-AF73-5971EBBA58AE}" type="pres">
      <dgm:prSet presAssocID="{EA2D4F4E-0235-459B-B7F9-D9F09EFB1355}" presName="horz2" presStyleCnt="0"/>
      <dgm:spPr/>
    </dgm:pt>
    <dgm:pt modelId="{13A6D9E2-C5BD-424A-95E2-49F7F1A26FC7}" type="pres">
      <dgm:prSet presAssocID="{EA2D4F4E-0235-459B-B7F9-D9F09EFB1355}" presName="horzSpace2" presStyleCnt="0"/>
      <dgm:spPr/>
    </dgm:pt>
    <dgm:pt modelId="{C3FFDB80-E9CE-4F25-89D9-E25554DF3D25}" type="pres">
      <dgm:prSet presAssocID="{EA2D4F4E-0235-459B-B7F9-D9F09EFB1355}" presName="tx2" presStyleLbl="revTx" presStyleIdx="2" presStyleCnt="4" custScaleX="123200" custScaleY="21955" custLinFactNeighborX="-550" custLinFactNeighborY="-15922"/>
      <dgm:spPr/>
    </dgm:pt>
    <dgm:pt modelId="{8B6BE48F-C27E-427E-97CD-BA608B1FBAE2}" type="pres">
      <dgm:prSet presAssocID="{EA2D4F4E-0235-459B-B7F9-D9F09EFB1355}" presName="vert2" presStyleCnt="0"/>
      <dgm:spPr/>
    </dgm:pt>
    <dgm:pt modelId="{B58D3E9C-7584-4556-97AD-15BFA95AA73D}" type="pres">
      <dgm:prSet presAssocID="{EA2D4F4E-0235-459B-B7F9-D9F09EFB1355}" presName="thinLine2b" presStyleLbl="callout" presStyleIdx="1" presStyleCnt="3"/>
      <dgm:spPr>
        <a:ln>
          <a:noFill/>
        </a:ln>
      </dgm:spPr>
    </dgm:pt>
    <dgm:pt modelId="{44CA2922-58FC-4C49-A9E3-9B0DFD5C51D2}" type="pres">
      <dgm:prSet presAssocID="{EA2D4F4E-0235-459B-B7F9-D9F09EFB1355}" presName="vertSpace2b" presStyleCnt="0"/>
      <dgm:spPr/>
    </dgm:pt>
    <dgm:pt modelId="{224CB37F-B21B-44B8-B849-C80367CC1B6D}" type="pres">
      <dgm:prSet presAssocID="{3AD7B434-4CD8-4936-A8DC-7B277B393ACC}" presName="horz2" presStyleCnt="0"/>
      <dgm:spPr/>
    </dgm:pt>
    <dgm:pt modelId="{FA6C67A1-0DF9-41E9-835C-D4B4AA0C2BD8}" type="pres">
      <dgm:prSet presAssocID="{3AD7B434-4CD8-4936-A8DC-7B277B393ACC}" presName="horzSpace2" presStyleCnt="0"/>
      <dgm:spPr/>
    </dgm:pt>
    <dgm:pt modelId="{3B09C857-CBFF-4059-A50C-411BE6F08F96}" type="pres">
      <dgm:prSet presAssocID="{3AD7B434-4CD8-4936-A8DC-7B277B393ACC}" presName="tx2" presStyleLbl="revTx" presStyleIdx="3" presStyleCnt="4" custScaleX="134204" custLinFactNeighborX="131" custLinFactNeighborY="-16662"/>
      <dgm:spPr/>
    </dgm:pt>
    <dgm:pt modelId="{9561E58F-B281-484F-B658-69590D6AB1ED}" type="pres">
      <dgm:prSet presAssocID="{3AD7B434-4CD8-4936-A8DC-7B277B393ACC}" presName="vert2" presStyleCnt="0"/>
      <dgm:spPr/>
    </dgm:pt>
    <dgm:pt modelId="{B6CD4AB9-B63A-4847-A862-B9689BD3AC55}" type="pres">
      <dgm:prSet presAssocID="{3AD7B434-4CD8-4936-A8DC-7B277B393ACC}" presName="thinLine2b" presStyleLbl="callout" presStyleIdx="2" presStyleCnt="3"/>
      <dgm:spPr/>
    </dgm:pt>
    <dgm:pt modelId="{4DB5B8F5-5A61-44BF-9A2A-45F906A06049}" type="pres">
      <dgm:prSet presAssocID="{3AD7B434-4CD8-4936-A8DC-7B277B393ACC}" presName="vertSpace2b" presStyleCnt="0"/>
      <dgm:spPr/>
    </dgm:pt>
  </dgm:ptLst>
  <dgm:cxnLst>
    <dgm:cxn modelId="{DD414A61-A273-45A5-9DCD-E21C628F8B6C}" type="presOf" srcId="{B79F705A-2E37-4D41-AC2C-87D2405DDD40}" destId="{C2B95432-2F2B-4D4D-A046-5B8E4638A7DD}" srcOrd="0" destOrd="0" presId="urn:microsoft.com/office/officeart/2008/layout/LinedList"/>
    <dgm:cxn modelId="{0484FE4D-2AC7-4AD4-8DD4-D42F7435388A}" srcId="{F3E53EC2-0878-4375-8167-9A6DAB1AA8D5}" destId="{EA2D4F4E-0235-459B-B7F9-D9F09EFB1355}" srcOrd="1" destOrd="0" parTransId="{C2160BC6-DB06-4DBE-9799-ECA664685AE8}" sibTransId="{7B1F22CA-79D3-441F-8786-F3E8630DE6CC}"/>
    <dgm:cxn modelId="{F6EB4652-3DF4-4621-99F0-DEABD743F5CD}" type="presOf" srcId="{3AD7B434-4CD8-4936-A8DC-7B277B393ACC}" destId="{3B09C857-CBFF-4059-A50C-411BE6F08F96}" srcOrd="0" destOrd="0" presId="urn:microsoft.com/office/officeart/2008/layout/LinedList"/>
    <dgm:cxn modelId="{B87BE59B-A8B3-40BA-94A3-D1CAD177BDB5}" type="presOf" srcId="{93537020-4321-4127-A18B-1CF0936DBA8E}" destId="{AE992A85-DE6C-4233-9CF3-930B586B0922}" srcOrd="0" destOrd="0" presId="urn:microsoft.com/office/officeart/2008/layout/LinedList"/>
    <dgm:cxn modelId="{E81182AA-74D3-42A5-AD81-99637B858DBF}" srcId="{B79F705A-2E37-4D41-AC2C-87D2405DDD40}" destId="{F3E53EC2-0878-4375-8167-9A6DAB1AA8D5}" srcOrd="0" destOrd="0" parTransId="{D71C8914-FB53-4450-A315-B859EC13C457}" sibTransId="{45B1118E-299D-4235-A9E7-E59EFFB19CE9}"/>
    <dgm:cxn modelId="{25BC25E3-D15E-4151-A7E0-D6AFB72074F1}" srcId="{F3E53EC2-0878-4375-8167-9A6DAB1AA8D5}" destId="{3AD7B434-4CD8-4936-A8DC-7B277B393ACC}" srcOrd="2" destOrd="0" parTransId="{8E591C1A-00A5-40BC-AFBB-957086A827FA}" sibTransId="{B1EE934C-AF93-4D8A-92D0-ECB484A14484}"/>
    <dgm:cxn modelId="{54737CE7-9D46-4864-B0A6-27626341285C}" type="presOf" srcId="{F3E53EC2-0878-4375-8167-9A6DAB1AA8D5}" destId="{CDC8A553-4CD5-4FB4-A341-75AA1B1A329E}" srcOrd="0" destOrd="0" presId="urn:microsoft.com/office/officeart/2008/layout/LinedList"/>
    <dgm:cxn modelId="{FB91ADEE-9258-41F6-A4F9-4A87D3E5BCC5}" srcId="{F3E53EC2-0878-4375-8167-9A6DAB1AA8D5}" destId="{93537020-4321-4127-A18B-1CF0936DBA8E}" srcOrd="0" destOrd="0" parTransId="{E41F9F8B-B5FF-4D94-9349-33B8131A99B3}" sibTransId="{FDBB50D9-E67E-4436-AA63-6496EDFD4755}"/>
    <dgm:cxn modelId="{6E1F39F0-F6AD-4F4E-AED8-0C0460665D52}" type="presOf" srcId="{EA2D4F4E-0235-459B-B7F9-D9F09EFB1355}" destId="{C3FFDB80-E9CE-4F25-89D9-E25554DF3D25}" srcOrd="0" destOrd="0" presId="urn:microsoft.com/office/officeart/2008/layout/LinedList"/>
    <dgm:cxn modelId="{A750C32A-7E01-4117-8408-5688AE29D6DE}" type="presParOf" srcId="{C2B95432-2F2B-4D4D-A046-5B8E4638A7DD}" destId="{7DB15B7B-FA9B-4483-8370-0FE45D03092E}" srcOrd="0" destOrd="0" presId="urn:microsoft.com/office/officeart/2008/layout/LinedList"/>
    <dgm:cxn modelId="{9A7F4894-9797-4CDA-8B8B-ED4097CA6F42}" type="presParOf" srcId="{C2B95432-2F2B-4D4D-A046-5B8E4638A7DD}" destId="{29AC66BA-2018-45B8-BF65-55D58C05BAAE}" srcOrd="1" destOrd="0" presId="urn:microsoft.com/office/officeart/2008/layout/LinedList"/>
    <dgm:cxn modelId="{1F3370B6-AE0F-44F1-8DCF-5FCCAB0E5619}" type="presParOf" srcId="{29AC66BA-2018-45B8-BF65-55D58C05BAAE}" destId="{CDC8A553-4CD5-4FB4-A341-75AA1B1A329E}" srcOrd="0" destOrd="0" presId="urn:microsoft.com/office/officeart/2008/layout/LinedList"/>
    <dgm:cxn modelId="{E5F2D60D-2918-48FF-BFA1-987AD4B20566}" type="presParOf" srcId="{29AC66BA-2018-45B8-BF65-55D58C05BAAE}" destId="{ADF0C9E3-3467-4A58-BB1E-5E6DDAF93AF9}" srcOrd="1" destOrd="0" presId="urn:microsoft.com/office/officeart/2008/layout/LinedList"/>
    <dgm:cxn modelId="{C87EE4CF-6CBE-47B8-9BE5-DC4171387D7A}" type="presParOf" srcId="{ADF0C9E3-3467-4A58-BB1E-5E6DDAF93AF9}" destId="{9AEB7221-52F1-4317-B768-FF5E030B0293}" srcOrd="0" destOrd="0" presId="urn:microsoft.com/office/officeart/2008/layout/LinedList"/>
    <dgm:cxn modelId="{35C96FDB-4D17-49E2-BF8D-6F8880BFFD41}" type="presParOf" srcId="{ADF0C9E3-3467-4A58-BB1E-5E6DDAF93AF9}" destId="{FF25040A-678D-4A2A-9AF8-77AB30A87E3B}" srcOrd="1" destOrd="0" presId="urn:microsoft.com/office/officeart/2008/layout/LinedList"/>
    <dgm:cxn modelId="{7E1CE84C-C1E5-437B-9EC5-B2852660A200}" type="presParOf" srcId="{FF25040A-678D-4A2A-9AF8-77AB30A87E3B}" destId="{FE245F73-75D4-4F9E-AE3D-A595D48B5F74}" srcOrd="0" destOrd="0" presId="urn:microsoft.com/office/officeart/2008/layout/LinedList"/>
    <dgm:cxn modelId="{34F17237-7E3C-4501-ACD9-88E80EA1DF03}" type="presParOf" srcId="{FF25040A-678D-4A2A-9AF8-77AB30A87E3B}" destId="{AE992A85-DE6C-4233-9CF3-930B586B0922}" srcOrd="1" destOrd="0" presId="urn:microsoft.com/office/officeart/2008/layout/LinedList"/>
    <dgm:cxn modelId="{712ED9E1-8C84-46D9-9292-799CB5405978}" type="presParOf" srcId="{FF25040A-678D-4A2A-9AF8-77AB30A87E3B}" destId="{31211FA8-D55E-49DB-9285-829E606684B7}" srcOrd="2" destOrd="0" presId="urn:microsoft.com/office/officeart/2008/layout/LinedList"/>
    <dgm:cxn modelId="{D1E31959-1DF7-4AC9-8160-2900F541022C}" type="presParOf" srcId="{ADF0C9E3-3467-4A58-BB1E-5E6DDAF93AF9}" destId="{882419E3-7196-4B77-8369-D067C2846167}" srcOrd="2" destOrd="0" presId="urn:microsoft.com/office/officeart/2008/layout/LinedList"/>
    <dgm:cxn modelId="{99C57A18-6ADD-4DC9-832E-69CF8924E5A7}" type="presParOf" srcId="{ADF0C9E3-3467-4A58-BB1E-5E6DDAF93AF9}" destId="{00ADAADE-7C20-4A08-85B0-52F0355AAE8D}" srcOrd="3" destOrd="0" presId="urn:microsoft.com/office/officeart/2008/layout/LinedList"/>
    <dgm:cxn modelId="{D1154D21-C2CF-42F9-8848-35C68C9FD0E0}" type="presParOf" srcId="{ADF0C9E3-3467-4A58-BB1E-5E6DDAF93AF9}" destId="{AF1ABA10-8812-4A78-AF73-5971EBBA58AE}" srcOrd="4" destOrd="0" presId="urn:microsoft.com/office/officeart/2008/layout/LinedList"/>
    <dgm:cxn modelId="{6965F139-898D-4679-B924-97E08CF10278}" type="presParOf" srcId="{AF1ABA10-8812-4A78-AF73-5971EBBA58AE}" destId="{13A6D9E2-C5BD-424A-95E2-49F7F1A26FC7}" srcOrd="0" destOrd="0" presId="urn:microsoft.com/office/officeart/2008/layout/LinedList"/>
    <dgm:cxn modelId="{6BC9629D-6972-4649-9898-0534E36D21AF}" type="presParOf" srcId="{AF1ABA10-8812-4A78-AF73-5971EBBA58AE}" destId="{C3FFDB80-E9CE-4F25-89D9-E25554DF3D25}" srcOrd="1" destOrd="0" presId="urn:microsoft.com/office/officeart/2008/layout/LinedList"/>
    <dgm:cxn modelId="{7C703D08-4B2A-4150-935B-C37477EBE4A1}" type="presParOf" srcId="{AF1ABA10-8812-4A78-AF73-5971EBBA58AE}" destId="{8B6BE48F-C27E-427E-97CD-BA608B1FBAE2}" srcOrd="2" destOrd="0" presId="urn:microsoft.com/office/officeart/2008/layout/LinedList"/>
    <dgm:cxn modelId="{C6C490BF-B1D3-4122-9285-362B17489AD5}" type="presParOf" srcId="{ADF0C9E3-3467-4A58-BB1E-5E6DDAF93AF9}" destId="{B58D3E9C-7584-4556-97AD-15BFA95AA73D}" srcOrd="5" destOrd="0" presId="urn:microsoft.com/office/officeart/2008/layout/LinedList"/>
    <dgm:cxn modelId="{14D2747D-3274-427A-8B8E-75C213409E69}" type="presParOf" srcId="{ADF0C9E3-3467-4A58-BB1E-5E6DDAF93AF9}" destId="{44CA2922-58FC-4C49-A9E3-9B0DFD5C51D2}" srcOrd="6" destOrd="0" presId="urn:microsoft.com/office/officeart/2008/layout/LinedList"/>
    <dgm:cxn modelId="{18584A31-D898-42C4-AACA-2E188604CCA3}" type="presParOf" srcId="{ADF0C9E3-3467-4A58-BB1E-5E6DDAF93AF9}" destId="{224CB37F-B21B-44B8-B849-C80367CC1B6D}" srcOrd="7" destOrd="0" presId="urn:microsoft.com/office/officeart/2008/layout/LinedList"/>
    <dgm:cxn modelId="{38280955-5B4A-41EB-8F39-0651C5D26774}" type="presParOf" srcId="{224CB37F-B21B-44B8-B849-C80367CC1B6D}" destId="{FA6C67A1-0DF9-41E9-835C-D4B4AA0C2BD8}" srcOrd="0" destOrd="0" presId="urn:microsoft.com/office/officeart/2008/layout/LinedList"/>
    <dgm:cxn modelId="{19FF99B6-3730-44DD-8565-BA2EADE7D444}" type="presParOf" srcId="{224CB37F-B21B-44B8-B849-C80367CC1B6D}" destId="{3B09C857-CBFF-4059-A50C-411BE6F08F96}" srcOrd="1" destOrd="0" presId="urn:microsoft.com/office/officeart/2008/layout/LinedList"/>
    <dgm:cxn modelId="{2F18C958-6ED7-41F3-B82A-25FB6C6A2C68}" type="presParOf" srcId="{224CB37F-B21B-44B8-B849-C80367CC1B6D}" destId="{9561E58F-B281-484F-B658-69590D6AB1ED}" srcOrd="2" destOrd="0" presId="urn:microsoft.com/office/officeart/2008/layout/LinedList"/>
    <dgm:cxn modelId="{6647022A-0C78-4BB5-8970-FBF65728BB0D}" type="presParOf" srcId="{ADF0C9E3-3467-4A58-BB1E-5E6DDAF93AF9}" destId="{B6CD4AB9-B63A-4847-A862-B9689BD3AC55}" srcOrd="8" destOrd="0" presId="urn:microsoft.com/office/officeart/2008/layout/LinedList"/>
    <dgm:cxn modelId="{1FA6E01D-5BBA-4354-A3A5-1D78F70F6A55}" type="presParOf" srcId="{ADF0C9E3-3467-4A58-BB1E-5E6DDAF93AF9}" destId="{4DB5B8F5-5A61-44BF-9A2A-45F906A06049}"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F705A-2E37-4D41-AC2C-87D2405DDD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E"/>
        </a:p>
      </dgm:t>
    </dgm:pt>
    <dgm:pt modelId="{C2B95432-2F2B-4D4D-A046-5B8E4638A7DD}" type="pres">
      <dgm:prSet presAssocID="{B79F705A-2E37-4D41-AC2C-87D2405DDD40}" presName="vert0" presStyleCnt="0">
        <dgm:presLayoutVars>
          <dgm:dir/>
          <dgm:animOne val="branch"/>
          <dgm:animLvl val="lvl"/>
        </dgm:presLayoutVars>
      </dgm:prSet>
      <dgm:spPr/>
    </dgm:pt>
  </dgm:ptLst>
  <dgm:cxnLst>
    <dgm:cxn modelId="{DD414A61-A273-45A5-9DCD-E21C628F8B6C}" type="presOf" srcId="{B79F705A-2E37-4D41-AC2C-87D2405DDD40}" destId="{C2B95432-2F2B-4D4D-A046-5B8E4638A7DD}" srcOrd="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D38556-6D7D-4F76-85DF-BADD0086BEF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E"/>
        </a:p>
      </dgm:t>
    </dgm:pt>
    <dgm:pt modelId="{3D6B695B-E704-4F54-BB6B-8E0A7C88F562}">
      <dgm:prSet phldrT="[Text]"/>
      <dgm:spPr>
        <a:solidFill>
          <a:schemeClr val="accent6"/>
        </a:solidFill>
      </dgm:spPr>
      <dgm:t>
        <a:bodyPr/>
        <a:lstStyle/>
        <a:p>
          <a:r>
            <a:rPr lang="en-IE" dirty="0" err="1">
              <a:latin typeface="Arial" panose="020B0604020202020204" pitchFamily="34" charset="0"/>
              <a:cs typeface="Arial" panose="020B0604020202020204" pitchFamily="34" charset="0"/>
            </a:rPr>
            <a:t>Rossfield</a:t>
          </a:r>
          <a:r>
            <a:rPr lang="en-IE" dirty="0">
              <a:latin typeface="Arial" panose="020B0604020202020204" pitchFamily="34" charset="0"/>
              <a:cs typeface="Arial" panose="020B0604020202020204" pitchFamily="34" charset="0"/>
            </a:rPr>
            <a:t> Avenue, Tallaght </a:t>
          </a:r>
        </a:p>
      </dgm:t>
    </dgm:pt>
    <dgm:pt modelId="{5E6194EC-A736-440E-B24A-C6082E65CDBB}" type="parTrans" cxnId="{F2092A14-612C-4124-8F3F-104E22E77180}">
      <dgm:prSet/>
      <dgm:spPr/>
      <dgm:t>
        <a:bodyPr/>
        <a:lstStyle/>
        <a:p>
          <a:endParaRPr lang="en-IE"/>
        </a:p>
      </dgm:t>
    </dgm:pt>
    <dgm:pt modelId="{1AE3417F-7C98-47B7-B714-D397CF4ACD39}" type="sibTrans" cxnId="{F2092A14-612C-4124-8F3F-104E22E77180}">
      <dgm:prSet/>
      <dgm:spPr/>
      <dgm:t>
        <a:bodyPr/>
        <a:lstStyle/>
        <a:p>
          <a:endParaRPr lang="en-IE"/>
        </a:p>
      </dgm:t>
    </dgm:pt>
    <dgm:pt modelId="{C0FB7563-C55E-4895-A863-DC7A82B99A74}">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16 Social Homes</a:t>
          </a:r>
        </a:p>
      </dgm:t>
    </dgm:pt>
    <dgm:pt modelId="{B0492EE4-A02B-4A8F-B9A0-64D3E6D7DD6A}" type="parTrans" cxnId="{7FABCE7E-1D68-4FF4-8B21-2892DED16426}">
      <dgm:prSet/>
      <dgm:spPr/>
      <dgm:t>
        <a:bodyPr/>
        <a:lstStyle/>
        <a:p>
          <a:endParaRPr lang="en-IE"/>
        </a:p>
      </dgm:t>
    </dgm:pt>
    <dgm:pt modelId="{3AC2C852-F5B3-4ACE-A91C-5075E805E537}" type="sibTrans" cxnId="{7FABCE7E-1D68-4FF4-8B21-2892DED16426}">
      <dgm:prSet/>
      <dgm:spPr/>
      <dgm:t>
        <a:bodyPr/>
        <a:lstStyle/>
        <a:p>
          <a:endParaRPr lang="en-IE"/>
        </a:p>
      </dgm:t>
    </dgm:pt>
    <dgm:pt modelId="{B282CC6F-7B36-4CEA-9212-9A590F162B3C}">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Advertised 14/12/2023. Enabling works commenced Sept 2024</a:t>
          </a:r>
        </a:p>
      </dgm:t>
    </dgm:pt>
    <dgm:pt modelId="{6FC7F356-EE2B-46E3-9A5E-082CDD7195D9}" type="parTrans" cxnId="{16096067-941E-4615-852D-185A82D86356}">
      <dgm:prSet/>
      <dgm:spPr/>
      <dgm:t>
        <a:bodyPr/>
        <a:lstStyle/>
        <a:p>
          <a:endParaRPr lang="en-IE"/>
        </a:p>
      </dgm:t>
    </dgm:pt>
    <dgm:pt modelId="{612D4F90-51AB-4916-B06D-ED9292B0D5C4}" type="sibTrans" cxnId="{16096067-941E-4615-852D-185A82D86356}">
      <dgm:prSet/>
      <dgm:spPr/>
      <dgm:t>
        <a:bodyPr/>
        <a:lstStyle/>
        <a:p>
          <a:endParaRPr lang="en-IE"/>
        </a:p>
      </dgm:t>
    </dgm:pt>
    <dgm:pt modelId="{773ACBA8-8BED-4D51-A67D-64B5E93CF147}">
      <dgm:prSet phldrT="[Text]"/>
      <dgm:spPr>
        <a:solidFill>
          <a:schemeClr val="accent6"/>
        </a:solidFill>
      </dgm:spPr>
      <dgm:t>
        <a:bodyPr/>
        <a:lstStyle/>
        <a:p>
          <a:r>
            <a:rPr lang="en-IE" dirty="0">
              <a:latin typeface="Arial" panose="020B0604020202020204" pitchFamily="34" charset="0"/>
              <a:cs typeface="Arial" panose="020B0604020202020204" pitchFamily="34" charset="0"/>
            </a:rPr>
            <a:t>Deansrath &amp; Melrose, Clondalkin</a:t>
          </a:r>
        </a:p>
      </dgm:t>
    </dgm:pt>
    <dgm:pt modelId="{AE0936A6-7896-4330-A9D0-BDF968AC8B60}" type="parTrans" cxnId="{EB100018-1F18-447B-B593-EA4E8702C871}">
      <dgm:prSet/>
      <dgm:spPr/>
      <dgm:t>
        <a:bodyPr/>
        <a:lstStyle/>
        <a:p>
          <a:endParaRPr lang="en-IE"/>
        </a:p>
      </dgm:t>
    </dgm:pt>
    <dgm:pt modelId="{3C8C64B4-7536-4DB2-B121-56D1DD4E6BF8}" type="sibTrans" cxnId="{EB100018-1F18-447B-B593-EA4E8702C871}">
      <dgm:prSet/>
      <dgm:spPr/>
      <dgm:t>
        <a:bodyPr/>
        <a:lstStyle/>
        <a:p>
          <a:endParaRPr lang="en-IE"/>
        </a:p>
      </dgm:t>
    </dgm:pt>
    <dgm:pt modelId="{D4D73DA8-2026-4C35-A5A7-643D933C3F77}">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27 Age-Friendly Social Homes</a:t>
          </a:r>
        </a:p>
      </dgm:t>
    </dgm:pt>
    <dgm:pt modelId="{98BE3861-B7AA-4881-8CAE-6D15EDD29260}" type="parTrans" cxnId="{6B58A544-E370-4004-8D1A-D663D3039700}">
      <dgm:prSet/>
      <dgm:spPr/>
      <dgm:t>
        <a:bodyPr/>
        <a:lstStyle/>
        <a:p>
          <a:endParaRPr lang="en-IE"/>
        </a:p>
      </dgm:t>
    </dgm:pt>
    <dgm:pt modelId="{8B8E217E-1A3E-4700-A791-903D9976BC2B}" type="sibTrans" cxnId="{6B58A544-E370-4004-8D1A-D663D3039700}">
      <dgm:prSet/>
      <dgm:spPr/>
      <dgm:t>
        <a:bodyPr/>
        <a:lstStyle/>
        <a:p>
          <a:endParaRPr lang="en-IE"/>
        </a:p>
      </dgm:t>
    </dgm:pt>
    <dgm:pt modelId="{209CB6C5-4698-4FA3-A498-594BA9B80E2E}">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Advertised 14/12/2023. Tender advertised November 2024</a:t>
          </a:r>
        </a:p>
      </dgm:t>
    </dgm:pt>
    <dgm:pt modelId="{58502354-FBDF-4547-AB27-57367C3CC594}" type="parTrans" cxnId="{F3B1D24F-3289-4E2C-A9BB-FF5F04FCE6D6}">
      <dgm:prSet/>
      <dgm:spPr/>
      <dgm:t>
        <a:bodyPr/>
        <a:lstStyle/>
        <a:p>
          <a:endParaRPr lang="en-IE"/>
        </a:p>
      </dgm:t>
    </dgm:pt>
    <dgm:pt modelId="{96B3DF87-D9F1-4A23-8E04-2A09F70B3D75}" type="sibTrans" cxnId="{F3B1D24F-3289-4E2C-A9BB-FF5F04FCE6D6}">
      <dgm:prSet/>
      <dgm:spPr/>
      <dgm:t>
        <a:bodyPr/>
        <a:lstStyle/>
        <a:p>
          <a:endParaRPr lang="en-IE"/>
        </a:p>
      </dgm:t>
    </dgm:pt>
    <dgm:pt modelId="{E0B4727D-8DB3-4297-BDF8-5EB5E5D2971D}">
      <dgm:prSet phldrT="[Text]"/>
      <dgm:spPr>
        <a:solidFill>
          <a:schemeClr val="accent6"/>
        </a:solidFill>
      </dgm:spPr>
      <dgm:t>
        <a:bodyPr/>
        <a:lstStyle/>
        <a:p>
          <a:r>
            <a:rPr lang="en-IE" dirty="0" err="1">
              <a:latin typeface="Arial" panose="020B0604020202020204" pitchFamily="34" charset="0"/>
              <a:cs typeface="Arial" panose="020B0604020202020204" pitchFamily="34" charset="0"/>
            </a:rPr>
            <a:t>Kilcarbery</a:t>
          </a:r>
          <a:r>
            <a:rPr lang="en-IE" dirty="0">
              <a:latin typeface="Arial" panose="020B0604020202020204" pitchFamily="34" charset="0"/>
              <a:cs typeface="Arial" panose="020B0604020202020204" pitchFamily="34" charset="0"/>
            </a:rPr>
            <a:t> Grange, Clondalkin</a:t>
          </a:r>
        </a:p>
      </dgm:t>
    </dgm:pt>
    <dgm:pt modelId="{0D3F0B80-D596-47C8-A62F-BB517921E89C}" type="parTrans" cxnId="{124D814A-C0FD-4A72-BBAB-5EA6858D91E3}">
      <dgm:prSet/>
      <dgm:spPr/>
      <dgm:t>
        <a:bodyPr/>
        <a:lstStyle/>
        <a:p>
          <a:endParaRPr lang="en-IE"/>
        </a:p>
      </dgm:t>
    </dgm:pt>
    <dgm:pt modelId="{EFB5EE7E-6159-4CEC-B389-D361859EB51D}" type="sibTrans" cxnId="{124D814A-C0FD-4A72-BBAB-5EA6858D91E3}">
      <dgm:prSet/>
      <dgm:spPr/>
      <dgm:t>
        <a:bodyPr/>
        <a:lstStyle/>
        <a:p>
          <a:endParaRPr lang="en-IE"/>
        </a:p>
      </dgm:t>
    </dgm:pt>
    <dgm:pt modelId="{38FF215A-FF38-43D4-9BE5-63AA70CF4085}">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88 Social and Affordable Homes</a:t>
          </a:r>
        </a:p>
      </dgm:t>
    </dgm:pt>
    <dgm:pt modelId="{6166D951-6410-4DAE-AF20-A924F32942CA}" type="parTrans" cxnId="{CE1A6F5E-EE26-4F14-AE40-5EEA31916843}">
      <dgm:prSet/>
      <dgm:spPr/>
      <dgm:t>
        <a:bodyPr/>
        <a:lstStyle/>
        <a:p>
          <a:endParaRPr lang="en-IE"/>
        </a:p>
      </dgm:t>
    </dgm:pt>
    <dgm:pt modelId="{8A7F75B4-CD0D-4897-8475-EEED3445DCCF}" type="sibTrans" cxnId="{CE1A6F5E-EE26-4F14-AE40-5EEA31916843}">
      <dgm:prSet/>
      <dgm:spPr/>
      <dgm:t>
        <a:bodyPr/>
        <a:lstStyle/>
        <a:p>
          <a:endParaRPr lang="en-IE"/>
        </a:p>
      </dgm:t>
    </dgm:pt>
    <dgm:pt modelId="{02DE8519-C8AA-47BB-896E-788F87C9968F}">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Advertised 21/12/2023. Commencement on site December 2024	</a:t>
          </a:r>
        </a:p>
      </dgm:t>
    </dgm:pt>
    <dgm:pt modelId="{44B59505-AE33-4C5F-90C5-F9F280CF0E4B}" type="parTrans" cxnId="{660B7BC9-8F1A-456F-9025-7840B5F9A702}">
      <dgm:prSet/>
      <dgm:spPr/>
      <dgm:t>
        <a:bodyPr/>
        <a:lstStyle/>
        <a:p>
          <a:endParaRPr lang="en-IE"/>
        </a:p>
      </dgm:t>
    </dgm:pt>
    <dgm:pt modelId="{993E9E34-7AB8-49FF-8828-9F2075D3E2E8}" type="sibTrans" cxnId="{660B7BC9-8F1A-456F-9025-7840B5F9A702}">
      <dgm:prSet/>
      <dgm:spPr/>
      <dgm:t>
        <a:bodyPr/>
        <a:lstStyle/>
        <a:p>
          <a:endParaRPr lang="en-IE"/>
        </a:p>
      </dgm:t>
    </dgm:pt>
    <dgm:pt modelId="{C32D65D5-F20C-41D7-8D5B-69A482C6B9DE}">
      <dgm:prSet phldrT="[Text]"/>
      <dgm:spPr>
        <a:solidFill>
          <a:schemeClr val="accent6"/>
        </a:solidFill>
      </dgm:spPr>
      <dgm:t>
        <a:bodyPr/>
        <a:lstStyle/>
        <a:p>
          <a:r>
            <a:rPr lang="en-IE" dirty="0">
              <a:latin typeface="Arial" panose="020B0604020202020204" pitchFamily="34" charset="0"/>
              <a:cs typeface="Arial" panose="020B0604020202020204" pitchFamily="34" charset="0"/>
            </a:rPr>
            <a:t>Alpine Heights, Clondalkin</a:t>
          </a:r>
        </a:p>
      </dgm:t>
    </dgm:pt>
    <dgm:pt modelId="{489BD7B8-44FC-493C-90EA-BE96D9F03ECF}" type="parTrans" cxnId="{67D1A7EF-FDA7-431D-8FB2-2454C240F896}">
      <dgm:prSet/>
      <dgm:spPr/>
      <dgm:t>
        <a:bodyPr/>
        <a:lstStyle/>
        <a:p>
          <a:endParaRPr lang="en-IE"/>
        </a:p>
      </dgm:t>
    </dgm:pt>
    <dgm:pt modelId="{D22AA9C8-3A00-41AE-83AB-5AEBA3DBE4F5}" type="sibTrans" cxnId="{67D1A7EF-FDA7-431D-8FB2-2454C240F896}">
      <dgm:prSet/>
      <dgm:spPr/>
      <dgm:t>
        <a:bodyPr/>
        <a:lstStyle/>
        <a:p>
          <a:endParaRPr lang="en-IE"/>
        </a:p>
      </dgm:t>
    </dgm:pt>
    <dgm:pt modelId="{E936BDEC-E2A6-408D-809C-EF42E18B1592}">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13 Age-Friendly Social Homes</a:t>
          </a:r>
        </a:p>
      </dgm:t>
    </dgm:pt>
    <dgm:pt modelId="{82E696BA-A34A-4D30-8C61-C05F029F84B4}" type="parTrans" cxnId="{A65954AD-BC1B-4050-884B-B68E9A50D01A}">
      <dgm:prSet/>
      <dgm:spPr/>
      <dgm:t>
        <a:bodyPr/>
        <a:lstStyle/>
        <a:p>
          <a:endParaRPr lang="en-IE"/>
        </a:p>
      </dgm:t>
    </dgm:pt>
    <dgm:pt modelId="{8AC5A4CC-DA7F-4847-9759-F58CE5091995}" type="sibTrans" cxnId="{A65954AD-BC1B-4050-884B-B68E9A50D01A}">
      <dgm:prSet/>
      <dgm:spPr/>
      <dgm:t>
        <a:bodyPr/>
        <a:lstStyle/>
        <a:p>
          <a:endParaRPr lang="en-IE"/>
        </a:p>
      </dgm:t>
    </dgm:pt>
    <dgm:pt modelId="{97BBC3B5-D239-434B-83AF-630254DC0BE9}">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Advertised 04/04/2024. Tender under assessment </a:t>
          </a:r>
        </a:p>
      </dgm:t>
    </dgm:pt>
    <dgm:pt modelId="{F5E6B5DE-B9D8-4C5D-930B-F50C8CA1D125}" type="parTrans" cxnId="{7F5A6174-CDEC-4070-83A8-9E9439DB434E}">
      <dgm:prSet/>
      <dgm:spPr/>
      <dgm:t>
        <a:bodyPr/>
        <a:lstStyle/>
        <a:p>
          <a:endParaRPr lang="en-IE"/>
        </a:p>
      </dgm:t>
    </dgm:pt>
    <dgm:pt modelId="{F192BA43-3DEA-4F91-B3F5-E51DFB46E63F}" type="sibTrans" cxnId="{7F5A6174-CDEC-4070-83A8-9E9439DB434E}">
      <dgm:prSet/>
      <dgm:spPr/>
      <dgm:t>
        <a:bodyPr/>
        <a:lstStyle/>
        <a:p>
          <a:endParaRPr lang="en-IE"/>
        </a:p>
      </dgm:t>
    </dgm:pt>
    <dgm:pt modelId="{639F3986-F8AE-42EA-80DA-55FCA40F8696}">
      <dgm:prSet phldrT="[Text]"/>
      <dgm:spPr>
        <a:solidFill>
          <a:schemeClr val="accent6"/>
        </a:solidFill>
      </dgm:spPr>
      <dgm:t>
        <a:bodyPr/>
        <a:lstStyle/>
        <a:p>
          <a:r>
            <a:rPr lang="en-IE" dirty="0">
              <a:latin typeface="Arial" panose="020B0604020202020204" pitchFamily="34" charset="0"/>
              <a:cs typeface="Arial" panose="020B0604020202020204" pitchFamily="34" charset="0"/>
            </a:rPr>
            <a:t>         Sarsfield Park, Lucan		</a:t>
          </a:r>
        </a:p>
      </dgm:t>
    </dgm:pt>
    <dgm:pt modelId="{196CDA56-88E1-49AC-B697-B29C53671801}" type="parTrans" cxnId="{B6692C31-34BA-47AD-A814-A02786DE92FD}">
      <dgm:prSet/>
      <dgm:spPr/>
      <dgm:t>
        <a:bodyPr/>
        <a:lstStyle/>
        <a:p>
          <a:endParaRPr lang="en-IE"/>
        </a:p>
      </dgm:t>
    </dgm:pt>
    <dgm:pt modelId="{A857C213-C4C0-48AB-9D39-DACF7F478F42}" type="sibTrans" cxnId="{B6692C31-34BA-47AD-A814-A02786DE92FD}">
      <dgm:prSet/>
      <dgm:spPr/>
      <dgm:t>
        <a:bodyPr/>
        <a:lstStyle/>
        <a:p>
          <a:endParaRPr lang="en-IE"/>
        </a:p>
      </dgm:t>
    </dgm:pt>
    <dgm:pt modelId="{AB6AB9C1-89C5-47E0-AB6B-7029A92F8A69}">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5 Age-Friendly Social Homes</a:t>
          </a:r>
        </a:p>
      </dgm:t>
    </dgm:pt>
    <dgm:pt modelId="{A7A07385-D91E-462D-B8AE-D08DF4DA21FE}" type="parTrans" cxnId="{DDA55344-BBE8-4EEB-B294-FAA3489C4D7D}">
      <dgm:prSet/>
      <dgm:spPr/>
      <dgm:t>
        <a:bodyPr/>
        <a:lstStyle/>
        <a:p>
          <a:endParaRPr lang="en-IE"/>
        </a:p>
      </dgm:t>
    </dgm:pt>
    <dgm:pt modelId="{085E6850-7E5C-4C3C-B1BC-99083A8C4F30}" type="sibTrans" cxnId="{DDA55344-BBE8-4EEB-B294-FAA3489C4D7D}">
      <dgm:prSet/>
      <dgm:spPr/>
      <dgm:t>
        <a:bodyPr/>
        <a:lstStyle/>
        <a:p>
          <a:endParaRPr lang="en-IE"/>
        </a:p>
      </dgm:t>
    </dgm:pt>
    <dgm:pt modelId="{A8ED4D8F-3769-4408-B016-90C9092CFE07}">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Advertised 11/04/2024. Tender awarded. Commencement on site December 2024</a:t>
          </a:r>
        </a:p>
      </dgm:t>
    </dgm:pt>
    <dgm:pt modelId="{E184CC61-FED7-49B8-899F-6C9AED7F1887}" type="parTrans" cxnId="{A27D428C-4DA6-4975-B7E5-AA559C0D1B84}">
      <dgm:prSet/>
      <dgm:spPr/>
      <dgm:t>
        <a:bodyPr/>
        <a:lstStyle/>
        <a:p>
          <a:endParaRPr lang="en-IE"/>
        </a:p>
      </dgm:t>
    </dgm:pt>
    <dgm:pt modelId="{20B34C2B-EE70-41AC-A2B3-089CE039457D}" type="sibTrans" cxnId="{A27D428C-4DA6-4975-B7E5-AA559C0D1B84}">
      <dgm:prSet/>
      <dgm:spPr/>
      <dgm:t>
        <a:bodyPr/>
        <a:lstStyle/>
        <a:p>
          <a:endParaRPr lang="en-IE"/>
        </a:p>
      </dgm:t>
    </dgm:pt>
    <dgm:pt modelId="{ECEBE5C8-294B-4295-90EA-CFBEC0C026CA}">
      <dgm:prSet phldrT="[Text]"/>
      <dgm:spPr>
        <a:solidFill>
          <a:schemeClr val="accent6"/>
        </a:solidFill>
      </dgm:spPr>
      <dgm:t>
        <a:bodyPr/>
        <a:lstStyle/>
        <a:p>
          <a:r>
            <a:rPr lang="en-IE" dirty="0">
              <a:latin typeface="Arial" panose="020B0604020202020204" pitchFamily="34" charset="0"/>
              <a:cs typeface="Arial" panose="020B0604020202020204" pitchFamily="34" charset="0"/>
            </a:rPr>
            <a:t>Castlefield, Old Knocklyon Road</a:t>
          </a:r>
        </a:p>
      </dgm:t>
    </dgm:pt>
    <dgm:pt modelId="{7BA6993E-AB39-48BA-98A3-B7767323BCEA}" type="parTrans" cxnId="{89432C95-86E6-4893-8DED-AA95AA200236}">
      <dgm:prSet/>
      <dgm:spPr/>
      <dgm:t>
        <a:bodyPr/>
        <a:lstStyle/>
        <a:p>
          <a:endParaRPr lang="en-IE"/>
        </a:p>
      </dgm:t>
    </dgm:pt>
    <dgm:pt modelId="{C814D913-093E-40CE-8755-2D089EF6B818}" type="sibTrans" cxnId="{89432C95-86E6-4893-8DED-AA95AA200236}">
      <dgm:prSet/>
      <dgm:spPr/>
      <dgm:t>
        <a:bodyPr/>
        <a:lstStyle/>
        <a:p>
          <a:endParaRPr lang="en-IE"/>
        </a:p>
      </dgm:t>
    </dgm:pt>
    <dgm:pt modelId="{3AFF4B0C-AD3C-4982-906F-73659CED1884}">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33 Social and Affordable Homes</a:t>
          </a:r>
        </a:p>
      </dgm:t>
    </dgm:pt>
    <dgm:pt modelId="{92CC0B46-0333-4612-8D9C-891957D40A1F}" type="parTrans" cxnId="{944BE429-C78B-4EC9-B101-DE72BBE0839E}">
      <dgm:prSet/>
      <dgm:spPr/>
      <dgm:t>
        <a:bodyPr/>
        <a:lstStyle/>
        <a:p>
          <a:endParaRPr lang="en-IE"/>
        </a:p>
      </dgm:t>
    </dgm:pt>
    <dgm:pt modelId="{E2D6890B-0AE2-4D22-91A7-C54C823B2A7A}" type="sibTrans" cxnId="{944BE429-C78B-4EC9-B101-DE72BBE0839E}">
      <dgm:prSet/>
      <dgm:spPr/>
      <dgm:t>
        <a:bodyPr/>
        <a:lstStyle/>
        <a:p>
          <a:endParaRPr lang="en-IE"/>
        </a:p>
      </dgm:t>
    </dgm:pt>
    <dgm:pt modelId="{1DCAB258-84E9-4693-B8C5-77DBAF11533E}">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Subject to Judicial Review</a:t>
          </a:r>
        </a:p>
      </dgm:t>
    </dgm:pt>
    <dgm:pt modelId="{C3DF83BC-F400-4D34-A766-4C65836344DF}" type="parTrans" cxnId="{A0453C97-398A-4F91-B61E-535BF54DC085}">
      <dgm:prSet/>
      <dgm:spPr/>
      <dgm:t>
        <a:bodyPr/>
        <a:lstStyle/>
        <a:p>
          <a:endParaRPr lang="en-IE"/>
        </a:p>
      </dgm:t>
    </dgm:pt>
    <dgm:pt modelId="{826D4F30-AD74-448B-B558-32A14CFA22B5}" type="sibTrans" cxnId="{A0453C97-398A-4F91-B61E-535BF54DC085}">
      <dgm:prSet/>
      <dgm:spPr/>
      <dgm:t>
        <a:bodyPr/>
        <a:lstStyle/>
        <a:p>
          <a:endParaRPr lang="en-IE"/>
        </a:p>
      </dgm:t>
    </dgm:pt>
    <dgm:pt modelId="{55BAE7D5-896A-4FA8-83D3-6667D7D79649}">
      <dgm:prSet phldrT="[Text]"/>
      <dgm:spPr>
        <a:solidFill>
          <a:schemeClr val="accent6"/>
        </a:solidFill>
      </dgm:spPr>
      <dgm:t>
        <a:bodyPr/>
        <a:lstStyle/>
        <a:p>
          <a:r>
            <a:rPr lang="en-IE" dirty="0">
              <a:latin typeface="Arial" panose="020B0604020202020204" pitchFamily="34" charset="0"/>
              <a:cs typeface="Arial" panose="020B0604020202020204" pitchFamily="34" charset="0"/>
            </a:rPr>
            <a:t>Kishogue Park, Clonburris</a:t>
          </a:r>
        </a:p>
      </dgm:t>
    </dgm:pt>
    <dgm:pt modelId="{D8101C0E-6A38-4AAE-A306-F5B2FAB629A5}" type="parTrans" cxnId="{B5232D9C-943C-4905-A3C8-02D72A7CB4AD}">
      <dgm:prSet/>
      <dgm:spPr/>
      <dgm:t>
        <a:bodyPr/>
        <a:lstStyle/>
        <a:p>
          <a:endParaRPr lang="en-IE"/>
        </a:p>
      </dgm:t>
    </dgm:pt>
    <dgm:pt modelId="{D2252305-FF8E-4B4C-BB6B-1396BB9E53BD}" type="sibTrans" cxnId="{B5232D9C-943C-4905-A3C8-02D72A7CB4AD}">
      <dgm:prSet/>
      <dgm:spPr/>
      <dgm:t>
        <a:bodyPr/>
        <a:lstStyle/>
        <a:p>
          <a:endParaRPr lang="en-IE"/>
        </a:p>
      </dgm:t>
    </dgm:pt>
    <dgm:pt modelId="{2DD11D8F-261B-4AFB-B3D0-9F34006BCB9F}">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15 Traveller Accommodation Units</a:t>
          </a:r>
        </a:p>
      </dgm:t>
    </dgm:pt>
    <dgm:pt modelId="{FE793CF8-FBCD-459C-85F1-47C915C0DCE1}" type="parTrans" cxnId="{86F6DC97-82E8-443D-9246-4417EB15AACC}">
      <dgm:prSet/>
      <dgm:spPr/>
      <dgm:t>
        <a:bodyPr/>
        <a:lstStyle/>
        <a:p>
          <a:endParaRPr lang="en-IE"/>
        </a:p>
      </dgm:t>
    </dgm:pt>
    <dgm:pt modelId="{2AEEFCDB-9BED-4FEC-9D64-BEE48737CC05}" type="sibTrans" cxnId="{86F6DC97-82E8-443D-9246-4417EB15AACC}">
      <dgm:prSet/>
      <dgm:spPr/>
      <dgm:t>
        <a:bodyPr/>
        <a:lstStyle/>
        <a:p>
          <a:endParaRPr lang="en-IE"/>
        </a:p>
      </dgm:t>
    </dgm:pt>
    <dgm:pt modelId="{0C234C9D-7BF6-448F-959B-E21B5FB6504B}">
      <dgm:prSet phldrT="[Text]" custT="1"/>
      <dgm:spPr>
        <a:solidFill>
          <a:schemeClr val="accent6">
            <a:lumMod val="20000"/>
            <a:lumOff val="80000"/>
            <a:alpha val="90000"/>
          </a:schemeClr>
        </a:solidFill>
      </dgm:spPr>
      <dgm:t>
        <a:bodyPr/>
        <a:lstStyle/>
        <a:p>
          <a:endParaRPr lang="en-IE" sz="1600" dirty="0">
            <a:latin typeface="Arial" panose="020B0604020202020204" pitchFamily="34" charset="0"/>
            <a:cs typeface="Arial" panose="020B0604020202020204" pitchFamily="34" charset="0"/>
          </a:endParaRPr>
        </a:p>
      </dgm:t>
    </dgm:pt>
    <dgm:pt modelId="{70555D2C-2AF2-4439-93D8-BA1F7A58F854}" type="parTrans" cxnId="{2757FDE5-1EBA-47E0-9267-D8E7C027C2E7}">
      <dgm:prSet/>
      <dgm:spPr/>
      <dgm:t>
        <a:bodyPr/>
        <a:lstStyle/>
        <a:p>
          <a:endParaRPr lang="en-IE"/>
        </a:p>
      </dgm:t>
    </dgm:pt>
    <dgm:pt modelId="{88BC5611-5655-47E6-8401-DEEA18CB1CEF}" type="sibTrans" cxnId="{2757FDE5-1EBA-47E0-9267-D8E7C027C2E7}">
      <dgm:prSet/>
      <dgm:spPr/>
      <dgm:t>
        <a:bodyPr/>
        <a:lstStyle/>
        <a:p>
          <a:endParaRPr lang="en-IE"/>
        </a:p>
      </dgm:t>
    </dgm:pt>
    <dgm:pt modelId="{8F01E9AD-C708-4630-8F21-28436485D37D}">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Advertised 30/05/2024. </a:t>
          </a:r>
        </a:p>
        <a:p>
          <a:r>
            <a:rPr lang="en-IE" sz="1600" dirty="0">
              <a:latin typeface="Arial" panose="020B0604020202020204" pitchFamily="34" charset="0"/>
              <a:cs typeface="Arial" panose="020B0604020202020204" pitchFamily="34" charset="0"/>
            </a:rPr>
            <a:t>	</a:t>
          </a:r>
        </a:p>
      </dgm:t>
    </dgm:pt>
    <dgm:pt modelId="{5823B115-B5A9-4CD8-8509-D39EAE3BC9C5}" type="parTrans" cxnId="{530209E7-6027-4E05-965A-5601F8FF8401}">
      <dgm:prSet/>
      <dgm:spPr/>
      <dgm:t>
        <a:bodyPr/>
        <a:lstStyle/>
        <a:p>
          <a:endParaRPr lang="en-IE"/>
        </a:p>
      </dgm:t>
    </dgm:pt>
    <dgm:pt modelId="{71C28544-0445-407D-AFF1-6FBDE6C06591}" type="sibTrans" cxnId="{530209E7-6027-4E05-965A-5601F8FF8401}">
      <dgm:prSet/>
      <dgm:spPr/>
      <dgm:t>
        <a:bodyPr/>
        <a:lstStyle/>
        <a:p>
          <a:endParaRPr lang="en-IE"/>
        </a:p>
      </dgm:t>
    </dgm:pt>
    <dgm:pt modelId="{5BCB8E66-3C5C-4D4B-BCD2-0B5122D25C8A}" type="pres">
      <dgm:prSet presAssocID="{EED38556-6D7D-4F76-85DF-BADD0086BEF8}" presName="Name0" presStyleCnt="0">
        <dgm:presLayoutVars>
          <dgm:dir/>
          <dgm:animLvl val="lvl"/>
          <dgm:resizeHandles val="exact"/>
        </dgm:presLayoutVars>
      </dgm:prSet>
      <dgm:spPr/>
    </dgm:pt>
    <dgm:pt modelId="{0D9CD8B5-96DD-464D-8DF3-5F8F58B462AD}" type="pres">
      <dgm:prSet presAssocID="{3D6B695B-E704-4F54-BB6B-8E0A7C88F562}" presName="linNode" presStyleCnt="0"/>
      <dgm:spPr/>
    </dgm:pt>
    <dgm:pt modelId="{0851F0E5-5FF0-4D65-A7B9-4F7126AA0F35}" type="pres">
      <dgm:prSet presAssocID="{3D6B695B-E704-4F54-BB6B-8E0A7C88F562}" presName="parentText" presStyleLbl="node1" presStyleIdx="0" presStyleCnt="7">
        <dgm:presLayoutVars>
          <dgm:chMax val="1"/>
          <dgm:bulletEnabled val="1"/>
        </dgm:presLayoutVars>
      </dgm:prSet>
      <dgm:spPr/>
    </dgm:pt>
    <dgm:pt modelId="{BC9C7F60-0599-4529-979D-7C13EE712415}" type="pres">
      <dgm:prSet presAssocID="{3D6B695B-E704-4F54-BB6B-8E0A7C88F562}" presName="descendantText" presStyleLbl="alignAccFollowNode1" presStyleIdx="0" presStyleCnt="7">
        <dgm:presLayoutVars>
          <dgm:bulletEnabled val="1"/>
        </dgm:presLayoutVars>
      </dgm:prSet>
      <dgm:spPr/>
    </dgm:pt>
    <dgm:pt modelId="{7C307244-6CE8-4E57-9FE7-BAA1F7AA12D0}" type="pres">
      <dgm:prSet presAssocID="{1AE3417F-7C98-47B7-B714-D397CF4ACD39}" presName="sp" presStyleCnt="0"/>
      <dgm:spPr/>
    </dgm:pt>
    <dgm:pt modelId="{8E5E9DD7-D01B-43C7-9B1E-D21736923323}" type="pres">
      <dgm:prSet presAssocID="{773ACBA8-8BED-4D51-A67D-64B5E93CF147}" presName="linNode" presStyleCnt="0"/>
      <dgm:spPr/>
    </dgm:pt>
    <dgm:pt modelId="{664962E6-5654-4F22-B01C-A69E3FBA2042}" type="pres">
      <dgm:prSet presAssocID="{773ACBA8-8BED-4D51-A67D-64B5E93CF147}" presName="parentText" presStyleLbl="node1" presStyleIdx="1" presStyleCnt="7">
        <dgm:presLayoutVars>
          <dgm:chMax val="1"/>
          <dgm:bulletEnabled val="1"/>
        </dgm:presLayoutVars>
      </dgm:prSet>
      <dgm:spPr/>
    </dgm:pt>
    <dgm:pt modelId="{469DBA07-D2AB-4CB4-BE98-B8C7C326723D}" type="pres">
      <dgm:prSet presAssocID="{773ACBA8-8BED-4D51-A67D-64B5E93CF147}" presName="descendantText" presStyleLbl="alignAccFollowNode1" presStyleIdx="1" presStyleCnt="7">
        <dgm:presLayoutVars>
          <dgm:bulletEnabled val="1"/>
        </dgm:presLayoutVars>
      </dgm:prSet>
      <dgm:spPr/>
    </dgm:pt>
    <dgm:pt modelId="{A7E8E69B-1235-45CD-A7F6-85CDAAF9A0CE}" type="pres">
      <dgm:prSet presAssocID="{3C8C64B4-7536-4DB2-B121-56D1DD4E6BF8}" presName="sp" presStyleCnt="0"/>
      <dgm:spPr/>
    </dgm:pt>
    <dgm:pt modelId="{6DC49251-5193-4233-976E-29EBFBA2CA9A}" type="pres">
      <dgm:prSet presAssocID="{E0B4727D-8DB3-4297-BDF8-5EB5E5D2971D}" presName="linNode" presStyleCnt="0"/>
      <dgm:spPr/>
    </dgm:pt>
    <dgm:pt modelId="{51A6E1CA-3E97-4E89-9467-E65695C0D97B}" type="pres">
      <dgm:prSet presAssocID="{E0B4727D-8DB3-4297-BDF8-5EB5E5D2971D}" presName="parentText" presStyleLbl="node1" presStyleIdx="2" presStyleCnt="7">
        <dgm:presLayoutVars>
          <dgm:chMax val="1"/>
          <dgm:bulletEnabled val="1"/>
        </dgm:presLayoutVars>
      </dgm:prSet>
      <dgm:spPr/>
    </dgm:pt>
    <dgm:pt modelId="{A7AC2249-1F32-42A7-9E64-5675E99E8222}" type="pres">
      <dgm:prSet presAssocID="{E0B4727D-8DB3-4297-BDF8-5EB5E5D2971D}" presName="descendantText" presStyleLbl="alignAccFollowNode1" presStyleIdx="2" presStyleCnt="7">
        <dgm:presLayoutVars>
          <dgm:bulletEnabled val="1"/>
        </dgm:presLayoutVars>
      </dgm:prSet>
      <dgm:spPr/>
    </dgm:pt>
    <dgm:pt modelId="{46C983B4-3CE2-40CF-A6E6-634497C1A781}" type="pres">
      <dgm:prSet presAssocID="{EFB5EE7E-6159-4CEC-B389-D361859EB51D}" presName="sp" presStyleCnt="0"/>
      <dgm:spPr/>
    </dgm:pt>
    <dgm:pt modelId="{8992D099-7315-4ED8-A80A-01E8B47FA0F1}" type="pres">
      <dgm:prSet presAssocID="{C32D65D5-F20C-41D7-8D5B-69A482C6B9DE}" presName="linNode" presStyleCnt="0"/>
      <dgm:spPr/>
    </dgm:pt>
    <dgm:pt modelId="{249BD6D0-61A5-411E-956F-88F6121FCD5A}" type="pres">
      <dgm:prSet presAssocID="{C32D65D5-F20C-41D7-8D5B-69A482C6B9DE}" presName="parentText" presStyleLbl="node1" presStyleIdx="3" presStyleCnt="7">
        <dgm:presLayoutVars>
          <dgm:chMax val="1"/>
          <dgm:bulletEnabled val="1"/>
        </dgm:presLayoutVars>
      </dgm:prSet>
      <dgm:spPr/>
    </dgm:pt>
    <dgm:pt modelId="{FAB5BEAC-6E20-48CA-AE9E-B5BDAF22DB93}" type="pres">
      <dgm:prSet presAssocID="{C32D65D5-F20C-41D7-8D5B-69A482C6B9DE}" presName="descendantText" presStyleLbl="alignAccFollowNode1" presStyleIdx="3" presStyleCnt="7">
        <dgm:presLayoutVars>
          <dgm:bulletEnabled val="1"/>
        </dgm:presLayoutVars>
      </dgm:prSet>
      <dgm:spPr/>
    </dgm:pt>
    <dgm:pt modelId="{9EE951F3-2DAD-4E8B-AD21-B9531F5E970A}" type="pres">
      <dgm:prSet presAssocID="{D22AA9C8-3A00-41AE-83AB-5AEBA3DBE4F5}" presName="sp" presStyleCnt="0"/>
      <dgm:spPr/>
    </dgm:pt>
    <dgm:pt modelId="{DC689D32-9C26-4C47-99AE-ED125A5CAF5C}" type="pres">
      <dgm:prSet presAssocID="{639F3986-F8AE-42EA-80DA-55FCA40F8696}" presName="linNode" presStyleCnt="0"/>
      <dgm:spPr/>
    </dgm:pt>
    <dgm:pt modelId="{56F8EFDD-E6FE-42B0-9C1C-69651C0E78D4}" type="pres">
      <dgm:prSet presAssocID="{639F3986-F8AE-42EA-80DA-55FCA40F8696}" presName="parentText" presStyleLbl="node1" presStyleIdx="4" presStyleCnt="7">
        <dgm:presLayoutVars>
          <dgm:chMax val="1"/>
          <dgm:bulletEnabled val="1"/>
        </dgm:presLayoutVars>
      </dgm:prSet>
      <dgm:spPr/>
    </dgm:pt>
    <dgm:pt modelId="{117F1085-A13C-43E1-901D-8901E37E3BE5}" type="pres">
      <dgm:prSet presAssocID="{639F3986-F8AE-42EA-80DA-55FCA40F8696}" presName="descendantText" presStyleLbl="alignAccFollowNode1" presStyleIdx="4" presStyleCnt="7">
        <dgm:presLayoutVars>
          <dgm:bulletEnabled val="1"/>
        </dgm:presLayoutVars>
      </dgm:prSet>
      <dgm:spPr/>
    </dgm:pt>
    <dgm:pt modelId="{03EE783F-3D75-4E9D-BCC8-581BE1B329D3}" type="pres">
      <dgm:prSet presAssocID="{A857C213-C4C0-48AB-9D39-DACF7F478F42}" presName="sp" presStyleCnt="0"/>
      <dgm:spPr/>
    </dgm:pt>
    <dgm:pt modelId="{372A479D-F7EE-4689-816C-239C071D1B35}" type="pres">
      <dgm:prSet presAssocID="{ECEBE5C8-294B-4295-90EA-CFBEC0C026CA}" presName="linNode" presStyleCnt="0"/>
      <dgm:spPr/>
    </dgm:pt>
    <dgm:pt modelId="{D7ACAEDA-B383-4C48-A7A5-A4EDAB95B5F5}" type="pres">
      <dgm:prSet presAssocID="{ECEBE5C8-294B-4295-90EA-CFBEC0C026CA}" presName="parentText" presStyleLbl="node1" presStyleIdx="5" presStyleCnt="7">
        <dgm:presLayoutVars>
          <dgm:chMax val="1"/>
          <dgm:bulletEnabled val="1"/>
        </dgm:presLayoutVars>
      </dgm:prSet>
      <dgm:spPr/>
    </dgm:pt>
    <dgm:pt modelId="{A6C6C873-D139-476C-A6ED-7C5D6C4A2F06}" type="pres">
      <dgm:prSet presAssocID="{ECEBE5C8-294B-4295-90EA-CFBEC0C026CA}" presName="descendantText" presStyleLbl="alignAccFollowNode1" presStyleIdx="5" presStyleCnt="7">
        <dgm:presLayoutVars>
          <dgm:bulletEnabled val="1"/>
        </dgm:presLayoutVars>
      </dgm:prSet>
      <dgm:spPr/>
    </dgm:pt>
    <dgm:pt modelId="{EA6C5E9C-818B-4CCA-945B-A958435B6787}" type="pres">
      <dgm:prSet presAssocID="{C814D913-093E-40CE-8755-2D089EF6B818}" presName="sp" presStyleCnt="0"/>
      <dgm:spPr/>
    </dgm:pt>
    <dgm:pt modelId="{18AC3E88-14E3-4452-8602-10DDA653698C}" type="pres">
      <dgm:prSet presAssocID="{55BAE7D5-896A-4FA8-83D3-6667D7D79649}" presName="linNode" presStyleCnt="0"/>
      <dgm:spPr/>
    </dgm:pt>
    <dgm:pt modelId="{E2BF746B-AE3D-4135-B447-4D1D94774ACB}" type="pres">
      <dgm:prSet presAssocID="{55BAE7D5-896A-4FA8-83D3-6667D7D79649}" presName="parentText" presStyleLbl="node1" presStyleIdx="6" presStyleCnt="7">
        <dgm:presLayoutVars>
          <dgm:chMax val="1"/>
          <dgm:bulletEnabled val="1"/>
        </dgm:presLayoutVars>
      </dgm:prSet>
      <dgm:spPr/>
    </dgm:pt>
    <dgm:pt modelId="{CF803D88-E8C9-4FAA-9CF4-4803FD097F4A}" type="pres">
      <dgm:prSet presAssocID="{55BAE7D5-896A-4FA8-83D3-6667D7D79649}" presName="descendantText" presStyleLbl="alignAccFollowNode1" presStyleIdx="6" presStyleCnt="7">
        <dgm:presLayoutVars>
          <dgm:bulletEnabled val="1"/>
        </dgm:presLayoutVars>
      </dgm:prSet>
      <dgm:spPr/>
    </dgm:pt>
  </dgm:ptLst>
  <dgm:cxnLst>
    <dgm:cxn modelId="{107CDE08-DDC1-4E6D-90B3-E344FB0EC9D9}" type="presOf" srcId="{38FF215A-FF38-43D4-9BE5-63AA70CF4085}" destId="{A7AC2249-1F32-42A7-9E64-5675E99E8222}" srcOrd="0" destOrd="0" presId="urn:microsoft.com/office/officeart/2005/8/layout/vList5"/>
    <dgm:cxn modelId="{0294710A-DDFE-47A7-8194-942CB6BC2D04}" type="presOf" srcId="{639F3986-F8AE-42EA-80DA-55FCA40F8696}" destId="{56F8EFDD-E6FE-42B0-9C1C-69651C0E78D4}" srcOrd="0" destOrd="0" presId="urn:microsoft.com/office/officeart/2005/8/layout/vList5"/>
    <dgm:cxn modelId="{03031B0D-B104-4105-8B74-D0FB3FAFF129}" type="presOf" srcId="{C0FB7563-C55E-4895-A863-DC7A82B99A74}" destId="{BC9C7F60-0599-4529-979D-7C13EE712415}" srcOrd="0" destOrd="0" presId="urn:microsoft.com/office/officeart/2005/8/layout/vList5"/>
    <dgm:cxn modelId="{C2015910-3B71-4067-AADF-E6A2C5036781}" type="presOf" srcId="{1DCAB258-84E9-4693-B8C5-77DBAF11533E}" destId="{A6C6C873-D139-476C-A6ED-7C5D6C4A2F06}" srcOrd="0" destOrd="1" presId="urn:microsoft.com/office/officeart/2005/8/layout/vList5"/>
    <dgm:cxn modelId="{F2092A14-612C-4124-8F3F-104E22E77180}" srcId="{EED38556-6D7D-4F76-85DF-BADD0086BEF8}" destId="{3D6B695B-E704-4F54-BB6B-8E0A7C88F562}" srcOrd="0" destOrd="0" parTransId="{5E6194EC-A736-440E-B24A-C6082E65CDBB}" sibTransId="{1AE3417F-7C98-47B7-B714-D397CF4ACD39}"/>
    <dgm:cxn modelId="{EB100018-1F18-447B-B593-EA4E8702C871}" srcId="{EED38556-6D7D-4F76-85DF-BADD0086BEF8}" destId="{773ACBA8-8BED-4D51-A67D-64B5E93CF147}" srcOrd="1" destOrd="0" parTransId="{AE0936A6-7896-4330-A9D0-BDF968AC8B60}" sibTransId="{3C8C64B4-7536-4DB2-B121-56D1DD4E6BF8}"/>
    <dgm:cxn modelId="{F730CE27-69E1-48E0-8416-2BFA77DE0F2B}" type="presOf" srcId="{3D6B695B-E704-4F54-BB6B-8E0A7C88F562}" destId="{0851F0E5-5FF0-4D65-A7B9-4F7126AA0F35}" srcOrd="0" destOrd="0" presId="urn:microsoft.com/office/officeart/2005/8/layout/vList5"/>
    <dgm:cxn modelId="{944BE429-C78B-4EC9-B101-DE72BBE0839E}" srcId="{ECEBE5C8-294B-4295-90EA-CFBEC0C026CA}" destId="{3AFF4B0C-AD3C-4982-906F-73659CED1884}" srcOrd="0" destOrd="0" parTransId="{92CC0B46-0333-4612-8D9C-891957D40A1F}" sibTransId="{E2D6890B-0AE2-4D22-91A7-C54C823B2A7A}"/>
    <dgm:cxn modelId="{B6692C31-34BA-47AD-A814-A02786DE92FD}" srcId="{EED38556-6D7D-4F76-85DF-BADD0086BEF8}" destId="{639F3986-F8AE-42EA-80DA-55FCA40F8696}" srcOrd="4" destOrd="0" parTransId="{196CDA56-88E1-49AC-B697-B29C53671801}" sibTransId="{A857C213-C4C0-48AB-9D39-DACF7F478F42}"/>
    <dgm:cxn modelId="{CE1A6F5E-EE26-4F14-AE40-5EEA31916843}" srcId="{E0B4727D-8DB3-4297-BDF8-5EB5E5D2971D}" destId="{38FF215A-FF38-43D4-9BE5-63AA70CF4085}" srcOrd="0" destOrd="0" parTransId="{6166D951-6410-4DAE-AF20-A924F32942CA}" sibTransId="{8A7F75B4-CD0D-4897-8475-EEED3445DCCF}"/>
    <dgm:cxn modelId="{DDA55344-BBE8-4EEB-B294-FAA3489C4D7D}" srcId="{639F3986-F8AE-42EA-80DA-55FCA40F8696}" destId="{AB6AB9C1-89C5-47E0-AB6B-7029A92F8A69}" srcOrd="0" destOrd="0" parTransId="{A7A07385-D91E-462D-B8AE-D08DF4DA21FE}" sibTransId="{085E6850-7E5C-4C3C-B1BC-99083A8C4F30}"/>
    <dgm:cxn modelId="{6B58A544-E370-4004-8D1A-D663D3039700}" srcId="{773ACBA8-8BED-4D51-A67D-64B5E93CF147}" destId="{D4D73DA8-2026-4C35-A5A7-643D933C3F77}" srcOrd="0" destOrd="0" parTransId="{98BE3861-B7AA-4881-8CAE-6D15EDD29260}" sibTransId="{8B8E217E-1A3E-4700-A791-903D9976BC2B}"/>
    <dgm:cxn modelId="{16096067-941E-4615-852D-185A82D86356}" srcId="{3D6B695B-E704-4F54-BB6B-8E0A7C88F562}" destId="{B282CC6F-7B36-4CEA-9212-9A590F162B3C}" srcOrd="1" destOrd="0" parTransId="{6FC7F356-EE2B-46E3-9A5E-082CDD7195D9}" sibTransId="{612D4F90-51AB-4916-B06D-ED9292B0D5C4}"/>
    <dgm:cxn modelId="{64E6B167-57B2-4FD7-BDDB-2CCCF3DC5E04}" type="presOf" srcId="{209CB6C5-4698-4FA3-A498-594BA9B80E2E}" destId="{469DBA07-D2AB-4CB4-BE98-B8C7C326723D}" srcOrd="0" destOrd="1" presId="urn:microsoft.com/office/officeart/2005/8/layout/vList5"/>
    <dgm:cxn modelId="{91B53449-D12F-4C67-A498-4A692BA6C3E8}" type="presOf" srcId="{C32D65D5-F20C-41D7-8D5B-69A482C6B9DE}" destId="{249BD6D0-61A5-411E-956F-88F6121FCD5A}" srcOrd="0" destOrd="0" presId="urn:microsoft.com/office/officeart/2005/8/layout/vList5"/>
    <dgm:cxn modelId="{124D814A-C0FD-4A72-BBAB-5EA6858D91E3}" srcId="{EED38556-6D7D-4F76-85DF-BADD0086BEF8}" destId="{E0B4727D-8DB3-4297-BDF8-5EB5E5D2971D}" srcOrd="2" destOrd="0" parTransId="{0D3F0B80-D596-47C8-A62F-BB517921E89C}" sibTransId="{EFB5EE7E-6159-4CEC-B389-D361859EB51D}"/>
    <dgm:cxn modelId="{F3B1D24F-3289-4E2C-A9BB-FF5F04FCE6D6}" srcId="{773ACBA8-8BED-4D51-A67D-64B5E93CF147}" destId="{209CB6C5-4698-4FA3-A498-594BA9B80E2E}" srcOrd="1" destOrd="0" parTransId="{58502354-FBDF-4547-AB27-57367C3CC594}" sibTransId="{96B3DF87-D9F1-4A23-8E04-2A09F70B3D75}"/>
    <dgm:cxn modelId="{7F5A6174-CDEC-4070-83A8-9E9439DB434E}" srcId="{C32D65D5-F20C-41D7-8D5B-69A482C6B9DE}" destId="{97BBC3B5-D239-434B-83AF-630254DC0BE9}" srcOrd="1" destOrd="0" parTransId="{F5E6B5DE-B9D8-4C5D-930B-F50C8CA1D125}" sibTransId="{F192BA43-3DEA-4F91-B3F5-E51DFB46E63F}"/>
    <dgm:cxn modelId="{11CB6F74-08AD-4777-AB2C-C3D32AD91279}" type="presOf" srcId="{D4D73DA8-2026-4C35-A5A7-643D933C3F77}" destId="{469DBA07-D2AB-4CB4-BE98-B8C7C326723D}" srcOrd="0" destOrd="0" presId="urn:microsoft.com/office/officeart/2005/8/layout/vList5"/>
    <dgm:cxn modelId="{34420D57-ED70-458E-A90F-8B41F3460B89}" type="presOf" srcId="{ECEBE5C8-294B-4295-90EA-CFBEC0C026CA}" destId="{D7ACAEDA-B383-4C48-A7A5-A4EDAB95B5F5}" srcOrd="0" destOrd="0" presId="urn:microsoft.com/office/officeart/2005/8/layout/vList5"/>
    <dgm:cxn modelId="{B03CC978-F6D2-4F18-A14A-CACD5B6BC2A6}" type="presOf" srcId="{EED38556-6D7D-4F76-85DF-BADD0086BEF8}" destId="{5BCB8E66-3C5C-4D4B-BCD2-0B5122D25C8A}" srcOrd="0" destOrd="0" presId="urn:microsoft.com/office/officeart/2005/8/layout/vList5"/>
    <dgm:cxn modelId="{4691BA7C-11DD-435B-9FFD-31903B583D02}" type="presOf" srcId="{97BBC3B5-D239-434B-83AF-630254DC0BE9}" destId="{FAB5BEAC-6E20-48CA-AE9E-B5BDAF22DB93}" srcOrd="0" destOrd="1" presId="urn:microsoft.com/office/officeart/2005/8/layout/vList5"/>
    <dgm:cxn modelId="{7FABCE7E-1D68-4FF4-8B21-2892DED16426}" srcId="{3D6B695B-E704-4F54-BB6B-8E0A7C88F562}" destId="{C0FB7563-C55E-4895-A863-DC7A82B99A74}" srcOrd="0" destOrd="0" parTransId="{B0492EE4-A02B-4A8F-B9A0-64D3E6D7DD6A}" sibTransId="{3AC2C852-F5B3-4ACE-A91C-5075E805E537}"/>
    <dgm:cxn modelId="{47C49C81-4E80-492C-AC0E-7EE920C1BF09}" type="presOf" srcId="{3AFF4B0C-AD3C-4982-906F-73659CED1884}" destId="{A6C6C873-D139-476C-A6ED-7C5D6C4A2F06}" srcOrd="0" destOrd="0" presId="urn:microsoft.com/office/officeart/2005/8/layout/vList5"/>
    <dgm:cxn modelId="{FFDE0787-B36F-4338-A3E0-73D484EF24DE}" type="presOf" srcId="{AB6AB9C1-89C5-47E0-AB6B-7029A92F8A69}" destId="{117F1085-A13C-43E1-901D-8901E37E3BE5}" srcOrd="0" destOrd="0" presId="urn:microsoft.com/office/officeart/2005/8/layout/vList5"/>
    <dgm:cxn modelId="{A27D428C-4DA6-4975-B7E5-AA559C0D1B84}" srcId="{639F3986-F8AE-42EA-80DA-55FCA40F8696}" destId="{A8ED4D8F-3769-4408-B016-90C9092CFE07}" srcOrd="1" destOrd="0" parTransId="{E184CC61-FED7-49B8-899F-6C9AED7F1887}" sibTransId="{20B34C2B-EE70-41AC-A2B3-089CE039457D}"/>
    <dgm:cxn modelId="{89432C95-86E6-4893-8DED-AA95AA200236}" srcId="{EED38556-6D7D-4F76-85DF-BADD0086BEF8}" destId="{ECEBE5C8-294B-4295-90EA-CFBEC0C026CA}" srcOrd="5" destOrd="0" parTransId="{7BA6993E-AB39-48BA-98A3-B7767323BCEA}" sibTransId="{C814D913-093E-40CE-8755-2D089EF6B818}"/>
    <dgm:cxn modelId="{A0453C97-398A-4F91-B61E-535BF54DC085}" srcId="{ECEBE5C8-294B-4295-90EA-CFBEC0C026CA}" destId="{1DCAB258-84E9-4693-B8C5-77DBAF11533E}" srcOrd="1" destOrd="0" parTransId="{C3DF83BC-F400-4D34-A766-4C65836344DF}" sibTransId="{826D4F30-AD74-448B-B558-32A14CFA22B5}"/>
    <dgm:cxn modelId="{86F6DC97-82E8-443D-9246-4417EB15AACC}" srcId="{55BAE7D5-896A-4FA8-83D3-6667D7D79649}" destId="{2DD11D8F-261B-4AFB-B3D0-9F34006BCB9F}" srcOrd="1" destOrd="0" parTransId="{FE793CF8-FBCD-459C-85F1-47C915C0DCE1}" sibTransId="{2AEEFCDB-9BED-4FEC-9D64-BEE48737CC05}"/>
    <dgm:cxn modelId="{B5232D9C-943C-4905-A3C8-02D72A7CB4AD}" srcId="{EED38556-6D7D-4F76-85DF-BADD0086BEF8}" destId="{55BAE7D5-896A-4FA8-83D3-6667D7D79649}" srcOrd="6" destOrd="0" parTransId="{D8101C0E-6A38-4AAE-A306-F5B2FAB629A5}" sibTransId="{D2252305-FF8E-4B4C-BB6B-1396BB9E53BD}"/>
    <dgm:cxn modelId="{EED3289E-C2A0-416B-8EAE-D92B3375278A}" type="presOf" srcId="{0C234C9D-7BF6-448F-959B-E21B5FB6504B}" destId="{CF803D88-E8C9-4FAA-9CF4-4803FD097F4A}" srcOrd="0" destOrd="0" presId="urn:microsoft.com/office/officeart/2005/8/layout/vList5"/>
    <dgm:cxn modelId="{0AFCA7A6-DDA4-4B8D-B94B-CBCBF5742BC7}" type="presOf" srcId="{773ACBA8-8BED-4D51-A67D-64B5E93CF147}" destId="{664962E6-5654-4F22-B01C-A69E3FBA2042}" srcOrd="0" destOrd="0" presId="urn:microsoft.com/office/officeart/2005/8/layout/vList5"/>
    <dgm:cxn modelId="{9357EEA8-A1CE-4B1C-B087-7CE6AA378855}" type="presOf" srcId="{E936BDEC-E2A6-408D-809C-EF42E18B1592}" destId="{FAB5BEAC-6E20-48CA-AE9E-B5BDAF22DB93}" srcOrd="0" destOrd="0" presId="urn:microsoft.com/office/officeart/2005/8/layout/vList5"/>
    <dgm:cxn modelId="{A65954AD-BC1B-4050-884B-B68E9A50D01A}" srcId="{C32D65D5-F20C-41D7-8D5B-69A482C6B9DE}" destId="{E936BDEC-E2A6-408D-809C-EF42E18B1592}" srcOrd="0" destOrd="0" parTransId="{82E696BA-A34A-4D30-8C61-C05F029F84B4}" sibTransId="{8AC5A4CC-DA7F-4847-9759-F58CE5091995}"/>
    <dgm:cxn modelId="{9E2FDEBC-60D8-4251-ADFF-D6180B5887F7}" type="presOf" srcId="{55BAE7D5-896A-4FA8-83D3-6667D7D79649}" destId="{E2BF746B-AE3D-4135-B447-4D1D94774ACB}" srcOrd="0" destOrd="0" presId="urn:microsoft.com/office/officeart/2005/8/layout/vList5"/>
    <dgm:cxn modelId="{660B7BC9-8F1A-456F-9025-7840B5F9A702}" srcId="{E0B4727D-8DB3-4297-BDF8-5EB5E5D2971D}" destId="{02DE8519-C8AA-47BB-896E-788F87C9968F}" srcOrd="1" destOrd="0" parTransId="{44B59505-AE33-4C5F-90C5-F9F280CF0E4B}" sibTransId="{993E9E34-7AB8-49FF-8828-9F2075D3E2E8}"/>
    <dgm:cxn modelId="{0E9F89CF-2377-4D60-A13B-D35C98440B6A}" type="presOf" srcId="{B282CC6F-7B36-4CEA-9212-9A590F162B3C}" destId="{BC9C7F60-0599-4529-979D-7C13EE712415}" srcOrd="0" destOrd="1" presId="urn:microsoft.com/office/officeart/2005/8/layout/vList5"/>
    <dgm:cxn modelId="{6369A5D1-FAD7-40AC-BCA2-36F8A7F4177B}" type="presOf" srcId="{8F01E9AD-C708-4630-8F21-28436485D37D}" destId="{CF803D88-E8C9-4FAA-9CF4-4803FD097F4A}" srcOrd="0" destOrd="2" presId="urn:microsoft.com/office/officeart/2005/8/layout/vList5"/>
    <dgm:cxn modelId="{25C393D8-4442-4059-9DA2-72DD128059C4}" type="presOf" srcId="{E0B4727D-8DB3-4297-BDF8-5EB5E5D2971D}" destId="{51A6E1CA-3E97-4E89-9467-E65695C0D97B}" srcOrd="0" destOrd="0" presId="urn:microsoft.com/office/officeart/2005/8/layout/vList5"/>
    <dgm:cxn modelId="{B13ED2E2-F1FA-42C5-92DF-9C3FD2A32D5D}" type="presOf" srcId="{02DE8519-C8AA-47BB-896E-788F87C9968F}" destId="{A7AC2249-1F32-42A7-9E64-5675E99E8222}" srcOrd="0" destOrd="1" presId="urn:microsoft.com/office/officeart/2005/8/layout/vList5"/>
    <dgm:cxn modelId="{2757FDE5-1EBA-47E0-9267-D8E7C027C2E7}" srcId="{55BAE7D5-896A-4FA8-83D3-6667D7D79649}" destId="{0C234C9D-7BF6-448F-959B-E21B5FB6504B}" srcOrd="0" destOrd="0" parTransId="{70555D2C-2AF2-4439-93D8-BA1F7A58F854}" sibTransId="{88BC5611-5655-47E6-8401-DEEA18CB1CEF}"/>
    <dgm:cxn modelId="{530209E7-6027-4E05-965A-5601F8FF8401}" srcId="{55BAE7D5-896A-4FA8-83D3-6667D7D79649}" destId="{8F01E9AD-C708-4630-8F21-28436485D37D}" srcOrd="2" destOrd="0" parTransId="{5823B115-B5A9-4CD8-8509-D39EAE3BC9C5}" sibTransId="{71C28544-0445-407D-AFF1-6FBDE6C06591}"/>
    <dgm:cxn modelId="{67D1A7EF-FDA7-431D-8FB2-2454C240F896}" srcId="{EED38556-6D7D-4F76-85DF-BADD0086BEF8}" destId="{C32D65D5-F20C-41D7-8D5B-69A482C6B9DE}" srcOrd="3" destOrd="0" parTransId="{489BD7B8-44FC-493C-90EA-BE96D9F03ECF}" sibTransId="{D22AA9C8-3A00-41AE-83AB-5AEBA3DBE4F5}"/>
    <dgm:cxn modelId="{091822F1-796E-495B-9C1A-1DCC24A05AEF}" type="presOf" srcId="{2DD11D8F-261B-4AFB-B3D0-9F34006BCB9F}" destId="{CF803D88-E8C9-4FAA-9CF4-4803FD097F4A}" srcOrd="0" destOrd="1" presId="urn:microsoft.com/office/officeart/2005/8/layout/vList5"/>
    <dgm:cxn modelId="{7350B6F4-17EA-4E36-B487-AC21C6D66D51}" type="presOf" srcId="{A8ED4D8F-3769-4408-B016-90C9092CFE07}" destId="{117F1085-A13C-43E1-901D-8901E37E3BE5}" srcOrd="0" destOrd="1" presId="urn:microsoft.com/office/officeart/2005/8/layout/vList5"/>
    <dgm:cxn modelId="{485CE97E-E337-498B-BBAE-6D91BA766FEA}" type="presParOf" srcId="{5BCB8E66-3C5C-4D4B-BCD2-0B5122D25C8A}" destId="{0D9CD8B5-96DD-464D-8DF3-5F8F58B462AD}" srcOrd="0" destOrd="0" presId="urn:microsoft.com/office/officeart/2005/8/layout/vList5"/>
    <dgm:cxn modelId="{E83F431F-92F2-4FD0-9469-8969D54263B4}" type="presParOf" srcId="{0D9CD8B5-96DD-464D-8DF3-5F8F58B462AD}" destId="{0851F0E5-5FF0-4D65-A7B9-4F7126AA0F35}" srcOrd="0" destOrd="0" presId="urn:microsoft.com/office/officeart/2005/8/layout/vList5"/>
    <dgm:cxn modelId="{BD327E59-8E4B-4B93-AFF5-F2DF5B780067}" type="presParOf" srcId="{0D9CD8B5-96DD-464D-8DF3-5F8F58B462AD}" destId="{BC9C7F60-0599-4529-979D-7C13EE712415}" srcOrd="1" destOrd="0" presId="urn:microsoft.com/office/officeart/2005/8/layout/vList5"/>
    <dgm:cxn modelId="{4592CD4C-1B22-4216-B56C-2384FB293DEE}" type="presParOf" srcId="{5BCB8E66-3C5C-4D4B-BCD2-0B5122D25C8A}" destId="{7C307244-6CE8-4E57-9FE7-BAA1F7AA12D0}" srcOrd="1" destOrd="0" presId="urn:microsoft.com/office/officeart/2005/8/layout/vList5"/>
    <dgm:cxn modelId="{E4BF0DEA-C5A1-454B-A512-FA6B3DA2BFFD}" type="presParOf" srcId="{5BCB8E66-3C5C-4D4B-BCD2-0B5122D25C8A}" destId="{8E5E9DD7-D01B-43C7-9B1E-D21736923323}" srcOrd="2" destOrd="0" presId="urn:microsoft.com/office/officeart/2005/8/layout/vList5"/>
    <dgm:cxn modelId="{6F8A75C9-E62E-4FE4-92F7-21B99AD15E36}" type="presParOf" srcId="{8E5E9DD7-D01B-43C7-9B1E-D21736923323}" destId="{664962E6-5654-4F22-B01C-A69E3FBA2042}" srcOrd="0" destOrd="0" presId="urn:microsoft.com/office/officeart/2005/8/layout/vList5"/>
    <dgm:cxn modelId="{22A5691E-CD00-449C-95B2-7BABD5CC86D9}" type="presParOf" srcId="{8E5E9DD7-D01B-43C7-9B1E-D21736923323}" destId="{469DBA07-D2AB-4CB4-BE98-B8C7C326723D}" srcOrd="1" destOrd="0" presId="urn:microsoft.com/office/officeart/2005/8/layout/vList5"/>
    <dgm:cxn modelId="{7DE61FEF-7A8C-4B4E-A808-782383701AB0}" type="presParOf" srcId="{5BCB8E66-3C5C-4D4B-BCD2-0B5122D25C8A}" destId="{A7E8E69B-1235-45CD-A7F6-85CDAAF9A0CE}" srcOrd="3" destOrd="0" presId="urn:microsoft.com/office/officeart/2005/8/layout/vList5"/>
    <dgm:cxn modelId="{749ACFA0-38AE-48B7-A75C-5776D1C7CD4B}" type="presParOf" srcId="{5BCB8E66-3C5C-4D4B-BCD2-0B5122D25C8A}" destId="{6DC49251-5193-4233-976E-29EBFBA2CA9A}" srcOrd="4" destOrd="0" presId="urn:microsoft.com/office/officeart/2005/8/layout/vList5"/>
    <dgm:cxn modelId="{BDC2D5C9-72FF-4C28-A392-506306D33EB6}" type="presParOf" srcId="{6DC49251-5193-4233-976E-29EBFBA2CA9A}" destId="{51A6E1CA-3E97-4E89-9467-E65695C0D97B}" srcOrd="0" destOrd="0" presId="urn:microsoft.com/office/officeart/2005/8/layout/vList5"/>
    <dgm:cxn modelId="{7F20F888-6AD7-45FF-8D8A-BC3ED9E1824D}" type="presParOf" srcId="{6DC49251-5193-4233-976E-29EBFBA2CA9A}" destId="{A7AC2249-1F32-42A7-9E64-5675E99E8222}" srcOrd="1" destOrd="0" presId="urn:microsoft.com/office/officeart/2005/8/layout/vList5"/>
    <dgm:cxn modelId="{7B034B3F-39ED-4975-B946-95FD91B3C1FC}" type="presParOf" srcId="{5BCB8E66-3C5C-4D4B-BCD2-0B5122D25C8A}" destId="{46C983B4-3CE2-40CF-A6E6-634497C1A781}" srcOrd="5" destOrd="0" presId="urn:microsoft.com/office/officeart/2005/8/layout/vList5"/>
    <dgm:cxn modelId="{E20D6CDC-8080-4521-8FBC-080DD2BA316E}" type="presParOf" srcId="{5BCB8E66-3C5C-4D4B-BCD2-0B5122D25C8A}" destId="{8992D099-7315-4ED8-A80A-01E8B47FA0F1}" srcOrd="6" destOrd="0" presId="urn:microsoft.com/office/officeart/2005/8/layout/vList5"/>
    <dgm:cxn modelId="{B6DD0A26-14CC-4EBB-99E5-762E5988E100}" type="presParOf" srcId="{8992D099-7315-4ED8-A80A-01E8B47FA0F1}" destId="{249BD6D0-61A5-411E-956F-88F6121FCD5A}" srcOrd="0" destOrd="0" presId="urn:microsoft.com/office/officeart/2005/8/layout/vList5"/>
    <dgm:cxn modelId="{ED7BB792-1356-4F57-8F96-DE10F55866D0}" type="presParOf" srcId="{8992D099-7315-4ED8-A80A-01E8B47FA0F1}" destId="{FAB5BEAC-6E20-48CA-AE9E-B5BDAF22DB93}" srcOrd="1" destOrd="0" presId="urn:microsoft.com/office/officeart/2005/8/layout/vList5"/>
    <dgm:cxn modelId="{B7FC20A4-3E2A-4815-9172-8509054240A2}" type="presParOf" srcId="{5BCB8E66-3C5C-4D4B-BCD2-0B5122D25C8A}" destId="{9EE951F3-2DAD-4E8B-AD21-B9531F5E970A}" srcOrd="7" destOrd="0" presId="urn:microsoft.com/office/officeart/2005/8/layout/vList5"/>
    <dgm:cxn modelId="{CFCB795F-76BF-4A48-927A-1BBB12C8F5F5}" type="presParOf" srcId="{5BCB8E66-3C5C-4D4B-BCD2-0B5122D25C8A}" destId="{DC689D32-9C26-4C47-99AE-ED125A5CAF5C}" srcOrd="8" destOrd="0" presId="urn:microsoft.com/office/officeart/2005/8/layout/vList5"/>
    <dgm:cxn modelId="{464F12ED-5FA5-41B0-A8F5-FFA276640B20}" type="presParOf" srcId="{DC689D32-9C26-4C47-99AE-ED125A5CAF5C}" destId="{56F8EFDD-E6FE-42B0-9C1C-69651C0E78D4}" srcOrd="0" destOrd="0" presId="urn:microsoft.com/office/officeart/2005/8/layout/vList5"/>
    <dgm:cxn modelId="{D96E4BDE-CE33-48BE-B835-CDE8DE40F0A3}" type="presParOf" srcId="{DC689D32-9C26-4C47-99AE-ED125A5CAF5C}" destId="{117F1085-A13C-43E1-901D-8901E37E3BE5}" srcOrd="1" destOrd="0" presId="urn:microsoft.com/office/officeart/2005/8/layout/vList5"/>
    <dgm:cxn modelId="{74CBF4B9-EFC1-48A1-9492-4A1B0D9B73E9}" type="presParOf" srcId="{5BCB8E66-3C5C-4D4B-BCD2-0B5122D25C8A}" destId="{03EE783F-3D75-4E9D-BCC8-581BE1B329D3}" srcOrd="9" destOrd="0" presId="urn:microsoft.com/office/officeart/2005/8/layout/vList5"/>
    <dgm:cxn modelId="{3A471E88-7B89-4C6C-A3F0-B2CB62872696}" type="presParOf" srcId="{5BCB8E66-3C5C-4D4B-BCD2-0B5122D25C8A}" destId="{372A479D-F7EE-4689-816C-239C071D1B35}" srcOrd="10" destOrd="0" presId="urn:microsoft.com/office/officeart/2005/8/layout/vList5"/>
    <dgm:cxn modelId="{D2296656-8AA2-4A3A-ABE7-27E74909E3C0}" type="presParOf" srcId="{372A479D-F7EE-4689-816C-239C071D1B35}" destId="{D7ACAEDA-B383-4C48-A7A5-A4EDAB95B5F5}" srcOrd="0" destOrd="0" presId="urn:microsoft.com/office/officeart/2005/8/layout/vList5"/>
    <dgm:cxn modelId="{EE9F9701-B20A-4483-B7EB-1AD40B413BA6}" type="presParOf" srcId="{372A479D-F7EE-4689-816C-239C071D1B35}" destId="{A6C6C873-D139-476C-A6ED-7C5D6C4A2F06}" srcOrd="1" destOrd="0" presId="urn:microsoft.com/office/officeart/2005/8/layout/vList5"/>
    <dgm:cxn modelId="{5DEEA5F6-E063-4A79-8DA3-40E5CAE35094}" type="presParOf" srcId="{5BCB8E66-3C5C-4D4B-BCD2-0B5122D25C8A}" destId="{EA6C5E9C-818B-4CCA-945B-A958435B6787}" srcOrd="11" destOrd="0" presId="urn:microsoft.com/office/officeart/2005/8/layout/vList5"/>
    <dgm:cxn modelId="{4E2651E8-A9AA-4C48-B6F4-D1B07E235B77}" type="presParOf" srcId="{5BCB8E66-3C5C-4D4B-BCD2-0B5122D25C8A}" destId="{18AC3E88-14E3-4452-8602-10DDA653698C}" srcOrd="12" destOrd="0" presId="urn:microsoft.com/office/officeart/2005/8/layout/vList5"/>
    <dgm:cxn modelId="{D598C9D9-5C7A-4F14-8F56-F72930FB8AB2}" type="presParOf" srcId="{18AC3E88-14E3-4452-8602-10DDA653698C}" destId="{E2BF746B-AE3D-4135-B447-4D1D94774ACB}" srcOrd="0" destOrd="0" presId="urn:microsoft.com/office/officeart/2005/8/layout/vList5"/>
    <dgm:cxn modelId="{14124481-1490-4702-94E3-7F4790A0A7DE}" type="presParOf" srcId="{18AC3E88-14E3-4452-8602-10DDA653698C}" destId="{CF803D88-E8C9-4FAA-9CF4-4803FD097F4A}"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9F705A-2E37-4D41-AC2C-87D2405DDD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E"/>
        </a:p>
      </dgm:t>
    </dgm:pt>
    <dgm:pt modelId="{C2B95432-2F2B-4D4D-A046-5B8E4638A7DD}" type="pres">
      <dgm:prSet presAssocID="{B79F705A-2E37-4D41-AC2C-87D2405DDD40}" presName="vert0" presStyleCnt="0">
        <dgm:presLayoutVars>
          <dgm:dir/>
          <dgm:animOne val="branch"/>
          <dgm:animLvl val="lvl"/>
        </dgm:presLayoutVars>
      </dgm:prSet>
      <dgm:spPr/>
    </dgm:pt>
  </dgm:ptLst>
  <dgm:cxnLst>
    <dgm:cxn modelId="{DD414A61-A273-45A5-9DCD-E21C628F8B6C}" type="presOf" srcId="{B79F705A-2E37-4D41-AC2C-87D2405DDD40}" destId="{C2B95432-2F2B-4D4D-A046-5B8E4638A7DD}" srcOrd="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15B7B-FA9B-4483-8370-0FE45D03092E}">
      <dsp:nvSpPr>
        <dsp:cNvPr id="0" name=""/>
        <dsp:cNvSpPr/>
      </dsp:nvSpPr>
      <dsp:spPr>
        <a:xfrm>
          <a:off x="0" y="3655"/>
          <a:ext cx="131310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C8A553-4CD5-4FB4-A341-75AA1B1A329E}">
      <dsp:nvSpPr>
        <dsp:cNvPr id="0" name=""/>
        <dsp:cNvSpPr/>
      </dsp:nvSpPr>
      <dsp:spPr>
        <a:xfrm>
          <a:off x="0" y="3655"/>
          <a:ext cx="444808" cy="7479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IE" sz="2400" kern="1200" dirty="0">
            <a:solidFill>
              <a:schemeClr val="accent1">
                <a:lumMod val="75000"/>
              </a:schemeClr>
            </a:solidFill>
            <a:latin typeface="Arial" panose="020B0604020202020204" pitchFamily="34" charset="0"/>
            <a:cs typeface="Arial" panose="020B0604020202020204" pitchFamily="34" charset="0"/>
          </a:endParaRPr>
        </a:p>
      </dsp:txBody>
      <dsp:txXfrm>
        <a:off x="0" y="3655"/>
        <a:ext cx="444808" cy="7479152"/>
      </dsp:txXfrm>
    </dsp:sp>
    <dsp:sp modelId="{AE992A85-DE6C-4233-9CF3-930B586B0922}">
      <dsp:nvSpPr>
        <dsp:cNvPr id="0" name=""/>
        <dsp:cNvSpPr/>
      </dsp:nvSpPr>
      <dsp:spPr>
        <a:xfrm>
          <a:off x="622731" y="201590"/>
          <a:ext cx="11861590" cy="185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tx2">
                  <a:lumMod val="75000"/>
                </a:schemeClr>
              </a:solidFill>
              <a:latin typeface="+mn-lt"/>
              <a:cs typeface="Arial" panose="020B0604020202020204" pitchFamily="34" charset="0"/>
            </a:rPr>
            <a:t>Kilcarbery Grange: 1,034 homes with 30% social (310 homes)</a:t>
          </a:r>
        </a:p>
        <a:p>
          <a:pPr marL="0" lvl="0" indent="0" algn="l" defTabSz="889000">
            <a:lnSpc>
              <a:spcPct val="90000"/>
            </a:lnSpc>
            <a:spcBef>
              <a:spcPct val="0"/>
            </a:spcBef>
            <a:spcAft>
              <a:spcPct val="35000"/>
            </a:spcAft>
            <a:buNone/>
          </a:pPr>
          <a:r>
            <a:rPr lang="en-GB" sz="1800" kern="1200" dirty="0">
              <a:latin typeface="+mn-lt"/>
              <a:cs typeface="Arial" panose="020B0604020202020204" pitchFamily="34" charset="0"/>
            </a:rPr>
            <a:t>Phase 1 &amp; 2 of this project is now complete, with delivery of 227 social homes to date. Construction on phase 3 will complete in December 2024, with completion of phase 4 anticipated by mid 2025</a:t>
          </a:r>
          <a:r>
            <a:rPr lang="en-GB" sz="2000" kern="1200" dirty="0">
              <a:latin typeface="+mn-lt"/>
              <a:cs typeface="Arial" panose="020B0604020202020204" pitchFamily="34" charset="0"/>
            </a:rPr>
            <a:t>.</a:t>
          </a:r>
          <a:endParaRPr lang="en-IE" sz="2000" kern="1200" dirty="0">
            <a:latin typeface="+mn-lt"/>
            <a:cs typeface="Arial" panose="020B0604020202020204" pitchFamily="34" charset="0"/>
          </a:endParaRPr>
        </a:p>
      </dsp:txBody>
      <dsp:txXfrm>
        <a:off x="622731" y="201590"/>
        <a:ext cx="11861590" cy="1853142"/>
      </dsp:txXfrm>
    </dsp:sp>
    <dsp:sp modelId="{882419E3-7196-4B77-8369-D067C2846167}">
      <dsp:nvSpPr>
        <dsp:cNvPr id="0" name=""/>
        <dsp:cNvSpPr/>
      </dsp:nvSpPr>
      <dsp:spPr>
        <a:xfrm>
          <a:off x="444808" y="2054732"/>
          <a:ext cx="9489237" cy="0"/>
        </a:xfrm>
        <a:prstGeom prst="lin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3FFDB80-E9CE-4F25-89D9-E25554DF3D25}">
      <dsp:nvSpPr>
        <dsp:cNvPr id="0" name=""/>
        <dsp:cNvSpPr/>
      </dsp:nvSpPr>
      <dsp:spPr>
        <a:xfrm>
          <a:off x="571518" y="1622364"/>
          <a:ext cx="11471539" cy="86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tx2">
                  <a:lumMod val="75000"/>
                </a:schemeClr>
              </a:solidFill>
              <a:latin typeface="+mn-lt"/>
              <a:cs typeface="Arial" panose="020B0604020202020204" pitchFamily="34" charset="0"/>
            </a:rPr>
            <a:t>Killinarden Foothills: 620 homes (including 125 social , 123 Private &amp;  372 affordable purchase</a:t>
          </a:r>
          <a:r>
            <a:rPr lang="en-GB" sz="2000" kern="1200" dirty="0">
              <a:solidFill>
                <a:schemeClr val="tx2">
                  <a:lumMod val="75000"/>
                </a:schemeClr>
              </a:solidFill>
              <a:latin typeface="Arial" panose="020B0604020202020204" pitchFamily="34" charset="0"/>
              <a:cs typeface="Arial" panose="020B0604020202020204" pitchFamily="34" charset="0"/>
            </a:rPr>
            <a:t>)</a:t>
          </a:r>
        </a:p>
        <a:p>
          <a:pPr marL="0" lvl="0" indent="0" algn="l" defTabSz="889000">
            <a:lnSpc>
              <a:spcPct val="90000"/>
            </a:lnSpc>
            <a:spcBef>
              <a:spcPct val="0"/>
            </a:spcBef>
            <a:spcAft>
              <a:spcPct val="35000"/>
            </a:spcAft>
            <a:buNone/>
          </a:pPr>
          <a:r>
            <a:rPr lang="en-GB" sz="1800" kern="1200" dirty="0">
              <a:solidFill>
                <a:schemeClr val="tx1"/>
              </a:solidFill>
              <a:latin typeface="+mn-lt"/>
              <a:cs typeface="Arial" panose="020B0604020202020204" pitchFamily="34" charset="0"/>
            </a:rPr>
            <a:t>Commencement of works on-site to start mid December 2024. Phased delivery of first homes expected mid 2026.</a:t>
          </a:r>
          <a:endParaRPr lang="en-IE" sz="1800" kern="1200" dirty="0">
            <a:solidFill>
              <a:schemeClr val="tx1"/>
            </a:solidFill>
            <a:latin typeface="+mn-lt"/>
            <a:cs typeface="Arial" panose="020B0604020202020204" pitchFamily="34" charset="0"/>
          </a:endParaRPr>
        </a:p>
        <a:p>
          <a:pPr marL="0" lvl="0" indent="0" algn="l" defTabSz="889000">
            <a:lnSpc>
              <a:spcPct val="90000"/>
            </a:lnSpc>
            <a:spcBef>
              <a:spcPct val="0"/>
            </a:spcBef>
            <a:spcAft>
              <a:spcPct val="35000"/>
            </a:spcAft>
            <a:buNone/>
          </a:pPr>
          <a:endParaRPr lang="en-IE" sz="2000" kern="1200" dirty="0">
            <a:latin typeface="Arial" panose="020B0604020202020204" pitchFamily="34" charset="0"/>
            <a:cs typeface="Arial" panose="020B0604020202020204" pitchFamily="34" charset="0"/>
          </a:endParaRPr>
        </a:p>
      </dsp:txBody>
      <dsp:txXfrm>
        <a:off x="571518" y="1622364"/>
        <a:ext cx="11471539" cy="869130"/>
      </dsp:txXfrm>
    </dsp:sp>
    <dsp:sp modelId="{B58D3E9C-7584-4556-97AD-15BFA95AA73D}">
      <dsp:nvSpPr>
        <dsp:cNvPr id="0" name=""/>
        <dsp:cNvSpPr/>
      </dsp:nvSpPr>
      <dsp:spPr>
        <a:xfrm>
          <a:off x="444808" y="3121798"/>
          <a:ext cx="9489237" cy="0"/>
        </a:xfrm>
        <a:prstGeom prst="lin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B09C857-CBFF-4059-A50C-411BE6F08F96}">
      <dsp:nvSpPr>
        <dsp:cNvPr id="0" name=""/>
        <dsp:cNvSpPr/>
      </dsp:nvSpPr>
      <dsp:spPr>
        <a:xfrm>
          <a:off x="634896" y="2660135"/>
          <a:ext cx="12496156" cy="395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tx2">
                  <a:lumMod val="75000"/>
                </a:schemeClr>
              </a:solidFill>
              <a:latin typeface="+mn-lt"/>
              <a:cs typeface="Arial" panose="020B0604020202020204" pitchFamily="34" charset="0"/>
            </a:rPr>
            <a:t>Clonburris: Phases 1 &amp; 2 comprising 382 homes (149 social), Phases 3,4,5 with potential for 1,275 homes</a:t>
          </a:r>
          <a:endParaRPr lang="en-IE" sz="2000" kern="1200" dirty="0">
            <a:solidFill>
              <a:schemeClr val="tx2">
                <a:lumMod val="75000"/>
              </a:schemeClr>
            </a:solidFill>
            <a:latin typeface="+mn-lt"/>
            <a:cs typeface="Arial" panose="020B0604020202020204" pitchFamily="34" charset="0"/>
          </a:endParaRPr>
        </a:p>
        <a:p>
          <a:pPr marL="0" lvl="0" indent="0" algn="l" defTabSz="889000">
            <a:lnSpc>
              <a:spcPct val="90000"/>
            </a:lnSpc>
            <a:spcBef>
              <a:spcPct val="0"/>
            </a:spcBef>
            <a:spcAft>
              <a:spcPct val="35000"/>
            </a:spcAft>
            <a:buNone/>
          </a:pPr>
          <a:r>
            <a:rPr lang="en-GB" sz="1800" kern="1200" cap="none" spc="0" dirty="0">
              <a:solidFill>
                <a:schemeClr val="tx1"/>
              </a:solidFill>
              <a:latin typeface="+mn-lt"/>
              <a:cs typeface="Arial" panose="020B0604020202020204" pitchFamily="34" charset="0"/>
            </a:rPr>
            <a:t>The tender process for construction of 266 social, affordable, and cost rental homes in the closed on the 22nd November 2024. This will now proceed to assessment and contract award.  Anticipated on-site date in Q1 2025. The Part 8 report for 118 social homes on the PPP site adjacent to Lynch’s Lane went to full Council on Monday 11th November and was approved to proceed.  Draft plans for approximately 1275 social and affordable homes were also presented to the Council and were noted ahead of the Part 10 application which will shortly be submitted to An Bord Pleanála.</a:t>
          </a:r>
        </a:p>
        <a:p>
          <a:pPr marL="0" lvl="0" indent="0" algn="l" defTabSz="889000">
            <a:lnSpc>
              <a:spcPct val="90000"/>
            </a:lnSpc>
            <a:spcBef>
              <a:spcPct val="0"/>
            </a:spcBef>
            <a:spcAft>
              <a:spcPct val="35000"/>
            </a:spcAft>
            <a:buNone/>
          </a:pPr>
          <a:endParaRPr lang="en-GB" sz="2000" kern="1200" cap="none" spc="0" dirty="0">
            <a:solidFill>
              <a:schemeClr val="tx2">
                <a:lumMod val="75000"/>
              </a:schemeClr>
            </a:solidFill>
            <a:latin typeface="+mn-lt"/>
            <a:cs typeface="Arial" panose="020B0604020202020204" pitchFamily="34" charset="0"/>
          </a:endParaRPr>
        </a:p>
        <a:p>
          <a:pPr marL="0" lvl="0" indent="0" algn="l" defTabSz="889000">
            <a:lnSpc>
              <a:spcPct val="90000"/>
            </a:lnSpc>
            <a:spcBef>
              <a:spcPct val="0"/>
            </a:spcBef>
            <a:spcAft>
              <a:spcPct val="35000"/>
            </a:spcAft>
            <a:buNone/>
          </a:pPr>
          <a:r>
            <a:rPr lang="en-GB" sz="2000" kern="1200" cap="none" spc="0" dirty="0">
              <a:solidFill>
                <a:schemeClr val="tx2">
                  <a:lumMod val="75000"/>
                </a:schemeClr>
              </a:solidFill>
              <a:latin typeface="+mn-lt"/>
              <a:cs typeface="Arial" panose="020B0604020202020204" pitchFamily="34" charset="0"/>
            </a:rPr>
            <a:t>Belgard Square North: 133 cost rental apartments</a:t>
          </a:r>
          <a:endParaRPr lang="en-IE" sz="2000" kern="1200" cap="none" spc="0" dirty="0">
            <a:solidFill>
              <a:schemeClr val="tx2">
                <a:lumMod val="75000"/>
              </a:schemeClr>
            </a:solidFill>
            <a:latin typeface="+mn-lt"/>
            <a:cs typeface="Arial" panose="020B0604020202020204" pitchFamily="34" charset="0"/>
          </a:endParaRPr>
        </a:p>
        <a:p>
          <a:pPr marL="0" lvl="0" indent="0" algn="l" defTabSz="889000">
            <a:lnSpc>
              <a:spcPct val="100000"/>
            </a:lnSpc>
            <a:spcBef>
              <a:spcPct val="0"/>
            </a:spcBef>
            <a:spcAft>
              <a:spcPts val="0"/>
            </a:spcAft>
            <a:buNone/>
          </a:pPr>
          <a:r>
            <a:rPr lang="en-IE" sz="1800" kern="1200" cap="none" spc="0" dirty="0">
              <a:solidFill>
                <a:schemeClr val="tx1"/>
              </a:solidFill>
              <a:latin typeface="+mn-lt"/>
            </a:rPr>
            <a:t>Contractor commenced on site April 2023.  Delivery anticipated January 2025. </a:t>
          </a:r>
        </a:p>
        <a:p>
          <a:pPr marL="0" lvl="0" indent="0" algn="l" defTabSz="889000">
            <a:lnSpc>
              <a:spcPct val="100000"/>
            </a:lnSpc>
            <a:spcBef>
              <a:spcPct val="0"/>
            </a:spcBef>
            <a:spcAft>
              <a:spcPts val="0"/>
            </a:spcAft>
            <a:buNone/>
          </a:pPr>
          <a:endParaRPr lang="en-GB" sz="2000" kern="1200" cap="none" spc="0" dirty="0">
            <a:solidFill>
              <a:schemeClr val="tx2">
                <a:lumMod val="75000"/>
              </a:schemeClr>
            </a:solidFill>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GB" sz="2000" kern="1200" cap="none" spc="0" dirty="0">
              <a:solidFill>
                <a:schemeClr val="tx2">
                  <a:lumMod val="75000"/>
                </a:schemeClr>
              </a:solidFill>
              <a:latin typeface="+mn-lt"/>
              <a:cs typeface="Arial" panose="020B0604020202020204" pitchFamily="34" charset="0"/>
            </a:rPr>
            <a:t>Rathcoole: Number of homes &amp; tenure mix to be confirmed</a:t>
          </a:r>
          <a:endParaRPr lang="en-IE" sz="2000" kern="1200" cap="none" spc="0" dirty="0">
            <a:solidFill>
              <a:schemeClr val="tx2">
                <a:lumMod val="75000"/>
              </a:schemeClr>
            </a:solidFill>
            <a:latin typeface="+mn-lt"/>
            <a:cs typeface="Arial" panose="020B0604020202020204" pitchFamily="34" charset="0"/>
          </a:endParaRPr>
        </a:p>
        <a:p>
          <a:pPr marL="0" lvl="0" indent="0" algn="l" defTabSz="889000">
            <a:lnSpc>
              <a:spcPct val="90000"/>
            </a:lnSpc>
            <a:spcBef>
              <a:spcPct val="0"/>
            </a:spcBef>
            <a:spcAft>
              <a:spcPct val="35000"/>
            </a:spcAft>
            <a:buNone/>
          </a:pPr>
          <a:r>
            <a:rPr lang="en-GB" sz="1800" kern="1200" cap="none" spc="0" dirty="0">
              <a:solidFill>
                <a:schemeClr val="tx1"/>
              </a:solidFill>
              <a:latin typeface="+mn-lt"/>
              <a:cs typeface="Arial" panose="020B0604020202020204" pitchFamily="34" charset="0"/>
            </a:rPr>
            <a:t>Tender assessment underway for Architect led design team to progress the masterplan through to Part 10 planning application to An Bord Pleanála.</a:t>
          </a:r>
          <a:endParaRPr lang="en-IE" sz="1800" kern="1200" cap="none" spc="0" dirty="0">
            <a:solidFill>
              <a:schemeClr val="tx1"/>
            </a:solidFill>
            <a:latin typeface="+mn-lt"/>
            <a:cs typeface="Arial" panose="020B0604020202020204" pitchFamily="34" charset="0"/>
          </a:endParaRPr>
        </a:p>
        <a:p>
          <a:pPr marL="0" lvl="0" indent="0" algn="l" defTabSz="889000">
            <a:lnSpc>
              <a:spcPct val="90000"/>
            </a:lnSpc>
            <a:spcBef>
              <a:spcPct val="0"/>
            </a:spcBef>
            <a:spcAft>
              <a:spcPct val="35000"/>
            </a:spcAft>
            <a:buNone/>
          </a:pPr>
          <a:endParaRPr lang="en-IE" sz="1800" kern="1200" dirty="0">
            <a:solidFill>
              <a:schemeClr val="tx2">
                <a:lumMod val="75000"/>
              </a:schemeClr>
            </a:solidFill>
            <a:latin typeface="+mn-lt"/>
            <a:cs typeface="Arial" panose="020B0604020202020204" pitchFamily="34" charset="0"/>
          </a:endParaRPr>
        </a:p>
        <a:p>
          <a:pPr marL="0" lvl="0" indent="0" algn="l" defTabSz="889000">
            <a:lnSpc>
              <a:spcPct val="90000"/>
            </a:lnSpc>
            <a:spcBef>
              <a:spcPct val="0"/>
            </a:spcBef>
            <a:spcAft>
              <a:spcPct val="35000"/>
            </a:spcAft>
            <a:buNone/>
          </a:pPr>
          <a:endParaRPr lang="en-IE" sz="2000" kern="1200" dirty="0">
            <a:latin typeface="Arial" panose="020B0604020202020204" pitchFamily="34" charset="0"/>
            <a:cs typeface="Arial" panose="020B0604020202020204" pitchFamily="34" charset="0"/>
          </a:endParaRPr>
        </a:p>
      </dsp:txBody>
      <dsp:txXfrm>
        <a:off x="634896" y="2660135"/>
        <a:ext cx="12496156" cy="3958691"/>
      </dsp:txXfrm>
    </dsp:sp>
    <dsp:sp modelId="{B6CD4AB9-B63A-4847-A862-B9689BD3AC55}">
      <dsp:nvSpPr>
        <dsp:cNvPr id="0" name=""/>
        <dsp:cNvSpPr/>
      </dsp:nvSpPr>
      <dsp:spPr>
        <a:xfrm>
          <a:off x="444808" y="7278424"/>
          <a:ext cx="948923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7F60-0599-4529-979D-7C13EE712415}">
      <dsp:nvSpPr>
        <dsp:cNvPr id="0" name=""/>
        <dsp:cNvSpPr/>
      </dsp:nvSpPr>
      <dsp:spPr>
        <a:xfrm rot="5400000">
          <a:off x="9754640" y="-4256785"/>
          <a:ext cx="85440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16 Social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Advertised 14/12/2023. Enabling works commenced Sept 2024</a:t>
          </a:r>
        </a:p>
      </dsp:txBody>
      <dsp:txXfrm rot="-5400000">
        <a:off x="5390388" y="149176"/>
        <a:ext cx="9541203" cy="770989"/>
      </dsp:txXfrm>
    </dsp:sp>
    <dsp:sp modelId="{0851F0E5-5FF0-4D65-A7B9-4F7126AA0F35}">
      <dsp:nvSpPr>
        <dsp:cNvPr id="0" name=""/>
        <dsp:cNvSpPr/>
      </dsp:nvSpPr>
      <dsp:spPr>
        <a:xfrm>
          <a:off x="0" y="666"/>
          <a:ext cx="5390388" cy="106800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E" sz="3200" kern="1200" dirty="0" err="1">
              <a:latin typeface="Arial" panose="020B0604020202020204" pitchFamily="34" charset="0"/>
              <a:cs typeface="Arial" panose="020B0604020202020204" pitchFamily="34" charset="0"/>
            </a:rPr>
            <a:t>Rossfield</a:t>
          </a:r>
          <a:r>
            <a:rPr lang="en-IE" sz="3200" kern="1200" dirty="0">
              <a:latin typeface="Arial" panose="020B0604020202020204" pitchFamily="34" charset="0"/>
              <a:cs typeface="Arial" panose="020B0604020202020204" pitchFamily="34" charset="0"/>
            </a:rPr>
            <a:t> Avenue, Tallaght </a:t>
          </a:r>
        </a:p>
      </dsp:txBody>
      <dsp:txXfrm>
        <a:off x="52136" y="52802"/>
        <a:ext cx="5286116" cy="963737"/>
      </dsp:txXfrm>
    </dsp:sp>
    <dsp:sp modelId="{469DBA07-D2AB-4CB4-BE98-B8C7C326723D}">
      <dsp:nvSpPr>
        <dsp:cNvPr id="0" name=""/>
        <dsp:cNvSpPr/>
      </dsp:nvSpPr>
      <dsp:spPr>
        <a:xfrm rot="5400000">
          <a:off x="9754640" y="-3135375"/>
          <a:ext cx="85440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27 Age-Friendly Social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Advertised 14/12/2023. Tender advertised November 2024</a:t>
          </a:r>
        </a:p>
      </dsp:txBody>
      <dsp:txXfrm rot="-5400000">
        <a:off x="5390388" y="1270586"/>
        <a:ext cx="9541203" cy="770989"/>
      </dsp:txXfrm>
    </dsp:sp>
    <dsp:sp modelId="{664962E6-5654-4F22-B01C-A69E3FBA2042}">
      <dsp:nvSpPr>
        <dsp:cNvPr id="0" name=""/>
        <dsp:cNvSpPr/>
      </dsp:nvSpPr>
      <dsp:spPr>
        <a:xfrm>
          <a:off x="0" y="1122076"/>
          <a:ext cx="5390388" cy="106800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E" sz="3200" kern="1200" dirty="0">
              <a:latin typeface="Arial" panose="020B0604020202020204" pitchFamily="34" charset="0"/>
              <a:cs typeface="Arial" panose="020B0604020202020204" pitchFamily="34" charset="0"/>
            </a:rPr>
            <a:t>Deansrath &amp; Melrose, Clondalkin</a:t>
          </a:r>
        </a:p>
      </dsp:txBody>
      <dsp:txXfrm>
        <a:off x="52136" y="1174212"/>
        <a:ext cx="5286116" cy="963737"/>
      </dsp:txXfrm>
    </dsp:sp>
    <dsp:sp modelId="{A7AC2249-1F32-42A7-9E64-5675E99E8222}">
      <dsp:nvSpPr>
        <dsp:cNvPr id="0" name=""/>
        <dsp:cNvSpPr/>
      </dsp:nvSpPr>
      <dsp:spPr>
        <a:xfrm rot="5400000">
          <a:off x="9754640" y="-2013966"/>
          <a:ext cx="85440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88 Social and Affordable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Advertised 21/12/2023. Commencement on site December 2024	</a:t>
          </a:r>
        </a:p>
      </dsp:txBody>
      <dsp:txXfrm rot="-5400000">
        <a:off x="5390388" y="2391995"/>
        <a:ext cx="9541203" cy="770989"/>
      </dsp:txXfrm>
    </dsp:sp>
    <dsp:sp modelId="{51A6E1CA-3E97-4E89-9467-E65695C0D97B}">
      <dsp:nvSpPr>
        <dsp:cNvPr id="0" name=""/>
        <dsp:cNvSpPr/>
      </dsp:nvSpPr>
      <dsp:spPr>
        <a:xfrm>
          <a:off x="0" y="2243485"/>
          <a:ext cx="5390388" cy="106800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E" sz="3200" kern="1200" dirty="0" err="1">
              <a:latin typeface="Arial" panose="020B0604020202020204" pitchFamily="34" charset="0"/>
              <a:cs typeface="Arial" panose="020B0604020202020204" pitchFamily="34" charset="0"/>
            </a:rPr>
            <a:t>Kilcarbery</a:t>
          </a:r>
          <a:r>
            <a:rPr lang="en-IE" sz="3200" kern="1200" dirty="0">
              <a:latin typeface="Arial" panose="020B0604020202020204" pitchFamily="34" charset="0"/>
              <a:cs typeface="Arial" panose="020B0604020202020204" pitchFamily="34" charset="0"/>
            </a:rPr>
            <a:t> Grange, Clondalkin</a:t>
          </a:r>
        </a:p>
      </dsp:txBody>
      <dsp:txXfrm>
        <a:off x="52136" y="2295621"/>
        <a:ext cx="5286116" cy="963737"/>
      </dsp:txXfrm>
    </dsp:sp>
    <dsp:sp modelId="{FAB5BEAC-6E20-48CA-AE9E-B5BDAF22DB93}">
      <dsp:nvSpPr>
        <dsp:cNvPr id="0" name=""/>
        <dsp:cNvSpPr/>
      </dsp:nvSpPr>
      <dsp:spPr>
        <a:xfrm rot="5400000">
          <a:off x="9754640" y="-892556"/>
          <a:ext cx="85440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13 Age-Friendly Social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Advertised 04/04/2024. Tender under assessment </a:t>
          </a:r>
        </a:p>
      </dsp:txBody>
      <dsp:txXfrm rot="-5400000">
        <a:off x="5390388" y="3513405"/>
        <a:ext cx="9541203" cy="770989"/>
      </dsp:txXfrm>
    </dsp:sp>
    <dsp:sp modelId="{249BD6D0-61A5-411E-956F-88F6121FCD5A}">
      <dsp:nvSpPr>
        <dsp:cNvPr id="0" name=""/>
        <dsp:cNvSpPr/>
      </dsp:nvSpPr>
      <dsp:spPr>
        <a:xfrm>
          <a:off x="0" y="3364895"/>
          <a:ext cx="5390388" cy="106800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E" sz="3200" kern="1200" dirty="0">
              <a:latin typeface="Arial" panose="020B0604020202020204" pitchFamily="34" charset="0"/>
              <a:cs typeface="Arial" panose="020B0604020202020204" pitchFamily="34" charset="0"/>
            </a:rPr>
            <a:t>Alpine Heights, Clondalkin</a:t>
          </a:r>
        </a:p>
      </dsp:txBody>
      <dsp:txXfrm>
        <a:off x="52136" y="3417031"/>
        <a:ext cx="5286116" cy="963737"/>
      </dsp:txXfrm>
    </dsp:sp>
    <dsp:sp modelId="{117F1085-A13C-43E1-901D-8901E37E3BE5}">
      <dsp:nvSpPr>
        <dsp:cNvPr id="0" name=""/>
        <dsp:cNvSpPr/>
      </dsp:nvSpPr>
      <dsp:spPr>
        <a:xfrm rot="5400000">
          <a:off x="9754640" y="228853"/>
          <a:ext cx="85440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5 Age-Friendly Social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Advertised 11/04/2024. Tender awarded. Commencement on site December 2024</a:t>
          </a:r>
        </a:p>
      </dsp:txBody>
      <dsp:txXfrm rot="-5400000">
        <a:off x="5390388" y="4634815"/>
        <a:ext cx="9541203" cy="770989"/>
      </dsp:txXfrm>
    </dsp:sp>
    <dsp:sp modelId="{56F8EFDD-E6FE-42B0-9C1C-69651C0E78D4}">
      <dsp:nvSpPr>
        <dsp:cNvPr id="0" name=""/>
        <dsp:cNvSpPr/>
      </dsp:nvSpPr>
      <dsp:spPr>
        <a:xfrm>
          <a:off x="0" y="4486305"/>
          <a:ext cx="5390388" cy="106800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E" sz="3200" kern="1200" dirty="0">
              <a:latin typeface="Arial" panose="020B0604020202020204" pitchFamily="34" charset="0"/>
              <a:cs typeface="Arial" panose="020B0604020202020204" pitchFamily="34" charset="0"/>
            </a:rPr>
            <a:t>         Sarsfield Park, Lucan		</a:t>
          </a:r>
        </a:p>
      </dsp:txBody>
      <dsp:txXfrm>
        <a:off x="52136" y="4538441"/>
        <a:ext cx="5286116" cy="963737"/>
      </dsp:txXfrm>
    </dsp:sp>
    <dsp:sp modelId="{A6C6C873-D139-476C-A6ED-7C5D6C4A2F06}">
      <dsp:nvSpPr>
        <dsp:cNvPr id="0" name=""/>
        <dsp:cNvSpPr/>
      </dsp:nvSpPr>
      <dsp:spPr>
        <a:xfrm rot="5400000">
          <a:off x="9754640" y="1350263"/>
          <a:ext cx="85440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33 Social and Affordable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Subject to Judicial Review</a:t>
          </a:r>
        </a:p>
      </dsp:txBody>
      <dsp:txXfrm rot="-5400000">
        <a:off x="5390388" y="5756225"/>
        <a:ext cx="9541203" cy="770989"/>
      </dsp:txXfrm>
    </dsp:sp>
    <dsp:sp modelId="{D7ACAEDA-B383-4C48-A7A5-A4EDAB95B5F5}">
      <dsp:nvSpPr>
        <dsp:cNvPr id="0" name=""/>
        <dsp:cNvSpPr/>
      </dsp:nvSpPr>
      <dsp:spPr>
        <a:xfrm>
          <a:off x="0" y="5607714"/>
          <a:ext cx="5390388" cy="106800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E" sz="3200" kern="1200" dirty="0">
              <a:latin typeface="Arial" panose="020B0604020202020204" pitchFamily="34" charset="0"/>
              <a:cs typeface="Arial" panose="020B0604020202020204" pitchFamily="34" charset="0"/>
            </a:rPr>
            <a:t>Castlefield, Old Knocklyon Road</a:t>
          </a:r>
        </a:p>
      </dsp:txBody>
      <dsp:txXfrm>
        <a:off x="52136" y="5659850"/>
        <a:ext cx="5286116" cy="963737"/>
      </dsp:txXfrm>
    </dsp:sp>
    <dsp:sp modelId="{CF803D88-E8C9-4FAA-9CF4-4803FD097F4A}">
      <dsp:nvSpPr>
        <dsp:cNvPr id="0" name=""/>
        <dsp:cNvSpPr/>
      </dsp:nvSpPr>
      <dsp:spPr>
        <a:xfrm rot="5400000">
          <a:off x="9754640" y="2471672"/>
          <a:ext cx="85440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IE"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15 Traveller Accommodation Units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Advertised 30/05/2024. </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	</a:t>
          </a:r>
        </a:p>
      </dsp:txBody>
      <dsp:txXfrm rot="-5400000">
        <a:off x="5390388" y="6877634"/>
        <a:ext cx="9541203" cy="770989"/>
      </dsp:txXfrm>
    </dsp:sp>
    <dsp:sp modelId="{E2BF746B-AE3D-4135-B447-4D1D94774ACB}">
      <dsp:nvSpPr>
        <dsp:cNvPr id="0" name=""/>
        <dsp:cNvSpPr/>
      </dsp:nvSpPr>
      <dsp:spPr>
        <a:xfrm>
          <a:off x="0" y="6729124"/>
          <a:ext cx="5390388" cy="1068009"/>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E" sz="3200" kern="1200" dirty="0">
              <a:latin typeface="Arial" panose="020B0604020202020204" pitchFamily="34" charset="0"/>
              <a:cs typeface="Arial" panose="020B0604020202020204" pitchFamily="34" charset="0"/>
            </a:rPr>
            <a:t>Kishogue Park, Clonburris</a:t>
          </a:r>
        </a:p>
      </dsp:txBody>
      <dsp:txXfrm>
        <a:off x="52136" y="6781260"/>
        <a:ext cx="5286116" cy="9637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6A6F9-74FD-4CEF-A097-F1F0D8279164}" type="datetimeFigureOut">
              <a:rPr lang="en-IE" smtClean="0"/>
              <a:t>03/12/2024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067B7-C82B-4D6B-91E8-19EF28155CC2}" type="slidenum">
              <a:rPr lang="en-IE" smtClean="0"/>
              <a:t>‹#›</a:t>
            </a:fld>
            <a:endParaRPr lang="en-IE"/>
          </a:p>
        </p:txBody>
      </p:sp>
    </p:spTree>
    <p:extLst>
      <p:ext uri="{BB962C8B-B14F-4D97-AF65-F5344CB8AC3E}">
        <p14:creationId xmlns:p14="http://schemas.microsoft.com/office/powerpoint/2010/main" val="38511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Potential Units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No. of Potential Units Per LEA</a:t>
            </a:r>
            <a:endParaRPr dirty="0"/>
          </a:p>
          <a:p>
            <a:r>
              <a:rPr b="0" dirty="0"/>
              <a:t>No alt text provided</a:t>
            </a:r>
            <a:endParaRPr dirty="0"/>
          </a:p>
          <a:p>
            <a:endParaRPr dirty="0"/>
          </a:p>
          <a:p>
            <a:r>
              <a:rPr b="1" dirty="0"/>
              <a:t>Housing for All Delivery Pipeline 2024</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Number of EOIs By Status</a:t>
            </a:r>
            <a:endParaRPr dirty="0"/>
          </a:p>
          <a:p>
            <a:r>
              <a:rPr b="0" dirty="0"/>
              <a:t>No alt text provided</a:t>
            </a:r>
            <a:endParaRPr dirty="0"/>
          </a:p>
          <a:p>
            <a:endParaRPr dirty="0"/>
          </a:p>
          <a:p>
            <a:r>
              <a:rPr b="1" dirty="0"/>
              <a:t>Number of EOIs by LEA</a:t>
            </a:r>
            <a:endParaRPr dirty="0"/>
          </a:p>
          <a:p>
            <a:r>
              <a:rPr b="0" dirty="0"/>
              <a:t>No alt text provided</a:t>
            </a:r>
            <a:endParaRPr dirty="0"/>
          </a:p>
          <a:p>
            <a:endParaRPr dirty="0"/>
          </a:p>
          <a:p>
            <a:r>
              <a:rPr b="1" dirty="0"/>
              <a:t>Total Number of EOIs</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a8adcf4f-526d-4d0a-a410-d7034aaeb49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e5a9723-4c1b-47d1-9b15-89e6f22f6a8f/?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1143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grpSp>
        <p:nvGrpSpPr>
          <p:cNvPr id="3" name="Group 3"/>
          <p:cNvGrpSpPr/>
          <p:nvPr/>
        </p:nvGrpSpPr>
        <p:grpSpPr>
          <a:xfrm>
            <a:off x="457200" y="3093887"/>
            <a:ext cx="17221200" cy="4126899"/>
            <a:chOff x="0" y="76200"/>
            <a:chExt cx="18361834" cy="9713927"/>
          </a:xfrm>
        </p:grpSpPr>
        <p:sp>
          <p:nvSpPr>
            <p:cNvPr id="4" name="TextBox 4"/>
            <p:cNvSpPr txBox="1"/>
            <p:nvPr/>
          </p:nvSpPr>
          <p:spPr>
            <a:xfrm>
              <a:off x="0" y="76200"/>
              <a:ext cx="18361834" cy="9713927"/>
            </a:xfrm>
            <a:prstGeom prst="rect">
              <a:avLst/>
            </a:prstGeom>
          </p:spPr>
          <p:txBody>
            <a:bodyPr lIns="0" tIns="0" rIns="0" bIns="0" rtlCol="0" anchor="t">
              <a:spAutoFit/>
            </a:bodyPr>
            <a:lstStyle/>
            <a:p>
              <a:pPr marL="0" lvl="0" indent="0" algn="ctr">
                <a:lnSpc>
                  <a:spcPts val="8250"/>
                </a:lnSpc>
              </a:pPr>
              <a:r>
                <a:rPr lang="en-US" sz="7500" dirty="0">
                  <a:solidFill>
                    <a:srgbClr val="51626F"/>
                  </a:solidFill>
                  <a:latin typeface="Gotham Bold"/>
                </a:rPr>
                <a:t>Social Housing Delivery</a:t>
              </a:r>
            </a:p>
            <a:p>
              <a:pPr marL="0" lvl="0" indent="0" algn="ctr">
                <a:lnSpc>
                  <a:spcPts val="8250"/>
                </a:lnSpc>
              </a:pPr>
              <a:endParaRPr lang="en-US" sz="7500" dirty="0">
                <a:solidFill>
                  <a:srgbClr val="51626F"/>
                </a:solidFill>
                <a:latin typeface="Gotham Bold"/>
              </a:endParaRPr>
            </a:p>
            <a:p>
              <a:pPr marL="0" lvl="0" indent="0" algn="ctr">
                <a:lnSpc>
                  <a:spcPts val="8250"/>
                </a:lnSpc>
              </a:pPr>
              <a:r>
                <a:rPr lang="en-GB" sz="4400" dirty="0">
                  <a:solidFill>
                    <a:srgbClr val="51626F"/>
                  </a:solidFill>
                  <a:latin typeface="Gotham Bold"/>
                </a:rPr>
                <a:t>Housing Strategic Policy Committee Meeting</a:t>
              </a:r>
              <a:br>
                <a:rPr lang="en-GB" sz="4400" dirty="0">
                  <a:solidFill>
                    <a:srgbClr val="51626F"/>
                  </a:solidFill>
                  <a:latin typeface="Gotham Bold"/>
                </a:rPr>
              </a:br>
              <a:r>
                <a:rPr lang="en-GB" sz="4400" dirty="0">
                  <a:solidFill>
                    <a:srgbClr val="51626F"/>
                  </a:solidFill>
                  <a:latin typeface="Gotham Bold"/>
                </a:rPr>
                <a:t>5</a:t>
              </a:r>
              <a:r>
                <a:rPr lang="en-GB" sz="4400" baseline="30000" dirty="0">
                  <a:solidFill>
                    <a:srgbClr val="51626F"/>
                  </a:solidFill>
                  <a:latin typeface="Gotham Bold"/>
                </a:rPr>
                <a:t>th</a:t>
              </a:r>
              <a:r>
                <a:rPr lang="en-GB" sz="4400" dirty="0">
                  <a:solidFill>
                    <a:srgbClr val="51626F"/>
                  </a:solidFill>
                  <a:latin typeface="Gotham Bold"/>
                </a:rPr>
                <a:t> December 2024</a:t>
              </a:r>
              <a:endParaRPr lang="en-US" sz="4400" dirty="0">
                <a:solidFill>
                  <a:srgbClr val="51626F"/>
                </a:solidFill>
                <a:latin typeface="Gotham Bold"/>
              </a:endParaRPr>
            </a:p>
          </p:txBody>
        </p:sp>
        <p:sp>
          <p:nvSpPr>
            <p:cNvPr id="5" name="TextBox 5"/>
            <p:cNvSpPr txBox="1"/>
            <p:nvPr/>
          </p:nvSpPr>
          <p:spPr>
            <a:xfrm>
              <a:off x="0" y="2202753"/>
              <a:ext cx="18361834" cy="483124"/>
            </a:xfrm>
            <a:prstGeom prst="rect">
              <a:avLst/>
            </a:prstGeom>
          </p:spPr>
          <p:txBody>
            <a:bodyPr lIns="0" tIns="0" rIns="0" bIns="0" rtlCol="0" anchor="t">
              <a:spAutoFit/>
            </a:bodyPr>
            <a:lstStyle/>
            <a:p>
              <a:pPr marL="0" lvl="0" indent="0" algn="ctr">
                <a:lnSpc>
                  <a:spcPts val="3080"/>
                </a:lnSpc>
              </a:pPr>
              <a:endParaRPr lang="en-US" sz="2200" dirty="0">
                <a:solidFill>
                  <a:srgbClr val="51626F"/>
                </a:solidFill>
                <a:latin typeface="Arial"/>
              </a:endParaRPr>
            </a:p>
          </p:txBody>
        </p:sp>
        <p:sp>
          <p:nvSpPr>
            <p:cNvPr id="6" name="TextBox 6"/>
            <p:cNvSpPr txBox="1"/>
            <p:nvPr/>
          </p:nvSpPr>
          <p:spPr>
            <a:xfrm>
              <a:off x="0" y="3413424"/>
              <a:ext cx="18361834" cy="437213"/>
            </a:xfrm>
            <a:prstGeom prst="rect">
              <a:avLst/>
            </a:prstGeom>
          </p:spPr>
          <p:txBody>
            <a:bodyPr lIns="0" tIns="0" rIns="0" bIns="0" rtlCol="0" anchor="t">
              <a:spAutoFit/>
            </a:bodyPr>
            <a:lstStyle/>
            <a:p>
              <a:pPr marL="0" lvl="0" indent="0" algn="ctr">
                <a:lnSpc>
                  <a:spcPts val="2810"/>
                </a:lnSpc>
              </a:pPr>
              <a:endParaRPr lang="en-US" sz="2007" dirty="0">
                <a:solidFill>
                  <a:srgbClr val="51626F"/>
                </a:solidFill>
                <a:latin typeface="Arial"/>
              </a:endParaRPr>
            </a:p>
          </p:txBody>
        </p:sp>
        <p:sp>
          <p:nvSpPr>
            <p:cNvPr id="7" name="AutoShape 7"/>
            <p:cNvSpPr/>
            <p:nvPr/>
          </p:nvSpPr>
          <p:spPr>
            <a:xfrm>
              <a:off x="740999" y="5605338"/>
              <a:ext cx="16879836" cy="12700"/>
            </a:xfrm>
            <a:prstGeom prst="rect">
              <a:avLst/>
            </a:prstGeom>
            <a:solidFill>
              <a:srgbClr val="000000"/>
            </a:solidFill>
          </p:spPr>
          <p:txBody>
            <a:bodyPr/>
            <a:lstStyle/>
            <a:p>
              <a:endParaRPr lang="en-IE"/>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image ,Number of EOIs By Status ,Number of EOIs by LEA ,Total Number of EOIs. Please refer to the notes on this slide for details">
            <a:hlinkClick r:id="rId3"/>
          </p:cNvPr>
          <p:cNvPicPr>
            <a:picLocks noChangeAspect="1"/>
          </p:cNvPicPr>
          <p:nvPr/>
        </p:nvPicPr>
        <p:blipFill>
          <a:blip r:embed="rId4"/>
          <a:stretch>
            <a:fillRect/>
          </a:stretch>
        </p:blipFill>
        <p:spPr>
          <a:xfrm>
            <a:off x="114300" y="0"/>
            <a:ext cx="18030825" cy="10287000"/>
          </a:xfrm>
          <a:prstGeom prst="rect">
            <a:avLst/>
          </a:prstGeom>
          <a:noFill/>
        </p:spPr>
      </p:pic>
      <p:sp>
        <p:nvSpPr>
          <p:cNvPr id="4" name="Title" hidden="1"/>
          <p:cNvSpPr>
            <a:spLocks noGrp="1"/>
          </p:cNvSpPr>
          <p:nvPr>
            <p:ph type="title"/>
          </p:nvPr>
        </p:nvSpPr>
        <p:spPr/>
        <p:txBody>
          <a:bodyPr/>
          <a:lstStyle/>
          <a:p>
            <a:r>
              <a:t>Overview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solidFill>
                <a:schemeClr val="tx2">
                  <a:lumMod val="75000"/>
                </a:schemeClr>
              </a:solidFill>
              <a:latin typeface="Arial" panose="020B0604020202020204" pitchFamily="34" charset="0"/>
              <a:cs typeface="Arial" panose="020B0604020202020204" pitchFamily="34" charset="0"/>
            </a:endParaRPr>
          </a:p>
        </p:txBody>
      </p:sp>
      <p:sp>
        <p:nvSpPr>
          <p:cNvPr id="5" name="TextBox 5"/>
          <p:cNvSpPr txBox="1"/>
          <p:nvPr/>
        </p:nvSpPr>
        <p:spPr>
          <a:xfrm>
            <a:off x="1028700" y="257175"/>
            <a:ext cx="15912385" cy="1040093"/>
          </a:xfrm>
          <a:prstGeom prst="rect">
            <a:avLst/>
          </a:prstGeom>
        </p:spPr>
        <p:txBody>
          <a:bodyPr lIns="0" tIns="0" rIns="0" bIns="0" rtlCol="0" anchor="t">
            <a:spAutoFit/>
          </a:bodyPr>
          <a:lstStyle/>
          <a:p>
            <a:pPr marL="0" lvl="0" indent="0" algn="ctr">
              <a:lnSpc>
                <a:spcPts val="9600"/>
              </a:lnSpc>
              <a:spcBef>
                <a:spcPct val="0"/>
              </a:spcBef>
            </a:pPr>
            <a:r>
              <a:rPr lang="en-US" sz="4000" dirty="0">
                <a:solidFill>
                  <a:schemeClr val="accent6"/>
                </a:solidFill>
                <a:latin typeface="Arial Bold"/>
              </a:rPr>
              <a:t>SDCC Leasing 2024</a:t>
            </a:r>
            <a:r>
              <a:rPr lang="en-US" sz="4000" dirty="0">
                <a:solidFill>
                  <a:srgbClr val="51626F"/>
                </a:solidFill>
                <a:latin typeface="Arial Bold"/>
              </a:rPr>
              <a:t>	</a:t>
            </a:r>
          </a:p>
        </p:txBody>
      </p:sp>
      <p:graphicFrame>
        <p:nvGraphicFramePr>
          <p:cNvPr id="3" name="Diagram 2">
            <a:extLst>
              <a:ext uri="{FF2B5EF4-FFF2-40B4-BE49-F238E27FC236}">
                <a16:creationId xmlns:a16="http://schemas.microsoft.com/office/drawing/2014/main" id="{90253847-5BC3-C761-8E87-B04DDDC4D805}"/>
              </a:ext>
            </a:extLst>
          </p:cNvPr>
          <p:cNvGraphicFramePr/>
          <p:nvPr>
            <p:extLst>
              <p:ext uri="{D42A27DB-BD31-4B8C-83A1-F6EECF244321}">
                <p14:modId xmlns:p14="http://schemas.microsoft.com/office/powerpoint/2010/main" val="1283655540"/>
              </p:ext>
            </p:extLst>
          </p:nvPr>
        </p:nvGraphicFramePr>
        <p:xfrm>
          <a:off x="457199" y="1543237"/>
          <a:ext cx="16687801" cy="748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5153CA7-A927-C2A7-4696-6BA885B9F77B}"/>
              </a:ext>
            </a:extLst>
          </p:cNvPr>
          <p:cNvSpPr txBox="1"/>
          <p:nvPr/>
        </p:nvSpPr>
        <p:spPr>
          <a:xfrm>
            <a:off x="1371600" y="2476500"/>
            <a:ext cx="4558364" cy="646331"/>
          </a:xfrm>
          <a:prstGeom prst="rect">
            <a:avLst/>
          </a:prstGeom>
          <a:noFill/>
        </p:spPr>
        <p:txBody>
          <a:bodyPr wrap="none" rtlCol="0">
            <a:spAutoFit/>
          </a:bodyPr>
          <a:lstStyle/>
          <a:p>
            <a:r>
              <a:rPr lang="en-IE" sz="3600" dirty="0">
                <a:solidFill>
                  <a:schemeClr val="tx2"/>
                </a:solidFill>
              </a:rPr>
              <a:t>Target 2024 (HFA) - 120</a:t>
            </a:r>
          </a:p>
        </p:txBody>
      </p:sp>
      <p:graphicFrame>
        <p:nvGraphicFramePr>
          <p:cNvPr id="7" name="Chart 6">
            <a:extLst>
              <a:ext uri="{FF2B5EF4-FFF2-40B4-BE49-F238E27FC236}">
                <a16:creationId xmlns:a16="http://schemas.microsoft.com/office/drawing/2014/main" id="{89D11823-B389-2246-6048-28DF4F942C1D}"/>
              </a:ext>
            </a:extLst>
          </p:cNvPr>
          <p:cNvGraphicFramePr>
            <a:graphicFrameLocks/>
          </p:cNvGraphicFramePr>
          <p:nvPr>
            <p:extLst>
              <p:ext uri="{D42A27DB-BD31-4B8C-83A1-F6EECF244321}">
                <p14:modId xmlns:p14="http://schemas.microsoft.com/office/powerpoint/2010/main" val="3152436775"/>
              </p:ext>
            </p:extLst>
          </p:nvPr>
        </p:nvGraphicFramePr>
        <p:xfrm>
          <a:off x="1179095" y="4056094"/>
          <a:ext cx="5297905" cy="468766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Chart 7">
            <a:extLst>
              <a:ext uri="{FF2B5EF4-FFF2-40B4-BE49-F238E27FC236}">
                <a16:creationId xmlns:a16="http://schemas.microsoft.com/office/drawing/2014/main" id="{952F815B-82A6-DC65-8CDF-A7F316144D0B}"/>
              </a:ext>
            </a:extLst>
          </p:cNvPr>
          <p:cNvGraphicFramePr>
            <a:graphicFrameLocks/>
          </p:cNvGraphicFramePr>
          <p:nvPr>
            <p:extLst>
              <p:ext uri="{D42A27DB-BD31-4B8C-83A1-F6EECF244321}">
                <p14:modId xmlns:p14="http://schemas.microsoft.com/office/powerpoint/2010/main" val="80416400"/>
              </p:ext>
            </p:extLst>
          </p:nvPr>
        </p:nvGraphicFramePr>
        <p:xfrm>
          <a:off x="8305800" y="3122831"/>
          <a:ext cx="7848600" cy="562093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67761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Potential Units ,textbox ,No. of Potential Units Per LEA ,Housing for All Delivery Pipeline 2024. Please refer to the notes on this slide for details">
            <a:hlinkClick r:id="rId3"/>
          </p:cNvPr>
          <p:cNvPicPr>
            <a:picLocks noChangeAspect="1"/>
          </p:cNvPicPr>
          <p:nvPr/>
        </p:nvPicPr>
        <p:blipFill>
          <a:blip r:embed="rId4"/>
          <a:stretch>
            <a:fillRect/>
          </a:stretch>
        </p:blipFill>
        <p:spPr>
          <a:xfrm>
            <a:off x="114300" y="0"/>
            <a:ext cx="18030825" cy="10287000"/>
          </a:xfrm>
          <a:prstGeom prst="rect">
            <a:avLst/>
          </a:prstGeom>
          <a:noFill/>
        </p:spPr>
      </p:pic>
      <p:sp>
        <p:nvSpPr>
          <p:cNvPr id="4" name="Title" hidden="1"/>
          <p:cNvSpPr>
            <a:spLocks noGrp="1"/>
          </p:cNvSpPr>
          <p:nvPr>
            <p:ph type="title"/>
          </p:nvPr>
        </p:nvSpPr>
        <p:spPr/>
        <p:txBody>
          <a:bodyPr/>
          <a:lstStyle/>
          <a:p>
            <a:r>
              <a:t>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solidFill>
                <a:schemeClr val="tx2">
                  <a:lumMod val="75000"/>
                </a:schemeClr>
              </a:solidFill>
              <a:latin typeface="Arial" panose="020B0604020202020204" pitchFamily="34" charset="0"/>
              <a:cs typeface="Arial" panose="020B0604020202020204" pitchFamily="34" charset="0"/>
            </a:endParaRPr>
          </a:p>
        </p:txBody>
      </p:sp>
      <p:sp>
        <p:nvSpPr>
          <p:cNvPr id="5" name="TextBox 5"/>
          <p:cNvSpPr txBox="1"/>
          <p:nvPr/>
        </p:nvSpPr>
        <p:spPr>
          <a:xfrm>
            <a:off x="1028700" y="257175"/>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latin typeface="Arial Bold"/>
              </a:rPr>
              <a:t>Large Development Sites</a:t>
            </a:r>
            <a:r>
              <a:rPr lang="en-US" sz="4000" dirty="0">
                <a:solidFill>
                  <a:srgbClr val="51626F"/>
                </a:solidFill>
                <a:latin typeface="Arial Bold"/>
              </a:rPr>
              <a:t>	</a:t>
            </a:r>
          </a:p>
        </p:txBody>
      </p:sp>
      <p:graphicFrame>
        <p:nvGraphicFramePr>
          <p:cNvPr id="3" name="Diagram 2">
            <a:extLst>
              <a:ext uri="{FF2B5EF4-FFF2-40B4-BE49-F238E27FC236}">
                <a16:creationId xmlns:a16="http://schemas.microsoft.com/office/drawing/2014/main" id="{90253847-5BC3-C761-8E87-B04DDDC4D805}"/>
              </a:ext>
            </a:extLst>
          </p:cNvPr>
          <p:cNvGraphicFramePr/>
          <p:nvPr>
            <p:extLst>
              <p:ext uri="{D42A27DB-BD31-4B8C-83A1-F6EECF244321}">
                <p14:modId xmlns:p14="http://schemas.microsoft.com/office/powerpoint/2010/main" val="2116862367"/>
              </p:ext>
            </p:extLst>
          </p:nvPr>
        </p:nvGraphicFramePr>
        <p:xfrm>
          <a:off x="457199" y="1543237"/>
          <a:ext cx="13131053" cy="748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0A3ECAE-3CFA-FF88-76C6-82CBB1FB5C90}"/>
              </a:ext>
            </a:extLst>
          </p:cNvPr>
          <p:cNvSpPr txBox="1"/>
          <p:nvPr/>
        </p:nvSpPr>
        <p:spPr>
          <a:xfrm>
            <a:off x="14020798" y="4101985"/>
            <a:ext cx="2480166" cy="369332"/>
          </a:xfrm>
          <a:prstGeom prst="rect">
            <a:avLst/>
          </a:prstGeom>
          <a:noFill/>
        </p:spPr>
        <p:txBody>
          <a:bodyPr wrap="none" rtlCol="0">
            <a:spAutoFit/>
          </a:bodyPr>
          <a:lstStyle/>
          <a:p>
            <a:r>
              <a:rPr lang="en-IE" dirty="0" err="1">
                <a:solidFill>
                  <a:schemeClr val="tx2">
                    <a:lumMod val="75000"/>
                  </a:schemeClr>
                </a:solidFill>
                <a:latin typeface="Arial" panose="020B0604020202020204" pitchFamily="34" charset="0"/>
                <a:cs typeface="Arial" panose="020B0604020202020204" pitchFamily="34" charset="0"/>
              </a:rPr>
              <a:t>Clonburris</a:t>
            </a:r>
            <a:r>
              <a:rPr lang="en-IE" dirty="0">
                <a:solidFill>
                  <a:schemeClr val="tx2">
                    <a:lumMod val="75000"/>
                  </a:schemeClr>
                </a:solidFill>
                <a:latin typeface="Arial" panose="020B0604020202020204" pitchFamily="34" charset="0"/>
                <a:cs typeface="Arial" panose="020B0604020202020204" pitchFamily="34" charset="0"/>
              </a:rPr>
              <a:t> Phase 3 - 5</a:t>
            </a:r>
          </a:p>
        </p:txBody>
      </p:sp>
      <p:sp>
        <p:nvSpPr>
          <p:cNvPr id="11" name="TextBox 10">
            <a:extLst>
              <a:ext uri="{FF2B5EF4-FFF2-40B4-BE49-F238E27FC236}">
                <a16:creationId xmlns:a16="http://schemas.microsoft.com/office/drawing/2014/main" id="{F4AA61B1-0F55-171B-5804-DE65352CBA72}"/>
              </a:ext>
            </a:extLst>
          </p:cNvPr>
          <p:cNvSpPr txBox="1"/>
          <p:nvPr/>
        </p:nvSpPr>
        <p:spPr>
          <a:xfrm>
            <a:off x="14520935" y="8013867"/>
            <a:ext cx="2249335" cy="369332"/>
          </a:xfrm>
          <a:prstGeom prst="rect">
            <a:avLst/>
          </a:prstGeom>
          <a:noFill/>
        </p:spPr>
        <p:txBody>
          <a:bodyPr wrap="none" rtlCol="0">
            <a:spAutoFit/>
          </a:bodyPr>
          <a:lstStyle/>
          <a:p>
            <a:pPr algn="ctr"/>
            <a:r>
              <a:rPr lang="en-IE" dirty="0">
                <a:solidFill>
                  <a:schemeClr val="tx2">
                    <a:lumMod val="75000"/>
                  </a:schemeClr>
                </a:solidFill>
                <a:latin typeface="Arial" panose="020B0604020202020204" pitchFamily="34" charset="0"/>
                <a:cs typeface="Arial" panose="020B0604020202020204" pitchFamily="34" charset="0"/>
              </a:rPr>
              <a:t>Killinarden Foothills </a:t>
            </a:r>
          </a:p>
        </p:txBody>
      </p:sp>
      <p:pic>
        <p:nvPicPr>
          <p:cNvPr id="4" name="Picture 3">
            <a:extLst>
              <a:ext uri="{FF2B5EF4-FFF2-40B4-BE49-F238E27FC236}">
                <a16:creationId xmlns:a16="http://schemas.microsoft.com/office/drawing/2014/main" id="{61998413-89E4-9F7B-C3CE-2E7003D2D86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809411" y="5210033"/>
            <a:ext cx="3823496" cy="2718468"/>
          </a:xfrm>
          <a:prstGeom prst="rect">
            <a:avLst/>
          </a:prstGeom>
        </p:spPr>
      </p:pic>
      <p:pic>
        <p:nvPicPr>
          <p:cNvPr id="6" name="Picture 5">
            <a:extLst>
              <a:ext uri="{FF2B5EF4-FFF2-40B4-BE49-F238E27FC236}">
                <a16:creationId xmlns:a16="http://schemas.microsoft.com/office/drawing/2014/main" id="{3D167C2A-B746-A135-047D-89527242567D}"/>
              </a:ext>
            </a:extLst>
          </p:cNvPr>
          <p:cNvPicPr>
            <a:picLocks noChangeAspect="1"/>
          </p:cNvPicPr>
          <p:nvPr/>
        </p:nvPicPr>
        <p:blipFill>
          <a:blip r:embed="rId9"/>
          <a:stretch>
            <a:fillRect/>
          </a:stretch>
        </p:blipFill>
        <p:spPr>
          <a:xfrm>
            <a:off x="13810384" y="1660149"/>
            <a:ext cx="3822523" cy="21781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606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6" name="TextBox 6"/>
          <p:cNvSpPr txBox="1"/>
          <p:nvPr/>
        </p:nvSpPr>
        <p:spPr>
          <a:xfrm>
            <a:off x="914400" y="419100"/>
            <a:ext cx="10363202" cy="1107996"/>
          </a:xfrm>
          <a:prstGeom prst="rect">
            <a:avLst/>
          </a:prstGeom>
        </p:spPr>
        <p:txBody>
          <a:bodyPr wrap="square" lIns="0" tIns="0" rIns="0" bIns="0" rtlCol="0" anchor="t">
            <a:spAutoFit/>
          </a:bodyPr>
          <a:lstStyle/>
          <a:p>
            <a:pPr marL="0" lvl="0" indent="0" algn="ctr">
              <a:spcBef>
                <a:spcPct val="0"/>
              </a:spcBef>
            </a:pPr>
            <a:r>
              <a:rPr lang="en-US" sz="4000" dirty="0">
                <a:latin typeface="Arial Bold"/>
              </a:rPr>
              <a:t>Own Build Developments</a:t>
            </a:r>
          </a:p>
          <a:p>
            <a:pPr marL="0" lvl="0" indent="0" algn="l">
              <a:spcBef>
                <a:spcPct val="0"/>
              </a:spcBef>
            </a:pPr>
            <a:endParaRPr lang="en-US" sz="1600" dirty="0">
              <a:solidFill>
                <a:srgbClr val="51626F"/>
              </a:solidFill>
              <a:latin typeface="Arial Bold"/>
            </a:endParaRPr>
          </a:p>
          <a:p>
            <a:pPr marL="0" lvl="0" indent="0" algn="l">
              <a:spcBef>
                <a:spcPct val="0"/>
              </a:spcBef>
            </a:pPr>
            <a:endParaRPr lang="en-US" sz="1600" dirty="0">
              <a:solidFill>
                <a:srgbClr val="51626F"/>
              </a:solidFill>
              <a:latin typeface="Arial Bold"/>
            </a:endParaRPr>
          </a:p>
        </p:txBody>
      </p:sp>
      <p:graphicFrame>
        <p:nvGraphicFramePr>
          <p:cNvPr id="10" name="Table 9">
            <a:extLst>
              <a:ext uri="{FF2B5EF4-FFF2-40B4-BE49-F238E27FC236}">
                <a16:creationId xmlns:a16="http://schemas.microsoft.com/office/drawing/2014/main" id="{D442858E-4919-08C0-6FB3-42F601439727}"/>
              </a:ext>
            </a:extLst>
          </p:cNvPr>
          <p:cNvGraphicFramePr>
            <a:graphicFrameLocks noGrp="1"/>
          </p:cNvGraphicFramePr>
          <p:nvPr>
            <p:extLst>
              <p:ext uri="{D42A27DB-BD31-4B8C-83A1-F6EECF244321}">
                <p14:modId xmlns:p14="http://schemas.microsoft.com/office/powerpoint/2010/main" val="3808499485"/>
              </p:ext>
            </p:extLst>
          </p:nvPr>
        </p:nvGraphicFramePr>
        <p:xfrm>
          <a:off x="909918" y="1293528"/>
          <a:ext cx="9377084" cy="7914640"/>
        </p:xfrm>
        <a:graphic>
          <a:graphicData uri="http://schemas.openxmlformats.org/drawingml/2006/table">
            <a:tbl>
              <a:tblPr firstRow="1" bandRow="1">
                <a:tableStyleId>{93296810-A885-4BE3-A3E7-6D5BEEA58F35}</a:tableStyleId>
              </a:tblPr>
              <a:tblGrid>
                <a:gridCol w="2344271">
                  <a:extLst>
                    <a:ext uri="{9D8B030D-6E8A-4147-A177-3AD203B41FA5}">
                      <a16:colId xmlns:a16="http://schemas.microsoft.com/office/drawing/2014/main" val="2879550279"/>
                    </a:ext>
                  </a:extLst>
                </a:gridCol>
                <a:gridCol w="2344271">
                  <a:extLst>
                    <a:ext uri="{9D8B030D-6E8A-4147-A177-3AD203B41FA5}">
                      <a16:colId xmlns:a16="http://schemas.microsoft.com/office/drawing/2014/main" val="2911888673"/>
                    </a:ext>
                  </a:extLst>
                </a:gridCol>
                <a:gridCol w="1716740">
                  <a:extLst>
                    <a:ext uri="{9D8B030D-6E8A-4147-A177-3AD203B41FA5}">
                      <a16:colId xmlns:a16="http://schemas.microsoft.com/office/drawing/2014/main" val="198066834"/>
                    </a:ext>
                  </a:extLst>
                </a:gridCol>
                <a:gridCol w="2971802">
                  <a:extLst>
                    <a:ext uri="{9D8B030D-6E8A-4147-A177-3AD203B41FA5}">
                      <a16:colId xmlns:a16="http://schemas.microsoft.com/office/drawing/2014/main" val="1769000939"/>
                    </a:ext>
                  </a:extLst>
                </a:gridCol>
              </a:tblGrid>
              <a:tr h="370840">
                <a:tc>
                  <a:txBody>
                    <a:bodyPr/>
                    <a:lstStyle/>
                    <a:p>
                      <a:pPr algn="ctr"/>
                      <a:r>
                        <a:rPr lang="en-IE" sz="1600" dirty="0">
                          <a:latin typeface="Arial" panose="020B0604020202020204" pitchFamily="34" charset="0"/>
                          <a:cs typeface="Arial" panose="020B0604020202020204" pitchFamily="34" charset="0"/>
                        </a:rPr>
                        <a:t>LEA</a:t>
                      </a:r>
                    </a:p>
                  </a:txBody>
                  <a:tcPr/>
                </a:tc>
                <a:tc>
                  <a:txBody>
                    <a:bodyPr/>
                    <a:lstStyle/>
                    <a:p>
                      <a:pPr algn="ctr"/>
                      <a:r>
                        <a:rPr lang="en-IE" sz="1600" dirty="0">
                          <a:latin typeface="Arial" panose="020B0604020202020204" pitchFamily="34" charset="0"/>
                          <a:cs typeface="Arial" panose="020B0604020202020204" pitchFamily="34" charset="0"/>
                        </a:rPr>
                        <a:t>Project</a:t>
                      </a:r>
                    </a:p>
                  </a:txBody>
                  <a:tcPr/>
                </a:tc>
                <a:tc>
                  <a:txBody>
                    <a:bodyPr/>
                    <a:lstStyle/>
                    <a:p>
                      <a:pPr algn="ctr"/>
                      <a:r>
                        <a:rPr lang="en-IE" sz="1600" dirty="0">
                          <a:latin typeface="Arial" panose="020B0604020202020204" pitchFamily="34" charset="0"/>
                          <a:cs typeface="Arial" panose="020B0604020202020204" pitchFamily="34" charset="0"/>
                        </a:rPr>
                        <a:t>Units</a:t>
                      </a:r>
                    </a:p>
                  </a:txBody>
                  <a:tcPr/>
                </a:tc>
                <a:tc>
                  <a:txBody>
                    <a:bodyPr/>
                    <a:lstStyle/>
                    <a:p>
                      <a:pPr algn="ctr"/>
                      <a:r>
                        <a:rPr lang="en-IE" sz="1600" dirty="0">
                          <a:latin typeface="Arial" panose="020B0604020202020204" pitchFamily="34" charset="0"/>
                          <a:cs typeface="Arial" panose="020B0604020202020204" pitchFamily="34" charset="0"/>
                        </a:rPr>
                        <a:t>Status</a:t>
                      </a:r>
                    </a:p>
                  </a:txBody>
                  <a:tcPr/>
                </a:tc>
                <a:extLst>
                  <a:ext uri="{0D108BD9-81ED-4DB2-BD59-A6C34878D82A}">
                    <a16:rowId xmlns:a16="http://schemas.microsoft.com/office/drawing/2014/main" val="3989869854"/>
                  </a:ext>
                </a:extLst>
              </a:tr>
              <a:tr h="370840">
                <a:tc>
                  <a:txBody>
                    <a:bodyPr/>
                    <a:lstStyle/>
                    <a:p>
                      <a:pPr algn="ctr"/>
                      <a:r>
                        <a:rPr lang="en-IE" sz="1700" dirty="0">
                          <a:latin typeface="+mn-lt"/>
                          <a:cs typeface="Arial" panose="020B0604020202020204" pitchFamily="34" charset="0"/>
                        </a:rPr>
                        <a:t>Clondalkin</a:t>
                      </a:r>
                    </a:p>
                  </a:txBody>
                  <a:tcPr/>
                </a:tc>
                <a:tc>
                  <a:txBody>
                    <a:bodyPr/>
                    <a:lstStyle/>
                    <a:p>
                      <a:pPr algn="ctr"/>
                      <a:r>
                        <a:rPr lang="en-IE" sz="1700" dirty="0">
                          <a:latin typeface="+mn-lt"/>
                          <a:cs typeface="Arial" panose="020B0604020202020204" pitchFamily="34" charset="0"/>
                        </a:rPr>
                        <a:t>Old Nangor Road (Eircom)</a:t>
                      </a:r>
                    </a:p>
                  </a:txBody>
                  <a:tcPr/>
                </a:tc>
                <a:tc>
                  <a:txBody>
                    <a:bodyPr/>
                    <a:lstStyle/>
                    <a:p>
                      <a:pPr algn="ctr"/>
                      <a:r>
                        <a:rPr lang="en-IE" sz="1700" dirty="0">
                          <a:latin typeface="+mn-lt"/>
                          <a:cs typeface="Arial" panose="020B0604020202020204" pitchFamily="34" charset="0"/>
                        </a:rPr>
                        <a:t>93 </a:t>
                      </a:r>
                    </a:p>
                  </a:txBody>
                  <a:tcPr/>
                </a:tc>
                <a:tc>
                  <a:txBody>
                    <a:bodyPr/>
                    <a:lstStyle/>
                    <a:p>
                      <a:pPr algn="l"/>
                      <a:r>
                        <a:rPr lang="en-IE" sz="1700" dirty="0">
                          <a:latin typeface="+mn-lt"/>
                          <a:cs typeface="Arial" panose="020B0604020202020204" pitchFamily="34" charset="0"/>
                        </a:rPr>
                        <a:t>Handover December 2024</a:t>
                      </a:r>
                    </a:p>
                  </a:txBody>
                  <a:tcPr/>
                </a:tc>
                <a:extLst>
                  <a:ext uri="{0D108BD9-81ED-4DB2-BD59-A6C34878D82A}">
                    <a16:rowId xmlns:a16="http://schemas.microsoft.com/office/drawing/2014/main" val="1288419678"/>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Lindisfarne</a:t>
                      </a:r>
                    </a:p>
                  </a:txBody>
                  <a:tcPr/>
                </a:tc>
                <a:tc>
                  <a:txBody>
                    <a:bodyPr/>
                    <a:lstStyle/>
                    <a:p>
                      <a:pPr algn="ctr"/>
                      <a:r>
                        <a:rPr lang="en-IE" sz="1700" dirty="0">
                          <a:latin typeface="+mn-lt"/>
                          <a:cs typeface="Arial" panose="020B0604020202020204" pitchFamily="34" charset="0"/>
                        </a:rPr>
                        <a:t>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Handover December 2024 </a:t>
                      </a:r>
                    </a:p>
                  </a:txBody>
                  <a:tcPr/>
                </a:tc>
                <a:extLst>
                  <a:ext uri="{0D108BD9-81ED-4DB2-BD59-A6C34878D82A}">
                    <a16:rowId xmlns:a16="http://schemas.microsoft.com/office/drawing/2014/main" val="2985538198"/>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Canal Bank Extension</a:t>
                      </a:r>
                    </a:p>
                  </a:txBody>
                  <a:tcPr/>
                </a:tc>
                <a:tc>
                  <a:txBody>
                    <a:bodyPr/>
                    <a:lstStyle/>
                    <a:p>
                      <a:pPr algn="ctr"/>
                      <a:r>
                        <a:rPr lang="en-IE" sz="1700" dirty="0">
                          <a:latin typeface="+mn-lt"/>
                          <a:cs typeface="Arial" panose="020B0604020202020204" pitchFamily="34" charset="0"/>
                        </a:rPr>
                        <a:t>56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phased delivery from late 2025. Mixed Tenure Scheme – 60 Affordable Purchase units </a:t>
                      </a:r>
                    </a:p>
                  </a:txBody>
                  <a:tcPr/>
                </a:tc>
                <a:extLst>
                  <a:ext uri="{0D108BD9-81ED-4DB2-BD59-A6C34878D82A}">
                    <a16:rowId xmlns:a16="http://schemas.microsoft.com/office/drawing/2014/main" val="938467089"/>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err="1">
                          <a:latin typeface="+mn-lt"/>
                          <a:cs typeface="Arial" panose="020B0604020202020204" pitchFamily="34" charset="0"/>
                        </a:rPr>
                        <a:t>Kilcarbery</a:t>
                      </a:r>
                      <a:r>
                        <a:rPr lang="en-IE" sz="1700" dirty="0">
                          <a:latin typeface="+mn-lt"/>
                          <a:cs typeface="Arial" panose="020B0604020202020204" pitchFamily="34" charset="0"/>
                        </a:rPr>
                        <a:t> Grange </a:t>
                      </a:r>
                    </a:p>
                  </a:txBody>
                  <a:tcPr/>
                </a:tc>
                <a:tc>
                  <a:txBody>
                    <a:bodyPr/>
                    <a:lstStyle/>
                    <a:p>
                      <a:pPr algn="ctr"/>
                      <a:r>
                        <a:rPr lang="en-IE" sz="1700" dirty="0">
                          <a:latin typeface="+mn-lt"/>
                          <a:cs typeface="Arial" panose="020B0604020202020204" pitchFamily="34" charset="0"/>
                        </a:rPr>
                        <a:t>132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227 delivered to date. Balance to be delivered in 2024 &amp; 2025</a:t>
                      </a:r>
                    </a:p>
                  </a:txBody>
                  <a:tcPr/>
                </a:tc>
                <a:extLst>
                  <a:ext uri="{0D108BD9-81ED-4DB2-BD59-A6C34878D82A}">
                    <a16:rowId xmlns:a16="http://schemas.microsoft.com/office/drawing/2014/main" val="77005293"/>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St Ronan’s Crescent (Age-Friendly) </a:t>
                      </a:r>
                    </a:p>
                  </a:txBody>
                  <a:tcPr/>
                </a:tc>
                <a:tc>
                  <a:txBody>
                    <a:bodyPr/>
                    <a:lstStyle/>
                    <a:p>
                      <a:pPr algn="ctr"/>
                      <a:r>
                        <a:rPr lang="en-IE" sz="1700" dirty="0">
                          <a:latin typeface="+mn-lt"/>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Contractor appointed. Awaiting start date. </a:t>
                      </a:r>
                    </a:p>
                  </a:txBody>
                  <a:tcPr/>
                </a:tc>
                <a:extLst>
                  <a:ext uri="{0D108BD9-81ED-4DB2-BD59-A6C34878D82A}">
                    <a16:rowId xmlns:a16="http://schemas.microsoft.com/office/drawing/2014/main" val="1463732276"/>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Alpine Heights (Age-Friendly) </a:t>
                      </a:r>
                    </a:p>
                  </a:txBody>
                  <a:tcPr/>
                </a:tc>
                <a:tc>
                  <a:txBody>
                    <a:bodyPr/>
                    <a:lstStyle/>
                    <a:p>
                      <a:pPr algn="ctr"/>
                      <a:r>
                        <a:rPr lang="en-IE" sz="1700" dirty="0">
                          <a:latin typeface="+mn-lt"/>
                          <a:cs typeface="Arial" panose="020B0604020202020204" pitchFamily="34" charset="0"/>
                        </a:rPr>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Tender under evaluation </a:t>
                      </a:r>
                    </a:p>
                  </a:txBody>
                  <a:tcPr/>
                </a:tc>
                <a:extLst>
                  <a:ext uri="{0D108BD9-81ED-4DB2-BD59-A6C34878D82A}">
                    <a16:rowId xmlns:a16="http://schemas.microsoft.com/office/drawing/2014/main" val="2758217375"/>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Deansrath – Melrose</a:t>
                      </a:r>
                    </a:p>
                  </a:txBody>
                  <a:tcPr/>
                </a:tc>
                <a:tc>
                  <a:txBody>
                    <a:bodyPr/>
                    <a:lstStyle/>
                    <a:p>
                      <a:pPr algn="ctr"/>
                      <a:r>
                        <a:rPr lang="en-IE" sz="1700" dirty="0">
                          <a:latin typeface="+mn-lt"/>
                          <a:cs typeface="Arial" panose="020B0604020202020204" pitchFamily="34" charset="0"/>
                        </a:rPr>
                        <a:t>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latin typeface="+mn-lt"/>
                          <a:cs typeface="Arial" panose="020B0604020202020204" pitchFamily="34" charset="0"/>
                        </a:rPr>
                        <a:t>Tender currently advertised.</a:t>
                      </a:r>
                      <a:endParaRPr lang="en-IE" sz="1700" dirty="0">
                        <a:latin typeface="+mn-lt"/>
                        <a:cs typeface="Arial" panose="020B0604020202020204" pitchFamily="34" charset="0"/>
                      </a:endParaRPr>
                    </a:p>
                  </a:txBody>
                  <a:tcPr/>
                </a:tc>
                <a:extLst>
                  <a:ext uri="{0D108BD9-81ED-4DB2-BD59-A6C34878D82A}">
                    <a16:rowId xmlns:a16="http://schemas.microsoft.com/office/drawing/2014/main" val="3564631677"/>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err="1">
                          <a:latin typeface="+mn-lt"/>
                          <a:cs typeface="Arial" panose="020B0604020202020204" pitchFamily="34" charset="0"/>
                        </a:rPr>
                        <a:t>Kilcarbery</a:t>
                      </a:r>
                      <a:r>
                        <a:rPr lang="en-IE" sz="1700" dirty="0">
                          <a:latin typeface="+mn-lt"/>
                          <a:cs typeface="Arial" panose="020B0604020202020204" pitchFamily="34" charset="0"/>
                        </a:rPr>
                        <a:t> School Site</a:t>
                      </a:r>
                    </a:p>
                  </a:txBody>
                  <a:tcPr/>
                </a:tc>
                <a:tc>
                  <a:txBody>
                    <a:bodyPr/>
                    <a:lstStyle/>
                    <a:p>
                      <a:pPr algn="ctr"/>
                      <a:r>
                        <a:rPr lang="en-IE" sz="1700" dirty="0">
                          <a:latin typeface="+mn-lt"/>
                          <a:cs typeface="Arial" panose="020B0604020202020204" pitchFamily="34" charset="0"/>
                        </a:rPr>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Construction will commence on site by December 2024, Includes 70 affordable purchase homes. </a:t>
                      </a:r>
                    </a:p>
                  </a:txBody>
                  <a:tcPr/>
                </a:tc>
                <a:extLst>
                  <a:ext uri="{0D108BD9-81ED-4DB2-BD59-A6C34878D82A}">
                    <a16:rowId xmlns:a16="http://schemas.microsoft.com/office/drawing/2014/main" val="2812345736"/>
                  </a:ext>
                </a:extLst>
              </a:tr>
              <a:tr h="370840">
                <a:tc>
                  <a:txBody>
                    <a:bodyPr/>
                    <a:lstStyle/>
                    <a:p>
                      <a:pPr algn="ctr"/>
                      <a:r>
                        <a:rPr lang="en-IE" sz="1700" dirty="0" err="1">
                          <a:latin typeface="+mn-lt"/>
                          <a:cs typeface="Arial" panose="020B0604020202020204" pitchFamily="34" charset="0"/>
                        </a:rPr>
                        <a:t>Firhouse</a:t>
                      </a:r>
                      <a:r>
                        <a:rPr lang="en-IE" sz="1700" dirty="0">
                          <a:latin typeface="+mn-lt"/>
                          <a:cs typeface="Arial" panose="020B0604020202020204" pitchFamily="34" charset="0"/>
                        </a:rPr>
                        <a:t> – </a:t>
                      </a:r>
                      <a:r>
                        <a:rPr lang="en-IE" sz="1700" dirty="0" err="1">
                          <a:latin typeface="+mn-lt"/>
                          <a:cs typeface="Arial" panose="020B0604020202020204" pitchFamily="34" charset="0"/>
                        </a:rPr>
                        <a:t>Bohernabreena</a:t>
                      </a:r>
                      <a:endParaRPr lang="en-IE" sz="1700" dirty="0">
                        <a:latin typeface="+mn-lt"/>
                        <a:cs typeface="Arial" panose="020B0604020202020204" pitchFamily="34" charset="0"/>
                      </a:endParaRPr>
                    </a:p>
                  </a:txBody>
                  <a:tcPr/>
                </a:tc>
                <a:tc>
                  <a:txBody>
                    <a:bodyPr/>
                    <a:lstStyle/>
                    <a:p>
                      <a:pPr algn="ctr"/>
                      <a:r>
                        <a:rPr lang="en-IE" sz="1700" dirty="0" err="1">
                          <a:latin typeface="+mn-lt"/>
                          <a:cs typeface="Arial" panose="020B0604020202020204" pitchFamily="34" charset="0"/>
                        </a:rPr>
                        <a:t>Homeville</a:t>
                      </a: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completion Q1.2025</a:t>
                      </a:r>
                    </a:p>
                  </a:txBody>
                  <a:tcPr/>
                </a:tc>
                <a:extLst>
                  <a:ext uri="{0D108BD9-81ED-4DB2-BD59-A6C34878D82A}">
                    <a16:rowId xmlns:a16="http://schemas.microsoft.com/office/drawing/2014/main" val="835835381"/>
                  </a:ext>
                </a:extLst>
              </a:tr>
              <a:tr h="370840">
                <a:tc>
                  <a:txBody>
                    <a:bodyPr/>
                    <a:lstStyle/>
                    <a:p>
                      <a:pPr algn="ctr"/>
                      <a:r>
                        <a:rPr lang="en-IE" sz="1700" dirty="0">
                          <a:latin typeface="+mn-lt"/>
                          <a:cs typeface="Arial" panose="020B0604020202020204" pitchFamily="34" charset="0"/>
                        </a:rPr>
                        <a:t>Tallaght South</a:t>
                      </a:r>
                    </a:p>
                  </a:txBody>
                  <a:tcPr/>
                </a:tc>
                <a:tc>
                  <a:txBody>
                    <a:bodyPr/>
                    <a:lstStyle/>
                    <a:p>
                      <a:pPr algn="ctr"/>
                      <a:r>
                        <a:rPr lang="en-IE" sz="1700" dirty="0" err="1">
                          <a:latin typeface="+mn-lt"/>
                          <a:cs typeface="Arial" panose="020B0604020202020204" pitchFamily="34" charset="0"/>
                        </a:rPr>
                        <a:t>Rossfield</a:t>
                      </a: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Tender under evaluation. </a:t>
                      </a:r>
                    </a:p>
                  </a:txBody>
                  <a:tcPr/>
                </a:tc>
                <a:extLst>
                  <a:ext uri="{0D108BD9-81ED-4DB2-BD59-A6C34878D82A}">
                    <a16:rowId xmlns:a16="http://schemas.microsoft.com/office/drawing/2014/main" val="3081991310"/>
                  </a:ext>
                </a:extLst>
              </a:tr>
              <a:tr h="370840">
                <a:tc>
                  <a:txBody>
                    <a:bodyPr/>
                    <a:lstStyle/>
                    <a:p>
                      <a:pPr algn="ctr"/>
                      <a:r>
                        <a:rPr lang="en-IE" sz="1700" dirty="0">
                          <a:latin typeface="+mn-lt"/>
                        </a:rPr>
                        <a:t>Tallaght Central</a:t>
                      </a:r>
                    </a:p>
                  </a:txBody>
                  <a:tcPr/>
                </a:tc>
                <a:tc>
                  <a:txBody>
                    <a:bodyPr/>
                    <a:lstStyle/>
                    <a:p>
                      <a:pPr algn="ctr"/>
                      <a:r>
                        <a:rPr lang="en-IE" sz="1700" dirty="0">
                          <a:latin typeface="+mn-lt"/>
                        </a:rPr>
                        <a:t>St </a:t>
                      </a:r>
                      <a:r>
                        <a:rPr lang="en-IE" sz="1700" dirty="0" err="1">
                          <a:latin typeface="+mn-lt"/>
                        </a:rPr>
                        <a:t>Aonghus</a:t>
                      </a:r>
                      <a:r>
                        <a:rPr lang="en-IE" sz="1700" dirty="0">
                          <a:latin typeface="+mn-lt"/>
                        </a:rPr>
                        <a:t> Green (Age-Friendly) </a:t>
                      </a:r>
                    </a:p>
                  </a:txBody>
                  <a:tcPr/>
                </a:tc>
                <a:tc>
                  <a:txBody>
                    <a:bodyPr/>
                    <a:lstStyle/>
                    <a:p>
                      <a:pPr algn="ctr"/>
                      <a:r>
                        <a:rPr lang="en-IE" sz="1700" dirty="0">
                          <a:latin typeface="+mn-lt"/>
                        </a:rPr>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dirty="0">
                          <a:latin typeface="+mn-lt"/>
                        </a:rPr>
                        <a:t>Construction commenced August 2024 – 50 week programme</a:t>
                      </a:r>
                    </a:p>
                  </a:txBody>
                  <a:tcPr/>
                </a:tc>
                <a:extLst>
                  <a:ext uri="{0D108BD9-81ED-4DB2-BD59-A6C34878D82A}">
                    <a16:rowId xmlns:a16="http://schemas.microsoft.com/office/drawing/2014/main" val="760998984"/>
                  </a:ext>
                </a:extLst>
              </a:tr>
            </a:tbl>
          </a:graphicData>
        </a:graphic>
      </p:graphicFrame>
      <p:sp>
        <p:nvSpPr>
          <p:cNvPr id="12" name="TextBox 11">
            <a:extLst>
              <a:ext uri="{FF2B5EF4-FFF2-40B4-BE49-F238E27FC236}">
                <a16:creationId xmlns:a16="http://schemas.microsoft.com/office/drawing/2014/main" id="{63348DD7-2380-60A5-5485-399DC7115D68}"/>
              </a:ext>
            </a:extLst>
          </p:cNvPr>
          <p:cNvSpPr txBox="1"/>
          <p:nvPr/>
        </p:nvSpPr>
        <p:spPr>
          <a:xfrm>
            <a:off x="15533863" y="6976248"/>
            <a:ext cx="1746184" cy="369332"/>
          </a:xfrm>
          <a:prstGeom prst="rect">
            <a:avLst/>
          </a:prstGeom>
          <a:noFill/>
        </p:spPr>
        <p:txBody>
          <a:bodyPr wrap="none" rtlCol="0">
            <a:spAutoFit/>
          </a:bodyPr>
          <a:lstStyle/>
          <a:p>
            <a:r>
              <a:rPr lang="en-IE" dirty="0">
                <a:solidFill>
                  <a:schemeClr val="tx2">
                    <a:lumMod val="75000"/>
                  </a:schemeClr>
                </a:solidFill>
              </a:rPr>
              <a:t>St </a:t>
            </a:r>
            <a:r>
              <a:rPr lang="en-IE" dirty="0" err="1">
                <a:solidFill>
                  <a:schemeClr val="tx2">
                    <a:lumMod val="75000"/>
                  </a:schemeClr>
                </a:solidFill>
              </a:rPr>
              <a:t>Aongus</a:t>
            </a:r>
            <a:r>
              <a:rPr lang="en-IE" dirty="0">
                <a:solidFill>
                  <a:schemeClr val="tx2">
                    <a:lumMod val="75000"/>
                  </a:schemeClr>
                </a:solidFill>
              </a:rPr>
              <a:t> Green</a:t>
            </a:r>
          </a:p>
        </p:txBody>
      </p:sp>
      <p:pic>
        <p:nvPicPr>
          <p:cNvPr id="4" name="Picture 3">
            <a:extLst>
              <a:ext uri="{FF2B5EF4-FFF2-40B4-BE49-F238E27FC236}">
                <a16:creationId xmlns:a16="http://schemas.microsoft.com/office/drawing/2014/main" id="{3E32832E-2251-DB00-856E-E01B3ABF0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22143" y="5822953"/>
            <a:ext cx="4542349" cy="278561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B3905DD-AA40-BAA5-AF7D-4EE619D42A58}"/>
              </a:ext>
            </a:extLst>
          </p:cNvPr>
          <p:cNvSpPr txBox="1"/>
          <p:nvPr/>
        </p:nvSpPr>
        <p:spPr>
          <a:xfrm>
            <a:off x="10922143" y="2794052"/>
            <a:ext cx="1893531" cy="646331"/>
          </a:xfrm>
          <a:prstGeom prst="rect">
            <a:avLst/>
          </a:prstGeom>
          <a:noFill/>
        </p:spPr>
        <p:txBody>
          <a:bodyPr wrap="none" rtlCol="0">
            <a:spAutoFit/>
          </a:bodyPr>
          <a:lstStyle/>
          <a:p>
            <a:pPr algn="ctr"/>
            <a:r>
              <a:rPr lang="en-IE" dirty="0">
                <a:solidFill>
                  <a:schemeClr val="tx2">
                    <a:lumMod val="75000"/>
                  </a:schemeClr>
                </a:solidFill>
              </a:rPr>
              <a:t>Old </a:t>
            </a:r>
            <a:r>
              <a:rPr lang="en-IE" dirty="0" err="1">
                <a:solidFill>
                  <a:schemeClr val="tx2">
                    <a:lumMod val="75000"/>
                  </a:schemeClr>
                </a:solidFill>
              </a:rPr>
              <a:t>Nangor</a:t>
            </a:r>
            <a:r>
              <a:rPr lang="en-IE" dirty="0">
                <a:solidFill>
                  <a:schemeClr val="tx2">
                    <a:lumMod val="75000"/>
                  </a:schemeClr>
                </a:solidFill>
              </a:rPr>
              <a:t> Road, </a:t>
            </a:r>
          </a:p>
          <a:p>
            <a:pPr algn="ctr"/>
            <a:r>
              <a:rPr lang="en-IE" dirty="0">
                <a:solidFill>
                  <a:schemeClr val="tx2">
                    <a:lumMod val="75000"/>
                  </a:schemeClr>
                </a:solidFill>
              </a:rPr>
              <a:t>Clondalkin </a:t>
            </a:r>
          </a:p>
        </p:txBody>
      </p:sp>
      <p:pic>
        <p:nvPicPr>
          <p:cNvPr id="3" name="Picture 2">
            <a:extLst>
              <a:ext uri="{FF2B5EF4-FFF2-40B4-BE49-F238E27FC236}">
                <a16:creationId xmlns:a16="http://schemas.microsoft.com/office/drawing/2014/main" id="{8C5FBC54-D413-892D-11AC-BDAEA12E3A43}"/>
              </a:ext>
            </a:extLst>
          </p:cNvPr>
          <p:cNvPicPr>
            <a:picLocks noChangeAspect="1"/>
          </p:cNvPicPr>
          <p:nvPr/>
        </p:nvPicPr>
        <p:blipFill>
          <a:blip r:embed="rId4"/>
          <a:stretch>
            <a:fillRect/>
          </a:stretch>
        </p:blipFill>
        <p:spPr>
          <a:xfrm>
            <a:off x="13034444" y="1678436"/>
            <a:ext cx="4316342" cy="2877561"/>
          </a:xfrm>
          <a:prstGeom prst="rect">
            <a:avLst/>
          </a:prstGeom>
          <a:effectLst>
            <a:outerShdw blurRad="50800" dist="38100" dir="18900000" algn="b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sp>
        <p:nvSpPr>
          <p:cNvPr id="6" name="TextBox 6"/>
          <p:cNvSpPr txBox="1"/>
          <p:nvPr/>
        </p:nvSpPr>
        <p:spPr>
          <a:xfrm>
            <a:off x="914400" y="419100"/>
            <a:ext cx="10363202" cy="1477328"/>
          </a:xfrm>
          <a:prstGeom prst="rect">
            <a:avLst/>
          </a:prstGeom>
        </p:spPr>
        <p:txBody>
          <a:bodyPr wrap="square" lIns="0" tIns="0" rIns="0" bIns="0" rtlCol="0" anchor="t">
            <a:spAutoFit/>
          </a:bodyPr>
          <a:lstStyle/>
          <a:p>
            <a:pPr algn="ctr">
              <a:spcBef>
                <a:spcPct val="0"/>
              </a:spcBef>
            </a:pPr>
            <a:r>
              <a:rPr lang="en-US" sz="4000" dirty="0">
                <a:latin typeface="Arial Bold"/>
              </a:rPr>
              <a:t>Own Build Developments</a:t>
            </a:r>
          </a:p>
          <a:p>
            <a:pPr marL="0" lvl="0" indent="0" algn="l">
              <a:spcBef>
                <a:spcPct val="0"/>
              </a:spcBef>
            </a:pPr>
            <a:endParaRPr lang="en-US" sz="4000" dirty="0">
              <a:solidFill>
                <a:srgbClr val="51626F"/>
              </a:solidFill>
              <a:latin typeface="Arial Bold"/>
            </a:endParaRPr>
          </a:p>
          <a:p>
            <a:pPr marL="0" lvl="0" indent="0" algn="l">
              <a:spcBef>
                <a:spcPct val="0"/>
              </a:spcBef>
            </a:pPr>
            <a:endParaRPr lang="en-US" sz="1600" dirty="0">
              <a:solidFill>
                <a:srgbClr val="51626F"/>
              </a:solidFill>
              <a:latin typeface="Arial Bold"/>
            </a:endParaRPr>
          </a:p>
        </p:txBody>
      </p:sp>
      <p:graphicFrame>
        <p:nvGraphicFramePr>
          <p:cNvPr id="10" name="Table 9">
            <a:extLst>
              <a:ext uri="{FF2B5EF4-FFF2-40B4-BE49-F238E27FC236}">
                <a16:creationId xmlns:a16="http://schemas.microsoft.com/office/drawing/2014/main" id="{D442858E-4919-08C0-6FB3-42F601439727}"/>
              </a:ext>
            </a:extLst>
          </p:cNvPr>
          <p:cNvGraphicFramePr>
            <a:graphicFrameLocks noGrp="1"/>
          </p:cNvGraphicFramePr>
          <p:nvPr>
            <p:extLst>
              <p:ext uri="{D42A27DB-BD31-4B8C-83A1-F6EECF244321}">
                <p14:modId xmlns:p14="http://schemas.microsoft.com/office/powerpoint/2010/main" val="3038670721"/>
              </p:ext>
            </p:extLst>
          </p:nvPr>
        </p:nvGraphicFramePr>
        <p:xfrm>
          <a:off x="909918" y="1216940"/>
          <a:ext cx="9363604" cy="2021840"/>
        </p:xfrm>
        <a:graphic>
          <a:graphicData uri="http://schemas.openxmlformats.org/drawingml/2006/table">
            <a:tbl>
              <a:tblPr firstRow="1" bandRow="1">
                <a:tableStyleId>{93296810-A885-4BE3-A3E7-6D5BEEA58F35}</a:tableStyleId>
              </a:tblPr>
              <a:tblGrid>
                <a:gridCol w="2340901">
                  <a:extLst>
                    <a:ext uri="{9D8B030D-6E8A-4147-A177-3AD203B41FA5}">
                      <a16:colId xmlns:a16="http://schemas.microsoft.com/office/drawing/2014/main" val="2879550279"/>
                    </a:ext>
                  </a:extLst>
                </a:gridCol>
                <a:gridCol w="2340901">
                  <a:extLst>
                    <a:ext uri="{9D8B030D-6E8A-4147-A177-3AD203B41FA5}">
                      <a16:colId xmlns:a16="http://schemas.microsoft.com/office/drawing/2014/main" val="2911888673"/>
                    </a:ext>
                  </a:extLst>
                </a:gridCol>
                <a:gridCol w="1875880">
                  <a:extLst>
                    <a:ext uri="{9D8B030D-6E8A-4147-A177-3AD203B41FA5}">
                      <a16:colId xmlns:a16="http://schemas.microsoft.com/office/drawing/2014/main" val="198066834"/>
                    </a:ext>
                  </a:extLst>
                </a:gridCol>
                <a:gridCol w="2805922">
                  <a:extLst>
                    <a:ext uri="{9D8B030D-6E8A-4147-A177-3AD203B41FA5}">
                      <a16:colId xmlns:a16="http://schemas.microsoft.com/office/drawing/2014/main" val="1769000939"/>
                    </a:ext>
                  </a:extLst>
                </a:gridCol>
              </a:tblGrid>
              <a:tr h="370840">
                <a:tc>
                  <a:txBody>
                    <a:bodyPr/>
                    <a:lstStyle/>
                    <a:p>
                      <a:pPr algn="ctr"/>
                      <a:r>
                        <a:rPr lang="en-IE" dirty="0"/>
                        <a:t>LEA</a:t>
                      </a:r>
                    </a:p>
                  </a:txBody>
                  <a:tcPr/>
                </a:tc>
                <a:tc>
                  <a:txBody>
                    <a:bodyPr/>
                    <a:lstStyle/>
                    <a:p>
                      <a:pPr algn="ctr"/>
                      <a:r>
                        <a:rPr lang="en-IE" dirty="0"/>
                        <a:t>Project</a:t>
                      </a:r>
                    </a:p>
                  </a:txBody>
                  <a:tcPr/>
                </a:tc>
                <a:tc>
                  <a:txBody>
                    <a:bodyPr/>
                    <a:lstStyle/>
                    <a:p>
                      <a:pPr algn="ctr"/>
                      <a:r>
                        <a:rPr lang="en-IE" dirty="0"/>
                        <a:t>Units</a:t>
                      </a:r>
                    </a:p>
                  </a:txBody>
                  <a:tcPr/>
                </a:tc>
                <a:tc>
                  <a:txBody>
                    <a:bodyPr/>
                    <a:lstStyle/>
                    <a:p>
                      <a:pPr algn="ctr"/>
                      <a:r>
                        <a:rPr lang="en-IE" dirty="0"/>
                        <a:t>Status</a:t>
                      </a:r>
                    </a:p>
                  </a:txBody>
                  <a:tcPr/>
                </a:tc>
                <a:extLst>
                  <a:ext uri="{0D108BD9-81ED-4DB2-BD59-A6C34878D82A}">
                    <a16:rowId xmlns:a16="http://schemas.microsoft.com/office/drawing/2014/main" val="3989869854"/>
                  </a:ext>
                </a:extLst>
              </a:tr>
              <a:tr h="370840">
                <a:tc>
                  <a:txBody>
                    <a:bodyPr/>
                    <a:lstStyle/>
                    <a:p>
                      <a:pPr algn="ctr"/>
                      <a:r>
                        <a:rPr lang="en-IE" dirty="0">
                          <a:latin typeface="+mn-lt"/>
                        </a:rPr>
                        <a:t>Palmerstown - Fonthill</a:t>
                      </a:r>
                    </a:p>
                  </a:txBody>
                  <a:tcPr/>
                </a:tc>
                <a:tc>
                  <a:txBody>
                    <a:bodyPr/>
                    <a:lstStyle/>
                    <a:p>
                      <a:pPr algn="ctr"/>
                      <a:r>
                        <a:rPr lang="en-IE" dirty="0">
                          <a:latin typeface="+mn-lt"/>
                        </a:rPr>
                        <a:t>Balgaddy </a:t>
                      </a:r>
                    </a:p>
                  </a:txBody>
                  <a:tcPr/>
                </a:tc>
                <a:tc>
                  <a:txBody>
                    <a:bodyPr/>
                    <a:lstStyle/>
                    <a:p>
                      <a:pPr algn="ctr"/>
                      <a:r>
                        <a:rPr lang="en-IE" dirty="0">
                          <a:latin typeface="+mn-lt"/>
                        </a:rPr>
                        <a:t>69</a:t>
                      </a:r>
                    </a:p>
                  </a:txBody>
                  <a:tcPr/>
                </a:tc>
                <a:tc>
                  <a:txBody>
                    <a:bodyPr/>
                    <a:lstStyle/>
                    <a:p>
                      <a:pPr algn="l"/>
                      <a:r>
                        <a:rPr lang="en-IE" dirty="0">
                          <a:latin typeface="+mn-lt"/>
                        </a:rPr>
                        <a:t>Handover December 2024</a:t>
                      </a:r>
                    </a:p>
                  </a:txBody>
                  <a:tcPr/>
                </a:tc>
                <a:extLst>
                  <a:ext uri="{0D108BD9-81ED-4DB2-BD59-A6C34878D82A}">
                    <a16:rowId xmlns:a16="http://schemas.microsoft.com/office/drawing/2014/main" val="2985538198"/>
                  </a:ext>
                </a:extLst>
              </a:tr>
              <a:tr h="370840">
                <a:tc>
                  <a:txBody>
                    <a:bodyPr/>
                    <a:lstStyle/>
                    <a:p>
                      <a:pPr algn="ctr"/>
                      <a:r>
                        <a:rPr lang="en-IE" dirty="0">
                          <a:latin typeface="+mn-lt"/>
                        </a:rPr>
                        <a:t>Lucan</a:t>
                      </a:r>
                    </a:p>
                  </a:txBody>
                  <a:tcPr/>
                </a:tc>
                <a:tc>
                  <a:txBody>
                    <a:bodyPr/>
                    <a:lstStyle/>
                    <a:p>
                      <a:pPr algn="ctr"/>
                      <a:r>
                        <a:rPr lang="en-IE" dirty="0">
                          <a:latin typeface="+mn-lt"/>
                        </a:rPr>
                        <a:t>Sarsfield Park (Age-Friendly)</a:t>
                      </a:r>
                    </a:p>
                  </a:txBody>
                  <a:tcPr/>
                </a:tc>
                <a:tc>
                  <a:txBody>
                    <a:bodyPr/>
                    <a:lstStyle/>
                    <a:p>
                      <a:pPr algn="ctr"/>
                      <a:r>
                        <a:rPr lang="en-IE" dirty="0">
                          <a:latin typeface="+mn-lt"/>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latin typeface="+mn-lt"/>
                          <a:cs typeface="Arial" panose="020B0604020202020204" pitchFamily="34" charset="0"/>
                        </a:rPr>
                        <a:t>Tender under evaluation </a:t>
                      </a:r>
                    </a:p>
                  </a:txBody>
                  <a:tcPr/>
                </a:tc>
                <a:extLst>
                  <a:ext uri="{0D108BD9-81ED-4DB2-BD59-A6C34878D82A}">
                    <a16:rowId xmlns:a16="http://schemas.microsoft.com/office/drawing/2014/main" val="1548198119"/>
                  </a:ext>
                </a:extLst>
              </a:tr>
              <a:tr h="370840">
                <a:tc>
                  <a:txBody>
                    <a:bodyPr/>
                    <a:lstStyle/>
                    <a:p>
                      <a:pPr algn="ctr"/>
                      <a:r>
                        <a:rPr lang="en-IE" dirty="0">
                          <a:latin typeface="+mn-lt"/>
                        </a:rPr>
                        <a:t>Rathfarnham – Templeogue</a:t>
                      </a:r>
                    </a:p>
                  </a:txBody>
                  <a:tcPr/>
                </a:tc>
                <a:tc>
                  <a:txBody>
                    <a:bodyPr/>
                    <a:lstStyle/>
                    <a:p>
                      <a:pPr algn="ctr"/>
                      <a:r>
                        <a:rPr lang="en-IE" dirty="0">
                          <a:latin typeface="+mn-lt"/>
                        </a:rPr>
                        <a:t>Pearse Brothers Park </a:t>
                      </a:r>
                    </a:p>
                  </a:txBody>
                  <a:tcPr/>
                </a:tc>
                <a:tc>
                  <a:txBody>
                    <a:bodyPr/>
                    <a:lstStyle/>
                    <a:p>
                      <a:pPr algn="ctr"/>
                      <a:r>
                        <a:rPr lang="en-IE" dirty="0">
                          <a:latin typeface="+mn-lt"/>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latin typeface="+mn-lt"/>
                        </a:rPr>
                        <a:t>Contractor appointed. </a:t>
                      </a:r>
                    </a:p>
                  </a:txBody>
                  <a:tcPr/>
                </a:tc>
                <a:extLst>
                  <a:ext uri="{0D108BD9-81ED-4DB2-BD59-A6C34878D82A}">
                    <a16:rowId xmlns:a16="http://schemas.microsoft.com/office/drawing/2014/main" val="1714295709"/>
                  </a:ext>
                </a:extLst>
              </a:tr>
            </a:tbl>
          </a:graphicData>
        </a:graphic>
      </p:graphicFrame>
      <p:sp>
        <p:nvSpPr>
          <p:cNvPr id="5" name="TextBox 4">
            <a:extLst>
              <a:ext uri="{FF2B5EF4-FFF2-40B4-BE49-F238E27FC236}">
                <a16:creationId xmlns:a16="http://schemas.microsoft.com/office/drawing/2014/main" id="{DC4F355B-5354-9478-3772-B6E50896EC22}"/>
              </a:ext>
            </a:extLst>
          </p:cNvPr>
          <p:cNvSpPr txBox="1"/>
          <p:nvPr/>
        </p:nvSpPr>
        <p:spPr>
          <a:xfrm>
            <a:off x="7058331" y="6574760"/>
            <a:ext cx="1146468" cy="369332"/>
          </a:xfrm>
          <a:prstGeom prst="rect">
            <a:avLst/>
          </a:prstGeom>
          <a:noFill/>
        </p:spPr>
        <p:txBody>
          <a:bodyPr wrap="none" rtlCol="0">
            <a:spAutoFit/>
          </a:bodyPr>
          <a:lstStyle/>
          <a:p>
            <a:r>
              <a:rPr lang="en-IE" dirty="0">
                <a:solidFill>
                  <a:schemeClr val="tx2">
                    <a:lumMod val="75000"/>
                  </a:schemeClr>
                </a:solidFill>
                <a:latin typeface="Arial" panose="020B0604020202020204" pitchFamily="34" charset="0"/>
                <a:cs typeface="Arial" panose="020B0604020202020204" pitchFamily="34" charset="0"/>
              </a:rPr>
              <a:t>Balgaddy</a:t>
            </a:r>
          </a:p>
        </p:txBody>
      </p:sp>
      <p:pic>
        <p:nvPicPr>
          <p:cNvPr id="7" name="Picture 6">
            <a:extLst>
              <a:ext uri="{FF2B5EF4-FFF2-40B4-BE49-F238E27FC236}">
                <a16:creationId xmlns:a16="http://schemas.microsoft.com/office/drawing/2014/main" id="{7F602F2B-C535-D8A5-460A-A2CEBB341D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95400" y="5239932"/>
            <a:ext cx="5370897" cy="357313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F2409E9-5117-C282-926A-535B6CA52066}"/>
              </a:ext>
            </a:extLst>
          </p:cNvPr>
          <p:cNvSpPr txBox="1"/>
          <p:nvPr/>
        </p:nvSpPr>
        <p:spPr>
          <a:xfrm>
            <a:off x="12877800" y="4660417"/>
            <a:ext cx="2146742" cy="369332"/>
          </a:xfrm>
          <a:prstGeom prst="rect">
            <a:avLst/>
          </a:prstGeom>
          <a:noFill/>
        </p:spPr>
        <p:txBody>
          <a:bodyPr wrap="none" rtlCol="0">
            <a:spAutoFit/>
          </a:bodyPr>
          <a:lstStyle/>
          <a:p>
            <a:r>
              <a:rPr lang="en-IE" dirty="0">
                <a:solidFill>
                  <a:schemeClr val="tx2">
                    <a:lumMod val="75000"/>
                  </a:schemeClr>
                </a:solidFill>
                <a:latin typeface="Arial" panose="020B0604020202020204" pitchFamily="34" charset="0"/>
                <a:cs typeface="Arial" panose="020B0604020202020204" pitchFamily="34" charset="0"/>
              </a:rPr>
              <a:t>New </a:t>
            </a:r>
            <a:r>
              <a:rPr lang="en-IE" dirty="0" err="1">
                <a:solidFill>
                  <a:schemeClr val="tx2">
                    <a:lumMod val="75000"/>
                  </a:schemeClr>
                </a:solidFill>
                <a:latin typeface="Arial" panose="020B0604020202020204" pitchFamily="34" charset="0"/>
                <a:cs typeface="Arial" panose="020B0604020202020204" pitchFamily="34" charset="0"/>
              </a:rPr>
              <a:t>Nangor</a:t>
            </a:r>
            <a:r>
              <a:rPr lang="en-IE" dirty="0">
                <a:solidFill>
                  <a:schemeClr val="tx2">
                    <a:lumMod val="75000"/>
                  </a:schemeClr>
                </a:solidFill>
                <a:latin typeface="Arial" panose="020B0604020202020204" pitchFamily="34" charset="0"/>
                <a:cs typeface="Arial" panose="020B0604020202020204" pitchFamily="34" charset="0"/>
              </a:rPr>
              <a:t> Road </a:t>
            </a:r>
          </a:p>
        </p:txBody>
      </p:sp>
      <p:sp>
        <p:nvSpPr>
          <p:cNvPr id="12" name="TextBox 11">
            <a:extLst>
              <a:ext uri="{FF2B5EF4-FFF2-40B4-BE49-F238E27FC236}">
                <a16:creationId xmlns:a16="http://schemas.microsoft.com/office/drawing/2014/main" id="{66B20592-78C1-136C-7E2E-9C9D1CCB754A}"/>
              </a:ext>
            </a:extLst>
          </p:cNvPr>
          <p:cNvSpPr txBox="1"/>
          <p:nvPr/>
        </p:nvSpPr>
        <p:spPr>
          <a:xfrm>
            <a:off x="8839200" y="7581900"/>
            <a:ext cx="2292615" cy="369332"/>
          </a:xfrm>
          <a:prstGeom prst="rect">
            <a:avLst/>
          </a:prstGeom>
          <a:noFill/>
        </p:spPr>
        <p:txBody>
          <a:bodyPr wrap="none" rtlCol="0">
            <a:spAutoFit/>
          </a:bodyPr>
          <a:lstStyle/>
          <a:p>
            <a:r>
              <a:rPr lang="en-IE" dirty="0">
                <a:solidFill>
                  <a:schemeClr val="tx2">
                    <a:lumMod val="75000"/>
                  </a:schemeClr>
                </a:solidFill>
                <a:latin typeface="Arial" panose="020B0604020202020204" pitchFamily="34" charset="0"/>
                <a:cs typeface="Arial" panose="020B0604020202020204" pitchFamily="34" charset="0"/>
              </a:rPr>
              <a:t>St Ronan's Crescent</a:t>
            </a:r>
          </a:p>
        </p:txBody>
      </p:sp>
      <p:pic>
        <p:nvPicPr>
          <p:cNvPr id="3" name="Picture 2">
            <a:extLst>
              <a:ext uri="{FF2B5EF4-FFF2-40B4-BE49-F238E27FC236}">
                <a16:creationId xmlns:a16="http://schemas.microsoft.com/office/drawing/2014/main" id="{262EA622-EC05-16B9-C3B5-60833C0E7833}"/>
              </a:ext>
            </a:extLst>
          </p:cNvPr>
          <p:cNvPicPr>
            <a:picLocks noChangeAspect="1"/>
          </p:cNvPicPr>
          <p:nvPr/>
        </p:nvPicPr>
        <p:blipFill>
          <a:blip r:embed="rId4"/>
          <a:stretch>
            <a:fillRect/>
          </a:stretch>
        </p:blipFill>
        <p:spPr>
          <a:xfrm>
            <a:off x="11197295" y="1442696"/>
            <a:ext cx="6328705" cy="3097036"/>
          </a:xfrm>
          <a:prstGeom prst="rect">
            <a:avLst/>
          </a:prstGeom>
        </p:spPr>
      </p:pic>
      <p:pic>
        <p:nvPicPr>
          <p:cNvPr id="9" name="Picture 8">
            <a:extLst>
              <a:ext uri="{FF2B5EF4-FFF2-40B4-BE49-F238E27FC236}">
                <a16:creationId xmlns:a16="http://schemas.microsoft.com/office/drawing/2014/main" id="{89A438A3-F897-0413-3067-4784F85E7B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197295" y="5359948"/>
            <a:ext cx="6328705" cy="3453123"/>
          </a:xfrm>
          <a:prstGeom prst="rect">
            <a:avLst/>
          </a:prstGeom>
          <a:effectLst>
            <a:outerShdw blurRad="50800" dist="38100" dir="2700000" algn="tl" rotWithShape="0">
              <a:prstClr val="black">
                <a:alpha val="40000"/>
              </a:prstClr>
            </a:outerShdw>
            <a:softEdge rad="12700"/>
          </a:effectLst>
        </p:spPr>
      </p:pic>
    </p:spTree>
    <p:extLst>
      <p:ext uri="{BB962C8B-B14F-4D97-AF65-F5344CB8AC3E}">
        <p14:creationId xmlns:p14="http://schemas.microsoft.com/office/powerpoint/2010/main" val="3671258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solidFill>
                <a:schemeClr val="tx2">
                  <a:lumMod val="75000"/>
                </a:schemeClr>
              </a:solidFill>
              <a:latin typeface="Arial" panose="020B0604020202020204" pitchFamily="34" charset="0"/>
              <a:cs typeface="Arial" panose="020B0604020202020204" pitchFamily="34" charset="0"/>
            </a:endParaRPr>
          </a:p>
        </p:txBody>
      </p:sp>
      <p:sp>
        <p:nvSpPr>
          <p:cNvPr id="5" name="TextBox 5"/>
          <p:cNvSpPr txBox="1"/>
          <p:nvPr/>
        </p:nvSpPr>
        <p:spPr>
          <a:xfrm>
            <a:off x="1028700" y="257175"/>
            <a:ext cx="15912385" cy="1040093"/>
          </a:xfrm>
          <a:prstGeom prst="rect">
            <a:avLst/>
          </a:prstGeom>
        </p:spPr>
        <p:txBody>
          <a:bodyPr lIns="0" tIns="0" rIns="0" bIns="0" rtlCol="0" anchor="t">
            <a:spAutoFit/>
          </a:bodyPr>
          <a:lstStyle/>
          <a:p>
            <a:pPr marL="0" lvl="0" indent="0" algn="ctr">
              <a:lnSpc>
                <a:spcPts val="9600"/>
              </a:lnSpc>
              <a:spcBef>
                <a:spcPct val="0"/>
              </a:spcBef>
            </a:pPr>
            <a:r>
              <a:rPr lang="en-US" sz="4000" dirty="0">
                <a:latin typeface="Arial Bold"/>
              </a:rPr>
              <a:t>Planning Derogation Sites – Section 179A </a:t>
            </a:r>
            <a:r>
              <a:rPr lang="en-US" sz="4000" dirty="0">
                <a:solidFill>
                  <a:srgbClr val="51626F"/>
                </a:solidFill>
                <a:latin typeface="Arial Bold"/>
              </a:rPr>
              <a:t>	</a:t>
            </a:r>
          </a:p>
        </p:txBody>
      </p:sp>
      <p:graphicFrame>
        <p:nvGraphicFramePr>
          <p:cNvPr id="3" name="Diagram 2">
            <a:extLst>
              <a:ext uri="{FF2B5EF4-FFF2-40B4-BE49-F238E27FC236}">
                <a16:creationId xmlns:a16="http://schemas.microsoft.com/office/drawing/2014/main" id="{90253847-5BC3-C761-8E87-B04DDDC4D805}"/>
              </a:ext>
            </a:extLst>
          </p:cNvPr>
          <p:cNvGraphicFramePr/>
          <p:nvPr>
            <p:extLst>
              <p:ext uri="{D42A27DB-BD31-4B8C-83A1-F6EECF244321}">
                <p14:modId xmlns:p14="http://schemas.microsoft.com/office/powerpoint/2010/main" val="1121282675"/>
              </p:ext>
            </p:extLst>
          </p:nvPr>
        </p:nvGraphicFramePr>
        <p:xfrm>
          <a:off x="457199" y="1543237"/>
          <a:ext cx="13131053" cy="748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3E930625-07CB-7B25-0724-8E2D8901761E}"/>
              </a:ext>
            </a:extLst>
          </p:cNvPr>
          <p:cNvGraphicFramePr/>
          <p:nvPr>
            <p:extLst>
              <p:ext uri="{D42A27DB-BD31-4B8C-83A1-F6EECF244321}">
                <p14:modId xmlns:p14="http://schemas.microsoft.com/office/powerpoint/2010/main" val="3425144766"/>
              </p:ext>
            </p:extLst>
          </p:nvPr>
        </p:nvGraphicFramePr>
        <p:xfrm>
          <a:off x="1028699" y="1297268"/>
          <a:ext cx="14973301" cy="779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0834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6" name="TextBox 6"/>
          <p:cNvSpPr txBox="1"/>
          <p:nvPr/>
        </p:nvSpPr>
        <p:spPr>
          <a:xfrm>
            <a:off x="914399" y="419100"/>
            <a:ext cx="14619463" cy="984885"/>
          </a:xfrm>
          <a:prstGeom prst="rect">
            <a:avLst/>
          </a:prstGeom>
        </p:spPr>
        <p:txBody>
          <a:bodyPr wrap="square" lIns="0" tIns="0" rIns="0" bIns="0" rtlCol="0" anchor="t">
            <a:spAutoFit/>
          </a:bodyPr>
          <a:lstStyle/>
          <a:p>
            <a:pPr marL="0" lvl="0" indent="0" algn="ctr">
              <a:spcBef>
                <a:spcPct val="0"/>
              </a:spcBef>
            </a:pPr>
            <a:r>
              <a:rPr lang="en-US" sz="3200" dirty="0">
                <a:latin typeface="Arial Bold"/>
              </a:rPr>
              <a:t>Approved Housing Bodies – Social Housing Investment Programme</a:t>
            </a:r>
          </a:p>
          <a:p>
            <a:pPr marL="0" lvl="0" indent="0" algn="l">
              <a:spcBef>
                <a:spcPct val="0"/>
              </a:spcBef>
            </a:pPr>
            <a:endParaRPr lang="en-US" sz="1600" dirty="0">
              <a:solidFill>
                <a:srgbClr val="51626F"/>
              </a:solidFill>
              <a:latin typeface="Arial Bold"/>
            </a:endParaRPr>
          </a:p>
          <a:p>
            <a:pPr marL="0" lvl="0" indent="0" algn="l">
              <a:spcBef>
                <a:spcPct val="0"/>
              </a:spcBef>
            </a:pPr>
            <a:endParaRPr lang="en-US" sz="1600" dirty="0">
              <a:solidFill>
                <a:srgbClr val="51626F"/>
              </a:solidFill>
              <a:latin typeface="Arial Bold"/>
            </a:endParaRPr>
          </a:p>
        </p:txBody>
      </p:sp>
      <p:graphicFrame>
        <p:nvGraphicFramePr>
          <p:cNvPr id="10" name="Table 9">
            <a:extLst>
              <a:ext uri="{FF2B5EF4-FFF2-40B4-BE49-F238E27FC236}">
                <a16:creationId xmlns:a16="http://schemas.microsoft.com/office/drawing/2014/main" id="{D442858E-4919-08C0-6FB3-42F601439727}"/>
              </a:ext>
            </a:extLst>
          </p:cNvPr>
          <p:cNvGraphicFramePr>
            <a:graphicFrameLocks noGrp="1"/>
          </p:cNvGraphicFramePr>
          <p:nvPr>
            <p:extLst>
              <p:ext uri="{D42A27DB-BD31-4B8C-83A1-F6EECF244321}">
                <p14:modId xmlns:p14="http://schemas.microsoft.com/office/powerpoint/2010/main" val="2032250076"/>
              </p:ext>
            </p:extLst>
          </p:nvPr>
        </p:nvGraphicFramePr>
        <p:xfrm>
          <a:off x="914400" y="952500"/>
          <a:ext cx="9377084" cy="8120287"/>
        </p:xfrm>
        <a:graphic>
          <a:graphicData uri="http://schemas.openxmlformats.org/drawingml/2006/table">
            <a:tbl>
              <a:tblPr firstRow="1" bandRow="1">
                <a:tableStyleId>{69012ECD-51FC-41F1-AA8D-1B2483CD663E}</a:tableStyleId>
              </a:tblPr>
              <a:tblGrid>
                <a:gridCol w="2344271">
                  <a:extLst>
                    <a:ext uri="{9D8B030D-6E8A-4147-A177-3AD203B41FA5}">
                      <a16:colId xmlns:a16="http://schemas.microsoft.com/office/drawing/2014/main" val="2879550279"/>
                    </a:ext>
                  </a:extLst>
                </a:gridCol>
                <a:gridCol w="2344271">
                  <a:extLst>
                    <a:ext uri="{9D8B030D-6E8A-4147-A177-3AD203B41FA5}">
                      <a16:colId xmlns:a16="http://schemas.microsoft.com/office/drawing/2014/main" val="2911888673"/>
                    </a:ext>
                  </a:extLst>
                </a:gridCol>
                <a:gridCol w="2344271">
                  <a:extLst>
                    <a:ext uri="{9D8B030D-6E8A-4147-A177-3AD203B41FA5}">
                      <a16:colId xmlns:a16="http://schemas.microsoft.com/office/drawing/2014/main" val="198066834"/>
                    </a:ext>
                  </a:extLst>
                </a:gridCol>
                <a:gridCol w="2344271">
                  <a:extLst>
                    <a:ext uri="{9D8B030D-6E8A-4147-A177-3AD203B41FA5}">
                      <a16:colId xmlns:a16="http://schemas.microsoft.com/office/drawing/2014/main" val="1769000939"/>
                    </a:ext>
                  </a:extLst>
                </a:gridCol>
              </a:tblGrid>
              <a:tr h="358047">
                <a:tc>
                  <a:txBody>
                    <a:bodyPr/>
                    <a:lstStyle/>
                    <a:p>
                      <a:pPr algn="ctr"/>
                      <a:r>
                        <a:rPr lang="en-IE" sz="1600" dirty="0"/>
                        <a:t>LEA</a:t>
                      </a: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t>Project</a:t>
                      </a: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t>Units</a:t>
                      </a: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t>Status</a:t>
                      </a:r>
                      <a:endParaRPr lang="en-I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9869854"/>
                  </a:ext>
                </a:extLst>
              </a:tr>
              <a:tr h="370840">
                <a:tc>
                  <a:txBody>
                    <a:bodyPr/>
                    <a:lstStyle/>
                    <a:p>
                      <a:pPr algn="ctr"/>
                      <a:r>
                        <a:rPr lang="en-IE" sz="1700" dirty="0">
                          <a:latin typeface="+mn-lt"/>
                          <a:cs typeface="Arial" panose="020B0604020202020204" pitchFamily="34" charset="0"/>
                        </a:rPr>
                        <a:t>Clondalkin</a:t>
                      </a:r>
                    </a:p>
                  </a:txBody>
                  <a:tcPr/>
                </a:tc>
                <a:tc>
                  <a:txBody>
                    <a:bodyPr/>
                    <a:lstStyle/>
                    <a:p>
                      <a:pPr algn="ctr"/>
                      <a:r>
                        <a:rPr lang="en-IE" sz="1700" dirty="0">
                          <a:latin typeface="+mn-lt"/>
                          <a:cs typeface="Arial" panose="020B0604020202020204" pitchFamily="34" charset="0"/>
                        </a:rPr>
                        <a:t>Parklands, Citywest – </a:t>
                      </a:r>
                      <a:r>
                        <a:rPr lang="en-IE" sz="1700" dirty="0">
                          <a:solidFill>
                            <a:srgbClr val="0070C0"/>
                          </a:solidFill>
                          <a:latin typeface="+mn-lt"/>
                          <a:cs typeface="Arial" panose="020B0604020202020204" pitchFamily="34" charset="0"/>
                        </a:rPr>
                        <a:t>Tuath Housing</a:t>
                      </a:r>
                    </a:p>
                  </a:txBody>
                  <a:tcPr/>
                </a:tc>
                <a:tc>
                  <a:txBody>
                    <a:bodyPr/>
                    <a:lstStyle/>
                    <a:p>
                      <a:pPr algn="ctr"/>
                      <a:r>
                        <a:rPr lang="en-IE" sz="1700" dirty="0">
                          <a:latin typeface="+mn-lt"/>
                        </a:rPr>
                        <a:t>23</a:t>
                      </a:r>
                      <a:endParaRPr lang="en-IE" sz="1700" dirty="0">
                        <a:latin typeface="+mn-lt"/>
                        <a:cs typeface="Arial" panose="020B0604020202020204" pitchFamily="34" charset="0"/>
                      </a:endParaRPr>
                    </a:p>
                  </a:txBody>
                  <a:tcPr/>
                </a:tc>
                <a:tc>
                  <a:txBody>
                    <a:bodyPr/>
                    <a:lstStyle/>
                    <a:p>
                      <a:pPr algn="ctr"/>
                      <a:r>
                        <a:rPr lang="en-IE" sz="1700" dirty="0">
                          <a:latin typeface="+mn-lt"/>
                        </a:rPr>
                        <a:t>Complete – delivered October 2024</a:t>
                      </a:r>
                      <a:endParaRPr lang="en-IE" sz="1700" dirty="0">
                        <a:latin typeface="+mn-lt"/>
                        <a:cs typeface="Arial" panose="020B0604020202020204" pitchFamily="34" charset="0"/>
                      </a:endParaRPr>
                    </a:p>
                  </a:txBody>
                  <a:tcPr/>
                </a:tc>
                <a:extLst>
                  <a:ext uri="{0D108BD9-81ED-4DB2-BD59-A6C34878D82A}">
                    <a16:rowId xmlns:a16="http://schemas.microsoft.com/office/drawing/2014/main" val="1288419678"/>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Parsons Court, Newcastle. </a:t>
                      </a:r>
                    </a:p>
                    <a:p>
                      <a:pPr algn="ctr"/>
                      <a:r>
                        <a:rPr lang="en-IE" sz="1700" dirty="0">
                          <a:solidFill>
                            <a:srgbClr val="0070C0"/>
                          </a:solidFill>
                          <a:latin typeface="+mn-lt"/>
                          <a:cs typeface="Arial" panose="020B0604020202020204" pitchFamily="34" charset="0"/>
                        </a:rPr>
                        <a:t>Co-operative Housing Ireland </a:t>
                      </a:r>
                    </a:p>
                  </a:txBody>
                  <a:tcPr/>
                </a:tc>
                <a:tc>
                  <a:txBody>
                    <a:bodyPr/>
                    <a:lstStyle/>
                    <a:p>
                      <a:pPr algn="ctr"/>
                      <a:r>
                        <a:rPr lang="en-IE" sz="1700" dirty="0">
                          <a:latin typeface="+mn-lt"/>
                          <a:cs typeface="Arial" panose="020B0604020202020204" pitchFamily="34" charset="0"/>
                        </a:rPr>
                        <a:t>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completion Q1.2025</a:t>
                      </a:r>
                    </a:p>
                  </a:txBody>
                  <a:tcPr/>
                </a:tc>
                <a:extLst>
                  <a:ext uri="{0D108BD9-81ED-4DB2-BD59-A6C34878D82A}">
                    <a16:rowId xmlns:a16="http://schemas.microsoft.com/office/drawing/2014/main" val="2985538198"/>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Seven Mills, Clondalkin</a:t>
                      </a:r>
                    </a:p>
                    <a:p>
                      <a:pPr algn="ctr"/>
                      <a:r>
                        <a:rPr lang="en-IE" sz="1700" dirty="0">
                          <a:solidFill>
                            <a:srgbClr val="0070C0"/>
                          </a:solidFill>
                          <a:latin typeface="+mn-lt"/>
                          <a:cs typeface="Arial" panose="020B0604020202020204" pitchFamily="34" charset="0"/>
                        </a:rPr>
                        <a:t>Respond Housing</a:t>
                      </a:r>
                    </a:p>
                  </a:txBody>
                  <a:tcPr/>
                </a:tc>
                <a:tc>
                  <a:txBody>
                    <a:bodyPr/>
                    <a:lstStyle/>
                    <a:p>
                      <a:pPr algn="ctr"/>
                      <a:r>
                        <a:rPr lang="en-IE" sz="1700" dirty="0">
                          <a:latin typeface="+mn-lt"/>
                          <a:cs typeface="Arial" panose="020B0604020202020204" pitchFamily="34" charset="0"/>
                        </a:rPr>
                        <a:t>172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24 delivered to date.</a:t>
                      </a:r>
                    </a:p>
                  </a:txBody>
                  <a:tcPr/>
                </a:tc>
                <a:extLst>
                  <a:ext uri="{0D108BD9-81ED-4DB2-BD59-A6C34878D82A}">
                    <a16:rowId xmlns:a16="http://schemas.microsoft.com/office/drawing/2014/main" val="938467089"/>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solidFill>
                            <a:schemeClr val="tx1"/>
                          </a:solidFill>
                          <a:latin typeface="+mn-lt"/>
                          <a:cs typeface="Arial" panose="020B0604020202020204" pitchFamily="34" charset="0"/>
                        </a:rPr>
                        <a:t>Graydon, Newcastle</a:t>
                      </a:r>
                    </a:p>
                    <a:p>
                      <a:pPr algn="ctr"/>
                      <a:r>
                        <a:rPr lang="en-IE" sz="1700" dirty="0">
                          <a:solidFill>
                            <a:srgbClr val="0070C0"/>
                          </a:solidFill>
                          <a:latin typeface="+mn-lt"/>
                          <a:cs typeface="Arial" panose="020B0604020202020204" pitchFamily="34" charset="0"/>
                        </a:rPr>
                        <a:t>Tuath Housing </a:t>
                      </a:r>
                    </a:p>
                  </a:txBody>
                  <a:tcPr/>
                </a:tc>
                <a:tc>
                  <a:txBody>
                    <a:bodyPr/>
                    <a:lstStyle/>
                    <a:p>
                      <a:pPr algn="ctr"/>
                      <a:r>
                        <a:rPr lang="en-IE" sz="1700" dirty="0">
                          <a:latin typeface="+mn-lt"/>
                          <a:cs typeface="Arial" panose="020B0604020202020204" pitchFamily="34" charset="0"/>
                        </a:rPr>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Completion Q4.2024</a:t>
                      </a:r>
                    </a:p>
                  </a:txBody>
                  <a:tcPr/>
                </a:tc>
                <a:extLst>
                  <a:ext uri="{0D108BD9-81ED-4DB2-BD59-A6C34878D82A}">
                    <a16:rowId xmlns:a16="http://schemas.microsoft.com/office/drawing/2014/main" val="985333599"/>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solidFill>
                            <a:schemeClr val="tx1"/>
                          </a:solidFill>
                          <a:latin typeface="+mn-lt"/>
                          <a:cs typeface="Arial" panose="020B0604020202020204" pitchFamily="34" charset="0"/>
                        </a:rPr>
                        <a:t>Gordon Park</a:t>
                      </a:r>
                      <a:r>
                        <a:rPr lang="en-IE" sz="1700" dirty="0">
                          <a:solidFill>
                            <a:srgbClr val="0070C0"/>
                          </a:solidFill>
                          <a:latin typeface="+mn-lt"/>
                          <a:cs typeface="Arial" panose="020B0604020202020204" pitchFamily="34" charset="0"/>
                        </a:rPr>
                        <a:t>,</a:t>
                      </a:r>
                    </a:p>
                    <a:p>
                      <a:pPr algn="ctr"/>
                      <a:r>
                        <a:rPr lang="en-IE" sz="1700" dirty="0">
                          <a:solidFill>
                            <a:srgbClr val="0070C0"/>
                          </a:solidFill>
                          <a:latin typeface="+mn-lt"/>
                          <a:cs typeface="Arial" panose="020B0604020202020204" pitchFamily="34" charset="0"/>
                        </a:rPr>
                        <a:t>FOLD Housing </a:t>
                      </a:r>
                    </a:p>
                  </a:txBody>
                  <a:tcPr/>
                </a:tc>
                <a:tc>
                  <a:txBody>
                    <a:bodyPr/>
                    <a:lstStyle/>
                    <a:p>
                      <a:pPr algn="ctr"/>
                      <a:r>
                        <a:rPr lang="en-IE" sz="1700" dirty="0">
                          <a:latin typeface="+mn-lt"/>
                          <a:cs typeface="Arial" panose="020B0604020202020204" pitchFamily="34" charset="0"/>
                        </a:rPr>
                        <a:t>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Completion Q3.2025</a:t>
                      </a:r>
                    </a:p>
                  </a:txBody>
                  <a:tcPr/>
                </a:tc>
                <a:extLst>
                  <a:ext uri="{0D108BD9-81ED-4DB2-BD59-A6C34878D82A}">
                    <a16:rowId xmlns:a16="http://schemas.microsoft.com/office/drawing/2014/main" val="377135967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Tallaght South</a:t>
                      </a:r>
                    </a:p>
                    <a:p>
                      <a:pPr algn="ctr"/>
                      <a:endParaRPr lang="en-IE" sz="1700" dirty="0">
                        <a:latin typeface="+mn-lt"/>
                        <a:cs typeface="Arial" panose="020B0604020202020204" pitchFamily="34" charset="0"/>
                      </a:endParaRPr>
                    </a:p>
                  </a:txBody>
                  <a:tcPr/>
                </a:tc>
                <a:tc>
                  <a:txBody>
                    <a:bodyPr/>
                    <a:lstStyle/>
                    <a:p>
                      <a:pPr algn="ctr"/>
                      <a:r>
                        <a:rPr lang="en-IE" sz="1700" dirty="0" err="1">
                          <a:latin typeface="+mn-lt"/>
                          <a:cs typeface="Arial" panose="020B0604020202020204" pitchFamily="34" charset="0"/>
                        </a:rPr>
                        <a:t>Cuil</a:t>
                      </a:r>
                      <a:r>
                        <a:rPr lang="en-IE" sz="1700" dirty="0">
                          <a:latin typeface="+mn-lt"/>
                          <a:cs typeface="Arial" panose="020B0604020202020204" pitchFamily="34" charset="0"/>
                        </a:rPr>
                        <a:t> </a:t>
                      </a:r>
                      <a:r>
                        <a:rPr lang="en-IE" sz="1700" dirty="0" err="1">
                          <a:latin typeface="+mn-lt"/>
                          <a:cs typeface="Arial" panose="020B0604020202020204" pitchFamily="34" charset="0"/>
                        </a:rPr>
                        <a:t>Duin</a:t>
                      </a:r>
                      <a:r>
                        <a:rPr lang="en-IE" sz="1700" dirty="0">
                          <a:latin typeface="+mn-lt"/>
                          <a:cs typeface="Arial" panose="020B0604020202020204" pitchFamily="34" charset="0"/>
                        </a:rPr>
                        <a:t>, Citywest</a:t>
                      </a:r>
                    </a:p>
                    <a:p>
                      <a:pPr algn="ctr"/>
                      <a:r>
                        <a:rPr lang="en-IE" sz="1700" dirty="0">
                          <a:solidFill>
                            <a:srgbClr val="0070C0"/>
                          </a:solidFill>
                          <a:latin typeface="+mn-lt"/>
                          <a:cs typeface="Arial" panose="020B0604020202020204" pitchFamily="34" charset="0"/>
                        </a:rPr>
                        <a:t>Tuath Housing </a:t>
                      </a:r>
                    </a:p>
                  </a:txBody>
                  <a:tcPr/>
                </a:tc>
                <a:tc>
                  <a:txBody>
                    <a:bodyPr/>
                    <a:lstStyle/>
                    <a:p>
                      <a:pPr algn="ctr"/>
                      <a:r>
                        <a:rPr lang="en-IE" sz="1700" dirty="0">
                          <a:latin typeface="+mn-lt"/>
                          <a:cs typeface="Arial" panose="020B0604020202020204" pitchFamily="34" charset="0"/>
                        </a:rPr>
                        <a:t>36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All units delivered June 2024</a:t>
                      </a:r>
                    </a:p>
                  </a:txBody>
                  <a:tcPr/>
                </a:tc>
                <a:extLst>
                  <a:ext uri="{0D108BD9-81ED-4DB2-BD59-A6C34878D82A}">
                    <a16:rowId xmlns:a16="http://schemas.microsoft.com/office/drawing/2014/main" val="77005293"/>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Foxwood Barn, Citywest</a:t>
                      </a:r>
                    </a:p>
                    <a:p>
                      <a:pPr algn="ctr"/>
                      <a:r>
                        <a:rPr lang="en-IE" sz="1700" dirty="0">
                          <a:solidFill>
                            <a:srgbClr val="0070C0"/>
                          </a:solidFill>
                          <a:latin typeface="+mn-lt"/>
                          <a:cs typeface="Arial" panose="020B0604020202020204" pitchFamily="34" charset="0"/>
                        </a:rPr>
                        <a:t>Tuath Housing </a:t>
                      </a:r>
                    </a:p>
                  </a:txBody>
                  <a:tcPr/>
                </a:tc>
                <a:tc>
                  <a:txBody>
                    <a:bodyPr/>
                    <a:lstStyle/>
                    <a:p>
                      <a:pPr algn="ctr"/>
                      <a:r>
                        <a:rPr lang="en-IE" sz="1700" dirty="0">
                          <a:latin typeface="+mn-lt"/>
                          <a:cs typeface="Arial" panose="020B0604020202020204" pitchFamily="34" charset="0"/>
                        </a:rPr>
                        <a:t>69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 site. Phase 1 delivered.</a:t>
                      </a:r>
                    </a:p>
                  </a:txBody>
                  <a:tcPr/>
                </a:tc>
                <a:extLst>
                  <a:ext uri="{0D108BD9-81ED-4DB2-BD59-A6C34878D82A}">
                    <a16:rowId xmlns:a16="http://schemas.microsoft.com/office/drawing/2014/main" val="1463732276"/>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err="1">
                          <a:latin typeface="+mn-lt"/>
                          <a:cs typeface="Arial" panose="020B0604020202020204" pitchFamily="34" charset="0"/>
                        </a:rPr>
                        <a:t>Carrigmore</a:t>
                      </a:r>
                      <a:r>
                        <a:rPr lang="en-IE" sz="1700" dirty="0">
                          <a:latin typeface="+mn-lt"/>
                          <a:cs typeface="Arial" panose="020B0604020202020204" pitchFamily="34" charset="0"/>
                        </a:rPr>
                        <a:t> Woods, Citywest. </a:t>
                      </a:r>
                    </a:p>
                    <a:p>
                      <a:pPr algn="ctr"/>
                      <a:r>
                        <a:rPr lang="en-IE" sz="1700" dirty="0">
                          <a:solidFill>
                            <a:srgbClr val="0070C0"/>
                          </a:solidFill>
                          <a:latin typeface="+mn-lt"/>
                          <a:cs typeface="Arial" panose="020B0604020202020204" pitchFamily="34" charset="0"/>
                        </a:rPr>
                        <a:t>Tuath Housing</a:t>
                      </a:r>
                    </a:p>
                  </a:txBody>
                  <a:tcPr/>
                </a:tc>
                <a:tc>
                  <a:txBody>
                    <a:bodyPr/>
                    <a:lstStyle/>
                    <a:p>
                      <a:pPr algn="ctr"/>
                      <a:r>
                        <a:rPr lang="en-IE" sz="1700" dirty="0">
                          <a:latin typeface="+mn-lt"/>
                          <a:cs typeface="Arial" panose="020B0604020202020204" pitchFamily="34" charset="0"/>
                        </a:rPr>
                        <a:t>137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phased delivery from Q3.2025</a:t>
                      </a:r>
                    </a:p>
                  </a:txBody>
                  <a:tcPr/>
                </a:tc>
                <a:extLst>
                  <a:ext uri="{0D108BD9-81ED-4DB2-BD59-A6C34878D82A}">
                    <a16:rowId xmlns:a16="http://schemas.microsoft.com/office/drawing/2014/main" val="2758217375"/>
                  </a:ext>
                </a:extLst>
              </a:tr>
              <a:tr h="370840">
                <a:tc>
                  <a:txBody>
                    <a:bodyPr/>
                    <a:lstStyle/>
                    <a:p>
                      <a:pPr algn="ctr"/>
                      <a:r>
                        <a:rPr lang="en-IE" sz="1700" dirty="0">
                          <a:latin typeface="+mn-lt"/>
                          <a:cs typeface="Arial" panose="020B0604020202020204" pitchFamily="34" charset="0"/>
                        </a:rPr>
                        <a:t>Tallaght Central</a:t>
                      </a:r>
                    </a:p>
                  </a:txBody>
                  <a:tcPr/>
                </a:tc>
                <a:tc>
                  <a:txBody>
                    <a:bodyPr/>
                    <a:lstStyle/>
                    <a:p>
                      <a:pPr algn="ctr"/>
                      <a:r>
                        <a:rPr lang="en-IE" sz="1700" dirty="0">
                          <a:latin typeface="+mn-lt"/>
                          <a:cs typeface="Arial" panose="020B0604020202020204" pitchFamily="34" charset="0"/>
                        </a:rPr>
                        <a:t>Airton Plaza, Belgard Road</a:t>
                      </a:r>
                    </a:p>
                    <a:p>
                      <a:pPr algn="ctr"/>
                      <a:r>
                        <a:rPr lang="en-IE" sz="1700" dirty="0" err="1">
                          <a:solidFill>
                            <a:srgbClr val="0070C0"/>
                          </a:solidFill>
                          <a:latin typeface="+mn-lt"/>
                          <a:cs typeface="Arial" panose="020B0604020202020204" pitchFamily="34" charset="0"/>
                        </a:rPr>
                        <a:t>Cluid</a:t>
                      </a:r>
                      <a:r>
                        <a:rPr lang="en-IE" sz="1700" dirty="0">
                          <a:solidFill>
                            <a:srgbClr val="0070C0"/>
                          </a:solidFill>
                          <a:latin typeface="+mn-lt"/>
                          <a:cs typeface="Arial" panose="020B0604020202020204" pitchFamily="34" charset="0"/>
                        </a:rPr>
                        <a:t> Housing </a:t>
                      </a:r>
                    </a:p>
                  </a:txBody>
                  <a:tcPr/>
                </a:tc>
                <a:tc>
                  <a:txBody>
                    <a:bodyPr/>
                    <a:lstStyle/>
                    <a:p>
                      <a:pPr algn="ctr"/>
                      <a:r>
                        <a:rPr lang="en-IE" sz="1700" dirty="0">
                          <a:latin typeface="+mn-lt"/>
                          <a:cs typeface="Arial" panose="020B0604020202020204" pitchFamily="34" charset="0"/>
                        </a:rPr>
                        <a:t>98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Complete – delivered December 2024</a:t>
                      </a:r>
                    </a:p>
                  </a:txBody>
                  <a:tcPr/>
                </a:tc>
                <a:extLst>
                  <a:ext uri="{0D108BD9-81ED-4DB2-BD59-A6C34878D82A}">
                    <a16:rowId xmlns:a16="http://schemas.microsoft.com/office/drawing/2014/main" val="3564631677"/>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Airton Rise, Greenhills Road.</a:t>
                      </a:r>
                    </a:p>
                    <a:p>
                      <a:pPr algn="ctr"/>
                      <a:r>
                        <a:rPr lang="en-IE" sz="1700" dirty="0">
                          <a:solidFill>
                            <a:srgbClr val="0070C0"/>
                          </a:solidFill>
                          <a:latin typeface="+mn-lt"/>
                          <a:cs typeface="Arial" panose="020B0604020202020204" pitchFamily="34" charset="0"/>
                        </a:rPr>
                        <a:t>Respond Housing </a:t>
                      </a:r>
                    </a:p>
                  </a:txBody>
                  <a:tcPr/>
                </a:tc>
                <a:tc>
                  <a:txBody>
                    <a:bodyPr/>
                    <a:lstStyle/>
                    <a:p>
                      <a:pPr algn="ctr"/>
                      <a:r>
                        <a:rPr lang="en-IE" sz="1700" dirty="0">
                          <a:latin typeface="+mn-lt"/>
                          <a:cs typeface="Arial" panose="020B0604020202020204" pitchFamily="34" charset="0"/>
                        </a:rPr>
                        <a:t>213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phased delivery from Q3.2025</a:t>
                      </a:r>
                    </a:p>
                  </a:txBody>
                  <a:tcPr/>
                </a:tc>
                <a:extLst>
                  <a:ext uri="{0D108BD9-81ED-4DB2-BD59-A6C34878D82A}">
                    <a16:rowId xmlns:a16="http://schemas.microsoft.com/office/drawing/2014/main" val="2812345736"/>
                  </a:ext>
                </a:extLst>
              </a:tr>
              <a:tr h="370840">
                <a:tc>
                  <a:txBody>
                    <a:bodyPr/>
                    <a:lstStyle/>
                    <a:p>
                      <a:pPr algn="ctr"/>
                      <a:endParaRPr lang="en-IE" sz="1600" dirty="0">
                        <a:latin typeface="Arial" panose="020B0604020202020204" pitchFamily="34" charset="0"/>
                        <a:cs typeface="Arial" panose="020B0604020202020204" pitchFamily="34" charset="0"/>
                      </a:endParaRPr>
                    </a:p>
                  </a:txBody>
                  <a:tcPr/>
                </a:tc>
                <a:tc>
                  <a:txBody>
                    <a:bodyPr/>
                    <a:lstStyle/>
                    <a:p>
                      <a:pPr algn="ctr"/>
                      <a:endParaRPr lang="en-IE" sz="1600" dirty="0">
                        <a:solidFill>
                          <a:srgbClr val="0070C0"/>
                        </a:solidFill>
                        <a:latin typeface="Arial" panose="020B0604020202020204" pitchFamily="34" charset="0"/>
                        <a:cs typeface="Arial" panose="020B0604020202020204" pitchFamily="34" charset="0"/>
                      </a:endParaRPr>
                    </a:p>
                  </a:txBody>
                  <a:tcPr/>
                </a:tc>
                <a:tc>
                  <a:txBody>
                    <a:bodyPr/>
                    <a:lstStyle/>
                    <a:p>
                      <a:pPr algn="ctr"/>
                      <a:endParaRPr lang="en-IE"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2459269"/>
                  </a:ext>
                </a:extLst>
              </a:tr>
            </a:tbl>
          </a:graphicData>
        </a:graphic>
      </p:graphicFrame>
      <p:pic>
        <p:nvPicPr>
          <p:cNvPr id="11" name="Picture 10">
            <a:extLst>
              <a:ext uri="{FF2B5EF4-FFF2-40B4-BE49-F238E27FC236}">
                <a16:creationId xmlns:a16="http://schemas.microsoft.com/office/drawing/2014/main" id="{E289CAB2-49E1-C7AA-BBD4-8BA5F9E1E7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836456" y="2104692"/>
            <a:ext cx="4554680" cy="267138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63348DD7-2380-60A5-5485-399DC7115D68}"/>
              </a:ext>
            </a:extLst>
          </p:cNvPr>
          <p:cNvSpPr txBox="1"/>
          <p:nvPr/>
        </p:nvSpPr>
        <p:spPr>
          <a:xfrm>
            <a:off x="15533863" y="6976248"/>
            <a:ext cx="2763321" cy="369332"/>
          </a:xfrm>
          <a:prstGeom prst="rect">
            <a:avLst/>
          </a:prstGeom>
          <a:noFill/>
        </p:spPr>
        <p:txBody>
          <a:bodyPr wrap="none" rtlCol="0">
            <a:spAutoFit/>
          </a:bodyPr>
          <a:lstStyle/>
          <a:p>
            <a:r>
              <a:rPr lang="en-IE" dirty="0">
                <a:solidFill>
                  <a:schemeClr val="tx2">
                    <a:lumMod val="75000"/>
                  </a:schemeClr>
                </a:solidFill>
              </a:rPr>
              <a:t>District Centre, Adamstown</a:t>
            </a:r>
          </a:p>
        </p:txBody>
      </p:sp>
      <p:pic>
        <p:nvPicPr>
          <p:cNvPr id="4" name="Picture 3">
            <a:extLst>
              <a:ext uri="{FF2B5EF4-FFF2-40B4-BE49-F238E27FC236}">
                <a16:creationId xmlns:a16="http://schemas.microsoft.com/office/drawing/2014/main" id="{3E32832E-2251-DB00-856E-E01B3ABF08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27386" y="5882259"/>
            <a:ext cx="3744192" cy="3030126"/>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B3905DD-AA40-BAA5-AF7D-4EE619D42A58}"/>
              </a:ext>
            </a:extLst>
          </p:cNvPr>
          <p:cNvSpPr txBox="1"/>
          <p:nvPr/>
        </p:nvSpPr>
        <p:spPr>
          <a:xfrm>
            <a:off x="10782270" y="2794052"/>
            <a:ext cx="2173287" cy="646331"/>
          </a:xfrm>
          <a:prstGeom prst="rect">
            <a:avLst/>
          </a:prstGeom>
          <a:noFill/>
        </p:spPr>
        <p:txBody>
          <a:bodyPr wrap="none" rtlCol="0">
            <a:spAutoFit/>
          </a:bodyPr>
          <a:lstStyle/>
          <a:p>
            <a:pPr algn="ctr"/>
            <a:r>
              <a:rPr lang="en-IE" dirty="0">
                <a:solidFill>
                  <a:schemeClr val="tx2">
                    <a:lumMod val="75000"/>
                  </a:schemeClr>
                </a:solidFill>
              </a:rPr>
              <a:t>Airton Plaza, Belgard </a:t>
            </a:r>
          </a:p>
          <a:p>
            <a:pPr algn="ctr"/>
            <a:r>
              <a:rPr lang="en-IE" dirty="0">
                <a:solidFill>
                  <a:schemeClr val="tx2">
                    <a:lumMod val="75000"/>
                  </a:schemeClr>
                </a:solidFill>
              </a:rPr>
              <a:t>Road</a:t>
            </a:r>
          </a:p>
        </p:txBody>
      </p:sp>
    </p:spTree>
    <p:extLst>
      <p:ext uri="{BB962C8B-B14F-4D97-AF65-F5344CB8AC3E}">
        <p14:creationId xmlns:p14="http://schemas.microsoft.com/office/powerpoint/2010/main" val="168229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6" name="TextBox 6"/>
          <p:cNvSpPr txBox="1"/>
          <p:nvPr/>
        </p:nvSpPr>
        <p:spPr>
          <a:xfrm>
            <a:off x="914400" y="419100"/>
            <a:ext cx="13487400" cy="984885"/>
          </a:xfrm>
          <a:prstGeom prst="rect">
            <a:avLst/>
          </a:prstGeom>
        </p:spPr>
        <p:txBody>
          <a:bodyPr wrap="square" lIns="0" tIns="0" rIns="0" bIns="0" rtlCol="0" anchor="t">
            <a:spAutoFit/>
          </a:bodyPr>
          <a:lstStyle/>
          <a:p>
            <a:pPr marL="0" lvl="0" indent="0" algn="ctr">
              <a:spcBef>
                <a:spcPct val="0"/>
              </a:spcBef>
            </a:pPr>
            <a:r>
              <a:rPr lang="en-US" sz="3200" dirty="0">
                <a:latin typeface="Arial Bold"/>
              </a:rPr>
              <a:t>Approved Housing Bodies – Social Housing Investment Programme</a:t>
            </a:r>
          </a:p>
          <a:p>
            <a:pPr marL="0" lvl="0" indent="0" algn="l">
              <a:spcBef>
                <a:spcPct val="0"/>
              </a:spcBef>
            </a:pPr>
            <a:endParaRPr lang="en-US" sz="1600" dirty="0">
              <a:solidFill>
                <a:srgbClr val="51626F"/>
              </a:solidFill>
              <a:latin typeface="Arial Bold"/>
            </a:endParaRPr>
          </a:p>
          <a:p>
            <a:pPr marL="0" lvl="0" indent="0" algn="l">
              <a:spcBef>
                <a:spcPct val="0"/>
              </a:spcBef>
            </a:pPr>
            <a:endParaRPr lang="en-US" sz="1600" dirty="0">
              <a:solidFill>
                <a:srgbClr val="51626F"/>
              </a:solidFill>
              <a:latin typeface="Arial Bold"/>
            </a:endParaRPr>
          </a:p>
        </p:txBody>
      </p:sp>
      <p:graphicFrame>
        <p:nvGraphicFramePr>
          <p:cNvPr id="10" name="Table 9">
            <a:extLst>
              <a:ext uri="{FF2B5EF4-FFF2-40B4-BE49-F238E27FC236}">
                <a16:creationId xmlns:a16="http://schemas.microsoft.com/office/drawing/2014/main" id="{D442858E-4919-08C0-6FB3-42F601439727}"/>
              </a:ext>
            </a:extLst>
          </p:cNvPr>
          <p:cNvGraphicFramePr>
            <a:graphicFrameLocks noGrp="1"/>
          </p:cNvGraphicFramePr>
          <p:nvPr>
            <p:extLst>
              <p:ext uri="{D42A27DB-BD31-4B8C-83A1-F6EECF244321}">
                <p14:modId xmlns:p14="http://schemas.microsoft.com/office/powerpoint/2010/main" val="103620311"/>
              </p:ext>
            </p:extLst>
          </p:nvPr>
        </p:nvGraphicFramePr>
        <p:xfrm>
          <a:off x="914400" y="952500"/>
          <a:ext cx="9377084" cy="6438807"/>
        </p:xfrm>
        <a:graphic>
          <a:graphicData uri="http://schemas.openxmlformats.org/drawingml/2006/table">
            <a:tbl>
              <a:tblPr firstRow="1" bandRow="1">
                <a:tableStyleId>{69012ECD-51FC-41F1-AA8D-1B2483CD663E}</a:tableStyleId>
              </a:tblPr>
              <a:tblGrid>
                <a:gridCol w="2344271">
                  <a:extLst>
                    <a:ext uri="{9D8B030D-6E8A-4147-A177-3AD203B41FA5}">
                      <a16:colId xmlns:a16="http://schemas.microsoft.com/office/drawing/2014/main" val="2879550279"/>
                    </a:ext>
                  </a:extLst>
                </a:gridCol>
                <a:gridCol w="2344271">
                  <a:extLst>
                    <a:ext uri="{9D8B030D-6E8A-4147-A177-3AD203B41FA5}">
                      <a16:colId xmlns:a16="http://schemas.microsoft.com/office/drawing/2014/main" val="2911888673"/>
                    </a:ext>
                  </a:extLst>
                </a:gridCol>
                <a:gridCol w="2344271">
                  <a:extLst>
                    <a:ext uri="{9D8B030D-6E8A-4147-A177-3AD203B41FA5}">
                      <a16:colId xmlns:a16="http://schemas.microsoft.com/office/drawing/2014/main" val="198066834"/>
                    </a:ext>
                  </a:extLst>
                </a:gridCol>
                <a:gridCol w="2344271">
                  <a:extLst>
                    <a:ext uri="{9D8B030D-6E8A-4147-A177-3AD203B41FA5}">
                      <a16:colId xmlns:a16="http://schemas.microsoft.com/office/drawing/2014/main" val="1769000939"/>
                    </a:ext>
                  </a:extLst>
                </a:gridCol>
              </a:tblGrid>
              <a:tr h="358047">
                <a:tc>
                  <a:txBody>
                    <a:bodyPr/>
                    <a:lstStyle/>
                    <a:p>
                      <a:pPr algn="ctr"/>
                      <a:r>
                        <a:rPr lang="en-IE" sz="1600" dirty="0"/>
                        <a:t>LEA</a:t>
                      </a: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t>Project</a:t>
                      </a: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t>Units</a:t>
                      </a: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t>Status</a:t>
                      </a:r>
                      <a:endParaRPr lang="en-I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9869854"/>
                  </a:ext>
                </a:extLst>
              </a:tr>
              <a:tr h="370840">
                <a:tc>
                  <a:txBody>
                    <a:bodyPr/>
                    <a:lstStyle/>
                    <a:p>
                      <a:pPr algn="ctr"/>
                      <a:r>
                        <a:rPr lang="en-IE" sz="1700" dirty="0">
                          <a:latin typeface="+mn-lt"/>
                          <a:cs typeface="Arial" panose="020B0604020202020204" pitchFamily="34" charset="0"/>
                        </a:rPr>
                        <a:t>Lucan</a:t>
                      </a:r>
                    </a:p>
                  </a:txBody>
                  <a:tcPr/>
                </a:tc>
                <a:tc>
                  <a:txBody>
                    <a:bodyPr/>
                    <a:lstStyle/>
                    <a:p>
                      <a:pPr algn="ctr"/>
                      <a:r>
                        <a:rPr lang="en-IE" sz="1700" dirty="0">
                          <a:latin typeface="+mn-lt"/>
                          <a:cs typeface="Arial" panose="020B0604020202020204" pitchFamily="34" charset="0"/>
                        </a:rPr>
                        <a:t>The Crossings, Adamstown </a:t>
                      </a:r>
                    </a:p>
                    <a:p>
                      <a:pPr algn="ctr"/>
                      <a:r>
                        <a:rPr lang="en-IE" sz="1700" dirty="0" err="1">
                          <a:solidFill>
                            <a:srgbClr val="0070C0"/>
                          </a:solidFill>
                          <a:latin typeface="+mn-lt"/>
                          <a:cs typeface="Arial" panose="020B0604020202020204" pitchFamily="34" charset="0"/>
                        </a:rPr>
                        <a:t>Oaklee</a:t>
                      </a:r>
                      <a:r>
                        <a:rPr lang="en-IE" sz="1700" dirty="0">
                          <a:solidFill>
                            <a:srgbClr val="0070C0"/>
                          </a:solidFill>
                          <a:latin typeface="+mn-lt"/>
                          <a:cs typeface="Arial" panose="020B0604020202020204" pitchFamily="34" charset="0"/>
                        </a:rPr>
                        <a:t> Housing</a:t>
                      </a:r>
                    </a:p>
                  </a:txBody>
                  <a:tcPr/>
                </a:tc>
                <a:tc>
                  <a:txBody>
                    <a:bodyPr/>
                    <a:lstStyle/>
                    <a:p>
                      <a:pPr algn="ctr"/>
                      <a:r>
                        <a:rPr lang="en-IE" sz="1700" dirty="0">
                          <a:latin typeface="+mn-lt"/>
                          <a:cs typeface="Arial" panose="020B0604020202020204" pitchFamily="34" charset="0"/>
                        </a:rPr>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Complete – delivered August 2024</a:t>
                      </a:r>
                    </a:p>
                  </a:txBody>
                  <a:tcPr/>
                </a:tc>
                <a:extLst>
                  <a:ext uri="{0D108BD9-81ED-4DB2-BD59-A6C34878D82A}">
                    <a16:rowId xmlns:a16="http://schemas.microsoft.com/office/drawing/2014/main" val="1288419678"/>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Adamstown District Centre</a:t>
                      </a:r>
                    </a:p>
                    <a:p>
                      <a:pPr algn="ctr"/>
                      <a:r>
                        <a:rPr lang="en-IE" sz="1700" dirty="0">
                          <a:solidFill>
                            <a:srgbClr val="0070C0"/>
                          </a:solidFill>
                          <a:latin typeface="+mn-lt"/>
                          <a:cs typeface="Arial" panose="020B0604020202020204" pitchFamily="34" charset="0"/>
                        </a:rPr>
                        <a:t>Tuath Housing</a:t>
                      </a:r>
                    </a:p>
                  </a:txBody>
                  <a:tcPr/>
                </a:tc>
                <a:tc>
                  <a:txBody>
                    <a:bodyPr/>
                    <a:lstStyle/>
                    <a:p>
                      <a:pPr algn="ctr"/>
                      <a:r>
                        <a:rPr lang="en-IE" sz="1700" dirty="0">
                          <a:latin typeface="+mn-lt"/>
                          <a:cs typeface="Arial" panose="020B0604020202020204" pitchFamily="34" charset="0"/>
                        </a:rPr>
                        <a:t>44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completion Q1.2026</a:t>
                      </a:r>
                    </a:p>
                  </a:txBody>
                  <a:tcPr/>
                </a:tc>
                <a:extLst>
                  <a:ext uri="{0D108BD9-81ED-4DB2-BD59-A6C34878D82A}">
                    <a16:rowId xmlns:a16="http://schemas.microsoft.com/office/drawing/2014/main" val="2985538198"/>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err="1">
                          <a:latin typeface="+mn-lt"/>
                          <a:cs typeface="Arial" panose="020B0604020202020204" pitchFamily="34" charset="0"/>
                        </a:rPr>
                        <a:t>Hallwell</a:t>
                      </a:r>
                      <a:r>
                        <a:rPr lang="en-IE" sz="1700" dirty="0">
                          <a:latin typeface="+mn-lt"/>
                          <a:cs typeface="Arial" panose="020B0604020202020204" pitchFamily="34" charset="0"/>
                        </a:rPr>
                        <a:t>, Lucan </a:t>
                      </a:r>
                    </a:p>
                    <a:p>
                      <a:pPr algn="ctr"/>
                      <a:r>
                        <a:rPr lang="en-IE" sz="1700" dirty="0" err="1">
                          <a:solidFill>
                            <a:srgbClr val="0070C0"/>
                          </a:solidFill>
                          <a:latin typeface="+mn-lt"/>
                          <a:cs typeface="Arial" panose="020B0604020202020204" pitchFamily="34" charset="0"/>
                        </a:rPr>
                        <a:t>Oaklee</a:t>
                      </a:r>
                      <a:r>
                        <a:rPr lang="en-IE" sz="1700" dirty="0">
                          <a:solidFill>
                            <a:srgbClr val="0070C0"/>
                          </a:solidFill>
                          <a:latin typeface="+mn-lt"/>
                          <a:cs typeface="Arial" panose="020B0604020202020204" pitchFamily="34" charset="0"/>
                        </a:rPr>
                        <a:t> Housing</a:t>
                      </a:r>
                    </a:p>
                  </a:txBody>
                  <a:tcPr/>
                </a:tc>
                <a:tc>
                  <a:txBody>
                    <a:bodyPr/>
                    <a:lstStyle/>
                    <a:p>
                      <a:pPr algn="ctr"/>
                      <a:r>
                        <a:rPr lang="en-IE" sz="1700" dirty="0">
                          <a:latin typeface="+mn-lt"/>
                          <a:cs typeface="Arial" panose="020B0604020202020204" pitchFamily="34" charset="0"/>
                        </a:rPr>
                        <a:t>64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completion Q1.2025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E" sz="1700" dirty="0">
                        <a:latin typeface="+mn-lt"/>
                        <a:cs typeface="Arial" panose="020B0604020202020204" pitchFamily="34" charset="0"/>
                      </a:endParaRPr>
                    </a:p>
                  </a:txBody>
                  <a:tcPr/>
                </a:tc>
                <a:extLst>
                  <a:ext uri="{0D108BD9-81ED-4DB2-BD59-A6C34878D82A}">
                    <a16:rowId xmlns:a16="http://schemas.microsoft.com/office/drawing/2014/main" val="938467089"/>
                  </a:ext>
                </a:extLst>
              </a:tr>
              <a:tr h="454753">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St Helen’s Plaza, Adamstown</a:t>
                      </a:r>
                    </a:p>
                    <a:p>
                      <a:pPr algn="ctr"/>
                      <a:r>
                        <a:rPr lang="en-IE" sz="1700" dirty="0">
                          <a:solidFill>
                            <a:srgbClr val="0070C0"/>
                          </a:solidFill>
                          <a:latin typeface="+mn-lt"/>
                          <a:cs typeface="Arial" panose="020B0604020202020204" pitchFamily="34" charset="0"/>
                        </a:rPr>
                        <a:t>Tuath Housing </a:t>
                      </a:r>
                    </a:p>
                  </a:txBody>
                  <a:tcPr/>
                </a:tc>
                <a:tc>
                  <a:txBody>
                    <a:bodyPr/>
                    <a:lstStyle/>
                    <a:p>
                      <a:pPr algn="ctr"/>
                      <a:r>
                        <a:rPr lang="en-IE" sz="1700" dirty="0">
                          <a:latin typeface="+mn-lt"/>
                          <a:cs typeface="Arial" panose="020B0604020202020204" pitchFamily="34" charset="0"/>
                        </a:rPr>
                        <a:t>80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phased delivery from Q1.2026</a:t>
                      </a:r>
                    </a:p>
                  </a:txBody>
                  <a:tcPr/>
                </a:tc>
                <a:extLst>
                  <a:ext uri="{0D108BD9-81ED-4DB2-BD59-A6C34878D82A}">
                    <a16:rowId xmlns:a16="http://schemas.microsoft.com/office/drawing/2014/main" val="77005293"/>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Somerton, Adamstown</a:t>
                      </a:r>
                    </a:p>
                    <a:p>
                      <a:pPr algn="ctr"/>
                      <a:r>
                        <a:rPr lang="en-IE" sz="1700" dirty="0" err="1">
                          <a:solidFill>
                            <a:srgbClr val="0070C0"/>
                          </a:solidFill>
                          <a:latin typeface="+mn-lt"/>
                          <a:cs typeface="Arial" panose="020B0604020202020204" pitchFamily="34" charset="0"/>
                        </a:rPr>
                        <a:t>Cluid</a:t>
                      </a:r>
                      <a:r>
                        <a:rPr lang="en-IE" sz="1700" dirty="0">
                          <a:solidFill>
                            <a:srgbClr val="0070C0"/>
                          </a:solidFill>
                          <a:latin typeface="+mn-lt"/>
                          <a:cs typeface="Arial" panose="020B0604020202020204" pitchFamily="34" charset="0"/>
                        </a:rPr>
                        <a:t> Housing </a:t>
                      </a:r>
                    </a:p>
                  </a:txBody>
                  <a:tcPr/>
                </a:tc>
                <a:tc>
                  <a:txBody>
                    <a:bodyPr/>
                    <a:lstStyle/>
                    <a:p>
                      <a:pPr algn="ctr"/>
                      <a:r>
                        <a:rPr lang="en-IE" sz="1700" dirty="0">
                          <a:latin typeface="+mn-lt"/>
                          <a:cs typeface="Arial" panose="020B0604020202020204" pitchFamily="34" charset="0"/>
                        </a:rPr>
                        <a:t>68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Due for delivery in 2026. Age Friendly Development </a:t>
                      </a:r>
                    </a:p>
                  </a:txBody>
                  <a:tcPr/>
                </a:tc>
                <a:extLst>
                  <a:ext uri="{0D108BD9-81ED-4DB2-BD59-A6C34878D82A}">
                    <a16:rowId xmlns:a16="http://schemas.microsoft.com/office/drawing/2014/main" val="1463732276"/>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Tandy’s Lane, Adamstown</a:t>
                      </a:r>
                    </a:p>
                    <a:p>
                      <a:pPr algn="ctr"/>
                      <a:r>
                        <a:rPr lang="en-IE" sz="1700" dirty="0">
                          <a:solidFill>
                            <a:srgbClr val="0070C0"/>
                          </a:solidFill>
                          <a:latin typeface="+mn-lt"/>
                          <a:cs typeface="Arial" panose="020B0604020202020204" pitchFamily="34" charset="0"/>
                        </a:rPr>
                        <a:t>North &amp; East Housing Association </a:t>
                      </a:r>
                    </a:p>
                  </a:txBody>
                  <a:tcPr/>
                </a:tc>
                <a:tc>
                  <a:txBody>
                    <a:bodyPr/>
                    <a:lstStyle/>
                    <a:p>
                      <a:pPr algn="ctr"/>
                      <a:r>
                        <a:rPr lang="en-IE" sz="1700" dirty="0">
                          <a:latin typeface="+mn-lt"/>
                          <a:cs typeface="Arial" panose="020B0604020202020204" pitchFamily="34" charset="0"/>
                        </a:rPr>
                        <a:t>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 site. Phased delivery from Q2.2025</a:t>
                      </a:r>
                    </a:p>
                  </a:txBody>
                  <a:tcPr/>
                </a:tc>
                <a:extLst>
                  <a:ext uri="{0D108BD9-81ED-4DB2-BD59-A6C34878D82A}">
                    <a16:rowId xmlns:a16="http://schemas.microsoft.com/office/drawing/2014/main" val="111437438"/>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err="1">
                          <a:latin typeface="+mn-lt"/>
                          <a:cs typeface="Arial" panose="020B0604020202020204" pitchFamily="34" charset="0"/>
                        </a:rPr>
                        <a:t>Aderrig</a:t>
                      </a:r>
                      <a:r>
                        <a:rPr lang="en-IE" sz="1700" dirty="0">
                          <a:latin typeface="+mn-lt"/>
                          <a:cs typeface="Arial" panose="020B0604020202020204" pitchFamily="34" charset="0"/>
                        </a:rPr>
                        <a:t>, Adamstown</a:t>
                      </a:r>
                    </a:p>
                    <a:p>
                      <a:pPr algn="ctr"/>
                      <a:r>
                        <a:rPr lang="en-IE" sz="1700" dirty="0" err="1">
                          <a:solidFill>
                            <a:srgbClr val="0070C0"/>
                          </a:solidFill>
                          <a:latin typeface="+mn-lt"/>
                          <a:cs typeface="Arial" panose="020B0604020202020204" pitchFamily="34" charset="0"/>
                        </a:rPr>
                        <a:t>Cluid</a:t>
                      </a:r>
                      <a:r>
                        <a:rPr lang="en-IE" sz="1700" dirty="0">
                          <a:solidFill>
                            <a:srgbClr val="0070C0"/>
                          </a:solidFill>
                          <a:latin typeface="+mn-lt"/>
                          <a:cs typeface="Arial" panose="020B0604020202020204" pitchFamily="34" charset="0"/>
                        </a:rPr>
                        <a:t> Housing </a:t>
                      </a:r>
                    </a:p>
                  </a:txBody>
                  <a:tcPr/>
                </a:tc>
                <a:tc>
                  <a:txBody>
                    <a:bodyPr/>
                    <a:lstStyle/>
                    <a:p>
                      <a:pPr algn="ctr"/>
                      <a:r>
                        <a:rPr lang="en-IE" sz="1700" dirty="0">
                          <a:latin typeface="+mn-lt"/>
                          <a:cs typeface="Arial" panose="020B0604020202020204" pitchFamily="34" charset="0"/>
                        </a:rPr>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Complete – delivered October 2024</a:t>
                      </a:r>
                    </a:p>
                  </a:txBody>
                  <a:tcPr/>
                </a:tc>
                <a:extLst>
                  <a:ext uri="{0D108BD9-81ED-4DB2-BD59-A6C34878D82A}">
                    <a16:rowId xmlns:a16="http://schemas.microsoft.com/office/drawing/2014/main" val="2301129634"/>
                  </a:ext>
                </a:extLst>
              </a:tr>
            </a:tbl>
          </a:graphicData>
        </a:graphic>
      </p:graphicFrame>
      <p:pic>
        <p:nvPicPr>
          <p:cNvPr id="11" name="Picture 10">
            <a:extLst>
              <a:ext uri="{FF2B5EF4-FFF2-40B4-BE49-F238E27FC236}">
                <a16:creationId xmlns:a16="http://schemas.microsoft.com/office/drawing/2014/main" id="{E289CAB2-49E1-C7AA-BBD4-8BA5F9E1E7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09956" y="2104691"/>
            <a:ext cx="3632027" cy="267138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63348DD7-2380-60A5-5485-399DC7115D68}"/>
              </a:ext>
            </a:extLst>
          </p:cNvPr>
          <p:cNvSpPr txBox="1"/>
          <p:nvPr/>
        </p:nvSpPr>
        <p:spPr>
          <a:xfrm>
            <a:off x="15533863" y="6976248"/>
            <a:ext cx="1641027" cy="369332"/>
          </a:xfrm>
          <a:prstGeom prst="rect">
            <a:avLst/>
          </a:prstGeom>
          <a:noFill/>
        </p:spPr>
        <p:txBody>
          <a:bodyPr wrap="none" rtlCol="0">
            <a:spAutoFit/>
          </a:bodyPr>
          <a:lstStyle/>
          <a:p>
            <a:r>
              <a:rPr lang="en-IE" dirty="0" err="1">
                <a:solidFill>
                  <a:schemeClr val="tx2">
                    <a:lumMod val="75000"/>
                  </a:schemeClr>
                </a:solidFill>
              </a:rPr>
              <a:t>Hallwell</a:t>
            </a:r>
            <a:r>
              <a:rPr lang="en-IE" dirty="0">
                <a:solidFill>
                  <a:schemeClr val="tx2">
                    <a:lumMod val="75000"/>
                  </a:schemeClr>
                </a:solidFill>
              </a:rPr>
              <a:t>, Lucan </a:t>
            </a:r>
          </a:p>
        </p:txBody>
      </p:sp>
      <p:pic>
        <p:nvPicPr>
          <p:cNvPr id="4" name="Picture 3">
            <a:extLst>
              <a:ext uri="{FF2B5EF4-FFF2-40B4-BE49-F238E27FC236}">
                <a16:creationId xmlns:a16="http://schemas.microsoft.com/office/drawing/2014/main" id="{3E32832E-2251-DB00-856E-E01B3ABF08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696687" y="5882259"/>
            <a:ext cx="3005590" cy="3030126"/>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B3905DD-AA40-BAA5-AF7D-4EE619D42A58}"/>
              </a:ext>
            </a:extLst>
          </p:cNvPr>
          <p:cNvSpPr txBox="1"/>
          <p:nvPr/>
        </p:nvSpPr>
        <p:spPr>
          <a:xfrm>
            <a:off x="10565713" y="2794052"/>
            <a:ext cx="2606419" cy="369332"/>
          </a:xfrm>
          <a:prstGeom prst="rect">
            <a:avLst/>
          </a:prstGeom>
          <a:noFill/>
        </p:spPr>
        <p:txBody>
          <a:bodyPr wrap="none" rtlCol="0">
            <a:spAutoFit/>
          </a:bodyPr>
          <a:lstStyle/>
          <a:p>
            <a:pPr algn="ctr"/>
            <a:r>
              <a:rPr lang="en-IE" dirty="0">
                <a:solidFill>
                  <a:schemeClr val="tx2">
                    <a:lumMod val="75000"/>
                  </a:schemeClr>
                </a:solidFill>
              </a:rPr>
              <a:t>Tandy’s Lane, Adamstown</a:t>
            </a:r>
          </a:p>
        </p:txBody>
      </p:sp>
    </p:spTree>
    <p:extLst>
      <p:ext uri="{BB962C8B-B14F-4D97-AF65-F5344CB8AC3E}">
        <p14:creationId xmlns:p14="http://schemas.microsoft.com/office/powerpoint/2010/main" val="321111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5CFBA-85A3-BD2E-6A18-5D9BDED99C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B092C3-6044-8253-298E-82D10CDA4C6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6" name="TextBox 6">
            <a:extLst>
              <a:ext uri="{FF2B5EF4-FFF2-40B4-BE49-F238E27FC236}">
                <a16:creationId xmlns:a16="http://schemas.microsoft.com/office/drawing/2014/main" id="{9E96BF97-6A2F-F9E1-E0A3-0EE091A50844}"/>
              </a:ext>
            </a:extLst>
          </p:cNvPr>
          <p:cNvSpPr txBox="1"/>
          <p:nvPr/>
        </p:nvSpPr>
        <p:spPr>
          <a:xfrm>
            <a:off x="914400" y="419100"/>
            <a:ext cx="13487400" cy="984885"/>
          </a:xfrm>
          <a:prstGeom prst="rect">
            <a:avLst/>
          </a:prstGeom>
        </p:spPr>
        <p:txBody>
          <a:bodyPr wrap="square" lIns="0" tIns="0" rIns="0" bIns="0" rtlCol="0" anchor="t">
            <a:spAutoFit/>
          </a:bodyPr>
          <a:lstStyle/>
          <a:p>
            <a:pPr marL="0" lvl="0" indent="0" algn="ctr">
              <a:spcBef>
                <a:spcPct val="0"/>
              </a:spcBef>
            </a:pPr>
            <a:r>
              <a:rPr lang="en-US" sz="3200" dirty="0">
                <a:latin typeface="Arial Bold"/>
              </a:rPr>
              <a:t>Approved Housing Bodies – Social Housing Investment Programme</a:t>
            </a:r>
          </a:p>
          <a:p>
            <a:pPr marL="0" lvl="0" indent="0" algn="l">
              <a:spcBef>
                <a:spcPct val="0"/>
              </a:spcBef>
            </a:pPr>
            <a:endParaRPr lang="en-US" sz="1600" dirty="0">
              <a:solidFill>
                <a:srgbClr val="51626F"/>
              </a:solidFill>
              <a:latin typeface="Arial Bold"/>
            </a:endParaRPr>
          </a:p>
          <a:p>
            <a:pPr marL="0" lvl="0" indent="0" algn="l">
              <a:spcBef>
                <a:spcPct val="0"/>
              </a:spcBef>
            </a:pPr>
            <a:endParaRPr lang="en-US" sz="1600" dirty="0">
              <a:solidFill>
                <a:srgbClr val="51626F"/>
              </a:solidFill>
              <a:latin typeface="Arial Bold"/>
            </a:endParaRPr>
          </a:p>
        </p:txBody>
      </p:sp>
      <p:graphicFrame>
        <p:nvGraphicFramePr>
          <p:cNvPr id="10" name="Table 9">
            <a:extLst>
              <a:ext uri="{FF2B5EF4-FFF2-40B4-BE49-F238E27FC236}">
                <a16:creationId xmlns:a16="http://schemas.microsoft.com/office/drawing/2014/main" id="{6BE52242-BC70-56C6-EF75-DE8F85AB5987}"/>
              </a:ext>
            </a:extLst>
          </p:cNvPr>
          <p:cNvGraphicFramePr>
            <a:graphicFrameLocks noGrp="1"/>
          </p:cNvGraphicFramePr>
          <p:nvPr>
            <p:extLst>
              <p:ext uri="{D42A27DB-BD31-4B8C-83A1-F6EECF244321}">
                <p14:modId xmlns:p14="http://schemas.microsoft.com/office/powerpoint/2010/main" val="3748652858"/>
              </p:ext>
            </p:extLst>
          </p:nvPr>
        </p:nvGraphicFramePr>
        <p:xfrm>
          <a:off x="914400" y="952500"/>
          <a:ext cx="9377084" cy="2964087"/>
        </p:xfrm>
        <a:graphic>
          <a:graphicData uri="http://schemas.openxmlformats.org/drawingml/2006/table">
            <a:tbl>
              <a:tblPr firstRow="1" bandRow="1">
                <a:tableStyleId>{69012ECD-51FC-41F1-AA8D-1B2483CD663E}</a:tableStyleId>
              </a:tblPr>
              <a:tblGrid>
                <a:gridCol w="2344271">
                  <a:extLst>
                    <a:ext uri="{9D8B030D-6E8A-4147-A177-3AD203B41FA5}">
                      <a16:colId xmlns:a16="http://schemas.microsoft.com/office/drawing/2014/main" val="2879550279"/>
                    </a:ext>
                  </a:extLst>
                </a:gridCol>
                <a:gridCol w="2344271">
                  <a:extLst>
                    <a:ext uri="{9D8B030D-6E8A-4147-A177-3AD203B41FA5}">
                      <a16:colId xmlns:a16="http://schemas.microsoft.com/office/drawing/2014/main" val="2911888673"/>
                    </a:ext>
                  </a:extLst>
                </a:gridCol>
                <a:gridCol w="2344271">
                  <a:extLst>
                    <a:ext uri="{9D8B030D-6E8A-4147-A177-3AD203B41FA5}">
                      <a16:colId xmlns:a16="http://schemas.microsoft.com/office/drawing/2014/main" val="198066834"/>
                    </a:ext>
                  </a:extLst>
                </a:gridCol>
                <a:gridCol w="2344271">
                  <a:extLst>
                    <a:ext uri="{9D8B030D-6E8A-4147-A177-3AD203B41FA5}">
                      <a16:colId xmlns:a16="http://schemas.microsoft.com/office/drawing/2014/main" val="1769000939"/>
                    </a:ext>
                  </a:extLst>
                </a:gridCol>
              </a:tblGrid>
              <a:tr h="358047">
                <a:tc>
                  <a:txBody>
                    <a:bodyPr/>
                    <a:lstStyle/>
                    <a:p>
                      <a:pPr algn="ctr"/>
                      <a:r>
                        <a:rPr lang="en-IE" sz="1600" dirty="0"/>
                        <a:t>LEA</a:t>
                      </a: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t>Project</a:t>
                      </a: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t>Units</a:t>
                      </a: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t>Status</a:t>
                      </a:r>
                      <a:endParaRPr lang="en-IE"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9869854"/>
                  </a:ext>
                </a:extLst>
              </a:tr>
              <a:tr h="370840">
                <a:tc>
                  <a:txBody>
                    <a:bodyPr/>
                    <a:lstStyle/>
                    <a:p>
                      <a:pPr algn="ctr"/>
                      <a:r>
                        <a:rPr lang="en-IE" sz="1700" dirty="0">
                          <a:latin typeface="+mn-lt"/>
                          <a:cs typeface="Arial" panose="020B0604020202020204" pitchFamily="34" charset="0"/>
                        </a:rPr>
                        <a:t>Rathfarnham – Templeogue</a:t>
                      </a:r>
                    </a:p>
                  </a:txBody>
                  <a:tcPr/>
                </a:tc>
                <a:tc>
                  <a:txBody>
                    <a:bodyPr/>
                    <a:lstStyle/>
                    <a:p>
                      <a:pPr algn="ctr"/>
                      <a:r>
                        <a:rPr lang="en-IE" sz="1700" dirty="0">
                          <a:latin typeface="+mn-lt"/>
                          <a:cs typeface="Arial" panose="020B0604020202020204" pitchFamily="34" charset="0"/>
                        </a:rPr>
                        <a:t>Whitehall Road West</a:t>
                      </a:r>
                    </a:p>
                    <a:p>
                      <a:pPr algn="ctr"/>
                      <a:r>
                        <a:rPr lang="en-IE" sz="1700" dirty="0">
                          <a:solidFill>
                            <a:srgbClr val="0070C0"/>
                          </a:solidFill>
                          <a:latin typeface="+mn-lt"/>
                          <a:cs typeface="Arial" panose="020B0604020202020204" pitchFamily="34" charset="0"/>
                        </a:rPr>
                        <a:t>Focus Ireland</a:t>
                      </a:r>
                    </a:p>
                  </a:txBody>
                  <a:tcPr/>
                </a:tc>
                <a:tc>
                  <a:txBody>
                    <a:bodyPr/>
                    <a:lstStyle/>
                    <a:p>
                      <a:pPr algn="ctr"/>
                      <a:r>
                        <a:rPr lang="en-IE" sz="1700" dirty="0">
                          <a:latin typeface="+mn-lt"/>
                          <a:cs typeface="Arial" panose="020B0604020202020204" pitchFamily="34" charset="0"/>
                        </a:rPr>
                        <a:t>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delivery from Q2.2026. Age Friendly Development</a:t>
                      </a:r>
                    </a:p>
                  </a:txBody>
                  <a:tcPr/>
                </a:tc>
                <a:extLst>
                  <a:ext uri="{0D108BD9-81ED-4DB2-BD59-A6C34878D82A}">
                    <a16:rowId xmlns:a16="http://schemas.microsoft.com/office/drawing/2014/main" val="1288419678"/>
                  </a:ext>
                </a:extLst>
              </a:tr>
              <a:tr h="370840">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latin typeface="+mn-lt"/>
                          <a:cs typeface="Arial" panose="020B0604020202020204" pitchFamily="34" charset="0"/>
                        </a:rPr>
                        <a:t>Walkinstown House</a:t>
                      </a:r>
                    </a:p>
                    <a:p>
                      <a:pPr algn="ctr"/>
                      <a:r>
                        <a:rPr lang="en-IE" sz="1700" dirty="0" err="1">
                          <a:solidFill>
                            <a:srgbClr val="0070C0"/>
                          </a:solidFill>
                          <a:latin typeface="+mn-lt"/>
                          <a:cs typeface="Arial" panose="020B0604020202020204" pitchFamily="34" charset="0"/>
                        </a:rPr>
                        <a:t>Cluid</a:t>
                      </a:r>
                      <a:r>
                        <a:rPr lang="en-IE" sz="1700" dirty="0">
                          <a:solidFill>
                            <a:srgbClr val="0070C0"/>
                          </a:solidFill>
                          <a:latin typeface="+mn-lt"/>
                          <a:cs typeface="Arial" panose="020B0604020202020204" pitchFamily="34" charset="0"/>
                        </a:rPr>
                        <a:t> Housing </a:t>
                      </a:r>
                    </a:p>
                  </a:txBody>
                  <a:tcPr/>
                </a:tc>
                <a:tc>
                  <a:txBody>
                    <a:bodyPr/>
                    <a:lstStyle/>
                    <a:p>
                      <a:pPr algn="ctr"/>
                      <a:r>
                        <a:rPr lang="en-IE" sz="1700" dirty="0">
                          <a:latin typeface="+mn-lt"/>
                          <a:cs typeface="Arial" panose="020B0604020202020204" pitchFamily="34" charset="0"/>
                        </a:rPr>
                        <a:t>65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 site. Due for delivery Q2 2025. </a:t>
                      </a:r>
                    </a:p>
                  </a:txBody>
                  <a:tcPr/>
                </a:tc>
                <a:extLst>
                  <a:ext uri="{0D108BD9-81ED-4DB2-BD59-A6C34878D82A}">
                    <a16:rowId xmlns:a16="http://schemas.microsoft.com/office/drawing/2014/main" val="2985538198"/>
                  </a:ext>
                </a:extLst>
              </a:tr>
              <a:tr h="454753">
                <a:tc>
                  <a:txBody>
                    <a:bodyPr/>
                    <a:lstStyle/>
                    <a:p>
                      <a:pPr algn="ctr"/>
                      <a:endParaRPr lang="en-IE" sz="1700" dirty="0">
                        <a:latin typeface="+mn-lt"/>
                        <a:cs typeface="Arial" panose="020B0604020202020204" pitchFamily="34" charset="0"/>
                      </a:endParaRPr>
                    </a:p>
                  </a:txBody>
                  <a:tcPr/>
                </a:tc>
                <a:tc>
                  <a:txBody>
                    <a:bodyPr/>
                    <a:lstStyle/>
                    <a:p>
                      <a:pPr algn="ctr"/>
                      <a:r>
                        <a:rPr lang="en-IE" sz="1700" dirty="0">
                          <a:solidFill>
                            <a:schemeClr val="tx1"/>
                          </a:solidFill>
                          <a:latin typeface="+mn-lt"/>
                          <a:cs typeface="Arial" panose="020B0604020202020204" pitchFamily="34" charset="0"/>
                        </a:rPr>
                        <a:t>Cromwellsfort Road, Walkinstown (Age Friendly) </a:t>
                      </a:r>
                    </a:p>
                    <a:p>
                      <a:pPr algn="ctr"/>
                      <a:r>
                        <a:rPr lang="en-IE" sz="1700" dirty="0">
                          <a:solidFill>
                            <a:schemeClr val="accent1"/>
                          </a:solidFill>
                          <a:latin typeface="+mn-lt"/>
                          <a:cs typeface="Arial" panose="020B0604020202020204" pitchFamily="34" charset="0"/>
                        </a:rPr>
                        <a:t>Circle Housing </a:t>
                      </a:r>
                    </a:p>
                  </a:txBody>
                  <a:tcPr/>
                </a:tc>
                <a:tc>
                  <a:txBody>
                    <a:bodyPr/>
                    <a:lstStyle/>
                    <a:p>
                      <a:pPr algn="ctr"/>
                      <a:r>
                        <a:rPr lang="en-IE" sz="1700" dirty="0">
                          <a:latin typeface="+mn-lt"/>
                          <a:cs typeface="Arial" panose="020B0604020202020204" pitchFamily="34" charset="0"/>
                        </a:rPr>
                        <a:t>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700" dirty="0">
                          <a:latin typeface="+mn-lt"/>
                          <a:cs typeface="Arial" panose="020B0604020202020204" pitchFamily="34" charset="0"/>
                        </a:rPr>
                        <a:t>On-site – completion Q4.2024</a:t>
                      </a:r>
                    </a:p>
                  </a:txBody>
                  <a:tcPr/>
                </a:tc>
                <a:extLst>
                  <a:ext uri="{0D108BD9-81ED-4DB2-BD59-A6C34878D82A}">
                    <a16:rowId xmlns:a16="http://schemas.microsoft.com/office/drawing/2014/main" val="77005293"/>
                  </a:ext>
                </a:extLst>
              </a:tr>
            </a:tbl>
          </a:graphicData>
        </a:graphic>
      </p:graphicFrame>
      <p:pic>
        <p:nvPicPr>
          <p:cNvPr id="11" name="Picture 10">
            <a:extLst>
              <a:ext uri="{FF2B5EF4-FFF2-40B4-BE49-F238E27FC236}">
                <a16:creationId xmlns:a16="http://schemas.microsoft.com/office/drawing/2014/main" id="{81D39628-9AA8-64DD-2E7E-B10A46EDE8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71142" y="2104691"/>
            <a:ext cx="4509656" cy="267138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1AC6BA10-65B7-D1BA-2B79-285AE2D49E4E}"/>
              </a:ext>
            </a:extLst>
          </p:cNvPr>
          <p:cNvSpPr txBox="1"/>
          <p:nvPr/>
        </p:nvSpPr>
        <p:spPr>
          <a:xfrm>
            <a:off x="15533863" y="6976248"/>
            <a:ext cx="2085956" cy="646331"/>
          </a:xfrm>
          <a:prstGeom prst="rect">
            <a:avLst/>
          </a:prstGeom>
          <a:noFill/>
        </p:spPr>
        <p:txBody>
          <a:bodyPr wrap="none" rtlCol="0">
            <a:spAutoFit/>
          </a:bodyPr>
          <a:lstStyle/>
          <a:p>
            <a:r>
              <a:rPr lang="en-IE" dirty="0">
                <a:solidFill>
                  <a:schemeClr val="tx2">
                    <a:lumMod val="75000"/>
                  </a:schemeClr>
                </a:solidFill>
              </a:rPr>
              <a:t>Cromwellsfort Road </a:t>
            </a:r>
          </a:p>
          <a:p>
            <a:r>
              <a:rPr lang="en-IE" dirty="0">
                <a:solidFill>
                  <a:schemeClr val="tx2">
                    <a:lumMod val="75000"/>
                  </a:schemeClr>
                </a:solidFill>
              </a:rPr>
              <a:t>Age-Friendly </a:t>
            </a:r>
          </a:p>
        </p:txBody>
      </p:sp>
      <p:pic>
        <p:nvPicPr>
          <p:cNvPr id="4" name="Picture 3">
            <a:extLst>
              <a:ext uri="{FF2B5EF4-FFF2-40B4-BE49-F238E27FC236}">
                <a16:creationId xmlns:a16="http://schemas.microsoft.com/office/drawing/2014/main" id="{0A6F11C7-19D1-5B6D-A900-6AC64208C9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277600" y="5905501"/>
            <a:ext cx="3733800" cy="253571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5FC401D-89AB-3937-AD35-5F024B5C0C06}"/>
              </a:ext>
            </a:extLst>
          </p:cNvPr>
          <p:cNvSpPr txBox="1"/>
          <p:nvPr/>
        </p:nvSpPr>
        <p:spPr>
          <a:xfrm>
            <a:off x="10820037" y="2794052"/>
            <a:ext cx="2097754" cy="646331"/>
          </a:xfrm>
          <a:prstGeom prst="rect">
            <a:avLst/>
          </a:prstGeom>
          <a:noFill/>
        </p:spPr>
        <p:txBody>
          <a:bodyPr wrap="none" rtlCol="0">
            <a:spAutoFit/>
          </a:bodyPr>
          <a:lstStyle/>
          <a:p>
            <a:pPr algn="ctr"/>
            <a:r>
              <a:rPr lang="en-IE" dirty="0">
                <a:solidFill>
                  <a:schemeClr val="tx2">
                    <a:lumMod val="75000"/>
                  </a:schemeClr>
                </a:solidFill>
              </a:rPr>
              <a:t>Walkinstown House,</a:t>
            </a:r>
          </a:p>
          <a:p>
            <a:pPr algn="ctr"/>
            <a:r>
              <a:rPr lang="en-IE" dirty="0">
                <a:solidFill>
                  <a:schemeClr val="tx2">
                    <a:lumMod val="75000"/>
                  </a:schemeClr>
                </a:solidFill>
              </a:rPr>
              <a:t>Dublin 12</a:t>
            </a:r>
          </a:p>
        </p:txBody>
      </p:sp>
    </p:spTree>
    <p:extLst>
      <p:ext uri="{BB962C8B-B14F-4D97-AF65-F5344CB8AC3E}">
        <p14:creationId xmlns:p14="http://schemas.microsoft.com/office/powerpoint/2010/main" val="3073965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1732</TotalTime>
  <Words>1030</Words>
  <Application>Microsoft Office PowerPoint</Application>
  <PresentationFormat>Custom</PresentationFormat>
  <Paragraphs>251</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Gotham Bold</vt:lpstr>
      <vt:lpstr>Arial Bold</vt:lpstr>
      <vt:lpstr>Arial</vt:lpstr>
      <vt:lpstr>Calibri</vt:lpstr>
      <vt:lpstr>Aptos</vt:lpstr>
      <vt:lpstr>Office Theme</vt:lpstr>
      <vt:lpstr>PowerPoint Presentation</vt:lpstr>
      <vt:lpstr>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SDCC - PPT Template</dc:title>
  <dc:creator>Vivienne Hartnett</dc:creator>
  <cp:lastModifiedBy>Vivienne Hartnett</cp:lastModifiedBy>
  <cp:revision>10</cp:revision>
  <dcterms:created xsi:type="dcterms:W3CDTF">2006-08-16T00:00:00Z</dcterms:created>
  <dcterms:modified xsi:type="dcterms:W3CDTF">2024-12-03T09:59:35Z</dcterms:modified>
  <dc:identifier>DAGCkzqZMNw</dc:identifier>
</cp:coreProperties>
</file>