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7" r:id="rId3"/>
    <p:sldId id="268" r:id="rId4"/>
    <p:sldId id="270" r:id="rId5"/>
    <p:sldId id="271" r:id="rId6"/>
    <p:sldId id="272" r:id="rId7"/>
  </p:sldIdLst>
  <p:sldSz cx="18288000" cy="10287000"/>
  <p:notesSz cx="6858000" cy="9144000"/>
  <p:embeddedFontLst>
    <p:embeddedFont>
      <p:font typeface="Arial Bold" panose="020B0704020202020204" pitchFamily="34" charset="0"/>
      <p:regular r:id="rId8"/>
      <p:bold r:id="rId9"/>
    </p:embeddedFont>
    <p:embeddedFont>
      <p:font typeface="Gotham Bold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grpSp>
        <p:nvGrpSpPr>
          <p:cNvPr id="3" name="Group 3"/>
          <p:cNvGrpSpPr/>
          <p:nvPr/>
        </p:nvGrpSpPr>
        <p:grpSpPr>
          <a:xfrm>
            <a:off x="2258312" y="4310697"/>
            <a:ext cx="13951463" cy="3381417"/>
            <a:chOff x="0" y="1698615"/>
            <a:chExt cx="18601951" cy="4508555"/>
          </a:xfrm>
        </p:grpSpPr>
        <p:sp>
          <p:nvSpPr>
            <p:cNvPr id="4" name="TextBox 4"/>
            <p:cNvSpPr txBox="1"/>
            <p:nvPr/>
          </p:nvSpPr>
          <p:spPr>
            <a:xfrm>
              <a:off x="240117" y="1698615"/>
              <a:ext cx="18361834" cy="14191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8250"/>
                </a:lnSpc>
              </a:pPr>
              <a:r>
                <a:rPr lang="en-US" sz="7500" dirty="0">
                  <a:solidFill>
                    <a:srgbClr val="51626F"/>
                  </a:solidFill>
                  <a:latin typeface="Gotham Bold"/>
                </a:rPr>
                <a:t>One Dig Policy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634683"/>
              <a:ext cx="18361834" cy="4831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080"/>
                </a:lnSpc>
              </a:pPr>
              <a:endParaRPr lang="en-US" sz="2200" dirty="0">
                <a:solidFill>
                  <a:srgbClr val="51626F"/>
                </a:solidFill>
                <a:latin typeface="Arial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3592917" y="5769957"/>
              <a:ext cx="10645320" cy="43721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2810"/>
                </a:lnSpc>
              </a:pPr>
              <a:r>
                <a:rPr lang="en-US" sz="2007" dirty="0" err="1">
                  <a:solidFill>
                    <a:srgbClr val="51626F"/>
                  </a:solidFill>
                  <a:latin typeface="Arial"/>
                </a:rPr>
                <a:t>Minimising</a:t>
              </a:r>
              <a:r>
                <a:rPr lang="en-US" sz="2007" dirty="0">
                  <a:solidFill>
                    <a:srgbClr val="51626F"/>
                  </a:solidFill>
                  <a:latin typeface="Arial"/>
                </a:rPr>
                <a:t> the Impact of Roadworks</a:t>
              </a:r>
            </a:p>
          </p:txBody>
        </p:sp>
        <p:sp>
          <p:nvSpPr>
            <p:cNvPr id="7" name="AutoShape 7"/>
            <p:cNvSpPr/>
            <p:nvPr/>
          </p:nvSpPr>
          <p:spPr>
            <a:xfrm>
              <a:off x="740999" y="5605338"/>
              <a:ext cx="16879836" cy="12700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IE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2119519-8C2E-2D1F-89ED-2627AD724D9C}"/>
              </a:ext>
            </a:extLst>
          </p:cNvPr>
          <p:cNvSpPr txBox="1"/>
          <p:nvPr/>
        </p:nvSpPr>
        <p:spPr>
          <a:xfrm>
            <a:off x="15773400" y="8710773"/>
            <a:ext cx="1648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Sept 2024</a:t>
            </a:r>
            <a:endParaRPr lang="en-IE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90219" y="2292927"/>
            <a:ext cx="7056090" cy="64103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1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Road Network being dug up on a repeated basis by utility providers resulting in</a:t>
            </a:r>
          </a:p>
          <a:p>
            <a:pPr marL="457200" marR="0" lvl="0" indent="-457200" algn="l" defTabSz="914400" rtl="0" eaLnBrk="1" fontAlgn="auto" latinLnBrk="0" hangingPunct="1">
              <a:lnSpc>
                <a:spcPts val="41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799" dirty="0">
                <a:solidFill>
                  <a:srgbClr val="000000"/>
                </a:solidFill>
                <a:latin typeface="Arial"/>
              </a:rPr>
              <a:t>Increased disruption to the public</a:t>
            </a:r>
          </a:p>
          <a:p>
            <a:pPr marL="457200" marR="0" lvl="0" indent="-457200" algn="l" defTabSz="914400" rtl="0" eaLnBrk="1" fontAlgn="auto" latinLnBrk="0" hangingPunct="1">
              <a:lnSpc>
                <a:spcPts val="41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799" dirty="0">
                <a:solidFill>
                  <a:srgbClr val="000000"/>
                </a:solidFill>
                <a:latin typeface="Arial"/>
              </a:rPr>
              <a:t>Weakness in road structure</a:t>
            </a:r>
          </a:p>
          <a:p>
            <a:pPr marL="457200" marR="0" lvl="0" indent="-457200" algn="l" defTabSz="914400" rtl="0" eaLnBrk="1" fontAlgn="auto" latinLnBrk="0" hangingPunct="1">
              <a:lnSpc>
                <a:spcPts val="41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799" dirty="0">
                <a:solidFill>
                  <a:srgbClr val="000000"/>
                </a:solidFill>
                <a:latin typeface="Arial"/>
              </a:rPr>
              <a:t>Reduced life span of road surface</a:t>
            </a:r>
          </a:p>
          <a:p>
            <a:pPr marL="457200" marR="0" lvl="0" indent="-457200" algn="l" defTabSz="914400" rtl="0" eaLnBrk="1" fontAlgn="auto" latinLnBrk="0" hangingPunct="1">
              <a:lnSpc>
                <a:spcPts val="41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799" dirty="0">
                <a:solidFill>
                  <a:srgbClr val="000000"/>
                </a:solidFill>
                <a:latin typeface="Arial"/>
              </a:rPr>
              <a:t>Increase in minor defects</a:t>
            </a:r>
          </a:p>
          <a:p>
            <a:pPr marL="457200" marR="0" lvl="0" indent="-457200" algn="l" defTabSz="914400" rtl="0" eaLnBrk="1" fontAlgn="auto" latinLnBrk="0" hangingPunct="1">
              <a:lnSpc>
                <a:spcPts val="41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799" dirty="0">
                <a:solidFill>
                  <a:srgbClr val="000000"/>
                </a:solidFill>
                <a:latin typeface="Arial"/>
              </a:rPr>
              <a:t>Poor environmental practice</a:t>
            </a:r>
          </a:p>
          <a:p>
            <a:pPr marR="0" lvl="0" algn="l" defTabSz="914400" rtl="0" eaLnBrk="1" fontAlgn="auto" latinLnBrk="0" hangingPunct="1">
              <a:lnSpc>
                <a:spcPts val="4199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799" dirty="0">
              <a:solidFill>
                <a:srgbClr val="000000"/>
              </a:solidFill>
              <a:latin typeface="Arial"/>
            </a:endParaRPr>
          </a:p>
          <a:p>
            <a:pPr marR="0" lvl="0" algn="l" defTabSz="914400" rtl="0" eaLnBrk="1" fontAlgn="auto" latinLnBrk="0" hangingPunct="1">
              <a:lnSpc>
                <a:spcPts val="4199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799" dirty="0">
                <a:solidFill>
                  <a:srgbClr val="000000"/>
                </a:solidFill>
                <a:latin typeface="Arial"/>
              </a:rPr>
              <a:t>To resolve the SDCC are now looking to create a “One Dig Policy”</a:t>
            </a:r>
          </a:p>
          <a:p>
            <a:pPr marL="0" marR="0" lvl="0" indent="0" algn="l" defTabSz="914400" rtl="0" eaLnBrk="1" fontAlgn="auto" latinLnBrk="0" hangingPunct="1">
              <a:lnSpc>
                <a:spcPts val="41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799" dirty="0">
              <a:solidFill>
                <a:srgbClr val="000000"/>
              </a:solidFill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41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799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90600" y="571500"/>
            <a:ext cx="7162801" cy="1098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51626F"/>
                </a:solidFill>
                <a:effectLst/>
                <a:uLnTx/>
                <a:uFillTx/>
                <a:latin typeface="Arial Bold"/>
                <a:ea typeface="+mn-ea"/>
                <a:cs typeface="+mn-cs"/>
              </a:rPr>
              <a:t>Current Issues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FFD6FB-813D-9A11-0EC5-0DB5AB377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8817" y="2324100"/>
            <a:ext cx="10058401" cy="631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462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0E07BD-EDB4-9DFD-C5D4-37E582168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006B1B2-8301-D6A8-1678-A7276D8FF6F6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209291FE-1191-8A24-E661-050A7CF725B6}"/>
              </a:ext>
            </a:extLst>
          </p:cNvPr>
          <p:cNvSpPr txBox="1"/>
          <p:nvPr/>
        </p:nvSpPr>
        <p:spPr>
          <a:xfrm>
            <a:off x="2438400" y="3314700"/>
            <a:ext cx="12115800" cy="39395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IE" sz="44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A collaborative approach to infrastructure development where utility providers (e.g., telecoms, water, electricity) and local authorities coordinate their work to install or upgrade infrastructure during a single excavation. </a:t>
            </a:r>
          </a:p>
          <a:p>
            <a:endParaRPr lang="en-IE" sz="3600" dirty="0"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D158CF3A-2884-9F81-06A1-0800703E7DD4}"/>
              </a:ext>
            </a:extLst>
          </p:cNvPr>
          <p:cNvSpPr txBox="1"/>
          <p:nvPr/>
        </p:nvSpPr>
        <p:spPr>
          <a:xfrm>
            <a:off x="990600" y="571500"/>
            <a:ext cx="11430000" cy="1098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51626F"/>
                </a:solidFill>
                <a:effectLst/>
                <a:uLnTx/>
                <a:uFillTx/>
                <a:latin typeface="Arial Bold"/>
                <a:ea typeface="+mn-ea"/>
                <a:cs typeface="+mn-cs"/>
              </a:rPr>
              <a:t>One Dig Policy - Definition</a:t>
            </a:r>
          </a:p>
        </p:txBody>
      </p:sp>
    </p:spTree>
    <p:extLst>
      <p:ext uri="{BB962C8B-B14F-4D97-AF65-F5344CB8AC3E}">
        <p14:creationId xmlns:p14="http://schemas.microsoft.com/office/powerpoint/2010/main" val="3260947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4ADD7-2722-45F7-55A8-62206928B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8118E89-16C1-49A1-1FFC-9B0E9A7314D9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AB05F73A-9C1D-BAC9-BA52-C20FBE30DA8B}"/>
              </a:ext>
            </a:extLst>
          </p:cNvPr>
          <p:cNvSpPr txBox="1"/>
          <p:nvPr/>
        </p:nvSpPr>
        <p:spPr>
          <a:xfrm>
            <a:off x="990600" y="2241506"/>
            <a:ext cx="15544800" cy="7448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IE" sz="32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Cost Savings:</a:t>
            </a:r>
            <a:r>
              <a:rPr lang="en-IE" sz="32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Combines multiple projects into one excavation, reducing </a:t>
            </a:r>
            <a:r>
              <a:rPr lang="en-IE" sz="32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labor</a:t>
            </a:r>
            <a:r>
              <a:rPr lang="en-IE" sz="32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and restoration expenses.</a:t>
            </a:r>
            <a:endParaRPr lang="en-IE" sz="3200" dirty="0">
              <a:effectLst/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IE" sz="32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Minimised Disruption</a:t>
            </a:r>
            <a:r>
              <a:rPr lang="en-IE" sz="32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: Cuts down roadworks, traffic delays, and public inconvenience.</a:t>
            </a:r>
            <a:endParaRPr lang="en-IE" sz="3200" dirty="0">
              <a:effectLst/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IE" sz="32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Faster Deployment:</a:t>
            </a:r>
            <a:r>
              <a:rPr lang="en-IE" sz="32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Speeds up infrastructure projects like broadband and utilities.</a:t>
            </a:r>
            <a:endParaRPr lang="en-IE" sz="3200" dirty="0">
              <a:effectLst/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IE" sz="32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Environmental Benefits:</a:t>
            </a:r>
            <a:r>
              <a:rPr lang="en-IE" sz="32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Lowers carbon emissions and construction waste through fewer digs.</a:t>
            </a:r>
            <a:endParaRPr lang="en-IE" sz="3200" dirty="0">
              <a:effectLst/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IE" sz="32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Better Coordination: </a:t>
            </a:r>
            <a:r>
              <a:rPr lang="en-IE" sz="32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Encourages collaboration among utilities and local authorities for efficient planning.</a:t>
            </a:r>
            <a:endParaRPr lang="en-IE" sz="3200" dirty="0">
              <a:effectLst/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IE" sz="32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Community Relations:</a:t>
            </a:r>
            <a:r>
              <a:rPr lang="en-IE" sz="32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Reduces disruption, building trust with residents and businesses.</a:t>
            </a:r>
            <a:endParaRPr lang="en-IE" sz="3200" dirty="0">
              <a:effectLst/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IE" sz="32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Future-Proofing: </a:t>
            </a:r>
            <a:r>
              <a:rPr lang="en-IE" sz="32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Prepares for growth by installing ducts for future tech upgrades.</a:t>
            </a:r>
            <a:endParaRPr lang="en-IE" sz="3200" dirty="0">
              <a:effectLst/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IE" sz="32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Supports Digital Goals</a:t>
            </a:r>
            <a:r>
              <a:rPr lang="en-IE" sz="32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: Aligns with GIA and initiatives for broadband and 5G.</a:t>
            </a:r>
            <a:endParaRPr lang="en-IE" sz="3200" dirty="0">
              <a:effectLst/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IE" sz="32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Improved Safety:</a:t>
            </a:r>
            <a:r>
              <a:rPr lang="en-IE" sz="32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Reduces risks from prolonged roadworks.</a:t>
            </a:r>
            <a:endParaRPr lang="en-IE" sz="3200" dirty="0">
              <a:effectLst/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endParaRPr lang="en-IE" sz="3600" dirty="0"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2F6EC446-A03D-0257-74B3-29760619C03D}"/>
              </a:ext>
            </a:extLst>
          </p:cNvPr>
          <p:cNvSpPr txBox="1"/>
          <p:nvPr/>
        </p:nvSpPr>
        <p:spPr>
          <a:xfrm>
            <a:off x="990600" y="571500"/>
            <a:ext cx="11430000" cy="1098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51626F"/>
                </a:solidFill>
                <a:effectLst/>
                <a:uLnTx/>
                <a:uFillTx/>
                <a:latin typeface="Arial Bold"/>
                <a:ea typeface="+mn-ea"/>
                <a:cs typeface="+mn-cs"/>
              </a:rPr>
              <a:t>One Dig Policy - Benefits</a:t>
            </a:r>
          </a:p>
        </p:txBody>
      </p:sp>
    </p:spTree>
    <p:extLst>
      <p:ext uri="{BB962C8B-B14F-4D97-AF65-F5344CB8AC3E}">
        <p14:creationId xmlns:p14="http://schemas.microsoft.com/office/powerpoint/2010/main" val="3970508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825DC5-36D8-B3EC-A08B-2C6363BD1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F5D5CCE-2811-09BD-BCC9-22D74AC4EA70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709D44A6-C79B-FCF7-CA3A-5F82A0A2CCF5}"/>
              </a:ext>
            </a:extLst>
          </p:cNvPr>
          <p:cNvSpPr txBox="1"/>
          <p:nvPr/>
        </p:nvSpPr>
        <p:spPr>
          <a:xfrm>
            <a:off x="990600" y="2241506"/>
            <a:ext cx="15544800" cy="69557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IE" sz="32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Complex Coordination:</a:t>
            </a:r>
            <a:r>
              <a:rPr lang="en-IE" sz="32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Aligning schedules and requirements across multiple stakeholders is difficult.</a:t>
            </a:r>
            <a:endParaRPr lang="en-IE" sz="3200" dirty="0">
              <a:effectLst/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IE" sz="32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Upfront Costs:</a:t>
            </a:r>
            <a:r>
              <a:rPr lang="en-IE" sz="32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High initial investment may strain smaller providers.</a:t>
            </a:r>
            <a:endParaRPr lang="en-IE" sz="3200" dirty="0">
              <a:effectLst/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IE" sz="32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Regulatory Barriers:</a:t>
            </a:r>
            <a:r>
              <a:rPr lang="en-IE" sz="32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Legal and regional differences can cause delays.</a:t>
            </a:r>
            <a:endParaRPr lang="en-IE" sz="3200" dirty="0">
              <a:effectLst/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IE" sz="32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Technical Challenges:</a:t>
            </a:r>
            <a:r>
              <a:rPr lang="en-IE" sz="32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Designing shared systems to meet diverse needs is complex.</a:t>
            </a:r>
            <a:endParaRPr lang="en-IE" sz="3200" dirty="0">
              <a:effectLst/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IE" sz="32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Stakeholder Resistance:</a:t>
            </a:r>
            <a:r>
              <a:rPr lang="en-IE" sz="32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Conflicting interests can hinder cooperation.</a:t>
            </a:r>
            <a:endParaRPr lang="en-IE" sz="3200" dirty="0">
              <a:effectLst/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IE" sz="32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Initial Disruption:</a:t>
            </a:r>
            <a:r>
              <a:rPr lang="en-IE" sz="32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Implementation may cause temporary public inconvenience.</a:t>
            </a:r>
            <a:endParaRPr lang="en-IE" sz="3200" dirty="0">
              <a:effectLst/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IE" sz="32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Maintenance Disputes:</a:t>
            </a:r>
            <a:r>
              <a:rPr lang="en-IE" sz="32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Ownership and upkeep of shared infrastructure can be contentious.</a:t>
            </a:r>
            <a:endParaRPr lang="en-IE" sz="3200" dirty="0">
              <a:effectLst/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IE" sz="32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Limited Awareness:</a:t>
            </a:r>
            <a:r>
              <a:rPr lang="en-IE" sz="32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Lack of understanding or political will delays progress.</a:t>
            </a:r>
            <a:endParaRPr lang="en-IE" sz="3200" dirty="0">
              <a:effectLst/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IE" sz="32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Tech Evolution:</a:t>
            </a:r>
            <a:r>
              <a:rPr lang="en-IE" sz="32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Infrastructure may struggle to keep up with rapid technological changes.</a:t>
            </a:r>
            <a:endParaRPr lang="en-IE" sz="3200" dirty="0">
              <a:effectLst/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IE" sz="32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Funding Issues:</a:t>
            </a:r>
            <a:r>
              <a:rPr lang="en-IE" sz="32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Securing sufficient public and private funding is challenging.</a:t>
            </a:r>
            <a:endParaRPr lang="en-IE" sz="3200" dirty="0">
              <a:effectLst/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endParaRPr lang="en-IE" sz="3600" dirty="0"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5F656E03-81E6-9316-DD0D-414D4B213613}"/>
              </a:ext>
            </a:extLst>
          </p:cNvPr>
          <p:cNvSpPr txBox="1"/>
          <p:nvPr/>
        </p:nvSpPr>
        <p:spPr>
          <a:xfrm>
            <a:off x="990600" y="571500"/>
            <a:ext cx="11430000" cy="1098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51626F"/>
                </a:solidFill>
                <a:effectLst/>
                <a:uLnTx/>
                <a:uFillTx/>
                <a:latin typeface="Arial Bold"/>
                <a:ea typeface="+mn-ea"/>
                <a:cs typeface="+mn-cs"/>
              </a:rPr>
              <a:t>One Dig Policy - Challenges</a:t>
            </a:r>
          </a:p>
        </p:txBody>
      </p:sp>
    </p:spTree>
    <p:extLst>
      <p:ext uri="{BB962C8B-B14F-4D97-AF65-F5344CB8AC3E}">
        <p14:creationId xmlns:p14="http://schemas.microsoft.com/office/powerpoint/2010/main" val="599738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15FDF6-D8D6-8A90-368F-5371BD5F5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569B7A7-7431-C830-88E7-2AE0AC5BB5A7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7E7573D1-167A-140A-A581-CC5A9D42D5D4}"/>
              </a:ext>
            </a:extLst>
          </p:cNvPr>
          <p:cNvSpPr txBox="1"/>
          <p:nvPr/>
        </p:nvSpPr>
        <p:spPr>
          <a:xfrm>
            <a:off x="990600" y="2241506"/>
            <a:ext cx="15544800" cy="59708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IE" sz="32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Policy Document </a:t>
            </a:r>
            <a:r>
              <a:rPr lang="en-IE" sz="32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SDCC are currently drafting a “One Dig Policy” with the intention of having a finalised policy by Q1 2025</a:t>
            </a:r>
          </a:p>
          <a:p>
            <a:pPr marL="457200" lvl="0" indent="-4572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IE" sz="3200" b="1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Communication </a:t>
            </a:r>
            <a:r>
              <a:rPr lang="en-IE" sz="32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SDCC will need to circulate this strategy to the primary stakeholders (utility providers, major end of line users) and outline the new policy and when it will be implemented from</a:t>
            </a:r>
          </a:p>
          <a:p>
            <a:pPr marL="457200" lvl="0" indent="-4572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IE" sz="32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Implementation  </a:t>
            </a:r>
            <a:r>
              <a:rPr lang="en-IE" sz="32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SDCC to draw up a list of measures to assist in the roll out of th</a:t>
            </a:r>
            <a:r>
              <a:rPr lang="en-IE" sz="32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 policy</a:t>
            </a:r>
          </a:p>
          <a:p>
            <a:pPr marL="914400" lvl="1" indent="-4572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IE" sz="32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Application to install great than 200m of services in the road</a:t>
            </a:r>
          </a:p>
          <a:p>
            <a:pPr marL="914400" lvl="1" indent="-4572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IE" sz="32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Minimum advance notice period of 12 months</a:t>
            </a:r>
          </a:p>
          <a:p>
            <a:pPr marL="914400" lvl="1" indent="-4572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IE" sz="32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Map to view future dig locations</a:t>
            </a:r>
          </a:p>
          <a:p>
            <a:pPr marL="914400" lvl="1" indent="-4572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IE" sz="3200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Monthly circulation of all applications to keep stakeholders informed</a:t>
            </a:r>
            <a:endParaRPr lang="en-IE" sz="32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endParaRPr lang="en-IE" sz="3600" dirty="0"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1C446B96-0C24-B780-A3BF-23617C9EE2C3}"/>
              </a:ext>
            </a:extLst>
          </p:cNvPr>
          <p:cNvSpPr txBox="1"/>
          <p:nvPr/>
        </p:nvSpPr>
        <p:spPr>
          <a:xfrm>
            <a:off x="990600" y="571500"/>
            <a:ext cx="11430000" cy="1098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51626F"/>
                </a:solidFill>
                <a:effectLst/>
                <a:uLnTx/>
                <a:uFillTx/>
                <a:latin typeface="Arial Bold"/>
                <a:ea typeface="+mn-ea"/>
                <a:cs typeface="+mn-cs"/>
              </a:rPr>
              <a:t>One Dig Policy – Next Steps</a:t>
            </a:r>
          </a:p>
        </p:txBody>
      </p:sp>
    </p:spTree>
    <p:extLst>
      <p:ext uri="{BB962C8B-B14F-4D97-AF65-F5344CB8AC3E}">
        <p14:creationId xmlns:p14="http://schemas.microsoft.com/office/powerpoint/2010/main" val="231796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16981</TotalTime>
  <Words>467</Words>
  <Application>Microsoft Office PowerPoint</Application>
  <PresentationFormat>Custom</PresentationFormat>
  <Paragraphs>43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Aptos</vt:lpstr>
      <vt:lpstr>Gotham Bold</vt:lpstr>
      <vt:lpstr>Arial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SDCC - PPT Template</dc:title>
  <dc:creator>Gary Walsh</dc:creator>
  <cp:lastModifiedBy>Gary Walsh</cp:lastModifiedBy>
  <cp:revision>16</cp:revision>
  <dcterms:created xsi:type="dcterms:W3CDTF">2006-08-16T00:00:00Z</dcterms:created>
  <dcterms:modified xsi:type="dcterms:W3CDTF">2024-12-02T13:02:44Z</dcterms:modified>
  <dc:identifier>DAGCkzqZMNw</dc:identifier>
</cp:coreProperties>
</file>