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1" d="100"/>
          <a:sy n="101" d="100"/>
        </p:scale>
        <p:origin x="91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999A32-A958-4042-BDE0-87BE3BE15951}"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F8F339E6-9F51-4A04-90F9-1FB82576A9EA}">
      <dgm:prSet/>
      <dgm:spPr/>
      <dgm:t>
        <a:bodyPr/>
        <a:lstStyle/>
        <a:p>
          <a:r>
            <a:rPr lang="en-IE"/>
            <a:t>A main highlights section which outlines progress on key policy areas within the Plan chapter by chapter</a:t>
          </a:r>
          <a:endParaRPr lang="en-US"/>
        </a:p>
      </dgm:t>
    </dgm:pt>
    <dgm:pt modelId="{CA50CA4B-A31F-4844-8A43-00F7E7E601DC}" type="parTrans" cxnId="{E9E3CAFE-2137-4ECC-95EA-E963DD0588F6}">
      <dgm:prSet/>
      <dgm:spPr/>
      <dgm:t>
        <a:bodyPr/>
        <a:lstStyle/>
        <a:p>
          <a:endParaRPr lang="en-US"/>
        </a:p>
      </dgm:t>
    </dgm:pt>
    <dgm:pt modelId="{A8149885-0F5E-4C65-92D9-7FA011D55A80}" type="sibTrans" cxnId="{E9E3CAFE-2137-4ECC-95EA-E963DD0588F6}">
      <dgm:prSet/>
      <dgm:spPr/>
      <dgm:t>
        <a:bodyPr/>
        <a:lstStyle/>
        <a:p>
          <a:endParaRPr lang="en-US"/>
        </a:p>
      </dgm:t>
    </dgm:pt>
    <dgm:pt modelId="{EAB42060-63B0-4E34-B592-B9F2E44236A1}">
      <dgm:prSet/>
      <dgm:spPr/>
      <dgm:t>
        <a:bodyPr/>
        <a:lstStyle/>
        <a:p>
          <a:r>
            <a:rPr lang="en-IE"/>
            <a:t>An overview of the status of the objectives within each chapter in chart format</a:t>
          </a:r>
          <a:endParaRPr lang="en-US"/>
        </a:p>
      </dgm:t>
    </dgm:pt>
    <dgm:pt modelId="{5BCBC49E-AC6B-4E49-B60C-26A60CDE63F0}" type="parTrans" cxnId="{29A14886-22C4-4676-AE27-AFECF8DC4F09}">
      <dgm:prSet/>
      <dgm:spPr/>
      <dgm:t>
        <a:bodyPr/>
        <a:lstStyle/>
        <a:p>
          <a:endParaRPr lang="en-US"/>
        </a:p>
      </dgm:t>
    </dgm:pt>
    <dgm:pt modelId="{4F4F3F11-8CD5-4148-8C47-E09DAB06E3AD}" type="sibTrans" cxnId="{29A14886-22C4-4676-AE27-AFECF8DC4F09}">
      <dgm:prSet/>
      <dgm:spPr/>
      <dgm:t>
        <a:bodyPr/>
        <a:lstStyle/>
        <a:p>
          <a:endParaRPr lang="en-US"/>
        </a:p>
      </dgm:t>
    </dgm:pt>
    <dgm:pt modelId="{ED490CFB-2B45-40E0-B064-1EE093C50A3C}">
      <dgm:prSet/>
      <dgm:spPr/>
      <dgm:t>
        <a:bodyPr/>
        <a:lstStyle/>
        <a:p>
          <a:r>
            <a:rPr lang="en-IE" dirty="0"/>
            <a:t>Appendix 1 which lists each one of the 878 objectives contained in the Plan and gives individual commentary and status</a:t>
          </a:r>
          <a:endParaRPr lang="en-US" dirty="0"/>
        </a:p>
      </dgm:t>
    </dgm:pt>
    <dgm:pt modelId="{DCC20BE4-5EB1-4F7E-8D2D-FCD03B2978DD}" type="parTrans" cxnId="{4F267958-DE7B-402C-9A79-2008526204B2}">
      <dgm:prSet/>
      <dgm:spPr/>
      <dgm:t>
        <a:bodyPr/>
        <a:lstStyle/>
        <a:p>
          <a:endParaRPr lang="en-US"/>
        </a:p>
      </dgm:t>
    </dgm:pt>
    <dgm:pt modelId="{64C69A2F-1DC1-4F98-A474-11B436ECD9F9}" type="sibTrans" cxnId="{4F267958-DE7B-402C-9A79-2008526204B2}">
      <dgm:prSet/>
      <dgm:spPr/>
      <dgm:t>
        <a:bodyPr/>
        <a:lstStyle/>
        <a:p>
          <a:endParaRPr lang="en-US"/>
        </a:p>
      </dgm:t>
    </dgm:pt>
    <dgm:pt modelId="{81E7ACC4-CC42-4096-BE0B-2FA7A6A03529}">
      <dgm:prSet/>
      <dgm:spPr/>
      <dgm:t>
        <a:bodyPr/>
        <a:lstStyle/>
        <a:p>
          <a:r>
            <a:rPr lang="en-IE" dirty="0"/>
            <a:t>Appendix 2 which gives more detail on objectives in the green infrastructure strategy</a:t>
          </a:r>
          <a:endParaRPr lang="en-US" dirty="0"/>
        </a:p>
      </dgm:t>
    </dgm:pt>
    <dgm:pt modelId="{8D5599B0-4799-48AE-84AC-580BE95ACAFE}" type="parTrans" cxnId="{6A20F47A-22A1-4249-AA7C-CC5DF83D9A74}">
      <dgm:prSet/>
      <dgm:spPr/>
      <dgm:t>
        <a:bodyPr/>
        <a:lstStyle/>
        <a:p>
          <a:endParaRPr lang="en-US"/>
        </a:p>
      </dgm:t>
    </dgm:pt>
    <dgm:pt modelId="{4557EAED-749E-463F-9C1B-17935C23B804}" type="sibTrans" cxnId="{6A20F47A-22A1-4249-AA7C-CC5DF83D9A74}">
      <dgm:prSet/>
      <dgm:spPr/>
      <dgm:t>
        <a:bodyPr/>
        <a:lstStyle/>
        <a:p>
          <a:endParaRPr lang="en-US"/>
        </a:p>
      </dgm:t>
    </dgm:pt>
    <dgm:pt modelId="{F958844F-E390-415F-A770-08FCA896F61B}">
      <dgm:prSet/>
      <dgm:spPr/>
      <dgm:t>
        <a:bodyPr/>
        <a:lstStyle/>
        <a:p>
          <a:r>
            <a:rPr lang="en-IE"/>
            <a:t>Appendix 3 which gives detail of the study on employment lands</a:t>
          </a:r>
          <a:endParaRPr lang="en-US"/>
        </a:p>
      </dgm:t>
    </dgm:pt>
    <dgm:pt modelId="{9767DAF6-EB4F-4AD0-845C-E8CF15837A5F}" type="parTrans" cxnId="{6FE583AF-7E27-48F9-A88E-39AABD683E0F}">
      <dgm:prSet/>
      <dgm:spPr/>
      <dgm:t>
        <a:bodyPr/>
        <a:lstStyle/>
        <a:p>
          <a:endParaRPr lang="en-US"/>
        </a:p>
      </dgm:t>
    </dgm:pt>
    <dgm:pt modelId="{82EFD11F-5649-492D-91C2-238BCD841C3C}" type="sibTrans" cxnId="{6FE583AF-7E27-48F9-A88E-39AABD683E0F}">
      <dgm:prSet/>
      <dgm:spPr/>
      <dgm:t>
        <a:bodyPr/>
        <a:lstStyle/>
        <a:p>
          <a:endParaRPr lang="en-US"/>
        </a:p>
      </dgm:t>
    </dgm:pt>
    <dgm:pt modelId="{42D0790D-7DEF-4521-9113-7DDECD4C6515}" type="pres">
      <dgm:prSet presAssocID="{0B999A32-A958-4042-BDE0-87BE3BE15951}" presName="root" presStyleCnt="0">
        <dgm:presLayoutVars>
          <dgm:dir/>
          <dgm:resizeHandles val="exact"/>
        </dgm:presLayoutVars>
      </dgm:prSet>
      <dgm:spPr/>
    </dgm:pt>
    <dgm:pt modelId="{037521D1-36B3-4B3A-A1E0-4617EE9EFC67}" type="pres">
      <dgm:prSet presAssocID="{0B999A32-A958-4042-BDE0-87BE3BE15951}" presName="container" presStyleCnt="0">
        <dgm:presLayoutVars>
          <dgm:dir/>
          <dgm:resizeHandles val="exact"/>
        </dgm:presLayoutVars>
      </dgm:prSet>
      <dgm:spPr/>
    </dgm:pt>
    <dgm:pt modelId="{4A21B89F-A925-436E-8257-DA63C7B7C643}" type="pres">
      <dgm:prSet presAssocID="{F8F339E6-9F51-4A04-90F9-1FB82576A9EA}" presName="compNode" presStyleCnt="0"/>
      <dgm:spPr/>
    </dgm:pt>
    <dgm:pt modelId="{FB75403B-4ECB-4165-AF16-037BD7E7A506}" type="pres">
      <dgm:prSet presAssocID="{F8F339E6-9F51-4A04-90F9-1FB82576A9EA}" presName="iconBgRect" presStyleLbl="bgShp" presStyleIdx="0" presStyleCnt="5"/>
      <dgm:spPr/>
    </dgm:pt>
    <dgm:pt modelId="{406EA402-4EC1-4B74-9114-08D9320E5999}" type="pres">
      <dgm:prSet presAssocID="{F8F339E6-9F51-4A04-90F9-1FB82576A9EA}"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 List"/>
        </a:ext>
      </dgm:extLst>
    </dgm:pt>
    <dgm:pt modelId="{94CC3414-8F06-4F0E-A2B4-74821FE796F7}" type="pres">
      <dgm:prSet presAssocID="{F8F339E6-9F51-4A04-90F9-1FB82576A9EA}" presName="spaceRect" presStyleCnt="0"/>
      <dgm:spPr/>
    </dgm:pt>
    <dgm:pt modelId="{4A4DDF6D-C99E-4332-BFE0-3CE60D30104E}" type="pres">
      <dgm:prSet presAssocID="{F8F339E6-9F51-4A04-90F9-1FB82576A9EA}" presName="textRect" presStyleLbl="revTx" presStyleIdx="0" presStyleCnt="5">
        <dgm:presLayoutVars>
          <dgm:chMax val="1"/>
          <dgm:chPref val="1"/>
        </dgm:presLayoutVars>
      </dgm:prSet>
      <dgm:spPr/>
    </dgm:pt>
    <dgm:pt modelId="{AA11B89D-77FC-4802-988C-ACCCB9631F31}" type="pres">
      <dgm:prSet presAssocID="{A8149885-0F5E-4C65-92D9-7FA011D55A80}" presName="sibTrans" presStyleLbl="sibTrans2D1" presStyleIdx="0" presStyleCnt="0"/>
      <dgm:spPr/>
    </dgm:pt>
    <dgm:pt modelId="{21334175-353E-4D26-AEFE-E853699388BC}" type="pres">
      <dgm:prSet presAssocID="{EAB42060-63B0-4E34-B592-B9F2E44236A1}" presName="compNode" presStyleCnt="0"/>
      <dgm:spPr/>
    </dgm:pt>
    <dgm:pt modelId="{C9365764-6960-4660-845E-90DD1D6EE67A}" type="pres">
      <dgm:prSet presAssocID="{EAB42060-63B0-4E34-B592-B9F2E44236A1}" presName="iconBgRect" presStyleLbl="bgShp" presStyleIdx="1" presStyleCnt="5"/>
      <dgm:spPr>
        <a:solidFill>
          <a:schemeClr val="accent5">
            <a:lumMod val="75000"/>
          </a:schemeClr>
        </a:solidFill>
      </dgm:spPr>
    </dgm:pt>
    <dgm:pt modelId="{7BC59725-6BA2-4A96-93EC-44B2C132F47D}" type="pres">
      <dgm:prSet presAssocID="{EAB42060-63B0-4E34-B592-B9F2E44236A1}"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519FEA14-F0D4-408C-A83B-0CF929C00FD3}" type="pres">
      <dgm:prSet presAssocID="{EAB42060-63B0-4E34-B592-B9F2E44236A1}" presName="spaceRect" presStyleCnt="0"/>
      <dgm:spPr/>
    </dgm:pt>
    <dgm:pt modelId="{AA0CA724-9673-446C-8423-2598FA917982}" type="pres">
      <dgm:prSet presAssocID="{EAB42060-63B0-4E34-B592-B9F2E44236A1}" presName="textRect" presStyleLbl="revTx" presStyleIdx="1" presStyleCnt="5">
        <dgm:presLayoutVars>
          <dgm:chMax val="1"/>
          <dgm:chPref val="1"/>
        </dgm:presLayoutVars>
      </dgm:prSet>
      <dgm:spPr/>
    </dgm:pt>
    <dgm:pt modelId="{214CBD75-484D-419F-86B0-EE20EC25ABF4}" type="pres">
      <dgm:prSet presAssocID="{4F4F3F11-8CD5-4148-8C47-E09DAB06E3AD}" presName="sibTrans" presStyleLbl="sibTrans2D1" presStyleIdx="0" presStyleCnt="0"/>
      <dgm:spPr/>
    </dgm:pt>
    <dgm:pt modelId="{5EC31817-9B9A-4B74-B177-5AC60638C26A}" type="pres">
      <dgm:prSet presAssocID="{ED490CFB-2B45-40E0-B064-1EE093C50A3C}" presName="compNode" presStyleCnt="0"/>
      <dgm:spPr/>
    </dgm:pt>
    <dgm:pt modelId="{9AF781B7-C821-4E97-8456-E9EFD0BAD4F6}" type="pres">
      <dgm:prSet presAssocID="{ED490CFB-2B45-40E0-B064-1EE093C50A3C}" presName="iconBgRect" presStyleLbl="bgShp" presStyleIdx="2" presStyleCnt="5"/>
      <dgm:spPr/>
    </dgm:pt>
    <dgm:pt modelId="{A0151299-325B-40A6-86EC-E5FC5BF64262}" type="pres">
      <dgm:prSet presAssocID="{ED490CFB-2B45-40E0-B064-1EE093C50A3C}"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resentation with Checklist"/>
        </a:ext>
      </dgm:extLst>
    </dgm:pt>
    <dgm:pt modelId="{FD77E1CF-99CC-4D15-A453-6CF1F6FD911E}" type="pres">
      <dgm:prSet presAssocID="{ED490CFB-2B45-40E0-B064-1EE093C50A3C}" presName="spaceRect" presStyleCnt="0"/>
      <dgm:spPr/>
    </dgm:pt>
    <dgm:pt modelId="{8F542097-9B6E-4F64-A181-8B44977FA5E5}" type="pres">
      <dgm:prSet presAssocID="{ED490CFB-2B45-40E0-B064-1EE093C50A3C}" presName="textRect" presStyleLbl="revTx" presStyleIdx="2" presStyleCnt="5">
        <dgm:presLayoutVars>
          <dgm:chMax val="1"/>
          <dgm:chPref val="1"/>
        </dgm:presLayoutVars>
      </dgm:prSet>
      <dgm:spPr/>
    </dgm:pt>
    <dgm:pt modelId="{B827C43B-915B-44AF-9A41-CC3BA4A48386}" type="pres">
      <dgm:prSet presAssocID="{64C69A2F-1DC1-4F98-A474-11B436ECD9F9}" presName="sibTrans" presStyleLbl="sibTrans2D1" presStyleIdx="0" presStyleCnt="0"/>
      <dgm:spPr/>
    </dgm:pt>
    <dgm:pt modelId="{6F670540-A046-456A-8A8A-FD89BD4F0ED2}" type="pres">
      <dgm:prSet presAssocID="{81E7ACC4-CC42-4096-BE0B-2FA7A6A03529}" presName="compNode" presStyleCnt="0"/>
      <dgm:spPr/>
    </dgm:pt>
    <dgm:pt modelId="{CBC645D3-62E4-4792-9324-19C5CC4E1DCD}" type="pres">
      <dgm:prSet presAssocID="{81E7ACC4-CC42-4096-BE0B-2FA7A6A03529}" presName="iconBgRect" presStyleLbl="bgShp" presStyleIdx="3" presStyleCnt="5"/>
      <dgm:spPr>
        <a:solidFill>
          <a:schemeClr val="accent6">
            <a:lumMod val="50000"/>
          </a:schemeClr>
        </a:solidFill>
      </dgm:spPr>
    </dgm:pt>
    <dgm:pt modelId="{DBC5B24F-D072-4399-926B-7347B859C4BE}" type="pres">
      <dgm:prSet presAssocID="{81E7ACC4-CC42-4096-BE0B-2FA7A6A03529}"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eciduous tree"/>
        </a:ext>
      </dgm:extLst>
    </dgm:pt>
    <dgm:pt modelId="{6951A0B9-6F95-4EED-8093-0ED4E6814E21}" type="pres">
      <dgm:prSet presAssocID="{81E7ACC4-CC42-4096-BE0B-2FA7A6A03529}" presName="spaceRect" presStyleCnt="0"/>
      <dgm:spPr/>
    </dgm:pt>
    <dgm:pt modelId="{44DBE0B1-E88F-49F7-AACD-EB83C9BA4A0D}" type="pres">
      <dgm:prSet presAssocID="{81E7ACC4-CC42-4096-BE0B-2FA7A6A03529}" presName="textRect" presStyleLbl="revTx" presStyleIdx="3" presStyleCnt="5">
        <dgm:presLayoutVars>
          <dgm:chMax val="1"/>
          <dgm:chPref val="1"/>
        </dgm:presLayoutVars>
      </dgm:prSet>
      <dgm:spPr/>
    </dgm:pt>
    <dgm:pt modelId="{8A5DD6D2-4732-4FE0-9471-5E563F2AF11A}" type="pres">
      <dgm:prSet presAssocID="{4557EAED-749E-463F-9C1B-17935C23B804}" presName="sibTrans" presStyleLbl="sibTrans2D1" presStyleIdx="0" presStyleCnt="0"/>
      <dgm:spPr/>
    </dgm:pt>
    <dgm:pt modelId="{91497CF7-F165-4339-B268-91745CB7D4F4}" type="pres">
      <dgm:prSet presAssocID="{F958844F-E390-415F-A770-08FCA896F61B}" presName="compNode" presStyleCnt="0"/>
      <dgm:spPr/>
    </dgm:pt>
    <dgm:pt modelId="{EF2A3CC8-3885-4AFE-83DA-7C60333CA6CE}" type="pres">
      <dgm:prSet presAssocID="{F958844F-E390-415F-A770-08FCA896F61B}" presName="iconBgRect" presStyleLbl="bgShp" presStyleIdx="4" presStyleCnt="5"/>
      <dgm:spPr/>
    </dgm:pt>
    <dgm:pt modelId="{C1D93A5F-0861-46EF-80B2-A7F2E7D98852}" type="pres">
      <dgm:prSet presAssocID="{F958844F-E390-415F-A770-08FCA896F61B}" presName="iconRect" presStyleLbl="node1" presStyleIdx="4" presStyleCnt="5"/>
      <dgm:spPr>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a:ln>
          <a:noFill/>
        </a:ln>
      </dgm:spPr>
      <dgm:extLst>
        <a:ext uri="{E40237B7-FDA0-4F09-8148-C483321AD2D9}">
          <dgm14:cNvPr xmlns:dgm14="http://schemas.microsoft.com/office/drawing/2010/diagram" id="0" name="" descr="Construction worker female outline"/>
        </a:ext>
      </dgm:extLst>
    </dgm:pt>
    <dgm:pt modelId="{B2CC7D38-9D7C-4968-9FEB-6217534575A9}" type="pres">
      <dgm:prSet presAssocID="{F958844F-E390-415F-A770-08FCA896F61B}" presName="spaceRect" presStyleCnt="0"/>
      <dgm:spPr/>
    </dgm:pt>
    <dgm:pt modelId="{99806D31-1A7F-4D91-B53E-13CB51614F70}" type="pres">
      <dgm:prSet presAssocID="{F958844F-E390-415F-A770-08FCA896F61B}" presName="textRect" presStyleLbl="revTx" presStyleIdx="4" presStyleCnt="5">
        <dgm:presLayoutVars>
          <dgm:chMax val="1"/>
          <dgm:chPref val="1"/>
        </dgm:presLayoutVars>
      </dgm:prSet>
      <dgm:spPr/>
    </dgm:pt>
  </dgm:ptLst>
  <dgm:cxnLst>
    <dgm:cxn modelId="{EA96D003-36A5-4829-818E-1ECD5E881A2A}" type="presOf" srcId="{4557EAED-749E-463F-9C1B-17935C23B804}" destId="{8A5DD6D2-4732-4FE0-9471-5E563F2AF11A}" srcOrd="0" destOrd="0" presId="urn:microsoft.com/office/officeart/2018/2/layout/IconCircleList"/>
    <dgm:cxn modelId="{8F39E707-102E-4B07-8C60-1BD37E241761}" type="presOf" srcId="{EAB42060-63B0-4E34-B592-B9F2E44236A1}" destId="{AA0CA724-9673-446C-8423-2598FA917982}" srcOrd="0" destOrd="0" presId="urn:microsoft.com/office/officeart/2018/2/layout/IconCircleList"/>
    <dgm:cxn modelId="{82D64F25-22AC-40C9-AA10-C254F59A3C36}" type="presOf" srcId="{64C69A2F-1DC1-4F98-A474-11B436ECD9F9}" destId="{B827C43B-915B-44AF-9A41-CC3BA4A48386}" srcOrd="0" destOrd="0" presId="urn:microsoft.com/office/officeart/2018/2/layout/IconCircleList"/>
    <dgm:cxn modelId="{32791F2E-C108-4445-9C74-D5C03E4DDC48}" type="presOf" srcId="{F958844F-E390-415F-A770-08FCA896F61B}" destId="{99806D31-1A7F-4D91-B53E-13CB51614F70}" srcOrd="0" destOrd="0" presId="urn:microsoft.com/office/officeart/2018/2/layout/IconCircleList"/>
    <dgm:cxn modelId="{49159B5B-E5D7-4EB0-9A53-1E2A777FCC04}" type="presOf" srcId="{4F4F3F11-8CD5-4148-8C47-E09DAB06E3AD}" destId="{214CBD75-484D-419F-86B0-EE20EC25ABF4}" srcOrd="0" destOrd="0" presId="urn:microsoft.com/office/officeart/2018/2/layout/IconCircleList"/>
    <dgm:cxn modelId="{D5795344-9483-4A56-9E86-0861F034EA36}" type="presOf" srcId="{A8149885-0F5E-4C65-92D9-7FA011D55A80}" destId="{AA11B89D-77FC-4802-988C-ACCCB9631F31}" srcOrd="0" destOrd="0" presId="urn:microsoft.com/office/officeart/2018/2/layout/IconCircleList"/>
    <dgm:cxn modelId="{4F267958-DE7B-402C-9A79-2008526204B2}" srcId="{0B999A32-A958-4042-BDE0-87BE3BE15951}" destId="{ED490CFB-2B45-40E0-B064-1EE093C50A3C}" srcOrd="2" destOrd="0" parTransId="{DCC20BE4-5EB1-4F7E-8D2D-FCD03B2978DD}" sibTransId="{64C69A2F-1DC1-4F98-A474-11B436ECD9F9}"/>
    <dgm:cxn modelId="{6A20F47A-22A1-4249-AA7C-CC5DF83D9A74}" srcId="{0B999A32-A958-4042-BDE0-87BE3BE15951}" destId="{81E7ACC4-CC42-4096-BE0B-2FA7A6A03529}" srcOrd="3" destOrd="0" parTransId="{8D5599B0-4799-48AE-84AC-580BE95ACAFE}" sibTransId="{4557EAED-749E-463F-9C1B-17935C23B804}"/>
    <dgm:cxn modelId="{29A14886-22C4-4676-AE27-AFECF8DC4F09}" srcId="{0B999A32-A958-4042-BDE0-87BE3BE15951}" destId="{EAB42060-63B0-4E34-B592-B9F2E44236A1}" srcOrd="1" destOrd="0" parTransId="{5BCBC49E-AC6B-4E49-B60C-26A60CDE63F0}" sibTransId="{4F4F3F11-8CD5-4148-8C47-E09DAB06E3AD}"/>
    <dgm:cxn modelId="{20F78A88-2A60-49CF-B6EA-A6198D2D93D1}" type="presOf" srcId="{F8F339E6-9F51-4A04-90F9-1FB82576A9EA}" destId="{4A4DDF6D-C99E-4332-BFE0-3CE60D30104E}" srcOrd="0" destOrd="0" presId="urn:microsoft.com/office/officeart/2018/2/layout/IconCircleList"/>
    <dgm:cxn modelId="{6FE583AF-7E27-48F9-A88E-39AABD683E0F}" srcId="{0B999A32-A958-4042-BDE0-87BE3BE15951}" destId="{F958844F-E390-415F-A770-08FCA896F61B}" srcOrd="4" destOrd="0" parTransId="{9767DAF6-EB4F-4AD0-845C-E8CF15837A5F}" sibTransId="{82EFD11F-5649-492D-91C2-238BCD841C3C}"/>
    <dgm:cxn modelId="{B5B3D0C6-BBAB-41A2-BAE0-3C119E909FFE}" type="presOf" srcId="{81E7ACC4-CC42-4096-BE0B-2FA7A6A03529}" destId="{44DBE0B1-E88F-49F7-AACD-EB83C9BA4A0D}" srcOrd="0" destOrd="0" presId="urn:microsoft.com/office/officeart/2018/2/layout/IconCircleList"/>
    <dgm:cxn modelId="{649578D5-C951-45D6-A433-0939100B2905}" type="presOf" srcId="{ED490CFB-2B45-40E0-B064-1EE093C50A3C}" destId="{8F542097-9B6E-4F64-A181-8B44977FA5E5}" srcOrd="0" destOrd="0" presId="urn:microsoft.com/office/officeart/2018/2/layout/IconCircleList"/>
    <dgm:cxn modelId="{29EE48DC-E2D2-45F1-9B20-22A02FDC26DB}" type="presOf" srcId="{0B999A32-A958-4042-BDE0-87BE3BE15951}" destId="{42D0790D-7DEF-4521-9113-7DDECD4C6515}" srcOrd="0" destOrd="0" presId="urn:microsoft.com/office/officeart/2018/2/layout/IconCircleList"/>
    <dgm:cxn modelId="{E9E3CAFE-2137-4ECC-95EA-E963DD0588F6}" srcId="{0B999A32-A958-4042-BDE0-87BE3BE15951}" destId="{F8F339E6-9F51-4A04-90F9-1FB82576A9EA}" srcOrd="0" destOrd="0" parTransId="{CA50CA4B-A31F-4844-8A43-00F7E7E601DC}" sibTransId="{A8149885-0F5E-4C65-92D9-7FA011D55A80}"/>
    <dgm:cxn modelId="{958DA274-A83C-4E97-8614-2E08B95E4E7A}" type="presParOf" srcId="{42D0790D-7DEF-4521-9113-7DDECD4C6515}" destId="{037521D1-36B3-4B3A-A1E0-4617EE9EFC67}" srcOrd="0" destOrd="0" presId="urn:microsoft.com/office/officeart/2018/2/layout/IconCircleList"/>
    <dgm:cxn modelId="{781742DD-EC83-4DFD-BD7F-6F24206EDDFA}" type="presParOf" srcId="{037521D1-36B3-4B3A-A1E0-4617EE9EFC67}" destId="{4A21B89F-A925-436E-8257-DA63C7B7C643}" srcOrd="0" destOrd="0" presId="urn:microsoft.com/office/officeart/2018/2/layout/IconCircleList"/>
    <dgm:cxn modelId="{17BA2123-E80A-4D61-9967-B8966605D89E}" type="presParOf" srcId="{4A21B89F-A925-436E-8257-DA63C7B7C643}" destId="{FB75403B-4ECB-4165-AF16-037BD7E7A506}" srcOrd="0" destOrd="0" presId="urn:microsoft.com/office/officeart/2018/2/layout/IconCircleList"/>
    <dgm:cxn modelId="{19F0B2FC-18E4-4A30-906C-EF2DB6E5A374}" type="presParOf" srcId="{4A21B89F-A925-436E-8257-DA63C7B7C643}" destId="{406EA402-4EC1-4B74-9114-08D9320E5999}" srcOrd="1" destOrd="0" presId="urn:microsoft.com/office/officeart/2018/2/layout/IconCircleList"/>
    <dgm:cxn modelId="{8CC95850-29C2-452A-917B-D01A901F8F07}" type="presParOf" srcId="{4A21B89F-A925-436E-8257-DA63C7B7C643}" destId="{94CC3414-8F06-4F0E-A2B4-74821FE796F7}" srcOrd="2" destOrd="0" presId="urn:microsoft.com/office/officeart/2018/2/layout/IconCircleList"/>
    <dgm:cxn modelId="{FF6941C9-820A-45D7-B435-11BCC1FB0539}" type="presParOf" srcId="{4A21B89F-A925-436E-8257-DA63C7B7C643}" destId="{4A4DDF6D-C99E-4332-BFE0-3CE60D30104E}" srcOrd="3" destOrd="0" presId="urn:microsoft.com/office/officeart/2018/2/layout/IconCircleList"/>
    <dgm:cxn modelId="{428CB5D8-276E-4395-A1D4-2ABDB45665D6}" type="presParOf" srcId="{037521D1-36B3-4B3A-A1E0-4617EE9EFC67}" destId="{AA11B89D-77FC-4802-988C-ACCCB9631F31}" srcOrd="1" destOrd="0" presId="urn:microsoft.com/office/officeart/2018/2/layout/IconCircleList"/>
    <dgm:cxn modelId="{F0408661-5F3F-433E-86B7-93F3DF5929AD}" type="presParOf" srcId="{037521D1-36B3-4B3A-A1E0-4617EE9EFC67}" destId="{21334175-353E-4D26-AEFE-E853699388BC}" srcOrd="2" destOrd="0" presId="urn:microsoft.com/office/officeart/2018/2/layout/IconCircleList"/>
    <dgm:cxn modelId="{B9E808A6-5D90-4214-A413-068C8501844F}" type="presParOf" srcId="{21334175-353E-4D26-AEFE-E853699388BC}" destId="{C9365764-6960-4660-845E-90DD1D6EE67A}" srcOrd="0" destOrd="0" presId="urn:microsoft.com/office/officeart/2018/2/layout/IconCircleList"/>
    <dgm:cxn modelId="{FA0302A6-C6B8-49A7-9815-E3C1466740E4}" type="presParOf" srcId="{21334175-353E-4D26-AEFE-E853699388BC}" destId="{7BC59725-6BA2-4A96-93EC-44B2C132F47D}" srcOrd="1" destOrd="0" presId="urn:microsoft.com/office/officeart/2018/2/layout/IconCircleList"/>
    <dgm:cxn modelId="{D3157735-07FA-4651-8311-684F6D35F4D6}" type="presParOf" srcId="{21334175-353E-4D26-AEFE-E853699388BC}" destId="{519FEA14-F0D4-408C-A83B-0CF929C00FD3}" srcOrd="2" destOrd="0" presId="urn:microsoft.com/office/officeart/2018/2/layout/IconCircleList"/>
    <dgm:cxn modelId="{29D6BBE2-810E-4D0D-BFA9-4CBFE375A656}" type="presParOf" srcId="{21334175-353E-4D26-AEFE-E853699388BC}" destId="{AA0CA724-9673-446C-8423-2598FA917982}" srcOrd="3" destOrd="0" presId="urn:microsoft.com/office/officeart/2018/2/layout/IconCircleList"/>
    <dgm:cxn modelId="{99899B21-736B-46FD-B665-63B2A2805770}" type="presParOf" srcId="{037521D1-36B3-4B3A-A1E0-4617EE9EFC67}" destId="{214CBD75-484D-419F-86B0-EE20EC25ABF4}" srcOrd="3" destOrd="0" presId="urn:microsoft.com/office/officeart/2018/2/layout/IconCircleList"/>
    <dgm:cxn modelId="{EB9B78F4-F373-4D73-B8AB-97BE27FDADB5}" type="presParOf" srcId="{037521D1-36B3-4B3A-A1E0-4617EE9EFC67}" destId="{5EC31817-9B9A-4B74-B177-5AC60638C26A}" srcOrd="4" destOrd="0" presId="urn:microsoft.com/office/officeart/2018/2/layout/IconCircleList"/>
    <dgm:cxn modelId="{CA78EDA9-6188-454D-A302-482E441C11DB}" type="presParOf" srcId="{5EC31817-9B9A-4B74-B177-5AC60638C26A}" destId="{9AF781B7-C821-4E97-8456-E9EFD0BAD4F6}" srcOrd="0" destOrd="0" presId="urn:microsoft.com/office/officeart/2018/2/layout/IconCircleList"/>
    <dgm:cxn modelId="{18C31D20-AA6C-4181-BDA9-60EACFD55EBA}" type="presParOf" srcId="{5EC31817-9B9A-4B74-B177-5AC60638C26A}" destId="{A0151299-325B-40A6-86EC-E5FC5BF64262}" srcOrd="1" destOrd="0" presId="urn:microsoft.com/office/officeart/2018/2/layout/IconCircleList"/>
    <dgm:cxn modelId="{FF2E35D2-2616-45AE-9161-0A5677704F9B}" type="presParOf" srcId="{5EC31817-9B9A-4B74-B177-5AC60638C26A}" destId="{FD77E1CF-99CC-4D15-A453-6CF1F6FD911E}" srcOrd="2" destOrd="0" presId="urn:microsoft.com/office/officeart/2018/2/layout/IconCircleList"/>
    <dgm:cxn modelId="{75E42C06-D678-4230-9CEE-82388CB87757}" type="presParOf" srcId="{5EC31817-9B9A-4B74-B177-5AC60638C26A}" destId="{8F542097-9B6E-4F64-A181-8B44977FA5E5}" srcOrd="3" destOrd="0" presId="urn:microsoft.com/office/officeart/2018/2/layout/IconCircleList"/>
    <dgm:cxn modelId="{933F8B93-6D75-4EAF-9DDC-4A164CEE7FDC}" type="presParOf" srcId="{037521D1-36B3-4B3A-A1E0-4617EE9EFC67}" destId="{B827C43B-915B-44AF-9A41-CC3BA4A48386}" srcOrd="5" destOrd="0" presId="urn:microsoft.com/office/officeart/2018/2/layout/IconCircleList"/>
    <dgm:cxn modelId="{061DE53C-3A8D-44A3-BF17-16294FB63786}" type="presParOf" srcId="{037521D1-36B3-4B3A-A1E0-4617EE9EFC67}" destId="{6F670540-A046-456A-8A8A-FD89BD4F0ED2}" srcOrd="6" destOrd="0" presId="urn:microsoft.com/office/officeart/2018/2/layout/IconCircleList"/>
    <dgm:cxn modelId="{195C4808-0A48-4733-A03D-F78E93A02CF0}" type="presParOf" srcId="{6F670540-A046-456A-8A8A-FD89BD4F0ED2}" destId="{CBC645D3-62E4-4792-9324-19C5CC4E1DCD}" srcOrd="0" destOrd="0" presId="urn:microsoft.com/office/officeart/2018/2/layout/IconCircleList"/>
    <dgm:cxn modelId="{D5BAEA62-CD0E-4709-9688-6C699DA53E56}" type="presParOf" srcId="{6F670540-A046-456A-8A8A-FD89BD4F0ED2}" destId="{DBC5B24F-D072-4399-926B-7347B859C4BE}" srcOrd="1" destOrd="0" presId="urn:microsoft.com/office/officeart/2018/2/layout/IconCircleList"/>
    <dgm:cxn modelId="{4ED5BEDC-71CB-43D9-9B1E-F9FF4A2F759B}" type="presParOf" srcId="{6F670540-A046-456A-8A8A-FD89BD4F0ED2}" destId="{6951A0B9-6F95-4EED-8093-0ED4E6814E21}" srcOrd="2" destOrd="0" presId="urn:microsoft.com/office/officeart/2018/2/layout/IconCircleList"/>
    <dgm:cxn modelId="{7774A2E4-9028-48D0-A329-ABB1A99FA882}" type="presParOf" srcId="{6F670540-A046-456A-8A8A-FD89BD4F0ED2}" destId="{44DBE0B1-E88F-49F7-AACD-EB83C9BA4A0D}" srcOrd="3" destOrd="0" presId="urn:microsoft.com/office/officeart/2018/2/layout/IconCircleList"/>
    <dgm:cxn modelId="{DB87E956-3223-4D66-BDAA-95AD8C32BC3D}" type="presParOf" srcId="{037521D1-36B3-4B3A-A1E0-4617EE9EFC67}" destId="{8A5DD6D2-4732-4FE0-9471-5E563F2AF11A}" srcOrd="7" destOrd="0" presId="urn:microsoft.com/office/officeart/2018/2/layout/IconCircleList"/>
    <dgm:cxn modelId="{B9687ED6-BB1A-4144-9D71-06AE34C25491}" type="presParOf" srcId="{037521D1-36B3-4B3A-A1E0-4617EE9EFC67}" destId="{91497CF7-F165-4339-B268-91745CB7D4F4}" srcOrd="8" destOrd="0" presId="urn:microsoft.com/office/officeart/2018/2/layout/IconCircleList"/>
    <dgm:cxn modelId="{CCEB2A32-2E1B-4E32-9BEC-0F25A822F31D}" type="presParOf" srcId="{91497CF7-F165-4339-B268-91745CB7D4F4}" destId="{EF2A3CC8-3885-4AFE-83DA-7C60333CA6CE}" srcOrd="0" destOrd="0" presId="urn:microsoft.com/office/officeart/2018/2/layout/IconCircleList"/>
    <dgm:cxn modelId="{35A16371-B0F6-4200-871F-9451F0D1BE77}" type="presParOf" srcId="{91497CF7-F165-4339-B268-91745CB7D4F4}" destId="{C1D93A5F-0861-46EF-80B2-A7F2E7D98852}" srcOrd="1" destOrd="0" presId="urn:microsoft.com/office/officeart/2018/2/layout/IconCircleList"/>
    <dgm:cxn modelId="{49D59793-42A1-4C0C-A42B-7F3F17BF3EF9}" type="presParOf" srcId="{91497CF7-F165-4339-B268-91745CB7D4F4}" destId="{B2CC7D38-9D7C-4968-9FEB-6217534575A9}" srcOrd="2" destOrd="0" presId="urn:microsoft.com/office/officeart/2018/2/layout/IconCircleList"/>
    <dgm:cxn modelId="{1A4A7258-82EF-4EEB-99F5-8C1011AEB674}" type="presParOf" srcId="{91497CF7-F165-4339-B268-91745CB7D4F4}" destId="{99806D31-1A7F-4D91-B53E-13CB51614F70}"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75403B-4ECB-4165-AF16-037BD7E7A506}">
      <dsp:nvSpPr>
        <dsp:cNvPr id="0" name=""/>
        <dsp:cNvSpPr/>
      </dsp:nvSpPr>
      <dsp:spPr>
        <a:xfrm>
          <a:off x="1589906" y="41753"/>
          <a:ext cx="969957" cy="969957"/>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06EA402-4EC1-4B74-9114-08D9320E5999}">
      <dsp:nvSpPr>
        <dsp:cNvPr id="0" name=""/>
        <dsp:cNvSpPr/>
      </dsp:nvSpPr>
      <dsp:spPr>
        <a:xfrm>
          <a:off x="1793597" y="245444"/>
          <a:ext cx="562575" cy="56257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A4DDF6D-C99E-4332-BFE0-3CE60D30104E}">
      <dsp:nvSpPr>
        <dsp:cNvPr id="0" name=""/>
        <dsp:cNvSpPr/>
      </dsp:nvSpPr>
      <dsp:spPr>
        <a:xfrm>
          <a:off x="2767712" y="41753"/>
          <a:ext cx="2286328" cy="969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IE" sz="1300" kern="1200"/>
            <a:t>A main highlights section which outlines progress on key policy areas within the Plan chapter by chapter</a:t>
          </a:r>
          <a:endParaRPr lang="en-US" sz="1300" kern="1200"/>
        </a:p>
      </dsp:txBody>
      <dsp:txXfrm>
        <a:off x="2767712" y="41753"/>
        <a:ext cx="2286328" cy="969957"/>
      </dsp:txXfrm>
    </dsp:sp>
    <dsp:sp modelId="{C9365764-6960-4660-845E-90DD1D6EE67A}">
      <dsp:nvSpPr>
        <dsp:cNvPr id="0" name=""/>
        <dsp:cNvSpPr/>
      </dsp:nvSpPr>
      <dsp:spPr>
        <a:xfrm>
          <a:off x="5452415" y="41753"/>
          <a:ext cx="969957" cy="969957"/>
        </a:xfrm>
        <a:prstGeom prst="ellipse">
          <a:avLst/>
        </a:prstGeom>
        <a:solidFill>
          <a:schemeClr val="accent5">
            <a:lumMod val="75000"/>
          </a:schemeClr>
        </a:solidFill>
        <a:ln>
          <a:noFill/>
        </a:ln>
        <a:effectLst/>
      </dsp:spPr>
      <dsp:style>
        <a:lnRef idx="0">
          <a:scrgbClr r="0" g="0" b="0"/>
        </a:lnRef>
        <a:fillRef idx="1">
          <a:scrgbClr r="0" g="0" b="0"/>
        </a:fillRef>
        <a:effectRef idx="0">
          <a:scrgbClr r="0" g="0" b="0"/>
        </a:effectRef>
        <a:fontRef idx="minor"/>
      </dsp:style>
    </dsp:sp>
    <dsp:sp modelId="{7BC59725-6BA2-4A96-93EC-44B2C132F47D}">
      <dsp:nvSpPr>
        <dsp:cNvPr id="0" name=""/>
        <dsp:cNvSpPr/>
      </dsp:nvSpPr>
      <dsp:spPr>
        <a:xfrm>
          <a:off x="5656106" y="245444"/>
          <a:ext cx="562575" cy="56257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A0CA724-9673-446C-8423-2598FA917982}">
      <dsp:nvSpPr>
        <dsp:cNvPr id="0" name=""/>
        <dsp:cNvSpPr/>
      </dsp:nvSpPr>
      <dsp:spPr>
        <a:xfrm>
          <a:off x="6630221" y="41753"/>
          <a:ext cx="2286328" cy="969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IE" sz="1300" kern="1200"/>
            <a:t>An overview of the status of the objectives within each chapter in chart format</a:t>
          </a:r>
          <a:endParaRPr lang="en-US" sz="1300" kern="1200"/>
        </a:p>
      </dsp:txBody>
      <dsp:txXfrm>
        <a:off x="6630221" y="41753"/>
        <a:ext cx="2286328" cy="969957"/>
      </dsp:txXfrm>
    </dsp:sp>
    <dsp:sp modelId="{9AF781B7-C821-4E97-8456-E9EFD0BAD4F6}">
      <dsp:nvSpPr>
        <dsp:cNvPr id="0" name=""/>
        <dsp:cNvSpPr/>
      </dsp:nvSpPr>
      <dsp:spPr>
        <a:xfrm>
          <a:off x="1589906" y="1782733"/>
          <a:ext cx="969957" cy="969957"/>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0151299-325B-40A6-86EC-E5FC5BF64262}">
      <dsp:nvSpPr>
        <dsp:cNvPr id="0" name=""/>
        <dsp:cNvSpPr/>
      </dsp:nvSpPr>
      <dsp:spPr>
        <a:xfrm>
          <a:off x="1793597" y="1986424"/>
          <a:ext cx="562575" cy="56257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F542097-9B6E-4F64-A181-8B44977FA5E5}">
      <dsp:nvSpPr>
        <dsp:cNvPr id="0" name=""/>
        <dsp:cNvSpPr/>
      </dsp:nvSpPr>
      <dsp:spPr>
        <a:xfrm>
          <a:off x="2767712" y="1782733"/>
          <a:ext cx="2286328" cy="969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IE" sz="1300" kern="1200" dirty="0"/>
            <a:t>Appendix 1 which lists each one of the 878 objectives contained in the Plan and gives individual commentary and status</a:t>
          </a:r>
          <a:endParaRPr lang="en-US" sz="1300" kern="1200" dirty="0"/>
        </a:p>
      </dsp:txBody>
      <dsp:txXfrm>
        <a:off x="2767712" y="1782733"/>
        <a:ext cx="2286328" cy="969957"/>
      </dsp:txXfrm>
    </dsp:sp>
    <dsp:sp modelId="{CBC645D3-62E4-4792-9324-19C5CC4E1DCD}">
      <dsp:nvSpPr>
        <dsp:cNvPr id="0" name=""/>
        <dsp:cNvSpPr/>
      </dsp:nvSpPr>
      <dsp:spPr>
        <a:xfrm>
          <a:off x="5452415" y="1782733"/>
          <a:ext cx="969957" cy="969957"/>
        </a:xfrm>
        <a:prstGeom prst="ellipse">
          <a:avLst/>
        </a:prstGeom>
        <a:solidFill>
          <a:schemeClr val="accent6">
            <a:lumMod val="50000"/>
          </a:schemeClr>
        </a:solidFill>
        <a:ln>
          <a:noFill/>
        </a:ln>
        <a:effectLst/>
      </dsp:spPr>
      <dsp:style>
        <a:lnRef idx="0">
          <a:scrgbClr r="0" g="0" b="0"/>
        </a:lnRef>
        <a:fillRef idx="1">
          <a:scrgbClr r="0" g="0" b="0"/>
        </a:fillRef>
        <a:effectRef idx="0">
          <a:scrgbClr r="0" g="0" b="0"/>
        </a:effectRef>
        <a:fontRef idx="minor"/>
      </dsp:style>
    </dsp:sp>
    <dsp:sp modelId="{DBC5B24F-D072-4399-926B-7347B859C4BE}">
      <dsp:nvSpPr>
        <dsp:cNvPr id="0" name=""/>
        <dsp:cNvSpPr/>
      </dsp:nvSpPr>
      <dsp:spPr>
        <a:xfrm>
          <a:off x="5656106" y="1986424"/>
          <a:ext cx="562575" cy="56257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4DBE0B1-E88F-49F7-AACD-EB83C9BA4A0D}">
      <dsp:nvSpPr>
        <dsp:cNvPr id="0" name=""/>
        <dsp:cNvSpPr/>
      </dsp:nvSpPr>
      <dsp:spPr>
        <a:xfrm>
          <a:off x="6630221" y="1782733"/>
          <a:ext cx="2286328" cy="969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IE" sz="1300" kern="1200" dirty="0"/>
            <a:t>Appendix 2 which gives more detail on objectives in the green infrastructure strategy</a:t>
          </a:r>
          <a:endParaRPr lang="en-US" sz="1300" kern="1200" dirty="0"/>
        </a:p>
      </dsp:txBody>
      <dsp:txXfrm>
        <a:off x="6630221" y="1782733"/>
        <a:ext cx="2286328" cy="969957"/>
      </dsp:txXfrm>
    </dsp:sp>
    <dsp:sp modelId="{EF2A3CC8-3885-4AFE-83DA-7C60333CA6CE}">
      <dsp:nvSpPr>
        <dsp:cNvPr id="0" name=""/>
        <dsp:cNvSpPr/>
      </dsp:nvSpPr>
      <dsp:spPr>
        <a:xfrm>
          <a:off x="1589906" y="3523712"/>
          <a:ext cx="969957" cy="969957"/>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1D93A5F-0861-46EF-80B2-A7F2E7D98852}">
      <dsp:nvSpPr>
        <dsp:cNvPr id="0" name=""/>
        <dsp:cNvSpPr/>
      </dsp:nvSpPr>
      <dsp:spPr>
        <a:xfrm>
          <a:off x="1793597" y="3727403"/>
          <a:ext cx="562575" cy="562575"/>
        </a:xfrm>
        <a:prstGeom prst="rect">
          <a:avLst/>
        </a:prstGeom>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9806D31-1A7F-4D91-B53E-13CB51614F70}">
      <dsp:nvSpPr>
        <dsp:cNvPr id="0" name=""/>
        <dsp:cNvSpPr/>
      </dsp:nvSpPr>
      <dsp:spPr>
        <a:xfrm>
          <a:off x="2767712" y="3523712"/>
          <a:ext cx="2286328" cy="969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IE" sz="1300" kern="1200"/>
            <a:t>Appendix 3 which gives detail of the study on employment lands</a:t>
          </a:r>
          <a:endParaRPr lang="en-US" sz="1300" kern="1200"/>
        </a:p>
      </dsp:txBody>
      <dsp:txXfrm>
        <a:off x="2767712" y="3523712"/>
        <a:ext cx="2286328" cy="969957"/>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B6B250-107C-48DE-8A48-C8C5CD3256B1}" type="datetimeFigureOut">
              <a:rPr lang="en-IE" smtClean="0"/>
              <a:t>02/12/2024</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35F48E-F6F6-4BB1-AD9E-6F266E7379EC}" type="slidenum">
              <a:rPr lang="en-IE" smtClean="0"/>
              <a:t>‹#›</a:t>
            </a:fld>
            <a:endParaRPr lang="en-IE"/>
          </a:p>
        </p:txBody>
      </p:sp>
    </p:spTree>
    <p:extLst>
      <p:ext uri="{BB962C8B-B14F-4D97-AF65-F5344CB8AC3E}">
        <p14:creationId xmlns:p14="http://schemas.microsoft.com/office/powerpoint/2010/main" val="27346839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The monitor provides data, updated quarterly, on residential completions since the Development Plan came into effect – this allows for monitoring of the targets set out in the core strategy.  The monitor provides for information to be filtered by area, by residential type, by construction status and also indicates the number of bedrooms supplied.  It allows for analysis of the ratio of greenfield to brownfield development which is important for understanding delivery of compact development. There is also data on the length of time planning permissions take to be constructed and how long it takes to get planning permission.</a:t>
            </a:r>
          </a:p>
        </p:txBody>
      </p:sp>
      <p:sp>
        <p:nvSpPr>
          <p:cNvPr id="4" name="Slide Number Placeholder 3"/>
          <p:cNvSpPr>
            <a:spLocks noGrp="1"/>
          </p:cNvSpPr>
          <p:nvPr>
            <p:ph type="sldNum" sz="quarter" idx="5"/>
          </p:nvPr>
        </p:nvSpPr>
        <p:spPr/>
        <p:txBody>
          <a:bodyPr/>
          <a:lstStyle/>
          <a:p>
            <a:fld id="{7535F48E-F6F6-4BB1-AD9E-6F266E7379EC}" type="slidenum">
              <a:rPr lang="en-IE" smtClean="0"/>
              <a:t>5</a:t>
            </a:fld>
            <a:endParaRPr lang="en-IE"/>
          </a:p>
        </p:txBody>
      </p:sp>
    </p:spTree>
    <p:extLst>
      <p:ext uri="{BB962C8B-B14F-4D97-AF65-F5344CB8AC3E}">
        <p14:creationId xmlns:p14="http://schemas.microsoft.com/office/powerpoint/2010/main" val="8758908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35B57-FA5D-687B-6F1D-5272736561D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29152413-B2DF-F6D7-12D1-CED78FCD2E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43EC9C37-817C-850A-6D98-D741EBA0BDBA}"/>
              </a:ext>
            </a:extLst>
          </p:cNvPr>
          <p:cNvSpPr>
            <a:spLocks noGrp="1"/>
          </p:cNvSpPr>
          <p:nvPr>
            <p:ph type="dt" sz="half" idx="10"/>
          </p:nvPr>
        </p:nvSpPr>
        <p:spPr/>
        <p:txBody>
          <a:bodyPr/>
          <a:lstStyle/>
          <a:p>
            <a:fld id="{189983A4-8448-4675-B157-F807C685DEB3}" type="datetimeFigureOut">
              <a:rPr lang="en-IE" smtClean="0"/>
              <a:t>02/12/2024</a:t>
            </a:fld>
            <a:endParaRPr lang="en-IE"/>
          </a:p>
        </p:txBody>
      </p:sp>
      <p:sp>
        <p:nvSpPr>
          <p:cNvPr id="5" name="Footer Placeholder 4">
            <a:extLst>
              <a:ext uri="{FF2B5EF4-FFF2-40B4-BE49-F238E27FC236}">
                <a16:creationId xmlns:a16="http://schemas.microsoft.com/office/drawing/2014/main" id="{AB9A004B-724F-CC85-DF21-EC476C423808}"/>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E00A65F4-BB60-4850-6E00-15A7C082B70B}"/>
              </a:ext>
            </a:extLst>
          </p:cNvPr>
          <p:cNvSpPr>
            <a:spLocks noGrp="1"/>
          </p:cNvSpPr>
          <p:nvPr>
            <p:ph type="sldNum" sz="quarter" idx="12"/>
          </p:nvPr>
        </p:nvSpPr>
        <p:spPr/>
        <p:txBody>
          <a:bodyPr/>
          <a:lstStyle/>
          <a:p>
            <a:fld id="{52EDAF3F-4E1C-4129-B872-944690F0B7DC}" type="slidenum">
              <a:rPr lang="en-IE" smtClean="0"/>
              <a:t>‹#›</a:t>
            </a:fld>
            <a:endParaRPr lang="en-IE"/>
          </a:p>
        </p:txBody>
      </p:sp>
    </p:spTree>
    <p:extLst>
      <p:ext uri="{BB962C8B-B14F-4D97-AF65-F5344CB8AC3E}">
        <p14:creationId xmlns:p14="http://schemas.microsoft.com/office/powerpoint/2010/main" val="2927842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6798E-295F-FFEA-AE83-1926AD2E10C9}"/>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1ADA8DF5-DF47-DE58-067E-3005ACBC19A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2EE7FED-6E95-5405-0737-3E72F271B47A}"/>
              </a:ext>
            </a:extLst>
          </p:cNvPr>
          <p:cNvSpPr>
            <a:spLocks noGrp="1"/>
          </p:cNvSpPr>
          <p:nvPr>
            <p:ph type="dt" sz="half" idx="10"/>
          </p:nvPr>
        </p:nvSpPr>
        <p:spPr/>
        <p:txBody>
          <a:bodyPr/>
          <a:lstStyle/>
          <a:p>
            <a:fld id="{189983A4-8448-4675-B157-F807C685DEB3}" type="datetimeFigureOut">
              <a:rPr lang="en-IE" smtClean="0"/>
              <a:t>02/12/2024</a:t>
            </a:fld>
            <a:endParaRPr lang="en-IE"/>
          </a:p>
        </p:txBody>
      </p:sp>
      <p:sp>
        <p:nvSpPr>
          <p:cNvPr id="5" name="Footer Placeholder 4">
            <a:extLst>
              <a:ext uri="{FF2B5EF4-FFF2-40B4-BE49-F238E27FC236}">
                <a16:creationId xmlns:a16="http://schemas.microsoft.com/office/drawing/2014/main" id="{F40DC04C-F9F0-25FF-1EB1-25B6C3A69D95}"/>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FA7BE6AB-3E5A-8007-9A2D-C796F1B9B607}"/>
              </a:ext>
            </a:extLst>
          </p:cNvPr>
          <p:cNvSpPr>
            <a:spLocks noGrp="1"/>
          </p:cNvSpPr>
          <p:nvPr>
            <p:ph type="sldNum" sz="quarter" idx="12"/>
          </p:nvPr>
        </p:nvSpPr>
        <p:spPr/>
        <p:txBody>
          <a:bodyPr/>
          <a:lstStyle/>
          <a:p>
            <a:fld id="{52EDAF3F-4E1C-4129-B872-944690F0B7DC}" type="slidenum">
              <a:rPr lang="en-IE" smtClean="0"/>
              <a:t>‹#›</a:t>
            </a:fld>
            <a:endParaRPr lang="en-IE"/>
          </a:p>
        </p:txBody>
      </p:sp>
    </p:spTree>
    <p:extLst>
      <p:ext uri="{BB962C8B-B14F-4D97-AF65-F5344CB8AC3E}">
        <p14:creationId xmlns:p14="http://schemas.microsoft.com/office/powerpoint/2010/main" val="2876773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88CD50-2B07-5FBA-D986-EDCC06EEED0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B2158BD1-935E-8E55-418D-319B36965A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86E1E61B-F3BB-9A2D-67BF-BE3082237A52}"/>
              </a:ext>
            </a:extLst>
          </p:cNvPr>
          <p:cNvSpPr>
            <a:spLocks noGrp="1"/>
          </p:cNvSpPr>
          <p:nvPr>
            <p:ph type="dt" sz="half" idx="10"/>
          </p:nvPr>
        </p:nvSpPr>
        <p:spPr/>
        <p:txBody>
          <a:bodyPr/>
          <a:lstStyle/>
          <a:p>
            <a:fld id="{189983A4-8448-4675-B157-F807C685DEB3}" type="datetimeFigureOut">
              <a:rPr lang="en-IE" smtClean="0"/>
              <a:t>02/12/2024</a:t>
            </a:fld>
            <a:endParaRPr lang="en-IE"/>
          </a:p>
        </p:txBody>
      </p:sp>
      <p:sp>
        <p:nvSpPr>
          <p:cNvPr id="5" name="Footer Placeholder 4">
            <a:extLst>
              <a:ext uri="{FF2B5EF4-FFF2-40B4-BE49-F238E27FC236}">
                <a16:creationId xmlns:a16="http://schemas.microsoft.com/office/drawing/2014/main" id="{438BEA81-E7E8-F56B-BF82-DB5C3FE6DA2B}"/>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D484FCCE-AA62-7C02-210E-5F8831798F91}"/>
              </a:ext>
            </a:extLst>
          </p:cNvPr>
          <p:cNvSpPr>
            <a:spLocks noGrp="1"/>
          </p:cNvSpPr>
          <p:nvPr>
            <p:ph type="sldNum" sz="quarter" idx="12"/>
          </p:nvPr>
        </p:nvSpPr>
        <p:spPr/>
        <p:txBody>
          <a:bodyPr/>
          <a:lstStyle/>
          <a:p>
            <a:fld id="{52EDAF3F-4E1C-4129-B872-944690F0B7DC}" type="slidenum">
              <a:rPr lang="en-IE" smtClean="0"/>
              <a:t>‹#›</a:t>
            </a:fld>
            <a:endParaRPr lang="en-IE"/>
          </a:p>
        </p:txBody>
      </p:sp>
    </p:spTree>
    <p:extLst>
      <p:ext uri="{BB962C8B-B14F-4D97-AF65-F5344CB8AC3E}">
        <p14:creationId xmlns:p14="http://schemas.microsoft.com/office/powerpoint/2010/main" val="2042487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2058A-C2AF-F9AC-B510-6921139E5D06}"/>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ADF7F628-B02F-F6C1-6252-201111B6E54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0F8AC46A-A309-4414-B2AD-58E159DD6E7D}"/>
              </a:ext>
            </a:extLst>
          </p:cNvPr>
          <p:cNvSpPr>
            <a:spLocks noGrp="1"/>
          </p:cNvSpPr>
          <p:nvPr>
            <p:ph type="dt" sz="half" idx="10"/>
          </p:nvPr>
        </p:nvSpPr>
        <p:spPr/>
        <p:txBody>
          <a:bodyPr/>
          <a:lstStyle/>
          <a:p>
            <a:fld id="{189983A4-8448-4675-B157-F807C685DEB3}" type="datetimeFigureOut">
              <a:rPr lang="en-IE" smtClean="0"/>
              <a:t>02/12/2024</a:t>
            </a:fld>
            <a:endParaRPr lang="en-IE"/>
          </a:p>
        </p:txBody>
      </p:sp>
      <p:sp>
        <p:nvSpPr>
          <p:cNvPr id="5" name="Footer Placeholder 4">
            <a:extLst>
              <a:ext uri="{FF2B5EF4-FFF2-40B4-BE49-F238E27FC236}">
                <a16:creationId xmlns:a16="http://schemas.microsoft.com/office/drawing/2014/main" id="{E7446BBE-6922-2A6E-5F27-E768F59CF2A9}"/>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E10D04FD-357F-F0F7-04B4-C7D9AFFAB2F9}"/>
              </a:ext>
            </a:extLst>
          </p:cNvPr>
          <p:cNvSpPr>
            <a:spLocks noGrp="1"/>
          </p:cNvSpPr>
          <p:nvPr>
            <p:ph type="sldNum" sz="quarter" idx="12"/>
          </p:nvPr>
        </p:nvSpPr>
        <p:spPr/>
        <p:txBody>
          <a:bodyPr/>
          <a:lstStyle/>
          <a:p>
            <a:fld id="{52EDAF3F-4E1C-4129-B872-944690F0B7DC}" type="slidenum">
              <a:rPr lang="en-IE" smtClean="0"/>
              <a:t>‹#›</a:t>
            </a:fld>
            <a:endParaRPr lang="en-IE"/>
          </a:p>
        </p:txBody>
      </p:sp>
    </p:spTree>
    <p:extLst>
      <p:ext uri="{BB962C8B-B14F-4D97-AF65-F5344CB8AC3E}">
        <p14:creationId xmlns:p14="http://schemas.microsoft.com/office/powerpoint/2010/main" val="1537082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E2CE0-0EC1-9AA1-1CEE-49911AD02E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4A13E557-6E9A-1B2A-DFD3-DEAA57929B0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7AB851B-3B3C-C1CC-2EB1-FCDA8E2D34D8}"/>
              </a:ext>
            </a:extLst>
          </p:cNvPr>
          <p:cNvSpPr>
            <a:spLocks noGrp="1"/>
          </p:cNvSpPr>
          <p:nvPr>
            <p:ph type="dt" sz="half" idx="10"/>
          </p:nvPr>
        </p:nvSpPr>
        <p:spPr/>
        <p:txBody>
          <a:bodyPr/>
          <a:lstStyle/>
          <a:p>
            <a:fld id="{189983A4-8448-4675-B157-F807C685DEB3}" type="datetimeFigureOut">
              <a:rPr lang="en-IE" smtClean="0"/>
              <a:t>02/12/2024</a:t>
            </a:fld>
            <a:endParaRPr lang="en-IE"/>
          </a:p>
        </p:txBody>
      </p:sp>
      <p:sp>
        <p:nvSpPr>
          <p:cNvPr id="5" name="Footer Placeholder 4">
            <a:extLst>
              <a:ext uri="{FF2B5EF4-FFF2-40B4-BE49-F238E27FC236}">
                <a16:creationId xmlns:a16="http://schemas.microsoft.com/office/drawing/2014/main" id="{7F7EEA74-AE55-6EA8-573D-D994AA4C7A28}"/>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C2F2E195-2AD4-9903-CA0D-08A9680F554C}"/>
              </a:ext>
            </a:extLst>
          </p:cNvPr>
          <p:cNvSpPr>
            <a:spLocks noGrp="1"/>
          </p:cNvSpPr>
          <p:nvPr>
            <p:ph type="sldNum" sz="quarter" idx="12"/>
          </p:nvPr>
        </p:nvSpPr>
        <p:spPr/>
        <p:txBody>
          <a:bodyPr/>
          <a:lstStyle/>
          <a:p>
            <a:fld id="{52EDAF3F-4E1C-4129-B872-944690F0B7DC}" type="slidenum">
              <a:rPr lang="en-IE" smtClean="0"/>
              <a:t>‹#›</a:t>
            </a:fld>
            <a:endParaRPr lang="en-IE"/>
          </a:p>
        </p:txBody>
      </p:sp>
    </p:spTree>
    <p:extLst>
      <p:ext uri="{BB962C8B-B14F-4D97-AF65-F5344CB8AC3E}">
        <p14:creationId xmlns:p14="http://schemas.microsoft.com/office/powerpoint/2010/main" val="4002651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E65ED-0F29-2829-B261-722F10810148}"/>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ED3F1A6F-E029-C46B-910F-27B30B5AE6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EF3E4ACC-EFEB-1784-2F6F-104B6C949F1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6A20AFD0-E802-413A-5126-4A9B039640D2}"/>
              </a:ext>
            </a:extLst>
          </p:cNvPr>
          <p:cNvSpPr>
            <a:spLocks noGrp="1"/>
          </p:cNvSpPr>
          <p:nvPr>
            <p:ph type="dt" sz="half" idx="10"/>
          </p:nvPr>
        </p:nvSpPr>
        <p:spPr/>
        <p:txBody>
          <a:bodyPr/>
          <a:lstStyle/>
          <a:p>
            <a:fld id="{189983A4-8448-4675-B157-F807C685DEB3}" type="datetimeFigureOut">
              <a:rPr lang="en-IE" smtClean="0"/>
              <a:t>02/12/2024</a:t>
            </a:fld>
            <a:endParaRPr lang="en-IE"/>
          </a:p>
        </p:txBody>
      </p:sp>
      <p:sp>
        <p:nvSpPr>
          <p:cNvPr id="6" name="Footer Placeholder 5">
            <a:extLst>
              <a:ext uri="{FF2B5EF4-FFF2-40B4-BE49-F238E27FC236}">
                <a16:creationId xmlns:a16="http://schemas.microsoft.com/office/drawing/2014/main" id="{A41FEBB6-E63F-FE57-5D37-513CBB3649E7}"/>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D6EF63AD-F56B-7708-ED10-E835C2EB4958}"/>
              </a:ext>
            </a:extLst>
          </p:cNvPr>
          <p:cNvSpPr>
            <a:spLocks noGrp="1"/>
          </p:cNvSpPr>
          <p:nvPr>
            <p:ph type="sldNum" sz="quarter" idx="12"/>
          </p:nvPr>
        </p:nvSpPr>
        <p:spPr/>
        <p:txBody>
          <a:bodyPr/>
          <a:lstStyle/>
          <a:p>
            <a:fld id="{52EDAF3F-4E1C-4129-B872-944690F0B7DC}" type="slidenum">
              <a:rPr lang="en-IE" smtClean="0"/>
              <a:t>‹#›</a:t>
            </a:fld>
            <a:endParaRPr lang="en-IE"/>
          </a:p>
        </p:txBody>
      </p:sp>
    </p:spTree>
    <p:extLst>
      <p:ext uri="{BB962C8B-B14F-4D97-AF65-F5344CB8AC3E}">
        <p14:creationId xmlns:p14="http://schemas.microsoft.com/office/powerpoint/2010/main" val="2471786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195CF-5FEA-E1EE-2CBE-3C12F8C7B083}"/>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3BB76AD6-B8E6-4B95-1799-34C458373A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96079BF-D511-5831-FCEC-F849BAB2A79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9F96679D-A1B3-FC05-2E18-6DCBE0F2E7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8FA9BB-A06E-D314-8633-058F876CC91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628BD0D6-1ADF-EFC1-A680-DB372BFD4E39}"/>
              </a:ext>
            </a:extLst>
          </p:cNvPr>
          <p:cNvSpPr>
            <a:spLocks noGrp="1"/>
          </p:cNvSpPr>
          <p:nvPr>
            <p:ph type="dt" sz="half" idx="10"/>
          </p:nvPr>
        </p:nvSpPr>
        <p:spPr/>
        <p:txBody>
          <a:bodyPr/>
          <a:lstStyle/>
          <a:p>
            <a:fld id="{189983A4-8448-4675-B157-F807C685DEB3}" type="datetimeFigureOut">
              <a:rPr lang="en-IE" smtClean="0"/>
              <a:t>02/12/2024</a:t>
            </a:fld>
            <a:endParaRPr lang="en-IE"/>
          </a:p>
        </p:txBody>
      </p:sp>
      <p:sp>
        <p:nvSpPr>
          <p:cNvPr id="8" name="Footer Placeholder 7">
            <a:extLst>
              <a:ext uri="{FF2B5EF4-FFF2-40B4-BE49-F238E27FC236}">
                <a16:creationId xmlns:a16="http://schemas.microsoft.com/office/drawing/2014/main" id="{F69B0774-3E87-5FC3-B08B-D1CA03F61147}"/>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36343CE0-83AF-C4F4-E1F5-76BCEA4383CA}"/>
              </a:ext>
            </a:extLst>
          </p:cNvPr>
          <p:cNvSpPr>
            <a:spLocks noGrp="1"/>
          </p:cNvSpPr>
          <p:nvPr>
            <p:ph type="sldNum" sz="quarter" idx="12"/>
          </p:nvPr>
        </p:nvSpPr>
        <p:spPr/>
        <p:txBody>
          <a:bodyPr/>
          <a:lstStyle/>
          <a:p>
            <a:fld id="{52EDAF3F-4E1C-4129-B872-944690F0B7DC}" type="slidenum">
              <a:rPr lang="en-IE" smtClean="0"/>
              <a:t>‹#›</a:t>
            </a:fld>
            <a:endParaRPr lang="en-IE"/>
          </a:p>
        </p:txBody>
      </p:sp>
    </p:spTree>
    <p:extLst>
      <p:ext uri="{BB962C8B-B14F-4D97-AF65-F5344CB8AC3E}">
        <p14:creationId xmlns:p14="http://schemas.microsoft.com/office/powerpoint/2010/main" val="3720813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BB24C-DE52-2E72-D72E-84CDFF124082}"/>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97959D71-727B-48A1-DF93-43FCBAF8692F}"/>
              </a:ext>
            </a:extLst>
          </p:cNvPr>
          <p:cNvSpPr>
            <a:spLocks noGrp="1"/>
          </p:cNvSpPr>
          <p:nvPr>
            <p:ph type="dt" sz="half" idx="10"/>
          </p:nvPr>
        </p:nvSpPr>
        <p:spPr/>
        <p:txBody>
          <a:bodyPr/>
          <a:lstStyle/>
          <a:p>
            <a:fld id="{189983A4-8448-4675-B157-F807C685DEB3}" type="datetimeFigureOut">
              <a:rPr lang="en-IE" smtClean="0"/>
              <a:t>02/12/2024</a:t>
            </a:fld>
            <a:endParaRPr lang="en-IE"/>
          </a:p>
        </p:txBody>
      </p:sp>
      <p:sp>
        <p:nvSpPr>
          <p:cNvPr id="4" name="Footer Placeholder 3">
            <a:extLst>
              <a:ext uri="{FF2B5EF4-FFF2-40B4-BE49-F238E27FC236}">
                <a16:creationId xmlns:a16="http://schemas.microsoft.com/office/drawing/2014/main" id="{9BB786C1-56BA-86BA-EA8C-E242374EF70E}"/>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11BEF002-3C8B-749B-AAD5-AAD1BCF6876F}"/>
              </a:ext>
            </a:extLst>
          </p:cNvPr>
          <p:cNvSpPr>
            <a:spLocks noGrp="1"/>
          </p:cNvSpPr>
          <p:nvPr>
            <p:ph type="sldNum" sz="quarter" idx="12"/>
          </p:nvPr>
        </p:nvSpPr>
        <p:spPr/>
        <p:txBody>
          <a:bodyPr/>
          <a:lstStyle/>
          <a:p>
            <a:fld id="{52EDAF3F-4E1C-4129-B872-944690F0B7DC}" type="slidenum">
              <a:rPr lang="en-IE" smtClean="0"/>
              <a:t>‹#›</a:t>
            </a:fld>
            <a:endParaRPr lang="en-IE"/>
          </a:p>
        </p:txBody>
      </p:sp>
    </p:spTree>
    <p:extLst>
      <p:ext uri="{BB962C8B-B14F-4D97-AF65-F5344CB8AC3E}">
        <p14:creationId xmlns:p14="http://schemas.microsoft.com/office/powerpoint/2010/main" val="3512146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E74AC7-7581-8277-3B28-F3B443BBD492}"/>
              </a:ext>
            </a:extLst>
          </p:cNvPr>
          <p:cNvSpPr>
            <a:spLocks noGrp="1"/>
          </p:cNvSpPr>
          <p:nvPr>
            <p:ph type="dt" sz="half" idx="10"/>
          </p:nvPr>
        </p:nvSpPr>
        <p:spPr/>
        <p:txBody>
          <a:bodyPr/>
          <a:lstStyle/>
          <a:p>
            <a:fld id="{189983A4-8448-4675-B157-F807C685DEB3}" type="datetimeFigureOut">
              <a:rPr lang="en-IE" smtClean="0"/>
              <a:t>02/12/2024</a:t>
            </a:fld>
            <a:endParaRPr lang="en-IE"/>
          </a:p>
        </p:txBody>
      </p:sp>
      <p:sp>
        <p:nvSpPr>
          <p:cNvPr id="3" name="Footer Placeholder 2">
            <a:extLst>
              <a:ext uri="{FF2B5EF4-FFF2-40B4-BE49-F238E27FC236}">
                <a16:creationId xmlns:a16="http://schemas.microsoft.com/office/drawing/2014/main" id="{55D963F1-67B1-2AA8-63A7-EB5ABAB29646}"/>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B3CD7AC5-9E53-2526-8825-6D5C9AA9575C}"/>
              </a:ext>
            </a:extLst>
          </p:cNvPr>
          <p:cNvSpPr>
            <a:spLocks noGrp="1"/>
          </p:cNvSpPr>
          <p:nvPr>
            <p:ph type="sldNum" sz="quarter" idx="12"/>
          </p:nvPr>
        </p:nvSpPr>
        <p:spPr/>
        <p:txBody>
          <a:bodyPr/>
          <a:lstStyle/>
          <a:p>
            <a:fld id="{52EDAF3F-4E1C-4129-B872-944690F0B7DC}" type="slidenum">
              <a:rPr lang="en-IE" smtClean="0"/>
              <a:t>‹#›</a:t>
            </a:fld>
            <a:endParaRPr lang="en-IE"/>
          </a:p>
        </p:txBody>
      </p:sp>
    </p:spTree>
    <p:extLst>
      <p:ext uri="{BB962C8B-B14F-4D97-AF65-F5344CB8AC3E}">
        <p14:creationId xmlns:p14="http://schemas.microsoft.com/office/powerpoint/2010/main" val="3997884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A93FC-D882-F3FB-691A-5987B33F56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87AE0F7D-188E-BCF1-D62D-A537FD107A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1CFE81BF-BE06-51E9-6D2D-94C0DEEC5F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38C095-B8FB-7B2F-0479-2A5BB8F8FE93}"/>
              </a:ext>
            </a:extLst>
          </p:cNvPr>
          <p:cNvSpPr>
            <a:spLocks noGrp="1"/>
          </p:cNvSpPr>
          <p:nvPr>
            <p:ph type="dt" sz="half" idx="10"/>
          </p:nvPr>
        </p:nvSpPr>
        <p:spPr/>
        <p:txBody>
          <a:bodyPr/>
          <a:lstStyle/>
          <a:p>
            <a:fld id="{189983A4-8448-4675-B157-F807C685DEB3}" type="datetimeFigureOut">
              <a:rPr lang="en-IE" smtClean="0"/>
              <a:t>02/12/2024</a:t>
            </a:fld>
            <a:endParaRPr lang="en-IE"/>
          </a:p>
        </p:txBody>
      </p:sp>
      <p:sp>
        <p:nvSpPr>
          <p:cNvPr id="6" name="Footer Placeholder 5">
            <a:extLst>
              <a:ext uri="{FF2B5EF4-FFF2-40B4-BE49-F238E27FC236}">
                <a16:creationId xmlns:a16="http://schemas.microsoft.com/office/drawing/2014/main" id="{3FA6E084-C543-F684-BEFA-88C0811306E4}"/>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0BED6548-6930-5CBD-3C83-0BF11CF0B32E}"/>
              </a:ext>
            </a:extLst>
          </p:cNvPr>
          <p:cNvSpPr>
            <a:spLocks noGrp="1"/>
          </p:cNvSpPr>
          <p:nvPr>
            <p:ph type="sldNum" sz="quarter" idx="12"/>
          </p:nvPr>
        </p:nvSpPr>
        <p:spPr/>
        <p:txBody>
          <a:bodyPr/>
          <a:lstStyle/>
          <a:p>
            <a:fld id="{52EDAF3F-4E1C-4129-B872-944690F0B7DC}" type="slidenum">
              <a:rPr lang="en-IE" smtClean="0"/>
              <a:t>‹#›</a:t>
            </a:fld>
            <a:endParaRPr lang="en-IE"/>
          </a:p>
        </p:txBody>
      </p:sp>
    </p:spTree>
    <p:extLst>
      <p:ext uri="{BB962C8B-B14F-4D97-AF65-F5344CB8AC3E}">
        <p14:creationId xmlns:p14="http://schemas.microsoft.com/office/powerpoint/2010/main" val="2603093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3BD5A-8037-7EBE-0A71-08DB6822ED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21ABA25B-A3D0-F1E9-0099-AECD77D325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40AF0200-75BB-A59A-3B73-82B51F2333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FDBC3D-55EC-AB0E-1238-459ACA0D2D71}"/>
              </a:ext>
            </a:extLst>
          </p:cNvPr>
          <p:cNvSpPr>
            <a:spLocks noGrp="1"/>
          </p:cNvSpPr>
          <p:nvPr>
            <p:ph type="dt" sz="half" idx="10"/>
          </p:nvPr>
        </p:nvSpPr>
        <p:spPr/>
        <p:txBody>
          <a:bodyPr/>
          <a:lstStyle/>
          <a:p>
            <a:fld id="{189983A4-8448-4675-B157-F807C685DEB3}" type="datetimeFigureOut">
              <a:rPr lang="en-IE" smtClean="0"/>
              <a:t>02/12/2024</a:t>
            </a:fld>
            <a:endParaRPr lang="en-IE"/>
          </a:p>
        </p:txBody>
      </p:sp>
      <p:sp>
        <p:nvSpPr>
          <p:cNvPr id="6" name="Footer Placeholder 5">
            <a:extLst>
              <a:ext uri="{FF2B5EF4-FFF2-40B4-BE49-F238E27FC236}">
                <a16:creationId xmlns:a16="http://schemas.microsoft.com/office/drawing/2014/main" id="{022D326D-467B-7AF8-27D0-AABC95DEC622}"/>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251A0A2A-D86F-7630-4B47-C244FEEB405B}"/>
              </a:ext>
            </a:extLst>
          </p:cNvPr>
          <p:cNvSpPr>
            <a:spLocks noGrp="1"/>
          </p:cNvSpPr>
          <p:nvPr>
            <p:ph type="sldNum" sz="quarter" idx="12"/>
          </p:nvPr>
        </p:nvSpPr>
        <p:spPr/>
        <p:txBody>
          <a:bodyPr/>
          <a:lstStyle/>
          <a:p>
            <a:fld id="{52EDAF3F-4E1C-4129-B872-944690F0B7DC}" type="slidenum">
              <a:rPr lang="en-IE" smtClean="0"/>
              <a:t>‹#›</a:t>
            </a:fld>
            <a:endParaRPr lang="en-IE"/>
          </a:p>
        </p:txBody>
      </p:sp>
    </p:spTree>
    <p:extLst>
      <p:ext uri="{BB962C8B-B14F-4D97-AF65-F5344CB8AC3E}">
        <p14:creationId xmlns:p14="http://schemas.microsoft.com/office/powerpoint/2010/main" val="3285706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633C4E-B95F-4363-F14B-EC0DEDD198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80C52C6E-52BC-788A-C0DC-249BDA0E63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73904D65-193C-4243-5528-2BD9A6807B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89983A4-8448-4675-B157-F807C685DEB3}" type="datetimeFigureOut">
              <a:rPr lang="en-IE" smtClean="0"/>
              <a:t>02/12/2024</a:t>
            </a:fld>
            <a:endParaRPr lang="en-IE"/>
          </a:p>
        </p:txBody>
      </p:sp>
      <p:sp>
        <p:nvSpPr>
          <p:cNvPr id="5" name="Footer Placeholder 4">
            <a:extLst>
              <a:ext uri="{FF2B5EF4-FFF2-40B4-BE49-F238E27FC236}">
                <a16:creationId xmlns:a16="http://schemas.microsoft.com/office/drawing/2014/main" id="{38E7E90E-CB48-DC13-42C5-C6A0EA932D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E"/>
          </a:p>
        </p:txBody>
      </p:sp>
      <p:sp>
        <p:nvSpPr>
          <p:cNvPr id="6" name="Slide Number Placeholder 5">
            <a:extLst>
              <a:ext uri="{FF2B5EF4-FFF2-40B4-BE49-F238E27FC236}">
                <a16:creationId xmlns:a16="http://schemas.microsoft.com/office/drawing/2014/main" id="{008C536C-5C5F-D9E3-38D2-15A174E33C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2EDAF3F-4E1C-4129-B872-944690F0B7DC}" type="slidenum">
              <a:rPr lang="en-IE" smtClean="0"/>
              <a:t>‹#›</a:t>
            </a:fld>
            <a:endParaRPr lang="en-IE"/>
          </a:p>
        </p:txBody>
      </p:sp>
    </p:spTree>
    <p:extLst>
      <p:ext uri="{BB962C8B-B14F-4D97-AF65-F5344CB8AC3E}">
        <p14:creationId xmlns:p14="http://schemas.microsoft.com/office/powerpoint/2010/main" val="549064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diagramLayout" Target="../diagrams/layout1.xml"/><Relationship Id="rId7" Type="http://schemas.openxmlformats.org/officeDocument/2006/relationships/image" Target="../media/image12.pn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eur04.safelinks.protection.outlook.com/?url=https%3A%2F%2Fexperience.arcgis.com%2Fexperience%2F3efef39a761b4a20a727a4eacc9f7bf0%2Fpage%2FHome%2F&amp;data=05%7C02%7Chcraigie%40SDUBLINCOCO.ie%7Cfa8424fd585c4953138608dd0fab503d%7C6a3c00c019d0492da8de95fad8fda1d4%7C0%7C0%7C638683950663709661%7CUnknown%7CTWFpbGZsb3d8eyJFbXB0eU1hcGkiOnRydWUsIlYiOiIwLjAuMDAwMCIsIlAiOiJXaW4zMiIsIkFOIjoiTWFpbCIsIldUIjoyfQ%3D%3D%7C0%7C%7C%7C&amp;sdata=cbvmLPv4IfG4E959L%2BnbXxhcuo0jMJQZMbxdNDzvD6I%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E4D2379-E8A5-728E-F34F-9BA262E44CDB}"/>
              </a:ext>
            </a:extLst>
          </p:cNvPr>
          <p:cNvSpPr>
            <a:spLocks noGrp="1"/>
          </p:cNvSpPr>
          <p:nvPr>
            <p:ph type="ctrTitle"/>
          </p:nvPr>
        </p:nvSpPr>
        <p:spPr>
          <a:xfrm>
            <a:off x="4038600" y="1939159"/>
            <a:ext cx="7644627" cy="2751086"/>
          </a:xfrm>
        </p:spPr>
        <p:txBody>
          <a:bodyPr>
            <a:normAutofit/>
          </a:bodyPr>
          <a:lstStyle/>
          <a:p>
            <a:pPr algn="r"/>
            <a:r>
              <a:rPr lang="en-IE" sz="4700"/>
              <a:t>South Dublin County Development Plan 2022-2028   2 Year Progress Report</a:t>
            </a:r>
          </a:p>
        </p:txBody>
      </p:sp>
      <p:sp>
        <p:nvSpPr>
          <p:cNvPr id="3" name="Subtitle 2">
            <a:extLst>
              <a:ext uri="{FF2B5EF4-FFF2-40B4-BE49-F238E27FC236}">
                <a16:creationId xmlns:a16="http://schemas.microsoft.com/office/drawing/2014/main" id="{93DE32D2-96FE-A685-70D1-4EFB8CB99B0C}"/>
              </a:ext>
            </a:extLst>
          </p:cNvPr>
          <p:cNvSpPr>
            <a:spLocks noGrp="1"/>
          </p:cNvSpPr>
          <p:nvPr>
            <p:ph type="subTitle" idx="1"/>
          </p:nvPr>
        </p:nvSpPr>
        <p:spPr>
          <a:xfrm>
            <a:off x="3318753" y="5640019"/>
            <a:ext cx="7644627" cy="498903"/>
          </a:xfrm>
        </p:spPr>
        <p:txBody>
          <a:bodyPr>
            <a:normAutofit/>
          </a:bodyPr>
          <a:lstStyle/>
          <a:p>
            <a:pPr algn="r"/>
            <a:r>
              <a:rPr lang="en-IE" dirty="0"/>
              <a:t>County Council Meeting 9</a:t>
            </a:r>
            <a:r>
              <a:rPr lang="en-IE" baseline="30000" dirty="0"/>
              <a:t>th</a:t>
            </a:r>
            <a:r>
              <a:rPr lang="en-IE" dirty="0"/>
              <a:t> December 2024</a:t>
            </a:r>
          </a:p>
        </p:txBody>
      </p:sp>
    </p:spTree>
    <p:extLst>
      <p:ext uri="{BB962C8B-B14F-4D97-AF65-F5344CB8AC3E}">
        <p14:creationId xmlns:p14="http://schemas.microsoft.com/office/powerpoint/2010/main" val="122749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6E48AFA-8884-4F68-A44F-D2C1E8609C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extBox 1">
            <a:extLst>
              <a:ext uri="{FF2B5EF4-FFF2-40B4-BE49-F238E27FC236}">
                <a16:creationId xmlns:a16="http://schemas.microsoft.com/office/drawing/2014/main" id="{2F395497-8A87-8F49-0CEA-FDB023F3A725}"/>
              </a:ext>
            </a:extLst>
          </p:cNvPr>
          <p:cNvSpPr txBox="1"/>
          <p:nvPr/>
        </p:nvSpPr>
        <p:spPr>
          <a:xfrm>
            <a:off x="838201" y="3998018"/>
            <a:ext cx="3981854" cy="221651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700" kern="1200">
                <a:solidFill>
                  <a:schemeClr val="tx1"/>
                </a:solidFill>
                <a:latin typeface="+mj-lt"/>
                <a:ea typeface="+mj-ea"/>
                <a:cs typeface="+mj-cs"/>
              </a:rPr>
              <a:t>2 Year Progress Report – Legislative Requirement</a:t>
            </a:r>
          </a:p>
        </p:txBody>
      </p:sp>
      <p:sp>
        <p:nvSpPr>
          <p:cNvPr id="11" name="Arc 10">
            <a:extLst>
              <a:ext uri="{FF2B5EF4-FFF2-40B4-BE49-F238E27FC236}">
                <a16:creationId xmlns:a16="http://schemas.microsoft.com/office/drawing/2014/main" id="{969D19A6-08CB-498C-93EC-3FFB021FC6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269068">
            <a:off x="8717845" y="3339275"/>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13D76148-5828-1C90-ACAE-56F0C1AB1E64}"/>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809809" y="704504"/>
            <a:ext cx="8572382" cy="2957472"/>
          </a:xfrm>
          <a:custGeom>
            <a:avLst/>
            <a:gdLst/>
            <a:ahLst/>
            <a:cxnLst/>
            <a:rect l="l" t="t" r="r" b="b"/>
            <a:pathLst>
              <a:path w="10580201" h="2957472">
                <a:moveTo>
                  <a:pt x="88961" y="0"/>
                </a:moveTo>
                <a:lnTo>
                  <a:pt x="10491240" y="0"/>
                </a:lnTo>
                <a:cubicBezTo>
                  <a:pt x="10540372" y="0"/>
                  <a:pt x="10580201" y="39829"/>
                  <a:pt x="10580201" y="88961"/>
                </a:cubicBezTo>
                <a:lnTo>
                  <a:pt x="10580201" y="2868511"/>
                </a:lnTo>
                <a:cubicBezTo>
                  <a:pt x="10580201" y="2917643"/>
                  <a:pt x="10540372" y="2957472"/>
                  <a:pt x="10491240" y="2957472"/>
                </a:cubicBezTo>
                <a:lnTo>
                  <a:pt x="88961" y="2957472"/>
                </a:lnTo>
                <a:cubicBezTo>
                  <a:pt x="39829" y="2957472"/>
                  <a:pt x="0" y="2917643"/>
                  <a:pt x="0" y="2868511"/>
                </a:cubicBezTo>
                <a:lnTo>
                  <a:pt x="0" y="88961"/>
                </a:lnTo>
                <a:cubicBezTo>
                  <a:pt x="0" y="39829"/>
                  <a:pt x="39829" y="0"/>
                  <a:pt x="88961" y="0"/>
                </a:cubicBezTo>
                <a:close/>
              </a:path>
            </a:pathLst>
          </a:cu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16200000" scaled="1"/>
            <a:tileRect/>
          </a:gradFill>
        </p:spPr>
      </p:pic>
      <p:sp>
        <p:nvSpPr>
          <p:cNvPr id="3" name="TextBox 2">
            <a:extLst>
              <a:ext uri="{FF2B5EF4-FFF2-40B4-BE49-F238E27FC236}">
                <a16:creationId xmlns:a16="http://schemas.microsoft.com/office/drawing/2014/main" id="{F16B84C2-2154-D849-1221-74AF0BCF7CE5}"/>
              </a:ext>
            </a:extLst>
          </p:cNvPr>
          <p:cNvSpPr txBox="1"/>
          <p:nvPr/>
        </p:nvSpPr>
        <p:spPr>
          <a:xfrm>
            <a:off x="4970835" y="3998019"/>
            <a:ext cx="6382966" cy="2216512"/>
          </a:xfrm>
          <a:prstGeom prst="rect">
            <a:avLst/>
          </a:prstGeom>
        </p:spPr>
        <p:txBody>
          <a:bodyPr vert="horz" lIns="91440" tIns="45720" rIns="91440" bIns="45720" rtlCol="0">
            <a:normAutofit/>
          </a:bodyPr>
          <a:lstStyle/>
          <a:p>
            <a:pPr marL="285750" indent="-228600">
              <a:lnSpc>
                <a:spcPct val="90000"/>
              </a:lnSpc>
              <a:spcAft>
                <a:spcPts val="800"/>
              </a:spcAft>
              <a:buFont typeface="Arial" panose="020B0604020202020204" pitchFamily="34" charset="0"/>
              <a:buChar char="•"/>
            </a:pPr>
            <a:r>
              <a:rPr lang="en-US" dirty="0"/>
              <a:t>Duty of a Planning Authority to take such steps within its powers as may be necessary for securing the objectives of the Development Plan</a:t>
            </a:r>
          </a:p>
          <a:p>
            <a:pPr marL="285750" indent="-228600">
              <a:lnSpc>
                <a:spcPct val="90000"/>
              </a:lnSpc>
              <a:spcAft>
                <a:spcPts val="800"/>
              </a:spcAft>
              <a:buFont typeface="Arial" panose="020B0604020202020204" pitchFamily="34" charset="0"/>
              <a:buChar char="•"/>
            </a:pPr>
            <a:r>
              <a:rPr lang="en-US" dirty="0"/>
              <a:t>A requirement that a report on the progress achieved in securing objectives is provided to Members within the first two years of the Plan being made</a:t>
            </a:r>
          </a:p>
          <a:p>
            <a:pPr marL="285750" indent="-228600">
              <a:lnSpc>
                <a:spcPct val="90000"/>
              </a:lnSpc>
              <a:spcAft>
                <a:spcPts val="800"/>
              </a:spcAft>
              <a:buFont typeface="Arial" panose="020B0604020202020204" pitchFamily="34" charset="0"/>
              <a:buChar char="•"/>
            </a:pPr>
            <a:r>
              <a:rPr lang="en-US" dirty="0"/>
              <a:t>There is also a requirement to monitor the SEA objectives</a:t>
            </a:r>
          </a:p>
        </p:txBody>
      </p:sp>
    </p:spTree>
    <p:extLst>
      <p:ext uri="{BB962C8B-B14F-4D97-AF65-F5344CB8AC3E}">
        <p14:creationId xmlns:p14="http://schemas.microsoft.com/office/powerpoint/2010/main" val="3425112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546EFBB4-59E6-D2C1-2E4C-9C30677760AC}"/>
              </a:ext>
            </a:extLst>
          </p:cNvPr>
          <p:cNvSpPr txBox="1"/>
          <p:nvPr/>
        </p:nvSpPr>
        <p:spPr>
          <a:xfrm>
            <a:off x="841248" y="334644"/>
            <a:ext cx="10509504" cy="1076914"/>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000" kern="1200">
                <a:solidFill>
                  <a:schemeClr val="tx1"/>
                </a:solidFill>
                <a:latin typeface="+mj-lt"/>
                <a:ea typeface="+mj-ea"/>
                <a:cs typeface="+mj-cs"/>
              </a:rPr>
              <a:t>Format of the Report and SEA Monitoring</a:t>
            </a:r>
          </a:p>
        </p:txBody>
      </p:sp>
      <p:sp>
        <p:nvSpPr>
          <p:cNvPr id="11" name="Rectangle 10">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TextBox 2">
            <a:extLst>
              <a:ext uri="{FF2B5EF4-FFF2-40B4-BE49-F238E27FC236}">
                <a16:creationId xmlns:a16="http://schemas.microsoft.com/office/drawing/2014/main" id="{31174A6C-A10A-26CC-B0F0-EF8FA6475DF6}"/>
              </a:ext>
            </a:extLst>
          </p:cNvPr>
          <p:cNvGraphicFramePr/>
          <p:nvPr>
            <p:extLst>
              <p:ext uri="{D42A27DB-BD31-4B8C-83A1-F6EECF244321}">
                <p14:modId xmlns:p14="http://schemas.microsoft.com/office/powerpoint/2010/main" val="1655481033"/>
              </p:ext>
            </p:extLst>
          </p:nvPr>
        </p:nvGraphicFramePr>
        <p:xfrm>
          <a:off x="838200" y="1737360"/>
          <a:ext cx="10506456" cy="45354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4B0DFAC4-B408-3CAE-623E-DCA5F2BA7E0E}"/>
              </a:ext>
            </a:extLst>
          </p:cNvPr>
          <p:cNvSpPr txBox="1"/>
          <p:nvPr/>
        </p:nvSpPr>
        <p:spPr>
          <a:xfrm>
            <a:off x="7446362" y="5530254"/>
            <a:ext cx="2383277" cy="292388"/>
          </a:xfrm>
          <a:prstGeom prst="rect">
            <a:avLst/>
          </a:prstGeom>
          <a:noFill/>
        </p:spPr>
        <p:txBody>
          <a:bodyPr wrap="square" rtlCol="0">
            <a:spAutoFit/>
          </a:bodyPr>
          <a:lstStyle/>
          <a:p>
            <a:r>
              <a:rPr lang="en-IE" sz="1300" dirty="0"/>
              <a:t>An SEA Monitoring Report</a:t>
            </a:r>
          </a:p>
        </p:txBody>
      </p:sp>
      <p:sp>
        <p:nvSpPr>
          <p:cNvPr id="6" name="Oval 5">
            <a:extLst>
              <a:ext uri="{FF2B5EF4-FFF2-40B4-BE49-F238E27FC236}">
                <a16:creationId xmlns:a16="http://schemas.microsoft.com/office/drawing/2014/main" id="{37F83E74-5885-60D4-43A3-8AFB5444DC47}"/>
              </a:ext>
            </a:extLst>
          </p:cNvPr>
          <p:cNvSpPr/>
          <p:nvPr/>
        </p:nvSpPr>
        <p:spPr>
          <a:xfrm>
            <a:off x="6301685" y="5259053"/>
            <a:ext cx="969957" cy="969957"/>
          </a:xfrm>
          <a:prstGeom prst="ellipse">
            <a:avLst/>
          </a:prstGeom>
          <a:solidFill>
            <a:srgbClr val="C00000"/>
          </a:solidFill>
        </p:spPr>
        <p:style>
          <a:lnRef idx="0">
            <a:schemeClr val="lt1">
              <a:alpha val="0"/>
              <a:hueOff val="0"/>
              <a:satOff val="0"/>
              <a:lumOff val="0"/>
              <a:alphaOff val="0"/>
            </a:schemeClr>
          </a:lnRef>
          <a:fillRef idx="1">
            <a:scrgbClr r="0" g="0" b="0"/>
          </a:fillRef>
          <a:effectRef idx="0">
            <a:schemeClr val="accent5">
              <a:hueOff val="0"/>
              <a:satOff val="0"/>
              <a:lumOff val="0"/>
              <a:alphaOff val="0"/>
            </a:schemeClr>
          </a:effectRef>
          <a:fontRef idx="minor"/>
        </p:style>
        <p:txBody>
          <a:bodyPr/>
          <a:lstStyle/>
          <a:p>
            <a:endParaRPr lang="en-IE"/>
          </a:p>
        </p:txBody>
      </p:sp>
      <p:pic>
        <p:nvPicPr>
          <p:cNvPr id="8" name="Graphic 7" descr="Crops outline">
            <a:extLst>
              <a:ext uri="{FF2B5EF4-FFF2-40B4-BE49-F238E27FC236}">
                <a16:creationId xmlns:a16="http://schemas.microsoft.com/office/drawing/2014/main" id="{7B0A5BF0-AAFF-4AD0-43B6-7D5A26A275B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476405" y="5345006"/>
            <a:ext cx="662885" cy="662885"/>
          </a:xfrm>
          <a:prstGeom prst="rect">
            <a:avLst/>
          </a:prstGeom>
        </p:spPr>
      </p:pic>
    </p:spTree>
    <p:extLst>
      <p:ext uri="{BB962C8B-B14F-4D97-AF65-F5344CB8AC3E}">
        <p14:creationId xmlns:p14="http://schemas.microsoft.com/office/powerpoint/2010/main" val="1558860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75375D20-FA16-549C-3752-78611D05313A}"/>
              </a:ext>
            </a:extLst>
          </p:cNvPr>
          <p:cNvSpPr txBox="1"/>
          <p:nvPr/>
        </p:nvSpPr>
        <p:spPr>
          <a:xfrm>
            <a:off x="630936" y="640080"/>
            <a:ext cx="4818888" cy="1481328"/>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5000" kern="1200">
                <a:solidFill>
                  <a:schemeClr val="tx1"/>
                </a:solidFill>
                <a:latin typeface="+mj-lt"/>
                <a:ea typeface="+mj-ea"/>
                <a:cs typeface="+mj-cs"/>
              </a:rPr>
              <a:t>Key Findings on Progress</a:t>
            </a:r>
          </a:p>
        </p:txBody>
      </p:sp>
      <p:sp>
        <p:nvSpPr>
          <p:cNvPr id="18" name="sketch line">
            <a:extLst>
              <a:ext uri="{FF2B5EF4-FFF2-40B4-BE49-F238E27FC236}">
                <a16:creationId xmlns:a16="http://schemas.microsoft.com/office/drawing/2014/main" id="{650D18FE-0824-4A46-B22C-A86B52E578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86B46DAC-9723-5A20-E47A-EC49CD649C43}"/>
              </a:ext>
            </a:extLst>
          </p:cNvPr>
          <p:cNvSpPr txBox="1"/>
          <p:nvPr/>
        </p:nvSpPr>
        <p:spPr>
          <a:xfrm>
            <a:off x="630936" y="2660904"/>
            <a:ext cx="4818888" cy="3547872"/>
          </a:xfrm>
          <a:prstGeom prst="rect">
            <a:avLst/>
          </a:prstGeom>
        </p:spPr>
        <p:txBody>
          <a:bodyPr vert="horz" lIns="91440" tIns="45720" rIns="91440" bIns="45720" rtlCol="0" anchor="t">
            <a:normAutofit/>
          </a:bodyPr>
          <a:lstStyle/>
          <a:p>
            <a:pPr marL="285750" indent="-228600">
              <a:lnSpc>
                <a:spcPct val="90000"/>
              </a:lnSpc>
              <a:spcAft>
                <a:spcPts val="600"/>
              </a:spcAft>
              <a:buFont typeface="Arial" panose="020B0604020202020204" pitchFamily="34" charset="0"/>
              <a:buChar char="•"/>
            </a:pPr>
            <a:r>
              <a:rPr lang="en-US" sz="2000" dirty="0"/>
              <a:t>20% of objectives have been achieved or significantly advanced with a further 17% started or due to start soon</a:t>
            </a:r>
          </a:p>
          <a:p>
            <a:pPr marL="285750" indent="-228600">
              <a:lnSpc>
                <a:spcPct val="90000"/>
              </a:lnSpc>
              <a:spcAft>
                <a:spcPts val="600"/>
              </a:spcAft>
              <a:buFont typeface="Arial" panose="020B0604020202020204" pitchFamily="34" charset="0"/>
              <a:buChar char="•"/>
            </a:pPr>
            <a:r>
              <a:rPr lang="en-US" sz="2000" dirty="0"/>
              <a:t>Most objectives are of a type that they are applied on an on-going basis</a:t>
            </a:r>
          </a:p>
          <a:p>
            <a:pPr marL="285750" indent="-228600">
              <a:lnSpc>
                <a:spcPct val="90000"/>
              </a:lnSpc>
              <a:spcAft>
                <a:spcPts val="600"/>
              </a:spcAft>
              <a:buFont typeface="Arial" panose="020B0604020202020204" pitchFamily="34" charset="0"/>
              <a:buChar char="•"/>
            </a:pPr>
            <a:r>
              <a:rPr lang="en-US" sz="2000" dirty="0"/>
              <a:t>Just 9% not started</a:t>
            </a:r>
          </a:p>
          <a:p>
            <a:pPr marL="285750" indent="-228600">
              <a:lnSpc>
                <a:spcPct val="90000"/>
              </a:lnSpc>
              <a:spcAft>
                <a:spcPts val="600"/>
              </a:spcAft>
              <a:buFont typeface="Arial" panose="020B0604020202020204" pitchFamily="34" charset="0"/>
              <a:buChar char="•"/>
            </a:pPr>
            <a:r>
              <a:rPr lang="en-US" sz="2000" dirty="0"/>
              <a:t>A small amount, 1% are challenging to monitor and their wording or intent will need to be reviewed in the preparation of the next CDP</a:t>
            </a:r>
          </a:p>
        </p:txBody>
      </p:sp>
      <p:pic>
        <p:nvPicPr>
          <p:cNvPr id="5" name="Picture 4">
            <a:extLst>
              <a:ext uri="{FF2B5EF4-FFF2-40B4-BE49-F238E27FC236}">
                <a16:creationId xmlns:a16="http://schemas.microsoft.com/office/drawing/2014/main" id="{4A11D414-2AC1-F7C4-3D52-3F53A9CB66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6099048" y="857366"/>
            <a:ext cx="5458968" cy="5143267"/>
          </a:xfrm>
          <a:prstGeom prst="rect">
            <a:avLst/>
          </a:prstGeom>
          <a:noFill/>
        </p:spPr>
      </p:pic>
    </p:spTree>
    <p:extLst>
      <p:ext uri="{BB962C8B-B14F-4D97-AF65-F5344CB8AC3E}">
        <p14:creationId xmlns:p14="http://schemas.microsoft.com/office/powerpoint/2010/main" val="1243221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0D6100B-5CCA-F600-4836-1D2D16CFD99C}"/>
              </a:ext>
            </a:extLst>
          </p:cNvPr>
          <p:cNvSpPr txBox="1"/>
          <p:nvPr/>
        </p:nvSpPr>
        <p:spPr>
          <a:xfrm>
            <a:off x="2081111" y="508691"/>
            <a:ext cx="7334656" cy="646331"/>
          </a:xfrm>
          <a:prstGeom prst="rect">
            <a:avLst/>
          </a:prstGeom>
          <a:noFill/>
        </p:spPr>
        <p:txBody>
          <a:bodyPr wrap="square" rtlCol="0">
            <a:spAutoFit/>
          </a:bodyPr>
          <a:lstStyle/>
          <a:p>
            <a:r>
              <a:rPr lang="en-IE" sz="3600" dirty="0"/>
              <a:t>Innovation - Housing Supply Monitor</a:t>
            </a:r>
          </a:p>
        </p:txBody>
      </p:sp>
      <p:sp>
        <p:nvSpPr>
          <p:cNvPr id="3" name="TextBox 2">
            <a:extLst>
              <a:ext uri="{FF2B5EF4-FFF2-40B4-BE49-F238E27FC236}">
                <a16:creationId xmlns:a16="http://schemas.microsoft.com/office/drawing/2014/main" id="{7203218F-28B6-29CD-EF74-11D28DDE6C20}"/>
              </a:ext>
            </a:extLst>
          </p:cNvPr>
          <p:cNvSpPr txBox="1"/>
          <p:nvPr/>
        </p:nvSpPr>
        <p:spPr>
          <a:xfrm>
            <a:off x="1964987" y="1459148"/>
            <a:ext cx="7879404" cy="923330"/>
          </a:xfrm>
          <a:prstGeom prst="rect">
            <a:avLst/>
          </a:prstGeom>
          <a:noFill/>
        </p:spPr>
        <p:txBody>
          <a:bodyPr wrap="square" rtlCol="0">
            <a:spAutoFit/>
          </a:bodyPr>
          <a:lstStyle/>
          <a:p>
            <a:r>
              <a:rPr lang="en-IE" dirty="0"/>
              <a:t>In meeting monitoring objectives of the Plan a new Housing Supply Monitor has been developed in-house and will be made public after this meeting </a:t>
            </a:r>
            <a:r>
              <a:rPr lang="en-IE" u="sng" dirty="0">
                <a:solidFill>
                  <a:srgbClr val="0563C1"/>
                </a:solidFill>
                <a:latin typeface="Aptos" panose="020B0004020202020204" pitchFamily="34" charset="0"/>
                <a:ea typeface="Calibri" panose="020F0502020204030204" pitchFamily="34" charset="0"/>
                <a:cs typeface="Calibri" panose="020F0502020204030204" pitchFamily="34" charset="0"/>
                <a:hlinkClick r:id="rId3"/>
              </a:rPr>
              <a:t>Housing Supply Monitor</a:t>
            </a:r>
            <a:endParaRPr lang="en-IE" dirty="0"/>
          </a:p>
        </p:txBody>
      </p:sp>
      <p:pic>
        <p:nvPicPr>
          <p:cNvPr id="5" name="Picture 4">
            <a:extLst>
              <a:ext uri="{FF2B5EF4-FFF2-40B4-BE49-F238E27FC236}">
                <a16:creationId xmlns:a16="http://schemas.microsoft.com/office/drawing/2014/main" id="{16BDFF61-F0BF-F241-DDF1-E34063B83DBE}"/>
              </a:ext>
            </a:extLst>
          </p:cNvPr>
          <p:cNvPicPr>
            <a:picLocks noChangeAspect="1"/>
          </p:cNvPicPr>
          <p:nvPr/>
        </p:nvPicPr>
        <p:blipFill>
          <a:blip r:embed="rId4"/>
          <a:stretch>
            <a:fillRect/>
          </a:stretch>
        </p:blipFill>
        <p:spPr>
          <a:xfrm>
            <a:off x="1536970" y="2990730"/>
            <a:ext cx="9631119" cy="3172268"/>
          </a:xfrm>
          <a:prstGeom prst="rect">
            <a:avLst/>
          </a:prstGeom>
        </p:spPr>
      </p:pic>
    </p:spTree>
    <p:extLst>
      <p:ext uri="{BB962C8B-B14F-4D97-AF65-F5344CB8AC3E}">
        <p14:creationId xmlns:p14="http://schemas.microsoft.com/office/powerpoint/2010/main" val="3145925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509</TotalTime>
  <Words>380</Words>
  <Application>Microsoft Office PowerPoint</Application>
  <PresentationFormat>Widescreen</PresentationFormat>
  <Paragraphs>22</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Calibri</vt:lpstr>
      <vt:lpstr>Office Theme</vt:lpstr>
      <vt:lpstr>South Dublin County Development Plan 2022-2028   2 Year Progress Report</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Hazel Craigie</dc:creator>
  <cp:lastModifiedBy>Michael McAdam</cp:lastModifiedBy>
  <cp:revision>9</cp:revision>
  <dcterms:created xsi:type="dcterms:W3CDTF">2024-11-28T11:59:31Z</dcterms:created>
  <dcterms:modified xsi:type="dcterms:W3CDTF">2024-12-02T09:14:42Z</dcterms:modified>
</cp:coreProperties>
</file>