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72" r:id="rId4"/>
    <p:sldId id="276" r:id="rId5"/>
    <p:sldId id="273" r:id="rId6"/>
    <p:sldId id="260" r:id="rId7"/>
    <p:sldId id="261" r:id="rId8"/>
    <p:sldId id="262" r:id="rId9"/>
    <p:sldId id="264" r:id="rId10"/>
    <p:sldId id="265" r:id="rId11"/>
    <p:sldId id="275" r:id="rId12"/>
    <p:sldId id="266" r:id="rId13"/>
    <p:sldId id="271" r:id="rId14"/>
  </p:sldIdLst>
  <p:sldSz cx="18288000" cy="10287000"/>
  <p:notesSz cx="6858000" cy="9144000"/>
  <p:embeddedFontLst>
    <p:embeddedFont>
      <p:font typeface="Arial Bold" panose="020B070402020202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FAE40-016B-4400-A5BC-4237FFE529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91D972-5741-4C53-B136-7F528BD11201}">
      <dgm:prSet/>
      <dgm:spPr/>
      <dgm:t>
        <a:bodyPr/>
        <a:lstStyle/>
        <a:p>
          <a:r>
            <a:rPr lang="en-IE" b="1" dirty="0"/>
            <a:t>Housing Adaptation Grant (HAG) </a:t>
          </a:r>
          <a:endParaRPr lang="en-US" dirty="0"/>
        </a:p>
      </dgm:t>
    </dgm:pt>
    <dgm:pt modelId="{81647274-4D8C-414B-8031-8A010643D9B6}" type="parTrans" cxnId="{753A0060-5796-4F5F-B30B-F3E9C85502D6}">
      <dgm:prSet/>
      <dgm:spPr/>
      <dgm:t>
        <a:bodyPr/>
        <a:lstStyle/>
        <a:p>
          <a:endParaRPr lang="en-US"/>
        </a:p>
      </dgm:t>
    </dgm:pt>
    <dgm:pt modelId="{BC0E47AD-BD4F-4CE2-9257-BF48C20DE657}" type="sibTrans" cxnId="{753A0060-5796-4F5F-B30B-F3E9C85502D6}">
      <dgm:prSet/>
      <dgm:spPr/>
      <dgm:t>
        <a:bodyPr/>
        <a:lstStyle/>
        <a:p>
          <a:endParaRPr lang="en-US"/>
        </a:p>
      </dgm:t>
    </dgm:pt>
    <dgm:pt modelId="{DCF1EFB7-2F0E-4ED2-990B-35B8E6844620}">
      <dgm:prSet/>
      <dgm:spPr/>
      <dgm:t>
        <a:bodyPr/>
        <a:lstStyle/>
        <a:p>
          <a:r>
            <a:rPr lang="en-IE" b="1"/>
            <a:t>€3,533,900</a:t>
          </a:r>
          <a:endParaRPr lang="en-US"/>
        </a:p>
      </dgm:t>
    </dgm:pt>
    <dgm:pt modelId="{85C5C9ED-96D6-4FAC-A4B3-545E058F9E83}" type="parTrans" cxnId="{26AE4312-58AF-4572-8911-539061B91E2D}">
      <dgm:prSet/>
      <dgm:spPr/>
      <dgm:t>
        <a:bodyPr/>
        <a:lstStyle/>
        <a:p>
          <a:endParaRPr lang="en-US"/>
        </a:p>
      </dgm:t>
    </dgm:pt>
    <dgm:pt modelId="{A57CAF28-E88E-49DE-B47F-F175F7BD6B7B}" type="sibTrans" cxnId="{26AE4312-58AF-4572-8911-539061B91E2D}">
      <dgm:prSet/>
      <dgm:spPr/>
      <dgm:t>
        <a:bodyPr/>
        <a:lstStyle/>
        <a:p>
          <a:endParaRPr lang="en-US"/>
        </a:p>
      </dgm:t>
    </dgm:pt>
    <dgm:pt modelId="{8B227067-3521-4769-9A3A-E064BB90DB37}">
      <dgm:prSet/>
      <dgm:spPr/>
      <dgm:t>
        <a:bodyPr/>
        <a:lstStyle/>
        <a:p>
          <a:r>
            <a:rPr lang="en-IE" b="1"/>
            <a:t>Housing Aid for Older People Grant (HOP)  </a:t>
          </a:r>
          <a:endParaRPr lang="en-US"/>
        </a:p>
      </dgm:t>
    </dgm:pt>
    <dgm:pt modelId="{39F852A3-E64E-42C2-BE93-045C7201DCE2}" type="parTrans" cxnId="{446B4B9F-4DB6-40DA-B40D-AF439E61EE3C}">
      <dgm:prSet/>
      <dgm:spPr/>
      <dgm:t>
        <a:bodyPr/>
        <a:lstStyle/>
        <a:p>
          <a:endParaRPr lang="en-US"/>
        </a:p>
      </dgm:t>
    </dgm:pt>
    <dgm:pt modelId="{6793A60E-9CA8-43F4-822D-D4CFA36D5B49}" type="sibTrans" cxnId="{446B4B9F-4DB6-40DA-B40D-AF439E61EE3C}">
      <dgm:prSet/>
      <dgm:spPr/>
      <dgm:t>
        <a:bodyPr/>
        <a:lstStyle/>
        <a:p>
          <a:endParaRPr lang="en-US"/>
        </a:p>
      </dgm:t>
    </dgm:pt>
    <dgm:pt modelId="{C517ABDE-30F7-4756-B986-75DE268DDA0E}">
      <dgm:prSet/>
      <dgm:spPr/>
      <dgm:t>
        <a:bodyPr/>
        <a:lstStyle/>
        <a:p>
          <a:r>
            <a:rPr lang="en-IE" b="1"/>
            <a:t>€725,000</a:t>
          </a:r>
          <a:endParaRPr lang="en-US"/>
        </a:p>
      </dgm:t>
    </dgm:pt>
    <dgm:pt modelId="{9014A470-C839-44F1-A5F1-6FDEB650D2CF}" type="parTrans" cxnId="{03911FF1-CB45-4CCC-965F-623D671AF945}">
      <dgm:prSet/>
      <dgm:spPr/>
      <dgm:t>
        <a:bodyPr/>
        <a:lstStyle/>
        <a:p>
          <a:endParaRPr lang="en-US"/>
        </a:p>
      </dgm:t>
    </dgm:pt>
    <dgm:pt modelId="{FBAD166D-0C2D-4EEC-B064-6FE045A39FCC}" type="sibTrans" cxnId="{03911FF1-CB45-4CCC-965F-623D671AF945}">
      <dgm:prSet/>
      <dgm:spPr/>
      <dgm:t>
        <a:bodyPr/>
        <a:lstStyle/>
        <a:p>
          <a:endParaRPr lang="en-US"/>
        </a:p>
      </dgm:t>
    </dgm:pt>
    <dgm:pt modelId="{B844AACA-B1F8-4DEE-8DC5-B01C6F0D5793}">
      <dgm:prSet/>
      <dgm:spPr/>
      <dgm:t>
        <a:bodyPr/>
        <a:lstStyle/>
        <a:p>
          <a:r>
            <a:rPr lang="en-IE" b="1"/>
            <a:t>Mobility Aids Grant (MAG)</a:t>
          </a:r>
          <a:endParaRPr lang="en-US"/>
        </a:p>
      </dgm:t>
    </dgm:pt>
    <dgm:pt modelId="{6E0C8A02-6CC6-4509-9580-81A5ED1BE013}" type="parTrans" cxnId="{C46AEFA3-CA20-4975-BD6F-E248362F792F}">
      <dgm:prSet/>
      <dgm:spPr/>
      <dgm:t>
        <a:bodyPr/>
        <a:lstStyle/>
        <a:p>
          <a:endParaRPr lang="en-US"/>
        </a:p>
      </dgm:t>
    </dgm:pt>
    <dgm:pt modelId="{9AEA504E-AD29-4643-B6C5-01EE8730E913}" type="sibTrans" cxnId="{C46AEFA3-CA20-4975-BD6F-E248362F792F}">
      <dgm:prSet/>
      <dgm:spPr/>
      <dgm:t>
        <a:bodyPr/>
        <a:lstStyle/>
        <a:p>
          <a:endParaRPr lang="en-US"/>
        </a:p>
      </dgm:t>
    </dgm:pt>
    <dgm:pt modelId="{7E0DCDF7-B170-4A86-9830-61B7950B97AE}">
      <dgm:prSet/>
      <dgm:spPr/>
      <dgm:t>
        <a:bodyPr/>
        <a:lstStyle/>
        <a:p>
          <a:r>
            <a:rPr lang="en-IE" b="1"/>
            <a:t>€271,800</a:t>
          </a:r>
          <a:endParaRPr lang="en-US"/>
        </a:p>
      </dgm:t>
    </dgm:pt>
    <dgm:pt modelId="{660A02F0-4C84-4C6A-8183-5695AAACB822}" type="parTrans" cxnId="{99DF631D-1453-48A2-9560-AB4B46A0D18C}">
      <dgm:prSet/>
      <dgm:spPr/>
      <dgm:t>
        <a:bodyPr/>
        <a:lstStyle/>
        <a:p>
          <a:endParaRPr lang="en-US"/>
        </a:p>
      </dgm:t>
    </dgm:pt>
    <dgm:pt modelId="{CF6EF41C-FAC5-4EF3-A545-592B983A19D4}" type="sibTrans" cxnId="{99DF631D-1453-48A2-9560-AB4B46A0D18C}">
      <dgm:prSet/>
      <dgm:spPr/>
      <dgm:t>
        <a:bodyPr/>
        <a:lstStyle/>
        <a:p>
          <a:endParaRPr lang="en-US"/>
        </a:p>
      </dgm:t>
    </dgm:pt>
    <dgm:pt modelId="{0AED77BB-E594-4064-9937-12F67073B063}" type="pres">
      <dgm:prSet presAssocID="{D8AFAE40-016B-4400-A5BC-4237FFE529CD}" presName="vert0" presStyleCnt="0">
        <dgm:presLayoutVars>
          <dgm:dir/>
          <dgm:animOne val="branch"/>
          <dgm:animLvl val="lvl"/>
        </dgm:presLayoutVars>
      </dgm:prSet>
      <dgm:spPr/>
    </dgm:pt>
    <dgm:pt modelId="{42DF4B25-49FA-4FC7-9F10-E9788A9EF590}" type="pres">
      <dgm:prSet presAssocID="{6C91D972-5741-4C53-B136-7F528BD11201}" presName="thickLine" presStyleLbl="alignNode1" presStyleIdx="0" presStyleCnt="6"/>
      <dgm:spPr/>
    </dgm:pt>
    <dgm:pt modelId="{4237EA15-19BA-4CDD-B00F-2A29EE160941}" type="pres">
      <dgm:prSet presAssocID="{6C91D972-5741-4C53-B136-7F528BD11201}" presName="horz1" presStyleCnt="0"/>
      <dgm:spPr/>
    </dgm:pt>
    <dgm:pt modelId="{B7DD56F5-0069-4EBA-BAD1-B30F01431E1F}" type="pres">
      <dgm:prSet presAssocID="{6C91D972-5741-4C53-B136-7F528BD11201}" presName="tx1" presStyleLbl="revTx" presStyleIdx="0" presStyleCnt="6"/>
      <dgm:spPr/>
    </dgm:pt>
    <dgm:pt modelId="{6767E7D1-A636-4423-BF4D-7ACC47856569}" type="pres">
      <dgm:prSet presAssocID="{6C91D972-5741-4C53-B136-7F528BD11201}" presName="vert1" presStyleCnt="0"/>
      <dgm:spPr/>
    </dgm:pt>
    <dgm:pt modelId="{AD988DFC-1EA4-4756-A710-9A3E59A9E549}" type="pres">
      <dgm:prSet presAssocID="{DCF1EFB7-2F0E-4ED2-990B-35B8E6844620}" presName="thickLine" presStyleLbl="alignNode1" presStyleIdx="1" presStyleCnt="6"/>
      <dgm:spPr/>
    </dgm:pt>
    <dgm:pt modelId="{A760255F-C3B3-4D58-B4F0-058BE3535CED}" type="pres">
      <dgm:prSet presAssocID="{DCF1EFB7-2F0E-4ED2-990B-35B8E6844620}" presName="horz1" presStyleCnt="0"/>
      <dgm:spPr/>
    </dgm:pt>
    <dgm:pt modelId="{F1CD3F3D-3824-46D1-819D-583B3D14754F}" type="pres">
      <dgm:prSet presAssocID="{DCF1EFB7-2F0E-4ED2-990B-35B8E6844620}" presName="tx1" presStyleLbl="revTx" presStyleIdx="1" presStyleCnt="6"/>
      <dgm:spPr/>
    </dgm:pt>
    <dgm:pt modelId="{FA2F313E-8812-40F0-A9A3-28FE75222394}" type="pres">
      <dgm:prSet presAssocID="{DCF1EFB7-2F0E-4ED2-990B-35B8E6844620}" presName="vert1" presStyleCnt="0"/>
      <dgm:spPr/>
    </dgm:pt>
    <dgm:pt modelId="{0AD418FA-B75A-47C8-B571-B23A3F3E8CC8}" type="pres">
      <dgm:prSet presAssocID="{8B227067-3521-4769-9A3A-E064BB90DB37}" presName="thickLine" presStyleLbl="alignNode1" presStyleIdx="2" presStyleCnt="6"/>
      <dgm:spPr/>
    </dgm:pt>
    <dgm:pt modelId="{B8A47BF3-7E4B-463C-A134-DEB81283D7F3}" type="pres">
      <dgm:prSet presAssocID="{8B227067-3521-4769-9A3A-E064BB90DB37}" presName="horz1" presStyleCnt="0"/>
      <dgm:spPr/>
    </dgm:pt>
    <dgm:pt modelId="{CB60CD1D-920C-4A3C-8256-CDB3A0BEF058}" type="pres">
      <dgm:prSet presAssocID="{8B227067-3521-4769-9A3A-E064BB90DB37}" presName="tx1" presStyleLbl="revTx" presStyleIdx="2" presStyleCnt="6"/>
      <dgm:spPr/>
    </dgm:pt>
    <dgm:pt modelId="{50DE69F8-3EB8-4312-8693-979B9B36C398}" type="pres">
      <dgm:prSet presAssocID="{8B227067-3521-4769-9A3A-E064BB90DB37}" presName="vert1" presStyleCnt="0"/>
      <dgm:spPr/>
    </dgm:pt>
    <dgm:pt modelId="{92693911-2B9F-459E-A5C1-4C6D74B0DB25}" type="pres">
      <dgm:prSet presAssocID="{C517ABDE-30F7-4756-B986-75DE268DDA0E}" presName="thickLine" presStyleLbl="alignNode1" presStyleIdx="3" presStyleCnt="6"/>
      <dgm:spPr/>
    </dgm:pt>
    <dgm:pt modelId="{417C50AF-66A1-48D9-ADF2-DA066E406470}" type="pres">
      <dgm:prSet presAssocID="{C517ABDE-30F7-4756-B986-75DE268DDA0E}" presName="horz1" presStyleCnt="0"/>
      <dgm:spPr/>
    </dgm:pt>
    <dgm:pt modelId="{BD70F1FF-8FD4-4852-974D-A577A1C78B87}" type="pres">
      <dgm:prSet presAssocID="{C517ABDE-30F7-4756-B986-75DE268DDA0E}" presName="tx1" presStyleLbl="revTx" presStyleIdx="3" presStyleCnt="6"/>
      <dgm:spPr/>
    </dgm:pt>
    <dgm:pt modelId="{892DAD07-AB91-4C39-ABA9-89A0A62AC7D6}" type="pres">
      <dgm:prSet presAssocID="{C517ABDE-30F7-4756-B986-75DE268DDA0E}" presName="vert1" presStyleCnt="0"/>
      <dgm:spPr/>
    </dgm:pt>
    <dgm:pt modelId="{7D1520FF-8D5E-4564-8B6B-D17CC4B97A47}" type="pres">
      <dgm:prSet presAssocID="{B844AACA-B1F8-4DEE-8DC5-B01C6F0D5793}" presName="thickLine" presStyleLbl="alignNode1" presStyleIdx="4" presStyleCnt="6"/>
      <dgm:spPr/>
    </dgm:pt>
    <dgm:pt modelId="{D2A252A2-D0C6-430E-813E-5173DB8ED346}" type="pres">
      <dgm:prSet presAssocID="{B844AACA-B1F8-4DEE-8DC5-B01C6F0D5793}" presName="horz1" presStyleCnt="0"/>
      <dgm:spPr/>
    </dgm:pt>
    <dgm:pt modelId="{DB731360-0040-4F2B-82D3-1DB066C08E24}" type="pres">
      <dgm:prSet presAssocID="{B844AACA-B1F8-4DEE-8DC5-B01C6F0D5793}" presName="tx1" presStyleLbl="revTx" presStyleIdx="4" presStyleCnt="6"/>
      <dgm:spPr/>
    </dgm:pt>
    <dgm:pt modelId="{6B67EE9A-1D02-48AA-9A3E-A9F1E4889770}" type="pres">
      <dgm:prSet presAssocID="{B844AACA-B1F8-4DEE-8DC5-B01C6F0D5793}" presName="vert1" presStyleCnt="0"/>
      <dgm:spPr/>
    </dgm:pt>
    <dgm:pt modelId="{D067B187-3875-4BE0-8965-DAA88D6F7444}" type="pres">
      <dgm:prSet presAssocID="{7E0DCDF7-B170-4A86-9830-61B7950B97AE}" presName="thickLine" presStyleLbl="alignNode1" presStyleIdx="5" presStyleCnt="6"/>
      <dgm:spPr/>
    </dgm:pt>
    <dgm:pt modelId="{9232DAE3-43E2-440F-BA18-E6926531253B}" type="pres">
      <dgm:prSet presAssocID="{7E0DCDF7-B170-4A86-9830-61B7950B97AE}" presName="horz1" presStyleCnt="0"/>
      <dgm:spPr/>
    </dgm:pt>
    <dgm:pt modelId="{EAF13F90-DF46-4014-9023-9489C12848F4}" type="pres">
      <dgm:prSet presAssocID="{7E0DCDF7-B170-4A86-9830-61B7950B97AE}" presName="tx1" presStyleLbl="revTx" presStyleIdx="5" presStyleCnt="6"/>
      <dgm:spPr/>
    </dgm:pt>
    <dgm:pt modelId="{70704C2F-CC08-4DD9-8635-3DD27093D38D}" type="pres">
      <dgm:prSet presAssocID="{7E0DCDF7-B170-4A86-9830-61B7950B97AE}" presName="vert1" presStyleCnt="0"/>
      <dgm:spPr/>
    </dgm:pt>
  </dgm:ptLst>
  <dgm:cxnLst>
    <dgm:cxn modelId="{26AE4312-58AF-4572-8911-539061B91E2D}" srcId="{D8AFAE40-016B-4400-A5BC-4237FFE529CD}" destId="{DCF1EFB7-2F0E-4ED2-990B-35B8E6844620}" srcOrd="1" destOrd="0" parTransId="{85C5C9ED-96D6-4FAC-A4B3-545E058F9E83}" sibTransId="{A57CAF28-E88E-49DE-B47F-F175F7BD6B7B}"/>
    <dgm:cxn modelId="{99DF631D-1453-48A2-9560-AB4B46A0D18C}" srcId="{D8AFAE40-016B-4400-A5BC-4237FFE529CD}" destId="{7E0DCDF7-B170-4A86-9830-61B7950B97AE}" srcOrd="5" destOrd="0" parTransId="{660A02F0-4C84-4C6A-8183-5695AAACB822}" sibTransId="{CF6EF41C-FAC5-4EF3-A545-592B983A19D4}"/>
    <dgm:cxn modelId="{70D42D35-9EF5-44C8-8777-ECF4659EDCC3}" type="presOf" srcId="{D8AFAE40-016B-4400-A5BC-4237FFE529CD}" destId="{0AED77BB-E594-4064-9937-12F67073B063}" srcOrd="0" destOrd="0" presId="urn:microsoft.com/office/officeart/2008/layout/LinedList"/>
    <dgm:cxn modelId="{163F783F-EC47-49F9-A9B4-3E2FAB8E66B9}" type="presOf" srcId="{C517ABDE-30F7-4756-B986-75DE268DDA0E}" destId="{BD70F1FF-8FD4-4852-974D-A577A1C78B87}" srcOrd="0" destOrd="0" presId="urn:microsoft.com/office/officeart/2008/layout/LinedList"/>
    <dgm:cxn modelId="{753A0060-5796-4F5F-B30B-F3E9C85502D6}" srcId="{D8AFAE40-016B-4400-A5BC-4237FFE529CD}" destId="{6C91D972-5741-4C53-B136-7F528BD11201}" srcOrd="0" destOrd="0" parTransId="{81647274-4D8C-414B-8031-8A010643D9B6}" sibTransId="{BC0E47AD-BD4F-4CE2-9257-BF48C20DE657}"/>
    <dgm:cxn modelId="{B78D0E67-21B9-4383-B03C-001DDDF1FEAA}" type="presOf" srcId="{DCF1EFB7-2F0E-4ED2-990B-35B8E6844620}" destId="{F1CD3F3D-3824-46D1-819D-583B3D14754F}" srcOrd="0" destOrd="0" presId="urn:microsoft.com/office/officeart/2008/layout/LinedList"/>
    <dgm:cxn modelId="{61FECE4B-5D64-4E7A-AFB3-26702D50B26D}" type="presOf" srcId="{6C91D972-5741-4C53-B136-7F528BD11201}" destId="{B7DD56F5-0069-4EBA-BAD1-B30F01431E1F}" srcOrd="0" destOrd="0" presId="urn:microsoft.com/office/officeart/2008/layout/LinedList"/>
    <dgm:cxn modelId="{14F8B282-0619-44B4-BB33-BEC53E4A182C}" type="presOf" srcId="{B844AACA-B1F8-4DEE-8DC5-B01C6F0D5793}" destId="{DB731360-0040-4F2B-82D3-1DB066C08E24}" srcOrd="0" destOrd="0" presId="urn:microsoft.com/office/officeart/2008/layout/LinedList"/>
    <dgm:cxn modelId="{B70D688D-AA63-4256-8CB4-905E9433020C}" type="presOf" srcId="{8B227067-3521-4769-9A3A-E064BB90DB37}" destId="{CB60CD1D-920C-4A3C-8256-CDB3A0BEF058}" srcOrd="0" destOrd="0" presId="urn:microsoft.com/office/officeart/2008/layout/LinedList"/>
    <dgm:cxn modelId="{446B4B9F-4DB6-40DA-B40D-AF439E61EE3C}" srcId="{D8AFAE40-016B-4400-A5BC-4237FFE529CD}" destId="{8B227067-3521-4769-9A3A-E064BB90DB37}" srcOrd="2" destOrd="0" parTransId="{39F852A3-E64E-42C2-BE93-045C7201DCE2}" sibTransId="{6793A60E-9CA8-43F4-822D-D4CFA36D5B49}"/>
    <dgm:cxn modelId="{C46AEFA3-CA20-4975-BD6F-E248362F792F}" srcId="{D8AFAE40-016B-4400-A5BC-4237FFE529CD}" destId="{B844AACA-B1F8-4DEE-8DC5-B01C6F0D5793}" srcOrd="4" destOrd="0" parTransId="{6E0C8A02-6CC6-4509-9580-81A5ED1BE013}" sibTransId="{9AEA504E-AD29-4643-B6C5-01EE8730E913}"/>
    <dgm:cxn modelId="{A0C933AE-8727-48A6-8CCE-2A0CF07313AF}" type="presOf" srcId="{7E0DCDF7-B170-4A86-9830-61B7950B97AE}" destId="{EAF13F90-DF46-4014-9023-9489C12848F4}" srcOrd="0" destOrd="0" presId="urn:microsoft.com/office/officeart/2008/layout/LinedList"/>
    <dgm:cxn modelId="{03911FF1-CB45-4CCC-965F-623D671AF945}" srcId="{D8AFAE40-016B-4400-A5BC-4237FFE529CD}" destId="{C517ABDE-30F7-4756-B986-75DE268DDA0E}" srcOrd="3" destOrd="0" parTransId="{9014A470-C839-44F1-A5F1-6FDEB650D2CF}" sibTransId="{FBAD166D-0C2D-4EEC-B064-6FE045A39FCC}"/>
    <dgm:cxn modelId="{E085AFB1-AA04-4F57-A652-50A45489A329}" type="presParOf" srcId="{0AED77BB-E594-4064-9937-12F67073B063}" destId="{42DF4B25-49FA-4FC7-9F10-E9788A9EF590}" srcOrd="0" destOrd="0" presId="urn:microsoft.com/office/officeart/2008/layout/LinedList"/>
    <dgm:cxn modelId="{31C9E323-F978-42A7-BA8D-E4B12C424A5E}" type="presParOf" srcId="{0AED77BB-E594-4064-9937-12F67073B063}" destId="{4237EA15-19BA-4CDD-B00F-2A29EE160941}" srcOrd="1" destOrd="0" presId="urn:microsoft.com/office/officeart/2008/layout/LinedList"/>
    <dgm:cxn modelId="{1190FB3E-2961-4D3D-B097-E480ADA92EB0}" type="presParOf" srcId="{4237EA15-19BA-4CDD-B00F-2A29EE160941}" destId="{B7DD56F5-0069-4EBA-BAD1-B30F01431E1F}" srcOrd="0" destOrd="0" presId="urn:microsoft.com/office/officeart/2008/layout/LinedList"/>
    <dgm:cxn modelId="{9DAE0011-4019-4195-8F25-5F182B14D2D4}" type="presParOf" srcId="{4237EA15-19BA-4CDD-B00F-2A29EE160941}" destId="{6767E7D1-A636-4423-BF4D-7ACC47856569}" srcOrd="1" destOrd="0" presId="urn:microsoft.com/office/officeart/2008/layout/LinedList"/>
    <dgm:cxn modelId="{B5FA38A3-E6F6-485A-951D-EF10A5FC7D20}" type="presParOf" srcId="{0AED77BB-E594-4064-9937-12F67073B063}" destId="{AD988DFC-1EA4-4756-A710-9A3E59A9E549}" srcOrd="2" destOrd="0" presId="urn:microsoft.com/office/officeart/2008/layout/LinedList"/>
    <dgm:cxn modelId="{A53E9A9C-DB65-4E1F-9A46-D5FEF36A82F6}" type="presParOf" srcId="{0AED77BB-E594-4064-9937-12F67073B063}" destId="{A760255F-C3B3-4D58-B4F0-058BE3535CED}" srcOrd="3" destOrd="0" presId="urn:microsoft.com/office/officeart/2008/layout/LinedList"/>
    <dgm:cxn modelId="{36CD3AD8-505A-466A-B301-719EAE7CF8EB}" type="presParOf" srcId="{A760255F-C3B3-4D58-B4F0-058BE3535CED}" destId="{F1CD3F3D-3824-46D1-819D-583B3D14754F}" srcOrd="0" destOrd="0" presId="urn:microsoft.com/office/officeart/2008/layout/LinedList"/>
    <dgm:cxn modelId="{38B74030-255E-435E-8465-40E9A17DAD4C}" type="presParOf" srcId="{A760255F-C3B3-4D58-B4F0-058BE3535CED}" destId="{FA2F313E-8812-40F0-A9A3-28FE75222394}" srcOrd="1" destOrd="0" presId="urn:microsoft.com/office/officeart/2008/layout/LinedList"/>
    <dgm:cxn modelId="{6E642538-4833-4576-B7C6-852BE8D62D06}" type="presParOf" srcId="{0AED77BB-E594-4064-9937-12F67073B063}" destId="{0AD418FA-B75A-47C8-B571-B23A3F3E8CC8}" srcOrd="4" destOrd="0" presId="urn:microsoft.com/office/officeart/2008/layout/LinedList"/>
    <dgm:cxn modelId="{7C7E313E-4E62-4B1A-AF74-B476B2C39D40}" type="presParOf" srcId="{0AED77BB-E594-4064-9937-12F67073B063}" destId="{B8A47BF3-7E4B-463C-A134-DEB81283D7F3}" srcOrd="5" destOrd="0" presId="urn:microsoft.com/office/officeart/2008/layout/LinedList"/>
    <dgm:cxn modelId="{7106230A-DE11-4B8E-80C4-1795F1B0210C}" type="presParOf" srcId="{B8A47BF3-7E4B-463C-A134-DEB81283D7F3}" destId="{CB60CD1D-920C-4A3C-8256-CDB3A0BEF058}" srcOrd="0" destOrd="0" presId="urn:microsoft.com/office/officeart/2008/layout/LinedList"/>
    <dgm:cxn modelId="{10E07F43-01E4-4BC2-A048-8821D62BA234}" type="presParOf" srcId="{B8A47BF3-7E4B-463C-A134-DEB81283D7F3}" destId="{50DE69F8-3EB8-4312-8693-979B9B36C398}" srcOrd="1" destOrd="0" presId="urn:microsoft.com/office/officeart/2008/layout/LinedList"/>
    <dgm:cxn modelId="{330D61ED-1432-414F-981A-D25958F35C14}" type="presParOf" srcId="{0AED77BB-E594-4064-9937-12F67073B063}" destId="{92693911-2B9F-459E-A5C1-4C6D74B0DB25}" srcOrd="6" destOrd="0" presId="urn:microsoft.com/office/officeart/2008/layout/LinedList"/>
    <dgm:cxn modelId="{89B7F5F4-FEB7-4FFB-8C89-D580DFA104B0}" type="presParOf" srcId="{0AED77BB-E594-4064-9937-12F67073B063}" destId="{417C50AF-66A1-48D9-ADF2-DA066E406470}" srcOrd="7" destOrd="0" presId="urn:microsoft.com/office/officeart/2008/layout/LinedList"/>
    <dgm:cxn modelId="{C24533C9-E25C-4D86-A2AA-C23B063132B5}" type="presParOf" srcId="{417C50AF-66A1-48D9-ADF2-DA066E406470}" destId="{BD70F1FF-8FD4-4852-974D-A577A1C78B87}" srcOrd="0" destOrd="0" presId="urn:microsoft.com/office/officeart/2008/layout/LinedList"/>
    <dgm:cxn modelId="{C6538165-6A74-4E93-B418-D9165E5EEB10}" type="presParOf" srcId="{417C50AF-66A1-48D9-ADF2-DA066E406470}" destId="{892DAD07-AB91-4C39-ABA9-89A0A62AC7D6}" srcOrd="1" destOrd="0" presId="urn:microsoft.com/office/officeart/2008/layout/LinedList"/>
    <dgm:cxn modelId="{61F01154-569D-4DDF-913E-7F41D8419953}" type="presParOf" srcId="{0AED77BB-E594-4064-9937-12F67073B063}" destId="{7D1520FF-8D5E-4564-8B6B-D17CC4B97A47}" srcOrd="8" destOrd="0" presId="urn:microsoft.com/office/officeart/2008/layout/LinedList"/>
    <dgm:cxn modelId="{1F8D45C6-DEAE-4C5D-9C08-2B6976EAFDF9}" type="presParOf" srcId="{0AED77BB-E594-4064-9937-12F67073B063}" destId="{D2A252A2-D0C6-430E-813E-5173DB8ED346}" srcOrd="9" destOrd="0" presId="urn:microsoft.com/office/officeart/2008/layout/LinedList"/>
    <dgm:cxn modelId="{03B6E014-72C2-416A-93A2-E9C31081D0E0}" type="presParOf" srcId="{D2A252A2-D0C6-430E-813E-5173DB8ED346}" destId="{DB731360-0040-4F2B-82D3-1DB066C08E24}" srcOrd="0" destOrd="0" presId="urn:microsoft.com/office/officeart/2008/layout/LinedList"/>
    <dgm:cxn modelId="{162B5AD8-0408-46F0-9A18-6D7A8440418F}" type="presParOf" srcId="{D2A252A2-D0C6-430E-813E-5173DB8ED346}" destId="{6B67EE9A-1D02-48AA-9A3E-A9F1E4889770}" srcOrd="1" destOrd="0" presId="urn:microsoft.com/office/officeart/2008/layout/LinedList"/>
    <dgm:cxn modelId="{3ECEC182-A9D7-4CAA-8A86-4784A9BEAF1E}" type="presParOf" srcId="{0AED77BB-E594-4064-9937-12F67073B063}" destId="{D067B187-3875-4BE0-8965-DAA88D6F7444}" srcOrd="10" destOrd="0" presId="urn:microsoft.com/office/officeart/2008/layout/LinedList"/>
    <dgm:cxn modelId="{323C4686-A32B-4E9E-8275-AEFA23C491F3}" type="presParOf" srcId="{0AED77BB-E594-4064-9937-12F67073B063}" destId="{9232DAE3-43E2-440F-BA18-E6926531253B}" srcOrd="11" destOrd="0" presId="urn:microsoft.com/office/officeart/2008/layout/LinedList"/>
    <dgm:cxn modelId="{78735782-1AFD-4722-AF56-1B0526B10065}" type="presParOf" srcId="{9232DAE3-43E2-440F-BA18-E6926531253B}" destId="{EAF13F90-DF46-4014-9023-9489C12848F4}" srcOrd="0" destOrd="0" presId="urn:microsoft.com/office/officeart/2008/layout/LinedList"/>
    <dgm:cxn modelId="{A19D50A0-314A-42E2-A5CE-5362B9B3FB17}" type="presParOf" srcId="{9232DAE3-43E2-440F-BA18-E6926531253B}" destId="{70704C2F-CC08-4DD9-8635-3DD27093D3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2B275F-8250-4899-8347-2DC99EBDD7C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C56E2A-BB6E-434E-8154-3A9D2032ACE5}">
      <dgm:prSet/>
      <dgm:spPr/>
      <dgm:t>
        <a:bodyPr/>
        <a:lstStyle/>
        <a:p>
          <a:r>
            <a:rPr lang="en-IE" b="1" dirty="0"/>
            <a:t>Priority 1 </a:t>
          </a:r>
          <a:endParaRPr lang="en-US" b="1" dirty="0"/>
        </a:p>
      </dgm:t>
    </dgm:pt>
    <dgm:pt modelId="{0F60B9D6-C27A-4BD7-A247-588E3F60CB12}" type="parTrans" cxnId="{6D7730F0-508B-4E95-8B63-8EC475BDEACC}">
      <dgm:prSet/>
      <dgm:spPr/>
      <dgm:t>
        <a:bodyPr/>
        <a:lstStyle/>
        <a:p>
          <a:endParaRPr lang="en-US"/>
        </a:p>
      </dgm:t>
    </dgm:pt>
    <dgm:pt modelId="{7933964D-8BA7-4046-B288-3C5D4CAFE010}" type="sibTrans" cxnId="{6D7730F0-508B-4E95-8B63-8EC475BDEACC}">
      <dgm:prSet/>
      <dgm:spPr/>
      <dgm:t>
        <a:bodyPr/>
        <a:lstStyle/>
        <a:p>
          <a:endParaRPr lang="en-US"/>
        </a:p>
      </dgm:t>
    </dgm:pt>
    <dgm:pt modelId="{C3880EFA-83C1-4589-B12C-2C3EFE4CFD22}">
      <dgm:prSet/>
      <dgm:spPr/>
      <dgm:t>
        <a:bodyPr/>
        <a:lstStyle/>
        <a:p>
          <a:r>
            <a:rPr lang="en-GB" b="0" dirty="0"/>
            <a:t>Person is terminally ill  or fully / mainly dependent on family OR a carer or adaptations would allow them leave hospital/residential care  </a:t>
          </a:r>
          <a:endParaRPr lang="en-US" b="0" dirty="0"/>
        </a:p>
      </dgm:t>
    </dgm:pt>
    <dgm:pt modelId="{CD867650-DEE9-4948-88D2-B6816D076D13}" type="parTrans" cxnId="{55CC2C65-D65E-4880-ABC7-CEC228FE9802}">
      <dgm:prSet/>
      <dgm:spPr/>
      <dgm:t>
        <a:bodyPr/>
        <a:lstStyle/>
        <a:p>
          <a:endParaRPr lang="en-US"/>
        </a:p>
      </dgm:t>
    </dgm:pt>
    <dgm:pt modelId="{4E36C9ED-0612-47AE-A6B6-443A7E3EA0C0}" type="sibTrans" cxnId="{55CC2C65-D65E-4880-ABC7-CEC228FE9802}">
      <dgm:prSet/>
      <dgm:spPr/>
      <dgm:t>
        <a:bodyPr/>
        <a:lstStyle/>
        <a:p>
          <a:endParaRPr lang="en-US"/>
        </a:p>
      </dgm:t>
    </dgm:pt>
    <dgm:pt modelId="{7D7D84A0-D4FB-41B0-B70A-AEB9EC11E49C}">
      <dgm:prSet/>
      <dgm:spPr/>
      <dgm:t>
        <a:bodyPr/>
        <a:lstStyle/>
        <a:p>
          <a:r>
            <a:rPr lang="en-GB" b="1"/>
            <a:t>Priority 2</a:t>
          </a:r>
          <a:endParaRPr lang="en-US"/>
        </a:p>
      </dgm:t>
    </dgm:pt>
    <dgm:pt modelId="{B3A574FE-EA69-4CC3-98B8-D789943CAFCD}" type="parTrans" cxnId="{01498623-1212-432D-85D5-08EF59A8D56B}">
      <dgm:prSet/>
      <dgm:spPr/>
      <dgm:t>
        <a:bodyPr/>
        <a:lstStyle/>
        <a:p>
          <a:endParaRPr lang="en-US"/>
        </a:p>
      </dgm:t>
    </dgm:pt>
    <dgm:pt modelId="{31E74D2B-8A3B-4C4A-93E5-B166406CC02F}" type="sibTrans" cxnId="{01498623-1212-432D-85D5-08EF59A8D56B}">
      <dgm:prSet/>
      <dgm:spPr/>
      <dgm:t>
        <a:bodyPr/>
        <a:lstStyle/>
        <a:p>
          <a:endParaRPr lang="en-US"/>
        </a:p>
      </dgm:t>
    </dgm:pt>
    <dgm:pt modelId="{D8DB3503-F71A-419E-AF55-B7A743CCD096}">
      <dgm:prSet/>
      <dgm:spPr/>
      <dgm:t>
        <a:bodyPr/>
        <a:lstStyle/>
        <a:p>
          <a:r>
            <a:rPr lang="en-GB" b="0" dirty="0"/>
            <a:t>Person is mobile but need help to access washing, toilet facilities, bedroom or person’s ability to function independently would be harder without the adaptations</a:t>
          </a:r>
          <a:endParaRPr lang="en-US" b="0" dirty="0"/>
        </a:p>
      </dgm:t>
    </dgm:pt>
    <dgm:pt modelId="{2C320A85-802B-480B-B1BC-9CE0F68C7E14}" type="parTrans" cxnId="{FC981DD6-FACE-4D95-8C10-58C67B70E817}">
      <dgm:prSet/>
      <dgm:spPr/>
      <dgm:t>
        <a:bodyPr/>
        <a:lstStyle/>
        <a:p>
          <a:endParaRPr lang="en-US"/>
        </a:p>
      </dgm:t>
    </dgm:pt>
    <dgm:pt modelId="{24EEB750-FD31-4CFB-B013-80CEE12DA9C9}" type="sibTrans" cxnId="{FC981DD6-FACE-4D95-8C10-58C67B70E817}">
      <dgm:prSet/>
      <dgm:spPr/>
      <dgm:t>
        <a:bodyPr/>
        <a:lstStyle/>
        <a:p>
          <a:endParaRPr lang="en-US"/>
        </a:p>
      </dgm:t>
    </dgm:pt>
    <dgm:pt modelId="{D4F13278-FC88-4832-B5E8-85177FC17B75}">
      <dgm:prSet/>
      <dgm:spPr/>
      <dgm:t>
        <a:bodyPr/>
        <a:lstStyle/>
        <a:p>
          <a:r>
            <a:rPr lang="en-GB" b="1"/>
            <a:t>Priority 3</a:t>
          </a:r>
          <a:endParaRPr lang="en-US"/>
        </a:p>
      </dgm:t>
    </dgm:pt>
    <dgm:pt modelId="{78A25759-9826-48BC-BEE9-36EDC864204B}" type="parTrans" cxnId="{242C330A-65A8-42E9-A39F-7C5E3CCD836E}">
      <dgm:prSet/>
      <dgm:spPr/>
      <dgm:t>
        <a:bodyPr/>
        <a:lstStyle/>
        <a:p>
          <a:endParaRPr lang="en-US"/>
        </a:p>
      </dgm:t>
    </dgm:pt>
    <dgm:pt modelId="{59B56491-F203-4A79-8F5F-32ECD3D1E43F}" type="sibTrans" cxnId="{242C330A-65A8-42E9-A39F-7C5E3CCD836E}">
      <dgm:prSet/>
      <dgm:spPr/>
      <dgm:t>
        <a:bodyPr/>
        <a:lstStyle/>
        <a:p>
          <a:endParaRPr lang="en-US"/>
        </a:p>
      </dgm:t>
    </dgm:pt>
    <dgm:pt modelId="{BDC32645-3499-492E-9BB9-36ED91CDFDCC}">
      <dgm:prSet/>
      <dgm:spPr/>
      <dgm:t>
        <a:bodyPr/>
        <a:lstStyle/>
        <a:p>
          <a:r>
            <a:rPr lang="en-GB" b="0" dirty="0"/>
            <a:t>Person is independent but needs adaptations to future proof their home so they can live there independently.</a:t>
          </a:r>
          <a:endParaRPr lang="en-US" b="0" dirty="0"/>
        </a:p>
      </dgm:t>
    </dgm:pt>
    <dgm:pt modelId="{84C2DD37-1C28-49F3-AB26-5E8B7B88D8E1}" type="parTrans" cxnId="{B816F60E-491E-4F84-B672-E29C89EDA7C2}">
      <dgm:prSet/>
      <dgm:spPr/>
      <dgm:t>
        <a:bodyPr/>
        <a:lstStyle/>
        <a:p>
          <a:endParaRPr lang="en-US"/>
        </a:p>
      </dgm:t>
    </dgm:pt>
    <dgm:pt modelId="{2B35005F-76D6-4E29-9E26-155AF2A9CFCC}" type="sibTrans" cxnId="{B816F60E-491E-4F84-B672-E29C89EDA7C2}">
      <dgm:prSet/>
      <dgm:spPr/>
      <dgm:t>
        <a:bodyPr/>
        <a:lstStyle/>
        <a:p>
          <a:endParaRPr lang="en-US"/>
        </a:p>
      </dgm:t>
    </dgm:pt>
    <dgm:pt modelId="{671D1F4B-4ED5-4CC8-B169-230EA3FC05E9}" type="pres">
      <dgm:prSet presAssocID="{E32B275F-8250-4899-8347-2DC99EBDD7C0}" presName="vert0" presStyleCnt="0">
        <dgm:presLayoutVars>
          <dgm:dir/>
          <dgm:animOne val="branch"/>
          <dgm:animLvl val="lvl"/>
        </dgm:presLayoutVars>
      </dgm:prSet>
      <dgm:spPr/>
    </dgm:pt>
    <dgm:pt modelId="{0A586BD2-833C-4FA9-BA8B-BA6256E62D22}" type="pres">
      <dgm:prSet presAssocID="{88C56E2A-BB6E-434E-8154-3A9D2032ACE5}" presName="thickLine" presStyleLbl="alignNode1" presStyleIdx="0" presStyleCnt="6"/>
      <dgm:spPr/>
    </dgm:pt>
    <dgm:pt modelId="{FE88B547-7577-4B02-A13D-C9AE3E10EDF5}" type="pres">
      <dgm:prSet presAssocID="{88C56E2A-BB6E-434E-8154-3A9D2032ACE5}" presName="horz1" presStyleCnt="0"/>
      <dgm:spPr/>
    </dgm:pt>
    <dgm:pt modelId="{34F86728-9741-4E06-A38C-4F3D0DC71104}" type="pres">
      <dgm:prSet presAssocID="{88C56E2A-BB6E-434E-8154-3A9D2032ACE5}" presName="tx1" presStyleLbl="revTx" presStyleIdx="0" presStyleCnt="6"/>
      <dgm:spPr/>
    </dgm:pt>
    <dgm:pt modelId="{36287CCD-9487-466A-AAD1-5E26010684C1}" type="pres">
      <dgm:prSet presAssocID="{88C56E2A-BB6E-434E-8154-3A9D2032ACE5}" presName="vert1" presStyleCnt="0"/>
      <dgm:spPr/>
    </dgm:pt>
    <dgm:pt modelId="{BA2064CE-2B4A-412A-AB97-14D580DCB8E0}" type="pres">
      <dgm:prSet presAssocID="{C3880EFA-83C1-4589-B12C-2C3EFE4CFD22}" presName="thickLine" presStyleLbl="alignNode1" presStyleIdx="1" presStyleCnt="6"/>
      <dgm:spPr/>
    </dgm:pt>
    <dgm:pt modelId="{2F81074C-4079-4AAD-B0A4-13FC9FD0DEAB}" type="pres">
      <dgm:prSet presAssocID="{C3880EFA-83C1-4589-B12C-2C3EFE4CFD22}" presName="horz1" presStyleCnt="0"/>
      <dgm:spPr/>
    </dgm:pt>
    <dgm:pt modelId="{C02E5667-F964-4A93-BEEB-4FE3587CDFB6}" type="pres">
      <dgm:prSet presAssocID="{C3880EFA-83C1-4589-B12C-2C3EFE4CFD22}" presName="tx1" presStyleLbl="revTx" presStyleIdx="1" presStyleCnt="6"/>
      <dgm:spPr/>
    </dgm:pt>
    <dgm:pt modelId="{DC4A8594-8CFF-4B14-86CE-FF3206436E9F}" type="pres">
      <dgm:prSet presAssocID="{C3880EFA-83C1-4589-B12C-2C3EFE4CFD22}" presName="vert1" presStyleCnt="0"/>
      <dgm:spPr/>
    </dgm:pt>
    <dgm:pt modelId="{641BD934-BB83-4913-9360-7207BD5B0A42}" type="pres">
      <dgm:prSet presAssocID="{7D7D84A0-D4FB-41B0-B70A-AEB9EC11E49C}" presName="thickLine" presStyleLbl="alignNode1" presStyleIdx="2" presStyleCnt="6"/>
      <dgm:spPr/>
    </dgm:pt>
    <dgm:pt modelId="{932D12E4-1C57-4777-B8B6-FBC1BD240EE0}" type="pres">
      <dgm:prSet presAssocID="{7D7D84A0-D4FB-41B0-B70A-AEB9EC11E49C}" presName="horz1" presStyleCnt="0"/>
      <dgm:spPr/>
    </dgm:pt>
    <dgm:pt modelId="{E1FE41CF-E02F-4F43-B989-76289068EE78}" type="pres">
      <dgm:prSet presAssocID="{7D7D84A0-D4FB-41B0-B70A-AEB9EC11E49C}" presName="tx1" presStyleLbl="revTx" presStyleIdx="2" presStyleCnt="6"/>
      <dgm:spPr/>
    </dgm:pt>
    <dgm:pt modelId="{09E6E2E2-C20B-4DF4-9F9C-BD6D8D5505F4}" type="pres">
      <dgm:prSet presAssocID="{7D7D84A0-D4FB-41B0-B70A-AEB9EC11E49C}" presName="vert1" presStyleCnt="0"/>
      <dgm:spPr/>
    </dgm:pt>
    <dgm:pt modelId="{6F390AE4-9E2C-4DE2-9E82-691C68CFD01C}" type="pres">
      <dgm:prSet presAssocID="{D8DB3503-F71A-419E-AF55-B7A743CCD096}" presName="thickLine" presStyleLbl="alignNode1" presStyleIdx="3" presStyleCnt="6"/>
      <dgm:spPr/>
    </dgm:pt>
    <dgm:pt modelId="{E68CD678-C547-4C27-B1DF-5C30593E61C0}" type="pres">
      <dgm:prSet presAssocID="{D8DB3503-F71A-419E-AF55-B7A743CCD096}" presName="horz1" presStyleCnt="0"/>
      <dgm:spPr/>
    </dgm:pt>
    <dgm:pt modelId="{46555FD0-262D-4520-9B46-E4261E054E0E}" type="pres">
      <dgm:prSet presAssocID="{D8DB3503-F71A-419E-AF55-B7A743CCD096}" presName="tx1" presStyleLbl="revTx" presStyleIdx="3" presStyleCnt="6"/>
      <dgm:spPr/>
    </dgm:pt>
    <dgm:pt modelId="{76046B00-80A8-4F6F-B19C-508B25927101}" type="pres">
      <dgm:prSet presAssocID="{D8DB3503-F71A-419E-AF55-B7A743CCD096}" presName="vert1" presStyleCnt="0"/>
      <dgm:spPr/>
    </dgm:pt>
    <dgm:pt modelId="{A86D8A15-0355-4244-9CBF-C773EAEB717E}" type="pres">
      <dgm:prSet presAssocID="{D4F13278-FC88-4832-B5E8-85177FC17B75}" presName="thickLine" presStyleLbl="alignNode1" presStyleIdx="4" presStyleCnt="6"/>
      <dgm:spPr/>
    </dgm:pt>
    <dgm:pt modelId="{7DB6FC0A-57ED-4AF1-BFA5-47A11379E1FC}" type="pres">
      <dgm:prSet presAssocID="{D4F13278-FC88-4832-B5E8-85177FC17B75}" presName="horz1" presStyleCnt="0"/>
      <dgm:spPr/>
    </dgm:pt>
    <dgm:pt modelId="{45240FE3-C159-43B7-9174-965C1917A003}" type="pres">
      <dgm:prSet presAssocID="{D4F13278-FC88-4832-B5E8-85177FC17B75}" presName="tx1" presStyleLbl="revTx" presStyleIdx="4" presStyleCnt="6"/>
      <dgm:spPr/>
    </dgm:pt>
    <dgm:pt modelId="{6DD2B1D7-71A2-4DC4-A1D7-C32C6EDF1A94}" type="pres">
      <dgm:prSet presAssocID="{D4F13278-FC88-4832-B5E8-85177FC17B75}" presName="vert1" presStyleCnt="0"/>
      <dgm:spPr/>
    </dgm:pt>
    <dgm:pt modelId="{467993AD-2DDF-4DFC-8673-65F2798D1C00}" type="pres">
      <dgm:prSet presAssocID="{BDC32645-3499-492E-9BB9-36ED91CDFDCC}" presName="thickLine" presStyleLbl="alignNode1" presStyleIdx="5" presStyleCnt="6"/>
      <dgm:spPr/>
    </dgm:pt>
    <dgm:pt modelId="{20A9857E-7966-41DC-9354-809A10C67495}" type="pres">
      <dgm:prSet presAssocID="{BDC32645-3499-492E-9BB9-36ED91CDFDCC}" presName="horz1" presStyleCnt="0"/>
      <dgm:spPr/>
    </dgm:pt>
    <dgm:pt modelId="{51FBC917-03CE-42F0-B7BC-B0F6FAA8AB21}" type="pres">
      <dgm:prSet presAssocID="{BDC32645-3499-492E-9BB9-36ED91CDFDCC}" presName="tx1" presStyleLbl="revTx" presStyleIdx="5" presStyleCnt="6"/>
      <dgm:spPr/>
    </dgm:pt>
    <dgm:pt modelId="{783AA86F-E5C0-4601-8142-C1606E49075E}" type="pres">
      <dgm:prSet presAssocID="{BDC32645-3499-492E-9BB9-36ED91CDFDCC}" presName="vert1" presStyleCnt="0"/>
      <dgm:spPr/>
    </dgm:pt>
  </dgm:ptLst>
  <dgm:cxnLst>
    <dgm:cxn modelId="{5C03C408-CDCC-41F6-B6F9-A5534E7BCEF7}" type="presOf" srcId="{BDC32645-3499-492E-9BB9-36ED91CDFDCC}" destId="{51FBC917-03CE-42F0-B7BC-B0F6FAA8AB21}" srcOrd="0" destOrd="0" presId="urn:microsoft.com/office/officeart/2008/layout/LinedList"/>
    <dgm:cxn modelId="{242C330A-65A8-42E9-A39F-7C5E3CCD836E}" srcId="{E32B275F-8250-4899-8347-2DC99EBDD7C0}" destId="{D4F13278-FC88-4832-B5E8-85177FC17B75}" srcOrd="4" destOrd="0" parTransId="{78A25759-9826-48BC-BEE9-36EDC864204B}" sibTransId="{59B56491-F203-4A79-8F5F-32ECD3D1E43F}"/>
    <dgm:cxn modelId="{B816F60E-491E-4F84-B672-E29C89EDA7C2}" srcId="{E32B275F-8250-4899-8347-2DC99EBDD7C0}" destId="{BDC32645-3499-492E-9BB9-36ED91CDFDCC}" srcOrd="5" destOrd="0" parTransId="{84C2DD37-1C28-49F3-AB26-5E8B7B88D8E1}" sibTransId="{2B35005F-76D6-4E29-9E26-155AF2A9CFCC}"/>
    <dgm:cxn modelId="{01498623-1212-432D-85D5-08EF59A8D56B}" srcId="{E32B275F-8250-4899-8347-2DC99EBDD7C0}" destId="{7D7D84A0-D4FB-41B0-B70A-AEB9EC11E49C}" srcOrd="2" destOrd="0" parTransId="{B3A574FE-EA69-4CC3-98B8-D789943CAFCD}" sibTransId="{31E74D2B-8A3B-4C4A-93E5-B166406CC02F}"/>
    <dgm:cxn modelId="{AD3C9F38-E111-4661-BF90-06B54E3A87A8}" type="presOf" srcId="{E32B275F-8250-4899-8347-2DC99EBDD7C0}" destId="{671D1F4B-4ED5-4CC8-B169-230EA3FC05E9}" srcOrd="0" destOrd="0" presId="urn:microsoft.com/office/officeart/2008/layout/LinedList"/>
    <dgm:cxn modelId="{AFA6835D-423F-46D8-A433-517F99CAE4B8}" type="presOf" srcId="{D8DB3503-F71A-419E-AF55-B7A743CCD096}" destId="{46555FD0-262D-4520-9B46-E4261E054E0E}" srcOrd="0" destOrd="0" presId="urn:microsoft.com/office/officeart/2008/layout/LinedList"/>
    <dgm:cxn modelId="{55CC2C65-D65E-4880-ABC7-CEC228FE9802}" srcId="{E32B275F-8250-4899-8347-2DC99EBDD7C0}" destId="{C3880EFA-83C1-4589-B12C-2C3EFE4CFD22}" srcOrd="1" destOrd="0" parTransId="{CD867650-DEE9-4948-88D2-B6816D076D13}" sibTransId="{4E36C9ED-0612-47AE-A6B6-443A7E3EA0C0}"/>
    <dgm:cxn modelId="{6106D382-A2B1-4F3B-B945-B6C9109349FA}" type="presOf" srcId="{88C56E2A-BB6E-434E-8154-3A9D2032ACE5}" destId="{34F86728-9741-4E06-A38C-4F3D0DC71104}" srcOrd="0" destOrd="0" presId="urn:microsoft.com/office/officeart/2008/layout/LinedList"/>
    <dgm:cxn modelId="{34CE7E90-4CA8-4099-8275-632E05034177}" type="presOf" srcId="{D4F13278-FC88-4832-B5E8-85177FC17B75}" destId="{45240FE3-C159-43B7-9174-965C1917A003}" srcOrd="0" destOrd="0" presId="urn:microsoft.com/office/officeart/2008/layout/LinedList"/>
    <dgm:cxn modelId="{FC981DD6-FACE-4D95-8C10-58C67B70E817}" srcId="{E32B275F-8250-4899-8347-2DC99EBDD7C0}" destId="{D8DB3503-F71A-419E-AF55-B7A743CCD096}" srcOrd="3" destOrd="0" parTransId="{2C320A85-802B-480B-B1BC-9CE0F68C7E14}" sibTransId="{24EEB750-FD31-4CFB-B013-80CEE12DA9C9}"/>
    <dgm:cxn modelId="{3C2657DA-11A1-4A12-BBA7-9FB838B75280}" type="presOf" srcId="{7D7D84A0-D4FB-41B0-B70A-AEB9EC11E49C}" destId="{E1FE41CF-E02F-4F43-B989-76289068EE78}" srcOrd="0" destOrd="0" presId="urn:microsoft.com/office/officeart/2008/layout/LinedList"/>
    <dgm:cxn modelId="{6D7730F0-508B-4E95-8B63-8EC475BDEACC}" srcId="{E32B275F-8250-4899-8347-2DC99EBDD7C0}" destId="{88C56E2A-BB6E-434E-8154-3A9D2032ACE5}" srcOrd="0" destOrd="0" parTransId="{0F60B9D6-C27A-4BD7-A247-588E3F60CB12}" sibTransId="{7933964D-8BA7-4046-B288-3C5D4CAFE010}"/>
    <dgm:cxn modelId="{D4A32EF1-E40C-4ADF-84C6-C40B73DD432A}" type="presOf" srcId="{C3880EFA-83C1-4589-B12C-2C3EFE4CFD22}" destId="{C02E5667-F964-4A93-BEEB-4FE3587CDFB6}" srcOrd="0" destOrd="0" presId="urn:microsoft.com/office/officeart/2008/layout/LinedList"/>
    <dgm:cxn modelId="{C6FD6DA9-C709-4B3D-A330-B7FDEA6CAA95}" type="presParOf" srcId="{671D1F4B-4ED5-4CC8-B169-230EA3FC05E9}" destId="{0A586BD2-833C-4FA9-BA8B-BA6256E62D22}" srcOrd="0" destOrd="0" presId="urn:microsoft.com/office/officeart/2008/layout/LinedList"/>
    <dgm:cxn modelId="{DAE70108-C99A-4364-959F-2145BFF40FCC}" type="presParOf" srcId="{671D1F4B-4ED5-4CC8-B169-230EA3FC05E9}" destId="{FE88B547-7577-4B02-A13D-C9AE3E10EDF5}" srcOrd="1" destOrd="0" presId="urn:microsoft.com/office/officeart/2008/layout/LinedList"/>
    <dgm:cxn modelId="{5733AF52-3DAC-4BF5-A53F-AF4A3A808317}" type="presParOf" srcId="{FE88B547-7577-4B02-A13D-C9AE3E10EDF5}" destId="{34F86728-9741-4E06-A38C-4F3D0DC71104}" srcOrd="0" destOrd="0" presId="urn:microsoft.com/office/officeart/2008/layout/LinedList"/>
    <dgm:cxn modelId="{ECD922D4-CAFE-42C1-88CB-7443B0333D74}" type="presParOf" srcId="{FE88B547-7577-4B02-A13D-C9AE3E10EDF5}" destId="{36287CCD-9487-466A-AAD1-5E26010684C1}" srcOrd="1" destOrd="0" presId="urn:microsoft.com/office/officeart/2008/layout/LinedList"/>
    <dgm:cxn modelId="{AAFC79EB-B4D8-49E0-AEB8-5930E340B0FA}" type="presParOf" srcId="{671D1F4B-4ED5-4CC8-B169-230EA3FC05E9}" destId="{BA2064CE-2B4A-412A-AB97-14D580DCB8E0}" srcOrd="2" destOrd="0" presId="urn:microsoft.com/office/officeart/2008/layout/LinedList"/>
    <dgm:cxn modelId="{11D37859-7BFC-467F-BB16-4C00489EB994}" type="presParOf" srcId="{671D1F4B-4ED5-4CC8-B169-230EA3FC05E9}" destId="{2F81074C-4079-4AAD-B0A4-13FC9FD0DEAB}" srcOrd="3" destOrd="0" presId="urn:microsoft.com/office/officeart/2008/layout/LinedList"/>
    <dgm:cxn modelId="{C464ABF3-A8E3-42AB-940B-82D4AF417773}" type="presParOf" srcId="{2F81074C-4079-4AAD-B0A4-13FC9FD0DEAB}" destId="{C02E5667-F964-4A93-BEEB-4FE3587CDFB6}" srcOrd="0" destOrd="0" presId="urn:microsoft.com/office/officeart/2008/layout/LinedList"/>
    <dgm:cxn modelId="{CBAA143D-4447-4640-B269-87B575D9619B}" type="presParOf" srcId="{2F81074C-4079-4AAD-B0A4-13FC9FD0DEAB}" destId="{DC4A8594-8CFF-4B14-86CE-FF3206436E9F}" srcOrd="1" destOrd="0" presId="urn:microsoft.com/office/officeart/2008/layout/LinedList"/>
    <dgm:cxn modelId="{951389A4-98D6-4273-A985-F0BB4AE76072}" type="presParOf" srcId="{671D1F4B-4ED5-4CC8-B169-230EA3FC05E9}" destId="{641BD934-BB83-4913-9360-7207BD5B0A42}" srcOrd="4" destOrd="0" presId="urn:microsoft.com/office/officeart/2008/layout/LinedList"/>
    <dgm:cxn modelId="{7D2FD281-772D-49C4-9D27-A7673ECE0FCC}" type="presParOf" srcId="{671D1F4B-4ED5-4CC8-B169-230EA3FC05E9}" destId="{932D12E4-1C57-4777-B8B6-FBC1BD240EE0}" srcOrd="5" destOrd="0" presId="urn:microsoft.com/office/officeart/2008/layout/LinedList"/>
    <dgm:cxn modelId="{175350B5-80BE-48FB-A59D-F521DEAE9C73}" type="presParOf" srcId="{932D12E4-1C57-4777-B8B6-FBC1BD240EE0}" destId="{E1FE41CF-E02F-4F43-B989-76289068EE78}" srcOrd="0" destOrd="0" presId="urn:microsoft.com/office/officeart/2008/layout/LinedList"/>
    <dgm:cxn modelId="{437A2537-176E-483C-987F-62E6DA0AB941}" type="presParOf" srcId="{932D12E4-1C57-4777-B8B6-FBC1BD240EE0}" destId="{09E6E2E2-C20B-4DF4-9F9C-BD6D8D5505F4}" srcOrd="1" destOrd="0" presId="urn:microsoft.com/office/officeart/2008/layout/LinedList"/>
    <dgm:cxn modelId="{316564E4-CB44-4CA1-B267-4D19B86495BA}" type="presParOf" srcId="{671D1F4B-4ED5-4CC8-B169-230EA3FC05E9}" destId="{6F390AE4-9E2C-4DE2-9E82-691C68CFD01C}" srcOrd="6" destOrd="0" presId="urn:microsoft.com/office/officeart/2008/layout/LinedList"/>
    <dgm:cxn modelId="{D27F6D02-622D-4551-8149-D5F79D3B34C0}" type="presParOf" srcId="{671D1F4B-4ED5-4CC8-B169-230EA3FC05E9}" destId="{E68CD678-C547-4C27-B1DF-5C30593E61C0}" srcOrd="7" destOrd="0" presId="urn:microsoft.com/office/officeart/2008/layout/LinedList"/>
    <dgm:cxn modelId="{DEDA20BB-2A38-46E3-AFAE-26DB78DE391B}" type="presParOf" srcId="{E68CD678-C547-4C27-B1DF-5C30593E61C0}" destId="{46555FD0-262D-4520-9B46-E4261E054E0E}" srcOrd="0" destOrd="0" presId="urn:microsoft.com/office/officeart/2008/layout/LinedList"/>
    <dgm:cxn modelId="{7F8E9133-3DF3-4EBD-B4CA-9E9D33BFEA88}" type="presParOf" srcId="{E68CD678-C547-4C27-B1DF-5C30593E61C0}" destId="{76046B00-80A8-4F6F-B19C-508B25927101}" srcOrd="1" destOrd="0" presId="urn:microsoft.com/office/officeart/2008/layout/LinedList"/>
    <dgm:cxn modelId="{96F52CAC-DCBA-4F36-AFF3-96B6DB8FFC67}" type="presParOf" srcId="{671D1F4B-4ED5-4CC8-B169-230EA3FC05E9}" destId="{A86D8A15-0355-4244-9CBF-C773EAEB717E}" srcOrd="8" destOrd="0" presId="urn:microsoft.com/office/officeart/2008/layout/LinedList"/>
    <dgm:cxn modelId="{57345EF5-9DFD-45E1-B724-E8B20725C4C8}" type="presParOf" srcId="{671D1F4B-4ED5-4CC8-B169-230EA3FC05E9}" destId="{7DB6FC0A-57ED-4AF1-BFA5-47A11379E1FC}" srcOrd="9" destOrd="0" presId="urn:microsoft.com/office/officeart/2008/layout/LinedList"/>
    <dgm:cxn modelId="{04F0A448-881B-45D4-A4B8-3349C2668C37}" type="presParOf" srcId="{7DB6FC0A-57ED-4AF1-BFA5-47A11379E1FC}" destId="{45240FE3-C159-43B7-9174-965C1917A003}" srcOrd="0" destOrd="0" presId="urn:microsoft.com/office/officeart/2008/layout/LinedList"/>
    <dgm:cxn modelId="{6FA0CD05-0CC7-431C-AA57-E983A7EB1140}" type="presParOf" srcId="{7DB6FC0A-57ED-4AF1-BFA5-47A11379E1FC}" destId="{6DD2B1D7-71A2-4DC4-A1D7-C32C6EDF1A94}" srcOrd="1" destOrd="0" presId="urn:microsoft.com/office/officeart/2008/layout/LinedList"/>
    <dgm:cxn modelId="{09C022BA-C458-4D31-9201-C58FB8D44150}" type="presParOf" srcId="{671D1F4B-4ED5-4CC8-B169-230EA3FC05E9}" destId="{467993AD-2DDF-4DFC-8673-65F2798D1C00}" srcOrd="10" destOrd="0" presId="urn:microsoft.com/office/officeart/2008/layout/LinedList"/>
    <dgm:cxn modelId="{C5EE3953-EEBC-450E-805E-8CA9249B3C67}" type="presParOf" srcId="{671D1F4B-4ED5-4CC8-B169-230EA3FC05E9}" destId="{20A9857E-7966-41DC-9354-809A10C67495}" srcOrd="11" destOrd="0" presId="urn:microsoft.com/office/officeart/2008/layout/LinedList"/>
    <dgm:cxn modelId="{B6DDDB74-50F7-4A4C-A54D-408C4A734AE9}" type="presParOf" srcId="{20A9857E-7966-41DC-9354-809A10C67495}" destId="{51FBC917-03CE-42F0-B7BC-B0F6FAA8AB21}" srcOrd="0" destOrd="0" presId="urn:microsoft.com/office/officeart/2008/layout/LinedList"/>
    <dgm:cxn modelId="{428CFA67-B841-4601-82F3-D7044A63B836}" type="presParOf" srcId="{20A9857E-7966-41DC-9354-809A10C67495}" destId="{783AA86F-E5C0-4601-8142-C1606E4907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F4B25-49FA-4FC7-9F10-E9788A9EF590}">
      <dsp:nvSpPr>
        <dsp:cNvPr id="0" name=""/>
        <dsp:cNvSpPr/>
      </dsp:nvSpPr>
      <dsp:spPr>
        <a:xfrm>
          <a:off x="0" y="2800"/>
          <a:ext cx="16459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D56F5-0069-4EBA-BAD1-B30F01431E1F}">
      <dsp:nvSpPr>
        <dsp:cNvPr id="0" name=""/>
        <dsp:cNvSpPr/>
      </dsp:nvSpPr>
      <dsp:spPr>
        <a:xfrm>
          <a:off x="0" y="2800"/>
          <a:ext cx="16459200" cy="954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400" b="1" kern="1200" dirty="0"/>
            <a:t>Housing Adaptation Grant (HAG) </a:t>
          </a:r>
          <a:endParaRPr lang="en-US" sz="4400" kern="1200" dirty="0"/>
        </a:p>
      </dsp:txBody>
      <dsp:txXfrm>
        <a:off x="0" y="2800"/>
        <a:ext cx="16459200" cy="954809"/>
      </dsp:txXfrm>
    </dsp:sp>
    <dsp:sp modelId="{AD988DFC-1EA4-4756-A710-9A3E59A9E549}">
      <dsp:nvSpPr>
        <dsp:cNvPr id="0" name=""/>
        <dsp:cNvSpPr/>
      </dsp:nvSpPr>
      <dsp:spPr>
        <a:xfrm>
          <a:off x="0" y="957609"/>
          <a:ext cx="16459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D3F3D-3824-46D1-819D-583B3D14754F}">
      <dsp:nvSpPr>
        <dsp:cNvPr id="0" name=""/>
        <dsp:cNvSpPr/>
      </dsp:nvSpPr>
      <dsp:spPr>
        <a:xfrm>
          <a:off x="0" y="957609"/>
          <a:ext cx="16459200" cy="954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400" b="1" kern="1200"/>
            <a:t>€3,533,900</a:t>
          </a:r>
          <a:endParaRPr lang="en-US" sz="4400" kern="1200"/>
        </a:p>
      </dsp:txBody>
      <dsp:txXfrm>
        <a:off x="0" y="957609"/>
        <a:ext cx="16459200" cy="954809"/>
      </dsp:txXfrm>
    </dsp:sp>
    <dsp:sp modelId="{0AD418FA-B75A-47C8-B571-B23A3F3E8CC8}">
      <dsp:nvSpPr>
        <dsp:cNvPr id="0" name=""/>
        <dsp:cNvSpPr/>
      </dsp:nvSpPr>
      <dsp:spPr>
        <a:xfrm>
          <a:off x="0" y="1912418"/>
          <a:ext cx="16459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0CD1D-920C-4A3C-8256-CDB3A0BEF058}">
      <dsp:nvSpPr>
        <dsp:cNvPr id="0" name=""/>
        <dsp:cNvSpPr/>
      </dsp:nvSpPr>
      <dsp:spPr>
        <a:xfrm>
          <a:off x="0" y="1912418"/>
          <a:ext cx="16459200" cy="954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400" b="1" kern="1200"/>
            <a:t>Housing Aid for Older People Grant (HOP)  </a:t>
          </a:r>
          <a:endParaRPr lang="en-US" sz="4400" kern="1200"/>
        </a:p>
      </dsp:txBody>
      <dsp:txXfrm>
        <a:off x="0" y="1912418"/>
        <a:ext cx="16459200" cy="954809"/>
      </dsp:txXfrm>
    </dsp:sp>
    <dsp:sp modelId="{92693911-2B9F-459E-A5C1-4C6D74B0DB25}">
      <dsp:nvSpPr>
        <dsp:cNvPr id="0" name=""/>
        <dsp:cNvSpPr/>
      </dsp:nvSpPr>
      <dsp:spPr>
        <a:xfrm>
          <a:off x="0" y="2867227"/>
          <a:ext cx="16459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0F1FF-8FD4-4852-974D-A577A1C78B87}">
      <dsp:nvSpPr>
        <dsp:cNvPr id="0" name=""/>
        <dsp:cNvSpPr/>
      </dsp:nvSpPr>
      <dsp:spPr>
        <a:xfrm>
          <a:off x="0" y="2867227"/>
          <a:ext cx="16459200" cy="954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400" b="1" kern="1200"/>
            <a:t>€725,000</a:t>
          </a:r>
          <a:endParaRPr lang="en-US" sz="4400" kern="1200"/>
        </a:p>
      </dsp:txBody>
      <dsp:txXfrm>
        <a:off x="0" y="2867227"/>
        <a:ext cx="16459200" cy="954809"/>
      </dsp:txXfrm>
    </dsp:sp>
    <dsp:sp modelId="{7D1520FF-8D5E-4564-8B6B-D17CC4B97A47}">
      <dsp:nvSpPr>
        <dsp:cNvPr id="0" name=""/>
        <dsp:cNvSpPr/>
      </dsp:nvSpPr>
      <dsp:spPr>
        <a:xfrm>
          <a:off x="0" y="3822036"/>
          <a:ext cx="16459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31360-0040-4F2B-82D3-1DB066C08E24}">
      <dsp:nvSpPr>
        <dsp:cNvPr id="0" name=""/>
        <dsp:cNvSpPr/>
      </dsp:nvSpPr>
      <dsp:spPr>
        <a:xfrm>
          <a:off x="0" y="3822036"/>
          <a:ext cx="16459200" cy="954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400" b="1" kern="1200"/>
            <a:t>Mobility Aids Grant (MAG)</a:t>
          </a:r>
          <a:endParaRPr lang="en-US" sz="4400" kern="1200"/>
        </a:p>
      </dsp:txBody>
      <dsp:txXfrm>
        <a:off x="0" y="3822036"/>
        <a:ext cx="16459200" cy="954809"/>
      </dsp:txXfrm>
    </dsp:sp>
    <dsp:sp modelId="{D067B187-3875-4BE0-8965-DAA88D6F7444}">
      <dsp:nvSpPr>
        <dsp:cNvPr id="0" name=""/>
        <dsp:cNvSpPr/>
      </dsp:nvSpPr>
      <dsp:spPr>
        <a:xfrm>
          <a:off x="0" y="4776845"/>
          <a:ext cx="16459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13F90-DF46-4014-9023-9489C12848F4}">
      <dsp:nvSpPr>
        <dsp:cNvPr id="0" name=""/>
        <dsp:cNvSpPr/>
      </dsp:nvSpPr>
      <dsp:spPr>
        <a:xfrm>
          <a:off x="0" y="4776845"/>
          <a:ext cx="16459200" cy="954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400" b="1" kern="1200"/>
            <a:t>€271,800</a:t>
          </a:r>
          <a:endParaRPr lang="en-US" sz="4400" kern="1200"/>
        </a:p>
      </dsp:txBody>
      <dsp:txXfrm>
        <a:off x="0" y="4776845"/>
        <a:ext cx="16459200" cy="954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86BD2-833C-4FA9-BA8B-BA6256E62D22}">
      <dsp:nvSpPr>
        <dsp:cNvPr id="0" name=""/>
        <dsp:cNvSpPr/>
      </dsp:nvSpPr>
      <dsp:spPr>
        <a:xfrm>
          <a:off x="0" y="3385"/>
          <a:ext cx="1592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86728-9741-4E06-A38C-4F3D0DC71104}">
      <dsp:nvSpPr>
        <dsp:cNvPr id="0" name=""/>
        <dsp:cNvSpPr/>
      </dsp:nvSpPr>
      <dsp:spPr>
        <a:xfrm>
          <a:off x="0" y="3385"/>
          <a:ext cx="15925800" cy="115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b="1" kern="1200" dirty="0"/>
            <a:t>Priority 1 </a:t>
          </a:r>
          <a:endParaRPr lang="en-US" sz="3200" b="1" kern="1200" dirty="0"/>
        </a:p>
      </dsp:txBody>
      <dsp:txXfrm>
        <a:off x="0" y="3385"/>
        <a:ext cx="15925800" cy="1154571"/>
      </dsp:txXfrm>
    </dsp:sp>
    <dsp:sp modelId="{BA2064CE-2B4A-412A-AB97-14D580DCB8E0}">
      <dsp:nvSpPr>
        <dsp:cNvPr id="0" name=""/>
        <dsp:cNvSpPr/>
      </dsp:nvSpPr>
      <dsp:spPr>
        <a:xfrm>
          <a:off x="0" y="1157957"/>
          <a:ext cx="1592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E5667-F964-4A93-BEEB-4FE3587CDFB6}">
      <dsp:nvSpPr>
        <dsp:cNvPr id="0" name=""/>
        <dsp:cNvSpPr/>
      </dsp:nvSpPr>
      <dsp:spPr>
        <a:xfrm>
          <a:off x="0" y="1157957"/>
          <a:ext cx="15925800" cy="115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/>
            <a:t>Person is terminally ill  or fully / mainly dependent on family OR a carer or adaptations would allow them leave hospital/residential care  </a:t>
          </a:r>
          <a:endParaRPr lang="en-US" sz="3200" b="0" kern="1200" dirty="0"/>
        </a:p>
      </dsp:txBody>
      <dsp:txXfrm>
        <a:off x="0" y="1157957"/>
        <a:ext cx="15925800" cy="1154571"/>
      </dsp:txXfrm>
    </dsp:sp>
    <dsp:sp modelId="{641BD934-BB83-4913-9360-7207BD5B0A42}">
      <dsp:nvSpPr>
        <dsp:cNvPr id="0" name=""/>
        <dsp:cNvSpPr/>
      </dsp:nvSpPr>
      <dsp:spPr>
        <a:xfrm>
          <a:off x="0" y="2312528"/>
          <a:ext cx="1592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E41CF-E02F-4F43-B989-76289068EE78}">
      <dsp:nvSpPr>
        <dsp:cNvPr id="0" name=""/>
        <dsp:cNvSpPr/>
      </dsp:nvSpPr>
      <dsp:spPr>
        <a:xfrm>
          <a:off x="0" y="2312528"/>
          <a:ext cx="15925800" cy="115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/>
            <a:t>Priority 2</a:t>
          </a:r>
          <a:endParaRPr lang="en-US" sz="3200" kern="1200"/>
        </a:p>
      </dsp:txBody>
      <dsp:txXfrm>
        <a:off x="0" y="2312528"/>
        <a:ext cx="15925800" cy="1154571"/>
      </dsp:txXfrm>
    </dsp:sp>
    <dsp:sp modelId="{6F390AE4-9E2C-4DE2-9E82-691C68CFD01C}">
      <dsp:nvSpPr>
        <dsp:cNvPr id="0" name=""/>
        <dsp:cNvSpPr/>
      </dsp:nvSpPr>
      <dsp:spPr>
        <a:xfrm>
          <a:off x="0" y="3467100"/>
          <a:ext cx="1592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55FD0-262D-4520-9B46-E4261E054E0E}">
      <dsp:nvSpPr>
        <dsp:cNvPr id="0" name=""/>
        <dsp:cNvSpPr/>
      </dsp:nvSpPr>
      <dsp:spPr>
        <a:xfrm>
          <a:off x="0" y="3467100"/>
          <a:ext cx="15925800" cy="115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/>
            <a:t>Person is mobile but need help to access washing, toilet facilities, bedroom or person’s ability to function independently would be harder without the adaptations</a:t>
          </a:r>
          <a:endParaRPr lang="en-US" sz="3200" b="0" kern="1200" dirty="0"/>
        </a:p>
      </dsp:txBody>
      <dsp:txXfrm>
        <a:off x="0" y="3467100"/>
        <a:ext cx="15925800" cy="1154571"/>
      </dsp:txXfrm>
    </dsp:sp>
    <dsp:sp modelId="{A86D8A15-0355-4244-9CBF-C773EAEB717E}">
      <dsp:nvSpPr>
        <dsp:cNvPr id="0" name=""/>
        <dsp:cNvSpPr/>
      </dsp:nvSpPr>
      <dsp:spPr>
        <a:xfrm>
          <a:off x="0" y="4621671"/>
          <a:ext cx="1592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40FE3-C159-43B7-9174-965C1917A003}">
      <dsp:nvSpPr>
        <dsp:cNvPr id="0" name=""/>
        <dsp:cNvSpPr/>
      </dsp:nvSpPr>
      <dsp:spPr>
        <a:xfrm>
          <a:off x="0" y="4621671"/>
          <a:ext cx="15925800" cy="115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/>
            <a:t>Priority 3</a:t>
          </a:r>
          <a:endParaRPr lang="en-US" sz="3200" kern="1200"/>
        </a:p>
      </dsp:txBody>
      <dsp:txXfrm>
        <a:off x="0" y="4621671"/>
        <a:ext cx="15925800" cy="1154571"/>
      </dsp:txXfrm>
    </dsp:sp>
    <dsp:sp modelId="{467993AD-2DDF-4DFC-8673-65F2798D1C00}">
      <dsp:nvSpPr>
        <dsp:cNvPr id="0" name=""/>
        <dsp:cNvSpPr/>
      </dsp:nvSpPr>
      <dsp:spPr>
        <a:xfrm>
          <a:off x="0" y="5776242"/>
          <a:ext cx="15925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BC917-03CE-42F0-B7BC-B0F6FAA8AB21}">
      <dsp:nvSpPr>
        <dsp:cNvPr id="0" name=""/>
        <dsp:cNvSpPr/>
      </dsp:nvSpPr>
      <dsp:spPr>
        <a:xfrm>
          <a:off x="0" y="5776242"/>
          <a:ext cx="15925800" cy="115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/>
            <a:t>Person is independent but needs adaptations to future proof their home so they can live there independently.</a:t>
          </a:r>
          <a:endParaRPr lang="en-US" sz="3200" b="0" kern="1200" dirty="0"/>
        </a:p>
      </dsp:txBody>
      <dsp:txXfrm>
        <a:off x="0" y="5776242"/>
        <a:ext cx="15925800" cy="1154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youtube.com/watch?v=U4ojVGJ-hXQ" TargetMode="External"/><Relationship Id="rId7" Type="http://schemas.openxmlformats.org/officeDocument/2006/relationships/hyperlink" Target="https://hol.sdublincoco.ie/ords/houlive_selfserv/f?p=13000:10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dcc.ie/en/services/housing/housing-grants/" TargetMode="External"/><Relationship Id="rId5" Type="http://schemas.openxmlformats.org/officeDocument/2006/relationships/hyperlink" Target="http://www.sdcc.ie/" TargetMode="External"/><Relationship Id="rId4" Type="http://schemas.openxmlformats.org/officeDocument/2006/relationships/hyperlink" Target="https://sdcc.ie/en/services/housing/housing-grants/2024-feb-standarised-costing-approved.xls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grants@sdublincoco.i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ishstatutebook.ie/eli/2024/si/612/made/en/pri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grpSp>
        <p:nvGrpSpPr>
          <p:cNvPr id="3" name="Group 3"/>
          <p:cNvGrpSpPr/>
          <p:nvPr/>
        </p:nvGrpSpPr>
        <p:grpSpPr>
          <a:xfrm>
            <a:off x="2258312" y="3093886"/>
            <a:ext cx="13771375" cy="4156379"/>
            <a:chOff x="0" y="76200"/>
            <a:chExt cx="18361834" cy="5541838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1297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IE" sz="6000" dirty="0">
                  <a:solidFill>
                    <a:srgbClr val="51626F"/>
                  </a:solidFill>
                  <a:latin typeface="Arial Bold"/>
                </a:rPr>
                <a:t>SPC December 2024</a:t>
              </a:r>
              <a:endParaRPr lang="en-US" sz="6000" dirty="0">
                <a:solidFill>
                  <a:srgbClr val="51626F"/>
                </a:solidFill>
                <a:latin typeface="Arial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02753"/>
              <a:ext cx="18361834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GB" sz="4800" dirty="0">
                  <a:solidFill>
                    <a:srgbClr val="51626F"/>
                  </a:solidFill>
                  <a:latin typeface="Arial Bold"/>
                </a:rPr>
                <a:t>Housing Adaptation Grants for Older People and People with a Disability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437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endParaRPr lang="en-US" sz="2007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E17DF-E1A8-B882-90D0-B6A448E7D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5E55DC2-78EF-542A-7651-2251CA033D1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035F3-FC88-52DA-EA26-B87333381C8E}"/>
              </a:ext>
            </a:extLst>
          </p:cNvPr>
          <p:cNvSpPr txBox="1"/>
          <p:nvPr/>
        </p:nvSpPr>
        <p:spPr>
          <a:xfrm>
            <a:off x="2971800" y="913328"/>
            <a:ext cx="110328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Additional Considerations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DC9AD-25CF-EE40-68A4-F5395B755BDD}"/>
              </a:ext>
            </a:extLst>
          </p:cNvPr>
          <p:cNvSpPr txBox="1"/>
          <p:nvPr/>
        </p:nvSpPr>
        <p:spPr>
          <a:xfrm>
            <a:off x="9601200" y="3086100"/>
            <a:ext cx="7620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Aptos" panose="020B0004020202020204" pitchFamily="34" charset="0"/>
              </a:rPr>
              <a:t>Priority Status </a:t>
            </a:r>
          </a:p>
          <a:p>
            <a:endParaRPr lang="en-GB" sz="2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</a:rPr>
              <a:t>Challenging to prioritise one applicant over another. </a:t>
            </a:r>
          </a:p>
          <a:p>
            <a:endParaRPr lang="en-GB" sz="3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</a:rPr>
              <a:t>Priority status is given to an applicant by their doctor to assist with deciding how urgent an application is determined.</a:t>
            </a:r>
          </a:p>
          <a:p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FA38A-5BBE-3933-92E7-BB4ECC752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3086100"/>
            <a:ext cx="7086600" cy="476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2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EB8C9-EF6E-32D4-273A-127C0F25F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9BCED4-9280-C14D-0048-F2D72B73A91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7FD9-C998-7885-74F6-B6CBEDDFF657}"/>
              </a:ext>
            </a:extLst>
          </p:cNvPr>
          <p:cNvSpPr txBox="1"/>
          <p:nvPr/>
        </p:nvSpPr>
        <p:spPr>
          <a:xfrm>
            <a:off x="4724401" y="913328"/>
            <a:ext cx="9280204" cy="1228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IE" sz="6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Grant Scheme Provisions </a:t>
            </a:r>
          </a:p>
        </p:txBody>
      </p:sp>
      <p:graphicFrame>
        <p:nvGraphicFramePr>
          <p:cNvPr id="19" name="TextBox 4">
            <a:extLst>
              <a:ext uri="{FF2B5EF4-FFF2-40B4-BE49-F238E27FC236}">
                <a16:creationId xmlns:a16="http://schemas.microsoft.com/office/drawing/2014/main" id="{8C538BFF-829C-1D51-3D63-A897182C1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1567058"/>
              </p:ext>
            </p:extLst>
          </p:nvPr>
        </p:nvGraphicFramePr>
        <p:xfrm>
          <a:off x="1447800" y="2171700"/>
          <a:ext cx="159258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466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941A1-6DCC-FC6F-ABD6-8204D57B1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02090D1-B989-8646-2100-4A93ACDEDF5D}"/>
              </a:ext>
            </a:extLst>
          </p:cNvPr>
          <p:cNvSpPr/>
          <p:nvPr/>
        </p:nvSpPr>
        <p:spPr>
          <a:xfrm>
            <a:off x="2957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4240B5-570F-29D0-13F0-E07FC3C952DF}"/>
              </a:ext>
            </a:extLst>
          </p:cNvPr>
          <p:cNvSpPr txBox="1"/>
          <p:nvPr/>
        </p:nvSpPr>
        <p:spPr>
          <a:xfrm>
            <a:off x="1752600" y="913328"/>
            <a:ext cx="1371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8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Additional Considerations </a:t>
            </a:r>
            <a:endParaRPr lang="en-IE" sz="8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7F909E-2D27-9C9F-C0A2-0F042EF6B61B}"/>
              </a:ext>
            </a:extLst>
          </p:cNvPr>
          <p:cNvSpPr txBox="1"/>
          <p:nvPr/>
        </p:nvSpPr>
        <p:spPr>
          <a:xfrm>
            <a:off x="9601200" y="30861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I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548473-F7AC-1F9D-1144-3E172E7D0FE0}"/>
              </a:ext>
            </a:extLst>
          </p:cNvPr>
          <p:cNvSpPr txBox="1"/>
          <p:nvPr/>
        </p:nvSpPr>
        <p:spPr>
          <a:xfrm>
            <a:off x="1600200" y="1884700"/>
            <a:ext cx="97536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hlinkClick r:id="rId3"/>
            </a:endParaRPr>
          </a:p>
          <a:p>
            <a:endParaRPr lang="en-GB" b="0" i="0" dirty="0">
              <a:solidFill>
                <a:srgbClr val="383838"/>
              </a:solidFill>
              <a:effectLst/>
              <a:latin typeface="Aptos" panose="020B0004020202020204" pitchFamily="34" charset="0"/>
            </a:endParaRPr>
          </a:p>
          <a:p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</a:rPr>
              <a:t>Quotations for certain works not required.  South Dublin County Council  </a:t>
            </a:r>
            <a:r>
              <a:rPr lang="en-GB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hlinkClick r:id="rId4"/>
              </a:rPr>
              <a:t>Standard Costing document</a:t>
            </a:r>
            <a:r>
              <a:rPr lang="en-GB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</a:rPr>
              <a:t>is available on </a:t>
            </a:r>
            <a:r>
              <a:rPr lang="en-GB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hlinkClick r:id="rId5"/>
              </a:rPr>
              <a:t>www.sdcc.ie</a:t>
            </a:r>
            <a:r>
              <a:rPr lang="en-GB" sz="3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.  </a:t>
            </a:r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</a:rPr>
              <a:t>This outlines standard costs used for various works. </a:t>
            </a:r>
          </a:p>
          <a:p>
            <a:endParaRPr lang="en-GB" sz="3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GB" sz="3600" dirty="0">
                <a:solidFill>
                  <a:srgbClr val="000000"/>
                </a:solidFill>
                <a:latin typeface="Aptos" panose="020B0004020202020204" pitchFamily="34" charset="0"/>
              </a:rPr>
              <a:t>Applications can be downloaded and posted or applicants can apply online, see information and links below: </a:t>
            </a:r>
          </a:p>
          <a:p>
            <a:endParaRPr lang="en-GB" sz="3600" dirty="0">
              <a:latin typeface="Aptos" panose="020B0004020202020204" pitchFamily="34" charset="0"/>
              <a:hlinkClick r:id="rId3"/>
            </a:endParaRPr>
          </a:p>
          <a:p>
            <a:r>
              <a:rPr lang="en-IE" sz="3600" dirty="0">
                <a:latin typeface="Aptos" panose="020B0004020202020204" pitchFamily="34" charset="0"/>
                <a:hlinkClick r:id="rId6"/>
              </a:rPr>
              <a:t>Housing Grants - SDCC</a:t>
            </a:r>
            <a:endParaRPr lang="en-GB" sz="3600" dirty="0">
              <a:latin typeface="Aptos" panose="020B0004020202020204" pitchFamily="34" charset="0"/>
              <a:hlinkClick r:id="rId3"/>
            </a:endParaRPr>
          </a:p>
          <a:p>
            <a:endParaRPr lang="en-GB" sz="3600" dirty="0">
              <a:latin typeface="Aptos" panose="020B0004020202020204" pitchFamily="34" charset="0"/>
              <a:hlinkClick r:id="rId3"/>
            </a:endParaRPr>
          </a:p>
          <a:p>
            <a:r>
              <a:rPr lang="en-GB" sz="3600" dirty="0">
                <a:latin typeface="Aptos" panose="020B0004020202020204" pitchFamily="34" charset="0"/>
                <a:hlinkClick r:id="rId3"/>
              </a:rPr>
              <a:t>(81) HOL PHG Short HD – YouTube</a:t>
            </a:r>
            <a:endParaRPr lang="en-GB" sz="3600" dirty="0">
              <a:latin typeface="Aptos" panose="020B0004020202020204" pitchFamily="34" charset="0"/>
            </a:endParaRPr>
          </a:p>
          <a:p>
            <a:endParaRPr lang="en-GB" sz="3600" dirty="0">
              <a:latin typeface="Aptos" panose="020B0004020202020204" pitchFamily="34" charset="0"/>
            </a:endParaRPr>
          </a:p>
          <a:p>
            <a:r>
              <a:rPr lang="en-IE" sz="3600" dirty="0">
                <a:latin typeface="Aptos" panose="020B0004020202020204" pitchFamily="34" charset="0"/>
                <a:hlinkClick r:id="rId7"/>
              </a:rPr>
              <a:t>Housing Online</a:t>
            </a:r>
            <a:endParaRPr lang="en-IE" sz="3600" dirty="0"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CE7B2-3E0F-A502-24B0-E144779471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63400" y="3510884"/>
            <a:ext cx="49434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3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F5F8B-97A6-DE5A-79E6-83E3C08F6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E3540C5-573B-A634-6B8F-D3CD481E221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D48B1-3621-9A7A-1F71-94B1ED513FD6}"/>
              </a:ext>
            </a:extLst>
          </p:cNvPr>
          <p:cNvSpPr txBox="1"/>
          <p:nvPr/>
        </p:nvSpPr>
        <p:spPr>
          <a:xfrm>
            <a:off x="8093396" y="2171700"/>
            <a:ext cx="928020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solidFill>
                  <a:srgbClr val="000000"/>
                </a:solidFill>
                <a:latin typeface="Aptos" panose="020B0004020202020204" pitchFamily="34" charset="0"/>
              </a:rPr>
              <a:t>To apply for a grant or if any questions :</a:t>
            </a:r>
          </a:p>
          <a:p>
            <a:endParaRPr lang="en-IE" sz="60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IE" sz="6000" dirty="0">
                <a:solidFill>
                  <a:srgbClr val="000000"/>
                </a:solidFill>
                <a:latin typeface="Aptos" panose="020B0004020202020204" pitchFamily="34" charset="0"/>
              </a:rPr>
              <a:t>Phone:  01 414 9373</a:t>
            </a:r>
          </a:p>
          <a:p>
            <a:endParaRPr lang="en-IE" sz="60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IE" sz="6000" dirty="0">
                <a:solidFill>
                  <a:srgbClr val="000000"/>
                </a:solidFill>
                <a:latin typeface="Aptos" panose="020B0004020202020204" pitchFamily="34" charset="0"/>
              </a:rPr>
              <a:t>Email </a:t>
            </a:r>
            <a:r>
              <a:rPr lang="en-IE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hgrants@sdublincoco.ie</a:t>
            </a:r>
            <a:endParaRPr lang="en-IE" sz="4800" b="1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IE" sz="2400" b="1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IE" sz="2400" b="1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IE" b="1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IE" b="1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4F8C62-9188-F454-8CB3-F6707658BF8D}"/>
              </a:ext>
            </a:extLst>
          </p:cNvPr>
          <p:cNvSpPr txBox="1"/>
          <p:nvPr/>
        </p:nvSpPr>
        <p:spPr>
          <a:xfrm>
            <a:off x="2005822" y="830633"/>
            <a:ext cx="128531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Housing Grants Team</a:t>
            </a:r>
            <a:endParaRPr lang="en-IE" sz="8000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337E0-8336-D9C3-BEDA-CCE09B441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65" y="2236767"/>
            <a:ext cx="4725059" cy="504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7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9A5E7-54D4-94C4-6C9C-87507906D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7CC06E2-1F1C-BCF5-773F-0C57F56EE65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F4096B-043E-286E-EF1B-403BA461DFBC}"/>
              </a:ext>
            </a:extLst>
          </p:cNvPr>
          <p:cNvSpPr txBox="1"/>
          <p:nvPr/>
        </p:nvSpPr>
        <p:spPr>
          <a:xfrm>
            <a:off x="1447800" y="2171700"/>
            <a:ext cx="15925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lvl="0" indent="0">
              <a:lnSpc>
                <a:spcPts val="2810"/>
              </a:lnSpc>
            </a:pPr>
            <a:r>
              <a:rPr lang="en-GB" sz="4400" dirty="0">
                <a:latin typeface="Arial"/>
              </a:rPr>
              <a:t>To support to individuals with disabilities by ensuring necessary </a:t>
            </a:r>
          </a:p>
          <a:p>
            <a:pPr marL="0" lvl="0" indent="0">
              <a:lnSpc>
                <a:spcPts val="2810"/>
              </a:lnSpc>
            </a:pPr>
            <a:endParaRPr lang="en-GB" sz="4400" dirty="0">
              <a:latin typeface="Arial"/>
            </a:endParaRPr>
          </a:p>
          <a:p>
            <a:pPr marL="0" lvl="0" indent="0">
              <a:lnSpc>
                <a:spcPts val="2810"/>
              </a:lnSpc>
            </a:pPr>
            <a:r>
              <a:rPr lang="en-GB" sz="4400" dirty="0">
                <a:latin typeface="Arial"/>
              </a:rPr>
              <a:t>adaptations, repairs, or improvements are made to their</a:t>
            </a:r>
          </a:p>
          <a:p>
            <a:pPr marL="0" lvl="0" indent="0">
              <a:lnSpc>
                <a:spcPts val="2810"/>
              </a:lnSpc>
            </a:pPr>
            <a:endParaRPr lang="en-GB" sz="4400" dirty="0">
              <a:latin typeface="Arial"/>
            </a:endParaRPr>
          </a:p>
          <a:p>
            <a:pPr marL="0" lvl="0" indent="0">
              <a:lnSpc>
                <a:spcPts val="2810"/>
              </a:lnSpc>
            </a:pPr>
            <a:r>
              <a:rPr lang="en-GB" sz="4400" dirty="0">
                <a:latin typeface="Arial"/>
              </a:rPr>
              <a:t>homes to better suit their needs. </a:t>
            </a:r>
          </a:p>
          <a:p>
            <a:pPr marL="0" lvl="0" indent="0">
              <a:lnSpc>
                <a:spcPts val="2810"/>
              </a:lnSpc>
            </a:pPr>
            <a:endParaRPr lang="en-GB" sz="4400" dirty="0">
              <a:latin typeface="Arial"/>
            </a:endParaRPr>
          </a:p>
          <a:p>
            <a:pPr marL="0" lvl="0" indent="0">
              <a:lnSpc>
                <a:spcPct val="150000"/>
              </a:lnSpc>
            </a:pPr>
            <a:r>
              <a:rPr lang="en-GB" sz="4400" dirty="0">
                <a:latin typeface="Arial"/>
              </a:rPr>
              <a:t>To provide assistance to older people (66 and over) living in poor housing conditions with essential repairs or upgrades.</a:t>
            </a:r>
          </a:p>
          <a:p>
            <a:pPr marL="0" lvl="0" indent="0">
              <a:lnSpc>
                <a:spcPct val="150000"/>
              </a:lnSpc>
            </a:pPr>
            <a:endParaRPr lang="en-GB" sz="4400" dirty="0">
              <a:latin typeface="Arial"/>
            </a:endParaRPr>
          </a:p>
          <a:p>
            <a:endParaRPr lang="en-IE" sz="24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ADA0D7-C646-ED43-9D42-F2CE564642DC}"/>
              </a:ext>
            </a:extLst>
          </p:cNvPr>
          <p:cNvSpPr txBox="1"/>
          <p:nvPr/>
        </p:nvSpPr>
        <p:spPr>
          <a:xfrm>
            <a:off x="4724401" y="913328"/>
            <a:ext cx="92802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IE" sz="8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Overview</a:t>
            </a:r>
            <a:r>
              <a:rPr lang="en-IE" sz="6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25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3CD31-1E74-2288-C6E4-9CAB08A78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24C5B1B-D179-85A5-D17F-89C789DED4D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54B63-F0CD-76F3-CEBC-2FD8FE0B411E}"/>
              </a:ext>
            </a:extLst>
          </p:cNvPr>
          <p:cNvSpPr txBox="1"/>
          <p:nvPr/>
        </p:nvSpPr>
        <p:spPr>
          <a:xfrm>
            <a:off x="4724401" y="913328"/>
            <a:ext cx="9280204" cy="1254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IE" sz="7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2024 </a:t>
            </a:r>
            <a:r>
              <a:rPr lang="en-IE" sz="7000" b="1" kern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Budget : €4.5m</a:t>
            </a:r>
            <a:endParaRPr lang="en-US" sz="7000" b="1" dirty="0">
              <a:solidFill>
                <a:schemeClr val="tx1">
                  <a:lumMod val="50000"/>
                  <a:lumOff val="50000"/>
                </a:schemeClr>
              </a:solidFill>
              <a:latin typeface="Arial Bold"/>
            </a:endParaRPr>
          </a:p>
        </p:txBody>
      </p:sp>
      <p:graphicFrame>
        <p:nvGraphicFramePr>
          <p:cNvPr id="20" name="TextBox 4">
            <a:extLst>
              <a:ext uri="{FF2B5EF4-FFF2-40B4-BE49-F238E27FC236}">
                <a16:creationId xmlns:a16="http://schemas.microsoft.com/office/drawing/2014/main" id="{9C5C823C-835E-019D-3086-3DAE896CAE6B}"/>
              </a:ext>
            </a:extLst>
          </p:cNvPr>
          <p:cNvGraphicFramePr/>
          <p:nvPr/>
        </p:nvGraphicFramePr>
        <p:xfrm>
          <a:off x="914400" y="2171700"/>
          <a:ext cx="16459200" cy="573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368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248E1-A0A2-A170-506D-9907A479F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18DDA00-9DC8-14BE-98E1-5F292F20E655}"/>
              </a:ext>
            </a:extLst>
          </p:cNvPr>
          <p:cNvSpPr/>
          <p:nvPr/>
        </p:nvSpPr>
        <p:spPr>
          <a:xfrm>
            <a:off x="-228600" y="-1403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1DECF-8AB1-B520-374B-ADA4A5946BE0}"/>
              </a:ext>
            </a:extLst>
          </p:cNvPr>
          <p:cNvSpPr txBox="1"/>
          <p:nvPr/>
        </p:nvSpPr>
        <p:spPr>
          <a:xfrm>
            <a:off x="1447800" y="1519007"/>
            <a:ext cx="15925800" cy="9107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IE" sz="2800" b="1" dirty="0">
                <a:latin typeface="Arial"/>
              </a:rPr>
              <a:t>From 1</a:t>
            </a:r>
            <a:r>
              <a:rPr lang="en-IE" sz="2800" b="1" baseline="30000" dirty="0">
                <a:latin typeface="Arial"/>
              </a:rPr>
              <a:t>st</a:t>
            </a:r>
            <a:r>
              <a:rPr lang="en-IE" sz="2800" b="1" dirty="0">
                <a:latin typeface="Arial"/>
              </a:rPr>
              <a:t> December 2024, </a:t>
            </a:r>
            <a:r>
              <a:rPr lang="en-GB" sz="2800" dirty="0">
                <a:hlinkClick r:id="rId3"/>
              </a:rPr>
              <a:t>S.I. No. 612/2024 - Housing (Adaptation Grants for Older People and Disabled People) Regulations 2024</a:t>
            </a:r>
            <a:r>
              <a:rPr lang="en-GB" sz="2800" dirty="0"/>
              <a:t> </a:t>
            </a:r>
            <a:r>
              <a:rPr lang="en-IE" sz="2800" b="1" dirty="0">
                <a:latin typeface="Arial"/>
              </a:rPr>
              <a:t>came into effect. </a:t>
            </a:r>
            <a:br>
              <a:rPr lang="en-IE" sz="2800" b="1" dirty="0">
                <a:latin typeface="Arial"/>
              </a:rPr>
            </a:br>
            <a:endParaRPr lang="en-IE" sz="2800" b="1" dirty="0">
              <a:latin typeface="Arial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IE" sz="2800" dirty="0">
                <a:latin typeface="Arial"/>
              </a:rPr>
              <a:t>	</a:t>
            </a:r>
            <a:r>
              <a:rPr lang="en-IE" sz="2800" b="1" dirty="0">
                <a:latin typeface="Arial"/>
              </a:rPr>
              <a:t>Main changes include: </a:t>
            </a:r>
          </a:p>
          <a:p>
            <a:pPr marL="914400" lvl="1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latin typeface="Arial"/>
              </a:rPr>
              <a:t>Housing Adaptation Grant – max grant increased from €30,000 to €40,000</a:t>
            </a:r>
          </a:p>
          <a:p>
            <a:pPr marL="914400" lvl="1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latin typeface="Arial"/>
              </a:rPr>
              <a:t>Housing Aid for Older People – max grant increase from €8,000 to €10,700</a:t>
            </a:r>
          </a:p>
          <a:p>
            <a:pPr marL="914400" lvl="1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latin typeface="Arial"/>
              </a:rPr>
              <a:t>Mobility Aids Grant – max grant increase from €6,000 to €8,000</a:t>
            </a:r>
          </a:p>
          <a:p>
            <a:pPr marL="914400" lvl="1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latin typeface="Arial"/>
              </a:rPr>
              <a:t>Income will be assessed based on homeowner and spouse in owner occupied housing and tenant and spouse in private rent accommodation, previously assessed on full housing income.</a:t>
            </a:r>
          </a:p>
          <a:p>
            <a:pPr marL="914400" lvl="1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latin typeface="Arial"/>
              </a:rPr>
              <a:t>Deductions for children and full-time carers increased from €5,000 to €6,250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en-IE" sz="2800" b="1" dirty="0">
                <a:latin typeface="Arial"/>
              </a:rPr>
              <a:t>	New deductions include: </a:t>
            </a:r>
          </a:p>
          <a:p>
            <a:pPr marL="914400" lvl="1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latin typeface="Arial"/>
              </a:rPr>
              <a:t>Housing mortgage/rent expenses – up to €6,250  </a:t>
            </a:r>
          </a:p>
          <a:p>
            <a:pPr marL="914400" lvl="1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latin typeface="Arial"/>
              </a:rPr>
              <a:t>Residential Care fees – up to €12,500</a:t>
            </a:r>
          </a:p>
          <a:p>
            <a:pPr marL="914400" lvl="1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E" sz="2800" dirty="0">
              <a:latin typeface="Arial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</a:pPr>
            <a:endParaRPr lang="en-IE" sz="2800" dirty="0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99ABE-6218-DAE9-CE19-F416DE429DA3}"/>
              </a:ext>
            </a:extLst>
          </p:cNvPr>
          <p:cNvSpPr txBox="1"/>
          <p:nvPr/>
        </p:nvSpPr>
        <p:spPr>
          <a:xfrm>
            <a:off x="2971800" y="254750"/>
            <a:ext cx="11337605" cy="12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IE" sz="7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Grant Scheme Provisions </a:t>
            </a:r>
          </a:p>
        </p:txBody>
      </p:sp>
    </p:spTree>
    <p:extLst>
      <p:ext uri="{BB962C8B-B14F-4D97-AF65-F5344CB8AC3E}">
        <p14:creationId xmlns:p14="http://schemas.microsoft.com/office/powerpoint/2010/main" val="68841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D4B6F-6D1E-B506-DE6D-20D178811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A94B79D-CCAA-F641-AFD4-E75BDC492C92}"/>
              </a:ext>
            </a:extLst>
          </p:cNvPr>
          <p:cNvSpPr/>
          <p:nvPr/>
        </p:nvSpPr>
        <p:spPr>
          <a:xfrm>
            <a:off x="-228600" y="-1403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19E8DB-5795-29A5-4111-D13F5C0ECC21}"/>
              </a:ext>
            </a:extLst>
          </p:cNvPr>
          <p:cNvSpPr txBox="1"/>
          <p:nvPr/>
        </p:nvSpPr>
        <p:spPr>
          <a:xfrm>
            <a:off x="1447800" y="1519007"/>
            <a:ext cx="15925800" cy="786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IE" sz="2800" b="1" dirty="0">
                <a:latin typeface="Arial"/>
              </a:rPr>
              <a:t>Housing Adaptation Grant (HAG)  </a:t>
            </a:r>
          </a:p>
          <a:p>
            <a:pPr marL="685800"/>
            <a:r>
              <a:rPr lang="en-IE" sz="2800" dirty="0">
                <a:latin typeface="Arial"/>
              </a:rPr>
              <a:t>Purpose: Assists individuals with disabilities in making necessary adaptations to their homes.  </a:t>
            </a:r>
          </a:p>
          <a:p>
            <a:pPr marL="685800"/>
            <a:r>
              <a:rPr lang="en-IE" sz="2800" dirty="0">
                <a:latin typeface="Arial"/>
              </a:rPr>
              <a:t>Maximum Grant: €40,000  </a:t>
            </a:r>
          </a:p>
          <a:p>
            <a:pPr marL="685800"/>
            <a:r>
              <a:rPr lang="en-IE" sz="2800" dirty="0">
                <a:latin typeface="Arial"/>
              </a:rPr>
              <a:t>Eligibility: Means-tested and requires a recommendation from an Occupational Therapist.</a:t>
            </a:r>
          </a:p>
          <a:p>
            <a:r>
              <a:rPr lang="en-IE" sz="2800" dirty="0">
                <a:latin typeface="Arial"/>
              </a:rPr>
              <a:t> </a:t>
            </a:r>
          </a:p>
          <a:p>
            <a:pPr lvl="0">
              <a:lnSpc>
                <a:spcPct val="115000"/>
              </a:lnSpc>
            </a:pPr>
            <a:r>
              <a:rPr lang="en-IE" sz="2800" b="1" dirty="0">
                <a:latin typeface="Arial"/>
              </a:rPr>
              <a:t>Housing Aid for Older People Grant (HOP)  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E" sz="2800" dirty="0">
                <a:latin typeface="Arial"/>
              </a:rPr>
              <a:t>Purpose: Provides funding for essential repairs and improvements for older adults aged 66 and above.  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E" sz="2800" dirty="0">
                <a:latin typeface="Arial"/>
              </a:rPr>
              <a:t>Maximum Grant: €10,700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2800" dirty="0">
                <a:latin typeface="Arial"/>
              </a:rPr>
              <a:t>Eligibility: Means-tested.</a:t>
            </a:r>
          </a:p>
          <a:p>
            <a:r>
              <a:rPr lang="en-IE" sz="2800" dirty="0">
                <a:latin typeface="Arial"/>
              </a:rPr>
              <a:t> </a:t>
            </a:r>
          </a:p>
          <a:p>
            <a:pPr lvl="0">
              <a:lnSpc>
                <a:spcPct val="115000"/>
              </a:lnSpc>
            </a:pPr>
            <a:r>
              <a:rPr lang="en-IE" sz="2800" b="1" dirty="0">
                <a:latin typeface="Arial"/>
              </a:rPr>
              <a:t>Mobility Aids Grant (MAG)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E" sz="2800" dirty="0">
                <a:latin typeface="Arial"/>
              </a:rPr>
              <a:t>Purpose: Supports mobility-related works for older persons </a:t>
            </a:r>
          </a:p>
          <a:p>
            <a:pPr marL="742950" lvl="1" indent="-28575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E" sz="2800" dirty="0">
                <a:latin typeface="Arial"/>
              </a:rPr>
              <a:t>Maximum Grant: €8,000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E" sz="2800" dirty="0">
                <a:latin typeface="Arial"/>
              </a:rPr>
              <a:t>Eligibility: Means-tested for households with an income below €37,500 and requires a recommendation from an occupational therapist.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EED7E-C8CF-7D62-FD45-27551288D064}"/>
              </a:ext>
            </a:extLst>
          </p:cNvPr>
          <p:cNvSpPr txBox="1"/>
          <p:nvPr/>
        </p:nvSpPr>
        <p:spPr>
          <a:xfrm>
            <a:off x="2971800" y="254750"/>
            <a:ext cx="11337605" cy="12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IE" sz="70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Grant Scheme Provisions </a:t>
            </a:r>
          </a:p>
        </p:txBody>
      </p:sp>
    </p:spTree>
    <p:extLst>
      <p:ext uri="{BB962C8B-B14F-4D97-AF65-F5344CB8AC3E}">
        <p14:creationId xmlns:p14="http://schemas.microsoft.com/office/powerpoint/2010/main" val="181150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8600" y="-952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3" name="AutoShape 3"/>
          <p:cNvSpPr/>
          <p:nvPr/>
        </p:nvSpPr>
        <p:spPr>
          <a:xfrm>
            <a:off x="1190625" y="5133975"/>
            <a:ext cx="16068675" cy="0"/>
          </a:xfrm>
          <a:prstGeom prst="line">
            <a:avLst/>
          </a:prstGeom>
          <a:ln w="19050" cap="rnd">
            <a:solidFill>
              <a:srgbClr val="D95E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 dirty="0"/>
          </a:p>
        </p:txBody>
      </p:sp>
      <p:grpSp>
        <p:nvGrpSpPr>
          <p:cNvPr id="4" name="Group 4"/>
          <p:cNvGrpSpPr/>
          <p:nvPr/>
        </p:nvGrpSpPr>
        <p:grpSpPr>
          <a:xfrm>
            <a:off x="1028700" y="4981575"/>
            <a:ext cx="323850" cy="32385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95E00"/>
            </a:solidFill>
          </p:spPr>
          <p:txBody>
            <a:bodyPr/>
            <a:lstStyle/>
            <a:p>
              <a:endParaRPr lang="en-IE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317258" y="4972050"/>
            <a:ext cx="323850" cy="32385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95E00"/>
            </a:solidFill>
          </p:spPr>
          <p:txBody>
            <a:bodyPr/>
            <a:lstStyle/>
            <a:p>
              <a:endParaRPr lang="en-IE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05817" y="4972050"/>
            <a:ext cx="323850" cy="32385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95E00"/>
            </a:solidFill>
          </p:spPr>
          <p:txBody>
            <a:bodyPr/>
            <a:lstStyle/>
            <a:p>
              <a:endParaRPr lang="en-IE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894375" y="4972050"/>
            <a:ext cx="323850" cy="32385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95E00"/>
            </a:solidFill>
          </p:spPr>
          <p:txBody>
            <a:bodyPr/>
            <a:lstStyle/>
            <a:p>
              <a:endParaRPr lang="en-IE" dirty="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866775"/>
            <a:ext cx="162306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51626F"/>
                </a:solidFill>
                <a:latin typeface="Aptos" panose="020B0004020202020204" pitchFamily="34" charset="0"/>
              </a:rPr>
              <a:t>Average Timeline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5915025"/>
            <a:ext cx="3364925" cy="136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IE" sz="2400" b="1" kern="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Initial Inspection &amp; Validation:</a:t>
            </a:r>
          </a:p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IE" sz="2400" b="1" kern="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2 weeks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76167" y="7354365"/>
            <a:ext cx="3364925" cy="712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IE" sz="1800" b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Assessment of the application and evaluation of the property.</a:t>
            </a:r>
            <a:endParaRPr lang="en-US" sz="2100" b="1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317258" y="5915025"/>
            <a:ext cx="3364925" cy="1351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IE" sz="2400" b="1" kern="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Costing:</a:t>
            </a:r>
          </a:p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endParaRPr lang="en-IE" sz="2400" b="1" kern="0" dirty="0">
              <a:solidFill>
                <a:schemeClr val="accent6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IE" sz="2400" b="1" kern="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 weeks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290992" y="7354365"/>
            <a:ext cx="3364925" cy="1084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IE" sz="1800" b="1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Preparation of an estimated cost for the proposed works and approval.</a:t>
            </a:r>
            <a:endParaRPr lang="en-US" sz="2100" b="1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605817" y="5915025"/>
            <a:ext cx="3364925" cy="1339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IE" sz="2400" b="1" kern="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Senior Management Review:</a:t>
            </a:r>
          </a:p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IE" sz="2400" b="1" kern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1 week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632085" y="7347209"/>
            <a:ext cx="3364925" cy="108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I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Final review and approval by senior management.  </a:t>
            </a:r>
          </a:p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endParaRPr lang="en-US" sz="2100" u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872636" y="6015968"/>
            <a:ext cx="3364925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IE" sz="2400" b="1" kern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Approval letters issued to applicants</a:t>
            </a:r>
            <a:r>
              <a:rPr lang="en-IE" sz="2400" b="1" kern="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</a:t>
            </a:r>
          </a:p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IE" sz="2400" b="1" kern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1 week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 Bold"/>
            </a:endParaRPr>
          </a:p>
          <a:p>
            <a:endParaRPr lang="en-GB" dirty="0"/>
          </a:p>
        </p:txBody>
      </p:sp>
      <p:sp>
        <p:nvSpPr>
          <p:cNvPr id="20" name="TextBox 20"/>
          <p:cNvSpPr txBox="1"/>
          <p:nvPr/>
        </p:nvSpPr>
        <p:spPr>
          <a:xfrm>
            <a:off x="13820103" y="7336924"/>
            <a:ext cx="3364925" cy="729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GB" b="1" dirty="0">
                <a:latin typeface="Aptos" panose="020B0004020202020204" pitchFamily="34" charset="0"/>
              </a:rPr>
              <a:t>Notification of approval sent to applicants.</a:t>
            </a:r>
            <a:endParaRPr lang="en-US" b="1" u="none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3" name="TextBox 3"/>
          <p:cNvSpPr txBox="1"/>
          <p:nvPr/>
        </p:nvSpPr>
        <p:spPr>
          <a:xfrm>
            <a:off x="1922744" y="1584371"/>
            <a:ext cx="1444251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IE" sz="8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Applications received 2024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66097" y="4323034"/>
            <a:ext cx="6799160" cy="425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Aptos" panose="020B0004020202020204" pitchFamily="34" charset="0"/>
              </a:rPr>
              <a:t>Applications Received -855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000000"/>
                </a:solidFill>
                <a:latin typeface="Aptos" panose="020B0004020202020204" pitchFamily="34" charset="0"/>
              </a:rPr>
              <a:t>Applications Approved – 629 average value €7,790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Online Applications -</a:t>
            </a:r>
            <a:r>
              <a:rPr lang="en-IE" sz="2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20</a:t>
            </a:r>
            <a:endParaRPr lang="en-IE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indent="-457200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latin typeface="Aptos" panose="020B0004020202020204" pitchFamily="34" charset="0"/>
              </a:rPr>
              <a:t>53% of applications are deemed invalid, requiring follow up by Grants team </a:t>
            </a:r>
          </a:p>
          <a:p>
            <a:pPr>
              <a:lnSpc>
                <a:spcPts val="4199"/>
              </a:lnSpc>
              <a:spcBef>
                <a:spcPct val="0"/>
              </a:spcBef>
            </a:pPr>
            <a:endParaRPr lang="en-IE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799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36012-9DB9-2263-9589-62A0663A4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152900"/>
            <a:ext cx="7172135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428362"/>
              </p:ext>
            </p:extLst>
          </p:nvPr>
        </p:nvGraphicFramePr>
        <p:xfrm>
          <a:off x="1870092" y="2350211"/>
          <a:ext cx="14547816" cy="6831888"/>
        </p:xfrm>
        <a:graphic>
          <a:graphicData uri="http://schemas.openxmlformats.org/drawingml/2006/table">
            <a:tbl>
              <a:tblPr/>
              <a:tblGrid>
                <a:gridCol w="2424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4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4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24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3105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9468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I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100" dirty="0"/>
                        <a:t> 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105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105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105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2B021CC-0C6C-DCB3-47A7-19791DEA9712}"/>
              </a:ext>
            </a:extLst>
          </p:cNvPr>
          <p:cNvSpPr txBox="1"/>
          <p:nvPr/>
        </p:nvSpPr>
        <p:spPr>
          <a:xfrm>
            <a:off x="11734800" y="3403502"/>
            <a:ext cx="449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Type of Works </a:t>
            </a:r>
          </a:p>
          <a:p>
            <a:pPr algn="ctr"/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Level Access Facilities 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Downstairs WC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Stairlifts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Ramps And Handrails 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Steps 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Handrails 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Grab Rails 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Higher Toilets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Hoists 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Extensions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Platform Lifts 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Level Access Threshold (Doors)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Windows And Doors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Heating Systems 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Oil And Gas Boilers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Electrical Upgrades 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IE" sz="1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Roof Repairs</a:t>
            </a:r>
            <a:endParaRPr lang="en-IE" sz="1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F1F4C-3116-7990-CBBC-E077DC986F85}"/>
              </a:ext>
            </a:extLst>
          </p:cNvPr>
          <p:cNvSpPr txBox="1"/>
          <p:nvPr/>
        </p:nvSpPr>
        <p:spPr>
          <a:xfrm>
            <a:off x="2438400" y="800100"/>
            <a:ext cx="12954000" cy="11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800" dirty="0">
                <a:solidFill>
                  <a:srgbClr val="51626F"/>
                </a:solidFill>
                <a:latin typeface="Aptos" panose="020B0004020202020204" pitchFamily="34" charset="0"/>
              </a:rPr>
              <a:t>Breakdown by Local Electoral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F199C-CD9B-1572-BDF3-511378F76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675" y="4152900"/>
            <a:ext cx="9262028" cy="46725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8AC20-A7D8-0F9F-DB64-0AD98FB49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09CAA66-995F-54D5-E9BD-CA90545DCF5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DAE43-B1C7-600E-A473-B76F0C4186FC}"/>
              </a:ext>
            </a:extLst>
          </p:cNvPr>
          <p:cNvSpPr txBox="1"/>
          <p:nvPr/>
        </p:nvSpPr>
        <p:spPr>
          <a:xfrm>
            <a:off x="6019800" y="2171700"/>
            <a:ext cx="1135380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rgbClr val="000000"/>
                </a:solidFill>
                <a:latin typeface="Aptos" panose="020B0004020202020204" pitchFamily="34" charset="0"/>
              </a:rPr>
              <a:t>Non-Valid Applications  </a:t>
            </a:r>
            <a:endParaRPr lang="en-IE" sz="28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0000"/>
                </a:solidFill>
                <a:latin typeface="Aptos" panose="020B0004020202020204" pitchFamily="34" charset="0"/>
              </a:rPr>
              <a:t>Significant number (53%) of applications require follow up and may be returned due to incomplete forms and missing documentation</a:t>
            </a:r>
          </a:p>
          <a:p>
            <a:pPr marL="342900" indent="-342900">
              <a:buAutoNum type="arabicPeriod"/>
            </a:pPr>
            <a:endParaRPr lang="en-IE" sz="2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IE" sz="4000" b="1" dirty="0">
                <a:solidFill>
                  <a:srgbClr val="000000"/>
                </a:solidFill>
                <a:latin typeface="Aptos" panose="020B0004020202020204" pitchFamily="34" charset="0"/>
              </a:rPr>
              <a:t>Common missing documents</a:t>
            </a:r>
            <a:endParaRPr lang="en-IE" sz="2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0000"/>
                </a:solidFill>
                <a:latin typeface="Aptos" panose="020B0004020202020204" pitchFamily="34" charset="0"/>
              </a:rPr>
              <a:t>Income statements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0000"/>
                </a:solidFill>
                <a:latin typeface="Aptos" panose="020B0004020202020204" pitchFamily="34" charset="0"/>
              </a:rPr>
              <a:t>LPT statements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0000"/>
                </a:solidFill>
                <a:latin typeface="Aptos" panose="020B0004020202020204" pitchFamily="34" charset="0"/>
              </a:rPr>
              <a:t>OT receipts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0000"/>
                </a:solidFill>
                <a:latin typeface="Aptos" panose="020B0004020202020204" pitchFamily="34" charset="0"/>
              </a:rPr>
              <a:t>Contractor letters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4000" b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IE" sz="4000" b="1" dirty="0">
                <a:solidFill>
                  <a:srgbClr val="000000"/>
                </a:solidFill>
                <a:latin typeface="Aptos" panose="020B0004020202020204" pitchFamily="34" charset="0"/>
              </a:rPr>
              <a:t> Access for Inspections </a:t>
            </a:r>
          </a:p>
          <a:p>
            <a:endParaRPr lang="en-IE" sz="2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0000"/>
                </a:solidFill>
                <a:latin typeface="Aptos" panose="020B0004020202020204" pitchFamily="34" charset="0"/>
              </a:rPr>
              <a:t>Difficulty in contacting applicants to arrange inspection as a suitable time to carry out necessary inspections</a:t>
            </a:r>
            <a:r>
              <a:rPr lang="en-IE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.</a:t>
            </a:r>
          </a:p>
          <a:p>
            <a:endParaRPr lang="en-IE" sz="2400" b="1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IE" b="1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IE" b="1" dirty="0">
              <a:solidFill>
                <a:schemeClr val="tx1">
                  <a:lumMod val="50000"/>
                  <a:lumOff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IE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6EFBC-9508-E752-00E8-0CAD25BBEEE5}"/>
              </a:ext>
            </a:extLst>
          </p:cNvPr>
          <p:cNvSpPr txBox="1"/>
          <p:nvPr/>
        </p:nvSpPr>
        <p:spPr>
          <a:xfrm>
            <a:off x="4724401" y="913328"/>
            <a:ext cx="92802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Common Issues</a:t>
            </a:r>
          </a:p>
        </p:txBody>
      </p:sp>
      <p:pic>
        <p:nvPicPr>
          <p:cNvPr id="11" name="Picture 10" descr="Stack of file folders">
            <a:extLst>
              <a:ext uri="{FF2B5EF4-FFF2-40B4-BE49-F238E27FC236}">
                <a16:creationId xmlns:a16="http://schemas.microsoft.com/office/drawing/2014/main" id="{4196179F-F55F-3EB8-7E97-1667A7711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13774"/>
            <a:ext cx="45720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26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762</Words>
  <Application>Microsoft Office PowerPoint</Application>
  <PresentationFormat>Custom</PresentationFormat>
  <Paragraphs>142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Bold</vt:lpstr>
      <vt:lpstr>Calibri</vt:lpstr>
      <vt:lpstr>Arial</vt:lpstr>
      <vt:lpstr>Aptos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Michelle Robertson</dc:creator>
  <cp:lastModifiedBy>Fiona Hendley</cp:lastModifiedBy>
  <cp:revision>12</cp:revision>
  <dcterms:created xsi:type="dcterms:W3CDTF">2006-08-16T00:00:00Z</dcterms:created>
  <dcterms:modified xsi:type="dcterms:W3CDTF">2024-11-27T14:22:35Z</dcterms:modified>
  <dc:identifier>DAGCkzqZMNw</dc:identifier>
</cp:coreProperties>
</file>