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9"/>
  </p:notesMasterIdLst>
  <p:sldIdLst>
    <p:sldId id="256" r:id="rId2"/>
    <p:sldId id="257" r:id="rId3"/>
    <p:sldId id="308" r:id="rId4"/>
    <p:sldId id="309" r:id="rId5"/>
    <p:sldId id="311" r:id="rId6"/>
    <p:sldId id="314" r:id="rId7"/>
    <p:sldId id="315" r:id="rId8"/>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6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54BF2-9D83-4252-AA01-7B62FFDB6774}" v="338" dt="2024-11-28T14:34:51.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47A5393-EA5A-4CD4-812D-3B61A58351CE}" type="datetimeFigureOut">
              <a:rPr lang="en-IE" smtClean="0"/>
              <a:t>28/11/2024</a:t>
            </a:fld>
            <a:endParaRPr lang="en-IE"/>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4ED94A7-F53F-421F-8F86-885C29CBE80E}" type="slidenum">
              <a:rPr lang="en-IE" smtClean="0"/>
              <a:t>‹#›</a:t>
            </a:fld>
            <a:endParaRPr lang="en-IE"/>
          </a:p>
        </p:txBody>
      </p:sp>
    </p:spTree>
    <p:extLst>
      <p:ext uri="{BB962C8B-B14F-4D97-AF65-F5344CB8AC3E}">
        <p14:creationId xmlns:p14="http://schemas.microsoft.com/office/powerpoint/2010/main" val="121148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4ED94A7-F53F-421F-8F86-885C29CBE80E}" type="slidenum">
              <a:rPr lang="en-IE" smtClean="0"/>
              <a:t>3</a:t>
            </a:fld>
            <a:endParaRPr lang="en-IE"/>
          </a:p>
        </p:txBody>
      </p:sp>
    </p:spTree>
    <p:extLst>
      <p:ext uri="{BB962C8B-B14F-4D97-AF65-F5344CB8AC3E}">
        <p14:creationId xmlns:p14="http://schemas.microsoft.com/office/powerpoint/2010/main" val="200739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4ED94A7-F53F-421F-8F86-885C29CBE80E}" type="slidenum">
              <a:rPr lang="en-IE" smtClean="0"/>
              <a:t>5</a:t>
            </a:fld>
            <a:endParaRPr lang="en-IE"/>
          </a:p>
        </p:txBody>
      </p:sp>
    </p:spTree>
    <p:extLst>
      <p:ext uri="{BB962C8B-B14F-4D97-AF65-F5344CB8AC3E}">
        <p14:creationId xmlns:p14="http://schemas.microsoft.com/office/powerpoint/2010/main" val="4464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4ED94A7-F53F-421F-8F86-885C29CBE80E}" type="slidenum">
              <a:rPr lang="en-IE" smtClean="0"/>
              <a:t>7</a:t>
            </a:fld>
            <a:endParaRPr lang="en-IE"/>
          </a:p>
        </p:txBody>
      </p:sp>
    </p:spTree>
    <p:extLst>
      <p:ext uri="{BB962C8B-B14F-4D97-AF65-F5344CB8AC3E}">
        <p14:creationId xmlns:p14="http://schemas.microsoft.com/office/powerpoint/2010/main" val="129458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429F229-8A31-4099-933B-4E2B7C0C7316}" type="datetimeFigureOut">
              <a:rPr lang="en-IE" smtClean="0"/>
              <a:t>28/11/2024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04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28/11/2024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96580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28/11/2024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419306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28/11/2024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99239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9F229-8A31-4099-933B-4E2B7C0C7316}" type="datetimeFigureOut">
              <a:rPr lang="en-IE" smtClean="0"/>
              <a:t>28/11/2024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61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77426"/>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29F229-8A31-4099-933B-4E2B7C0C7316}" type="datetimeFigureOut">
              <a:rPr lang="en-IE" smtClean="0"/>
              <a:t>28/11/2024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3663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29F229-8A31-4099-933B-4E2B7C0C7316}" type="datetimeFigureOut">
              <a:rPr lang="en-IE" smtClean="0"/>
              <a:t>28/11/2024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12549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29F229-8A31-4099-933B-4E2B7C0C7316}" type="datetimeFigureOut">
              <a:rPr lang="en-IE" smtClean="0"/>
              <a:t>28/11/2024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165809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429F229-8A31-4099-933B-4E2B7C0C7316}" type="datetimeFigureOut">
              <a:rPr lang="en-IE" smtClean="0"/>
              <a:t>28/11/2024</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372586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429F229-8A31-4099-933B-4E2B7C0C7316}" type="datetimeFigureOut">
              <a:rPr lang="en-IE" smtClean="0"/>
              <a:t>28/11/2024</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512116-1830-4EE3-9116-93C322722853}" type="slidenum">
              <a:rPr lang="en-IE" smtClean="0"/>
              <a:t>‹#›</a:t>
            </a:fld>
            <a:endParaRPr lang="en-IE"/>
          </a:p>
        </p:txBody>
      </p:sp>
    </p:spTree>
    <p:extLst>
      <p:ext uri="{BB962C8B-B14F-4D97-AF65-F5344CB8AC3E}">
        <p14:creationId xmlns:p14="http://schemas.microsoft.com/office/powerpoint/2010/main" val="68489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29F229-8A31-4099-933B-4E2B7C0C7316}" type="datetimeFigureOut">
              <a:rPr lang="en-IE" smtClean="0"/>
              <a:t>28/11/2024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205399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8573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197033"/>
            <a:ext cx="10058400" cy="467206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29F229-8A31-4099-933B-4E2B7C0C7316}" type="datetimeFigureOut">
              <a:rPr lang="en-IE" smtClean="0"/>
              <a:t>28/11/2024</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B512116-1830-4EE3-9116-93C322722853}" type="slidenum">
              <a:rPr lang="en-IE" smtClean="0"/>
              <a:t>‹#›</a:t>
            </a:fld>
            <a:endParaRPr lang="en-IE"/>
          </a:p>
        </p:txBody>
      </p:sp>
    </p:spTree>
    <p:extLst>
      <p:ext uri="{BB962C8B-B14F-4D97-AF65-F5344CB8AC3E}">
        <p14:creationId xmlns:p14="http://schemas.microsoft.com/office/powerpoint/2010/main" val="33341409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168D-5E70-47E3-9548-5225FDCDB607}"/>
              </a:ext>
            </a:extLst>
          </p:cNvPr>
          <p:cNvSpPr>
            <a:spLocks noGrp="1"/>
          </p:cNvSpPr>
          <p:nvPr>
            <p:ph type="ctrTitle"/>
          </p:nvPr>
        </p:nvSpPr>
        <p:spPr>
          <a:xfrm>
            <a:off x="1507067" y="1578133"/>
            <a:ext cx="6060682" cy="2875534"/>
          </a:xfrm>
        </p:spPr>
        <p:txBody>
          <a:bodyPr>
            <a:normAutofit/>
          </a:bodyPr>
          <a:lstStyle/>
          <a:p>
            <a:r>
              <a:rPr lang="en-GB" sz="4000"/>
              <a:t>South Dublin </a:t>
            </a:r>
            <a:br>
              <a:rPr lang="en-GB" sz="4000"/>
            </a:br>
            <a:r>
              <a:rPr lang="en-GB" sz="4000"/>
              <a:t>SAFE SCHOOL ZONES</a:t>
            </a:r>
            <a:endParaRPr lang="en-IE" sz="4000"/>
          </a:p>
        </p:txBody>
      </p:sp>
      <p:sp>
        <p:nvSpPr>
          <p:cNvPr id="3" name="Subtitle 2">
            <a:extLst>
              <a:ext uri="{FF2B5EF4-FFF2-40B4-BE49-F238E27FC236}">
                <a16:creationId xmlns:a16="http://schemas.microsoft.com/office/drawing/2014/main" id="{32270376-D99A-4E8E-B071-79A06EA9AA57}"/>
              </a:ext>
            </a:extLst>
          </p:cNvPr>
          <p:cNvSpPr>
            <a:spLocks noGrp="1"/>
          </p:cNvSpPr>
          <p:nvPr>
            <p:ph type="subTitle" idx="1"/>
          </p:nvPr>
        </p:nvSpPr>
        <p:spPr>
          <a:xfrm>
            <a:off x="1507067" y="4453667"/>
            <a:ext cx="6705116" cy="1284403"/>
          </a:xfrm>
        </p:spPr>
        <p:txBody>
          <a:bodyPr>
            <a:normAutofit/>
          </a:bodyPr>
          <a:lstStyle/>
          <a:p>
            <a:r>
              <a:rPr lang="en-GB"/>
              <a:t>Land Use Planning and Transportation Strategic policy Committee. December 2024</a:t>
            </a:r>
          </a:p>
        </p:txBody>
      </p:sp>
      <p:pic>
        <p:nvPicPr>
          <p:cNvPr id="4" name="Picture 3" descr="Logo, company name&#10;&#10;Description automatically generated">
            <a:extLst>
              <a:ext uri="{FF2B5EF4-FFF2-40B4-BE49-F238E27FC236}">
                <a16:creationId xmlns:a16="http://schemas.microsoft.com/office/drawing/2014/main" id="{371C6D74-D55D-43E9-90BD-F6213DB9AC8D}"/>
              </a:ext>
            </a:extLst>
          </p:cNvPr>
          <p:cNvPicPr>
            <a:picLocks noChangeAspect="1"/>
          </p:cNvPicPr>
          <p:nvPr/>
        </p:nvPicPr>
        <p:blipFill>
          <a:blip r:embed="rId2"/>
          <a:stretch>
            <a:fillRect/>
          </a:stretch>
        </p:blipFill>
        <p:spPr>
          <a:xfrm>
            <a:off x="7062654" y="2608847"/>
            <a:ext cx="3280613" cy="1640306"/>
          </a:xfrm>
          <a:prstGeom prst="rect">
            <a:avLst/>
          </a:prstGeom>
        </p:spPr>
      </p:pic>
    </p:spTree>
    <p:extLst>
      <p:ext uri="{BB962C8B-B14F-4D97-AF65-F5344CB8AC3E}">
        <p14:creationId xmlns:p14="http://schemas.microsoft.com/office/powerpoint/2010/main" val="48263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6802D78-08AE-4322-A011-F916F2D42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a:extLst>
              <a:ext uri="{FF2B5EF4-FFF2-40B4-BE49-F238E27FC236}">
                <a16:creationId xmlns:a16="http://schemas.microsoft.com/office/drawing/2014/main" id="{BEAAE43D-BC92-1BC4-CD02-0393E305D551}"/>
              </a:ext>
            </a:extLst>
          </p:cNvPr>
          <p:cNvSpPr>
            <a:spLocks noGrp="1"/>
          </p:cNvSpPr>
          <p:nvPr>
            <p:ph type="title"/>
          </p:nvPr>
        </p:nvSpPr>
        <p:spPr>
          <a:xfrm>
            <a:off x="5144679" y="634946"/>
            <a:ext cx="6405063" cy="1450757"/>
          </a:xfrm>
        </p:spPr>
        <p:txBody>
          <a:bodyPr>
            <a:normAutofit/>
          </a:bodyPr>
          <a:lstStyle/>
          <a:p>
            <a:r>
              <a:rPr lang="en-GB"/>
              <a:t>S</a:t>
            </a:r>
            <a:r>
              <a:rPr lang="en-IE" err="1"/>
              <a:t>afe</a:t>
            </a:r>
            <a:r>
              <a:rPr lang="en-IE"/>
              <a:t> Routes to Schools</a:t>
            </a:r>
          </a:p>
        </p:txBody>
      </p:sp>
      <p:pic>
        <p:nvPicPr>
          <p:cNvPr id="8" name="Picture 7">
            <a:extLst>
              <a:ext uri="{FF2B5EF4-FFF2-40B4-BE49-F238E27FC236}">
                <a16:creationId xmlns:a16="http://schemas.microsoft.com/office/drawing/2014/main" id="{ABEB2825-0A31-FE46-52A0-9FD4D78316FF}"/>
              </a:ext>
            </a:extLst>
          </p:cNvPr>
          <p:cNvPicPr>
            <a:picLocks noChangeAspect="1"/>
          </p:cNvPicPr>
          <p:nvPr/>
        </p:nvPicPr>
        <p:blipFill>
          <a:blip r:embed="rId2">
            <a:extLst>
              <a:ext uri="{28A0092B-C50C-407E-A947-70E740481C1C}">
                <a14:useLocalDpi xmlns:a14="http://schemas.microsoft.com/office/drawing/2010/main" val="0"/>
              </a:ext>
            </a:extLst>
          </a:blip>
          <a:srcRect l="47469" t="-311" r="8715" b="311"/>
          <a:stretch/>
        </p:blipFill>
        <p:spPr>
          <a:xfrm>
            <a:off x="2724581" y="581099"/>
            <a:ext cx="1929714" cy="2476136"/>
          </a:xfrm>
          <a:prstGeom prst="rect">
            <a:avLst/>
          </a:prstGeom>
        </p:spPr>
      </p:pic>
      <p:cxnSp>
        <p:nvCxnSpPr>
          <p:cNvPr id="34" name="Straight Connector 33">
            <a:extLst>
              <a:ext uri="{FF2B5EF4-FFF2-40B4-BE49-F238E27FC236}">
                <a16:creationId xmlns:a16="http://schemas.microsoft.com/office/drawing/2014/main" id="{95FA3E87-F218-4BA5-921F-838DB6FC6F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836DFC-288C-FDE0-870E-201248E15B22}"/>
              </a:ext>
            </a:extLst>
          </p:cNvPr>
          <p:cNvPicPr>
            <a:picLocks noChangeAspect="1"/>
          </p:cNvPicPr>
          <p:nvPr/>
        </p:nvPicPr>
        <p:blipFill>
          <a:blip r:embed="rId3"/>
          <a:srcRect l="412" r="16784" b="1"/>
          <a:stretch/>
        </p:blipFill>
        <p:spPr>
          <a:xfrm>
            <a:off x="633999" y="3218101"/>
            <a:ext cx="4020296" cy="2476136"/>
          </a:xfrm>
          <a:prstGeom prst="rect">
            <a:avLst/>
          </a:prstGeom>
        </p:spPr>
      </p:pic>
      <p:sp>
        <p:nvSpPr>
          <p:cNvPr id="12" name="Content Placeholder 11">
            <a:extLst>
              <a:ext uri="{FF2B5EF4-FFF2-40B4-BE49-F238E27FC236}">
                <a16:creationId xmlns:a16="http://schemas.microsoft.com/office/drawing/2014/main" id="{A617CE61-DAF3-474C-7D23-A74CA10CE3D7}"/>
              </a:ext>
            </a:extLst>
          </p:cNvPr>
          <p:cNvSpPr>
            <a:spLocks noGrp="1"/>
          </p:cNvSpPr>
          <p:nvPr>
            <p:ph idx="1"/>
          </p:nvPr>
        </p:nvSpPr>
        <p:spPr>
          <a:xfrm>
            <a:off x="5144680" y="2198914"/>
            <a:ext cx="6008874" cy="3670180"/>
          </a:xfrm>
        </p:spPr>
        <p:txBody>
          <a:bodyPr>
            <a:normAutofit/>
          </a:bodyPr>
          <a:lstStyle/>
          <a:p>
            <a:pPr marL="0" indent="0">
              <a:buNone/>
            </a:pPr>
            <a:r>
              <a:rPr lang="en-GB" sz="1800" b="0" i="0">
                <a:effectLst/>
              </a:rPr>
              <a:t>The Safe Routes to School (SRTS) Programme was developed by the NTA and Green-Schools, An Taisce, in 2020, as a response to the need to support schools to increase walking and cycling to school.</a:t>
            </a:r>
          </a:p>
          <a:p>
            <a:pPr marL="0" indent="0">
              <a:buNone/>
            </a:pPr>
            <a:r>
              <a:rPr lang="en-GB" sz="1800"/>
              <a:t>SDCC have completed works to 6 schools since then, over two rounds of funding, with designs for 2 more at a detailed stage and 5 more to commence in 2025.</a:t>
            </a:r>
          </a:p>
          <a:p>
            <a:pPr marL="0" indent="0">
              <a:buNone/>
            </a:pPr>
            <a:r>
              <a:rPr lang="en-GB" sz="1800"/>
              <a:t>The works included in the SRTS programme can include large scale intervention such as junction tightening and new footpaths as well as bollards, road markings, pedestrian crossings and signage.</a:t>
            </a:r>
          </a:p>
        </p:txBody>
      </p:sp>
      <p:sp>
        <p:nvSpPr>
          <p:cNvPr id="35" name="Rectangle 34">
            <a:extLst>
              <a:ext uri="{FF2B5EF4-FFF2-40B4-BE49-F238E27FC236}">
                <a16:creationId xmlns:a16="http://schemas.microsoft.com/office/drawing/2014/main" id="{45598703-F094-4F74-93F0-945A832FF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36" name="Rectangle 35">
            <a:extLst>
              <a:ext uri="{FF2B5EF4-FFF2-40B4-BE49-F238E27FC236}">
                <a16:creationId xmlns:a16="http://schemas.microsoft.com/office/drawing/2014/main" id="{F0AC4F6F-0DD7-4E3F-ADF7-26B8E87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pic>
        <p:nvPicPr>
          <p:cNvPr id="13" name="Picture 12" descr="A parking lot with a van parked in it&#10;&#10;Description automatically generated with medium confidence">
            <a:extLst>
              <a:ext uri="{FF2B5EF4-FFF2-40B4-BE49-F238E27FC236}">
                <a16:creationId xmlns:a16="http://schemas.microsoft.com/office/drawing/2014/main" id="{34F80B06-534D-BD8D-E7E2-2672C989E219}"/>
              </a:ext>
            </a:extLst>
          </p:cNvPr>
          <p:cNvPicPr>
            <a:picLocks noChangeAspect="1"/>
          </p:cNvPicPr>
          <p:nvPr/>
        </p:nvPicPr>
        <p:blipFill>
          <a:blip r:embed="rId4">
            <a:extLst>
              <a:ext uri="{28A0092B-C50C-407E-A947-70E740481C1C}">
                <a14:useLocalDpi xmlns:a14="http://schemas.microsoft.com/office/drawing/2010/main" val="0"/>
              </a:ext>
            </a:extLst>
          </a:blip>
          <a:srcRect r="8716"/>
          <a:stretch/>
        </p:blipFill>
        <p:spPr>
          <a:xfrm>
            <a:off x="633999" y="3218101"/>
            <a:ext cx="4020296" cy="2476136"/>
          </a:xfrm>
          <a:prstGeom prst="rect">
            <a:avLst/>
          </a:prstGeom>
        </p:spPr>
      </p:pic>
      <p:sp>
        <p:nvSpPr>
          <p:cNvPr id="14" name="TextBox 13">
            <a:extLst>
              <a:ext uri="{FF2B5EF4-FFF2-40B4-BE49-F238E27FC236}">
                <a16:creationId xmlns:a16="http://schemas.microsoft.com/office/drawing/2014/main" id="{68D4586A-3B89-F443-F697-5E3FA9C91253}"/>
              </a:ext>
            </a:extLst>
          </p:cNvPr>
          <p:cNvSpPr txBox="1"/>
          <p:nvPr/>
        </p:nvSpPr>
        <p:spPr>
          <a:xfrm>
            <a:off x="633999" y="5869094"/>
            <a:ext cx="4020296" cy="400110"/>
          </a:xfrm>
          <a:prstGeom prst="rect">
            <a:avLst/>
          </a:prstGeom>
          <a:noFill/>
        </p:spPr>
        <p:txBody>
          <a:bodyPr wrap="square" rtlCol="0">
            <a:spAutoFit/>
          </a:bodyPr>
          <a:lstStyle/>
          <a:p>
            <a:r>
              <a:rPr lang="en-GB" sz="1000"/>
              <a:t>Clockwise from Top Left: Bishop Galvin, Templeogue; Sacred Heart Killinarden, Road Markings and coloured roundels</a:t>
            </a:r>
            <a:endParaRPr lang="en-IE" sz="1000"/>
          </a:p>
        </p:txBody>
      </p:sp>
      <p:pic>
        <p:nvPicPr>
          <p:cNvPr id="16" name="Picture 15" descr="A street with grass and trees&#10;&#10;Description automatically generated">
            <a:extLst>
              <a:ext uri="{FF2B5EF4-FFF2-40B4-BE49-F238E27FC236}">
                <a16:creationId xmlns:a16="http://schemas.microsoft.com/office/drawing/2014/main" id="{BD016948-E058-18CA-CB63-7DAE86A30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98" y="581098"/>
            <a:ext cx="1846610" cy="2462146"/>
          </a:xfrm>
          <a:prstGeom prst="rect">
            <a:avLst/>
          </a:prstGeom>
        </p:spPr>
      </p:pic>
    </p:spTree>
    <p:extLst>
      <p:ext uri="{BB962C8B-B14F-4D97-AF65-F5344CB8AC3E}">
        <p14:creationId xmlns:p14="http://schemas.microsoft.com/office/powerpoint/2010/main" val="362621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D418E7-132E-C997-A4B8-F0E4186FB37D}"/>
              </a:ext>
            </a:extLst>
          </p:cNvPr>
          <p:cNvSpPr txBox="1"/>
          <p:nvPr/>
        </p:nvSpPr>
        <p:spPr>
          <a:xfrm>
            <a:off x="3139095" y="3432269"/>
            <a:ext cx="1002205" cy="400110"/>
          </a:xfrm>
          <a:prstGeom prst="rect">
            <a:avLst/>
          </a:prstGeom>
          <a:noFill/>
        </p:spPr>
        <p:txBody>
          <a:bodyPr wrap="square" rtlCol="0">
            <a:spAutoFit/>
          </a:bodyPr>
          <a:lstStyle/>
          <a:p>
            <a:pPr algn="ctr"/>
            <a:r>
              <a:rPr lang="en-GB" sz="1000" b="1">
                <a:solidFill>
                  <a:schemeClr val="bg1"/>
                </a:solidFill>
              </a:rPr>
              <a:t>GRIFFEEN PARK</a:t>
            </a:r>
            <a:endParaRPr lang="en-IE" sz="1000" b="1">
              <a:solidFill>
                <a:schemeClr val="bg1"/>
              </a:solidFill>
            </a:endParaRPr>
          </a:p>
        </p:txBody>
      </p:sp>
      <p:pic>
        <p:nvPicPr>
          <p:cNvPr id="3" name="Picture 2">
            <a:extLst>
              <a:ext uri="{FF2B5EF4-FFF2-40B4-BE49-F238E27FC236}">
                <a16:creationId xmlns:a16="http://schemas.microsoft.com/office/drawing/2014/main" id="{EA477C75-F398-B78B-D615-155FF7954196}"/>
              </a:ext>
            </a:extLst>
          </p:cNvPr>
          <p:cNvPicPr>
            <a:picLocks noChangeAspect="1"/>
          </p:cNvPicPr>
          <p:nvPr/>
        </p:nvPicPr>
        <p:blipFill>
          <a:blip r:embed="rId3"/>
          <a:srcRect l="9659"/>
          <a:stretch/>
        </p:blipFill>
        <p:spPr>
          <a:xfrm>
            <a:off x="5543551" y="-1"/>
            <a:ext cx="6648450" cy="6399087"/>
          </a:xfrm>
          <a:prstGeom prst="rect">
            <a:avLst/>
          </a:prstGeom>
        </p:spPr>
      </p:pic>
      <p:sp>
        <p:nvSpPr>
          <p:cNvPr id="5" name="Oval 4">
            <a:extLst>
              <a:ext uri="{FF2B5EF4-FFF2-40B4-BE49-F238E27FC236}">
                <a16:creationId xmlns:a16="http://schemas.microsoft.com/office/drawing/2014/main" id="{6C0EBC04-4D9A-6448-E073-2E0200A2A353}"/>
              </a:ext>
            </a:extLst>
          </p:cNvPr>
          <p:cNvSpPr/>
          <p:nvPr/>
        </p:nvSpPr>
        <p:spPr>
          <a:xfrm>
            <a:off x="7795260" y="436054"/>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2115448C-B6A3-E930-873E-6B4465FF4076}"/>
              </a:ext>
            </a:extLst>
          </p:cNvPr>
          <p:cNvSpPr/>
          <p:nvPr/>
        </p:nvSpPr>
        <p:spPr>
          <a:xfrm>
            <a:off x="9024366" y="1360258"/>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7F008EE4-2361-69B6-6448-136C22F6BBDD}"/>
              </a:ext>
            </a:extLst>
          </p:cNvPr>
          <p:cNvSpPr/>
          <p:nvPr/>
        </p:nvSpPr>
        <p:spPr>
          <a:xfrm>
            <a:off x="7680960" y="3937444"/>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AFEECC25-0025-2670-D458-47570D5C2390}"/>
              </a:ext>
            </a:extLst>
          </p:cNvPr>
          <p:cNvSpPr/>
          <p:nvPr/>
        </p:nvSpPr>
        <p:spPr>
          <a:xfrm>
            <a:off x="9364980" y="2739008"/>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6DB8B959-EA7B-B417-B6EE-4344EEF5E1D2}"/>
              </a:ext>
            </a:extLst>
          </p:cNvPr>
          <p:cNvSpPr/>
          <p:nvPr/>
        </p:nvSpPr>
        <p:spPr>
          <a:xfrm>
            <a:off x="10641330" y="2748724"/>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EAC98356-E718-3B3F-E50B-F2529D85812A}"/>
              </a:ext>
            </a:extLst>
          </p:cNvPr>
          <p:cNvSpPr/>
          <p:nvPr/>
        </p:nvSpPr>
        <p:spPr>
          <a:xfrm>
            <a:off x="7955280" y="529152"/>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C81C2987-6635-9E3A-AB2D-2DECE541B49E}"/>
              </a:ext>
            </a:extLst>
          </p:cNvPr>
          <p:cNvSpPr txBox="1"/>
          <p:nvPr/>
        </p:nvSpPr>
        <p:spPr>
          <a:xfrm>
            <a:off x="1066800" y="1133998"/>
            <a:ext cx="4476750" cy="5035353"/>
          </a:xfrm>
          <a:prstGeom prst="rect">
            <a:avLst/>
          </a:prstGeom>
          <a:noFill/>
        </p:spPr>
        <p:txBody>
          <a:bodyPr wrap="square">
            <a:spAutoFit/>
          </a:bodyPr>
          <a:lstStyle/>
          <a:p>
            <a:pPr marL="0" indent="0">
              <a:lnSpc>
                <a:spcPct val="150000"/>
              </a:lnSpc>
              <a:buNone/>
            </a:pPr>
            <a:r>
              <a:rPr lang="en-IE"/>
              <a:t>5-6 Schools from the SDCC area will be included in Round 3 of the SRTS programme:</a:t>
            </a:r>
          </a:p>
          <a:p>
            <a:pPr algn="l">
              <a:lnSpc>
                <a:spcPct val="150000"/>
              </a:lnSpc>
              <a:buFont typeface="+mj-lt"/>
              <a:buAutoNum type="arabicPeriod"/>
            </a:pPr>
            <a:r>
              <a:rPr lang="en-GB" sz="1800" b="1" i="0">
                <a:solidFill>
                  <a:srgbClr val="000000"/>
                </a:solidFill>
                <a:effectLst/>
              </a:rPr>
              <a:t>St. Thomas’ JNS Lucan</a:t>
            </a:r>
            <a:r>
              <a:rPr lang="en-GB" sz="1800" b="0" i="0">
                <a:solidFill>
                  <a:srgbClr val="000000"/>
                </a:solidFill>
                <a:effectLst/>
              </a:rPr>
              <a:t> – Esker, Lucan</a:t>
            </a:r>
          </a:p>
          <a:p>
            <a:pPr algn="l">
              <a:lnSpc>
                <a:spcPct val="150000"/>
              </a:lnSpc>
              <a:buFont typeface="+mj-lt"/>
              <a:buAutoNum type="arabicPeriod"/>
            </a:pPr>
            <a:r>
              <a:rPr lang="en-GB" sz="1800" b="1" i="0" err="1">
                <a:solidFill>
                  <a:srgbClr val="000000"/>
                </a:solidFill>
                <a:effectLst/>
              </a:rPr>
              <a:t>Scoil</a:t>
            </a:r>
            <a:r>
              <a:rPr lang="en-GB" sz="1800" b="1" i="0">
                <a:solidFill>
                  <a:srgbClr val="000000"/>
                </a:solidFill>
                <a:effectLst/>
              </a:rPr>
              <a:t> Áine Naofa</a:t>
            </a:r>
            <a:r>
              <a:rPr lang="en-GB" sz="1800" b="0" i="0">
                <a:solidFill>
                  <a:srgbClr val="000000"/>
                </a:solidFill>
                <a:effectLst/>
              </a:rPr>
              <a:t> – Esker, Lucan</a:t>
            </a:r>
          </a:p>
          <a:p>
            <a:pPr algn="l">
              <a:lnSpc>
                <a:spcPct val="150000"/>
              </a:lnSpc>
              <a:buFont typeface="+mj-lt"/>
              <a:buAutoNum type="arabicPeriod"/>
            </a:pPr>
            <a:r>
              <a:rPr lang="en-GB" sz="1800" b="1" i="0">
                <a:solidFill>
                  <a:srgbClr val="000000"/>
                </a:solidFill>
                <a:effectLst/>
              </a:rPr>
              <a:t>Sacred Heart SNS</a:t>
            </a:r>
            <a:r>
              <a:rPr lang="en-GB" sz="1800" b="0" i="0">
                <a:solidFill>
                  <a:srgbClr val="000000"/>
                </a:solidFill>
                <a:effectLst/>
              </a:rPr>
              <a:t> – 13 Whitestown Dr, Tallaght Business Park, Dublin 24</a:t>
            </a:r>
          </a:p>
          <a:p>
            <a:pPr algn="l">
              <a:lnSpc>
                <a:spcPct val="150000"/>
              </a:lnSpc>
              <a:buFont typeface="+mj-lt"/>
              <a:buAutoNum type="arabicPeriod"/>
            </a:pPr>
            <a:r>
              <a:rPr lang="en-GB" sz="1800" b="1" i="0" err="1">
                <a:solidFill>
                  <a:srgbClr val="000000"/>
                </a:solidFill>
                <a:effectLst/>
              </a:rPr>
              <a:t>Scoil</a:t>
            </a:r>
            <a:r>
              <a:rPr lang="en-GB" sz="1800" b="1" i="0">
                <a:solidFill>
                  <a:srgbClr val="000000"/>
                </a:solidFill>
                <a:effectLst/>
              </a:rPr>
              <a:t> Naomh Aine</a:t>
            </a:r>
            <a:r>
              <a:rPr lang="en-GB" sz="1800" b="0" i="0">
                <a:solidFill>
                  <a:srgbClr val="000000"/>
                </a:solidFill>
                <a:effectLst/>
              </a:rPr>
              <a:t> – New Rd, </a:t>
            </a:r>
            <a:r>
              <a:rPr lang="en-GB" sz="1800" b="0" i="0" err="1">
                <a:solidFill>
                  <a:srgbClr val="000000"/>
                </a:solidFill>
                <a:effectLst/>
              </a:rPr>
              <a:t>Brideswell</a:t>
            </a:r>
            <a:r>
              <a:rPr lang="en-GB" sz="1800" b="0" i="0">
                <a:solidFill>
                  <a:srgbClr val="000000"/>
                </a:solidFill>
                <a:effectLst/>
              </a:rPr>
              <a:t> Commons, Dublin 22</a:t>
            </a:r>
          </a:p>
          <a:p>
            <a:pPr algn="l">
              <a:lnSpc>
                <a:spcPct val="150000"/>
              </a:lnSpc>
              <a:buFont typeface="+mj-lt"/>
              <a:buAutoNum type="arabicPeriod"/>
            </a:pPr>
            <a:r>
              <a:rPr lang="en-GB" sz="1800" b="1" i="0">
                <a:solidFill>
                  <a:srgbClr val="000000"/>
                </a:solidFill>
                <a:effectLst/>
              </a:rPr>
              <a:t>St. Colmcille’s SNS</a:t>
            </a:r>
            <a:r>
              <a:rPr lang="en-GB" sz="1800" b="0" i="0">
                <a:solidFill>
                  <a:srgbClr val="000000"/>
                </a:solidFill>
                <a:effectLst/>
              </a:rPr>
              <a:t> – </a:t>
            </a:r>
            <a:r>
              <a:rPr lang="en-GB" sz="1800" b="0" i="0" err="1">
                <a:solidFill>
                  <a:srgbClr val="000000"/>
                </a:solidFill>
                <a:effectLst/>
              </a:rPr>
              <a:t>Idrone</a:t>
            </a:r>
            <a:r>
              <a:rPr lang="en-GB" sz="1800" b="0" i="0">
                <a:solidFill>
                  <a:srgbClr val="000000"/>
                </a:solidFill>
                <a:effectLst/>
              </a:rPr>
              <a:t> Avenue, Knocklyon, Dublin 16 </a:t>
            </a:r>
          </a:p>
          <a:p>
            <a:pPr algn="l">
              <a:lnSpc>
                <a:spcPct val="150000"/>
              </a:lnSpc>
              <a:buFont typeface="+mj-lt"/>
              <a:buAutoNum type="arabicPeriod"/>
            </a:pPr>
            <a:r>
              <a:rPr lang="en-GB" sz="1800" b="1" i="0" err="1">
                <a:solidFill>
                  <a:srgbClr val="000000"/>
                </a:solidFill>
                <a:effectLst/>
              </a:rPr>
              <a:t>Glenasmole</a:t>
            </a:r>
            <a:r>
              <a:rPr lang="en-GB" sz="1800" b="1" i="0">
                <a:solidFill>
                  <a:srgbClr val="000000"/>
                </a:solidFill>
                <a:effectLst/>
              </a:rPr>
              <a:t> National School</a:t>
            </a:r>
            <a:r>
              <a:rPr lang="en-GB" sz="1800" b="0" i="0">
                <a:solidFill>
                  <a:srgbClr val="000000"/>
                </a:solidFill>
                <a:effectLst/>
              </a:rPr>
              <a:t> </a:t>
            </a:r>
            <a:r>
              <a:rPr lang="en-GB" sz="1500" b="0" i="0">
                <a:solidFill>
                  <a:srgbClr val="000000"/>
                </a:solidFill>
                <a:effectLst/>
              </a:rPr>
              <a:t>– </a:t>
            </a:r>
            <a:r>
              <a:rPr lang="en-GB" sz="1800" b="0" i="0" err="1">
                <a:solidFill>
                  <a:srgbClr val="000000"/>
                </a:solidFill>
                <a:effectLst/>
              </a:rPr>
              <a:t>Bohernabreena</a:t>
            </a:r>
            <a:endParaRPr lang="en-IE" sz="1800"/>
          </a:p>
        </p:txBody>
      </p:sp>
      <p:sp>
        <p:nvSpPr>
          <p:cNvPr id="15" name="Title 8">
            <a:extLst>
              <a:ext uri="{FF2B5EF4-FFF2-40B4-BE49-F238E27FC236}">
                <a16:creationId xmlns:a16="http://schemas.microsoft.com/office/drawing/2014/main" id="{2DB6B7F8-B96A-B108-ED6C-218561F5D851}"/>
              </a:ext>
            </a:extLst>
          </p:cNvPr>
          <p:cNvSpPr txBox="1">
            <a:spLocks/>
          </p:cNvSpPr>
          <p:nvPr/>
        </p:nvSpPr>
        <p:spPr>
          <a:xfrm>
            <a:off x="1066800" y="460722"/>
            <a:ext cx="10058400" cy="78422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600"/>
              <a:t>S</a:t>
            </a:r>
            <a:r>
              <a:rPr lang="en-IE" sz="3600" err="1"/>
              <a:t>afe</a:t>
            </a:r>
            <a:r>
              <a:rPr lang="en-IE" sz="3600"/>
              <a:t> Routes to Schools</a:t>
            </a:r>
          </a:p>
        </p:txBody>
      </p:sp>
      <p:sp>
        <p:nvSpPr>
          <p:cNvPr id="2" name="Oval 1">
            <a:extLst>
              <a:ext uri="{FF2B5EF4-FFF2-40B4-BE49-F238E27FC236}">
                <a16:creationId xmlns:a16="http://schemas.microsoft.com/office/drawing/2014/main" id="{DA14E340-5A2A-1359-2D65-97C0290D0F4D}"/>
              </a:ext>
            </a:extLst>
          </p:cNvPr>
          <p:cNvSpPr/>
          <p:nvPr/>
        </p:nvSpPr>
        <p:spPr>
          <a:xfrm>
            <a:off x="5673090" y="5486400"/>
            <a:ext cx="180784" cy="180784"/>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highlight>
                <a:srgbClr val="5066A2"/>
              </a:highlight>
            </a:endParaRPr>
          </a:p>
        </p:txBody>
      </p:sp>
      <p:sp>
        <p:nvSpPr>
          <p:cNvPr id="11" name="Oval 10">
            <a:extLst>
              <a:ext uri="{FF2B5EF4-FFF2-40B4-BE49-F238E27FC236}">
                <a16:creationId xmlns:a16="http://schemas.microsoft.com/office/drawing/2014/main" id="{70FE5F38-4BB2-5F6D-7E07-2A609E2A6DE6}"/>
              </a:ext>
            </a:extLst>
          </p:cNvPr>
          <p:cNvSpPr/>
          <p:nvPr/>
        </p:nvSpPr>
        <p:spPr>
          <a:xfrm>
            <a:off x="5673090" y="5761959"/>
            <a:ext cx="180784" cy="18078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9E9917BB-5E26-46B1-743A-A62698B491C9}"/>
              </a:ext>
            </a:extLst>
          </p:cNvPr>
          <p:cNvSpPr/>
          <p:nvPr/>
        </p:nvSpPr>
        <p:spPr>
          <a:xfrm>
            <a:off x="5673090" y="6037518"/>
            <a:ext cx="180784" cy="1807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B85AF8F0-1784-CB97-759A-D93F2D274691}"/>
              </a:ext>
            </a:extLst>
          </p:cNvPr>
          <p:cNvSpPr txBox="1"/>
          <p:nvPr/>
        </p:nvSpPr>
        <p:spPr>
          <a:xfrm>
            <a:off x="5853874" y="5392627"/>
            <a:ext cx="6134430" cy="307777"/>
          </a:xfrm>
          <a:prstGeom prst="rect">
            <a:avLst/>
          </a:prstGeom>
          <a:noFill/>
        </p:spPr>
        <p:txBody>
          <a:bodyPr wrap="square">
            <a:spAutoFit/>
          </a:bodyPr>
          <a:lstStyle/>
          <a:p>
            <a:r>
              <a:rPr lang="en-GB" sz="1400" b="0" i="0">
                <a:solidFill>
                  <a:srgbClr val="000000"/>
                </a:solidFill>
                <a:effectLst/>
              </a:rPr>
              <a:t>Round 1 Schools</a:t>
            </a:r>
            <a:endParaRPr lang="en-IE" sz="1400"/>
          </a:p>
        </p:txBody>
      </p:sp>
      <p:sp>
        <p:nvSpPr>
          <p:cNvPr id="17" name="TextBox 16">
            <a:extLst>
              <a:ext uri="{FF2B5EF4-FFF2-40B4-BE49-F238E27FC236}">
                <a16:creationId xmlns:a16="http://schemas.microsoft.com/office/drawing/2014/main" id="{2E0364EF-AE88-4FD9-D5DC-6A3EBA324F22}"/>
              </a:ext>
            </a:extLst>
          </p:cNvPr>
          <p:cNvSpPr txBox="1"/>
          <p:nvPr/>
        </p:nvSpPr>
        <p:spPr>
          <a:xfrm>
            <a:off x="5853874" y="5698462"/>
            <a:ext cx="6134430" cy="307777"/>
          </a:xfrm>
          <a:prstGeom prst="rect">
            <a:avLst/>
          </a:prstGeom>
          <a:noFill/>
        </p:spPr>
        <p:txBody>
          <a:bodyPr wrap="square">
            <a:spAutoFit/>
          </a:bodyPr>
          <a:lstStyle/>
          <a:p>
            <a:r>
              <a:rPr lang="en-GB" sz="1400" b="0" i="0">
                <a:solidFill>
                  <a:srgbClr val="000000"/>
                </a:solidFill>
                <a:effectLst/>
              </a:rPr>
              <a:t>Round 2 Schools</a:t>
            </a:r>
            <a:endParaRPr lang="en-IE" sz="1400"/>
          </a:p>
        </p:txBody>
      </p:sp>
      <p:sp>
        <p:nvSpPr>
          <p:cNvPr id="18" name="TextBox 17">
            <a:extLst>
              <a:ext uri="{FF2B5EF4-FFF2-40B4-BE49-F238E27FC236}">
                <a16:creationId xmlns:a16="http://schemas.microsoft.com/office/drawing/2014/main" id="{07791C96-81F0-686F-BB65-EBF6796149B9}"/>
              </a:ext>
            </a:extLst>
          </p:cNvPr>
          <p:cNvSpPr txBox="1"/>
          <p:nvPr/>
        </p:nvSpPr>
        <p:spPr>
          <a:xfrm>
            <a:off x="5853874" y="5974021"/>
            <a:ext cx="6134430" cy="307777"/>
          </a:xfrm>
          <a:prstGeom prst="rect">
            <a:avLst/>
          </a:prstGeom>
          <a:noFill/>
        </p:spPr>
        <p:txBody>
          <a:bodyPr wrap="square">
            <a:spAutoFit/>
          </a:bodyPr>
          <a:lstStyle/>
          <a:p>
            <a:r>
              <a:rPr lang="en-GB" sz="1400" b="0" i="0">
                <a:solidFill>
                  <a:srgbClr val="000000"/>
                </a:solidFill>
                <a:effectLst/>
              </a:rPr>
              <a:t>Round 3 Schools</a:t>
            </a:r>
            <a:endParaRPr lang="en-IE" sz="1400"/>
          </a:p>
        </p:txBody>
      </p:sp>
      <p:sp>
        <p:nvSpPr>
          <p:cNvPr id="19" name="Oval 18">
            <a:extLst>
              <a:ext uri="{FF2B5EF4-FFF2-40B4-BE49-F238E27FC236}">
                <a16:creationId xmlns:a16="http://schemas.microsoft.com/office/drawing/2014/main" id="{6FEBDED1-5A04-CBD8-9EA6-29A8C357782B}"/>
              </a:ext>
            </a:extLst>
          </p:cNvPr>
          <p:cNvSpPr/>
          <p:nvPr/>
        </p:nvSpPr>
        <p:spPr>
          <a:xfrm>
            <a:off x="9321356" y="1460390"/>
            <a:ext cx="180784" cy="180784"/>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highlight>
                <a:srgbClr val="5066A2"/>
              </a:highlight>
            </a:endParaRPr>
          </a:p>
        </p:txBody>
      </p:sp>
      <p:sp>
        <p:nvSpPr>
          <p:cNvPr id="20" name="Oval 19">
            <a:extLst>
              <a:ext uri="{FF2B5EF4-FFF2-40B4-BE49-F238E27FC236}">
                <a16:creationId xmlns:a16="http://schemas.microsoft.com/office/drawing/2014/main" id="{32E5E265-85E1-2F35-2033-84987286D51E}"/>
              </a:ext>
            </a:extLst>
          </p:cNvPr>
          <p:cNvSpPr/>
          <p:nvPr/>
        </p:nvSpPr>
        <p:spPr>
          <a:xfrm>
            <a:off x="9071134" y="399167"/>
            <a:ext cx="180784" cy="180784"/>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highlight>
                <a:srgbClr val="5066A2"/>
              </a:highlight>
            </a:endParaRPr>
          </a:p>
        </p:txBody>
      </p:sp>
      <p:sp>
        <p:nvSpPr>
          <p:cNvPr id="21" name="Oval 20">
            <a:extLst>
              <a:ext uri="{FF2B5EF4-FFF2-40B4-BE49-F238E27FC236}">
                <a16:creationId xmlns:a16="http://schemas.microsoft.com/office/drawing/2014/main" id="{892F525A-0C2C-CF8F-3F12-CFE9B15F630D}"/>
              </a:ext>
            </a:extLst>
          </p:cNvPr>
          <p:cNvSpPr/>
          <p:nvPr/>
        </p:nvSpPr>
        <p:spPr>
          <a:xfrm>
            <a:off x="10460546" y="2243516"/>
            <a:ext cx="180784" cy="180784"/>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highlight>
                <a:srgbClr val="5066A2"/>
              </a:highlight>
            </a:endParaRPr>
          </a:p>
        </p:txBody>
      </p:sp>
      <p:sp>
        <p:nvSpPr>
          <p:cNvPr id="22" name="Oval 21">
            <a:extLst>
              <a:ext uri="{FF2B5EF4-FFF2-40B4-BE49-F238E27FC236}">
                <a16:creationId xmlns:a16="http://schemas.microsoft.com/office/drawing/2014/main" id="{55ACF806-503C-3DA9-FA2D-2CF0FBDB1594}"/>
              </a:ext>
            </a:extLst>
          </p:cNvPr>
          <p:cNvSpPr/>
          <p:nvPr/>
        </p:nvSpPr>
        <p:spPr>
          <a:xfrm>
            <a:off x="10370153" y="2091569"/>
            <a:ext cx="180784" cy="180784"/>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highlight>
                <a:srgbClr val="5066A2"/>
              </a:highlight>
            </a:endParaRPr>
          </a:p>
        </p:txBody>
      </p:sp>
      <p:sp>
        <p:nvSpPr>
          <p:cNvPr id="23" name="Oval 22">
            <a:extLst>
              <a:ext uri="{FF2B5EF4-FFF2-40B4-BE49-F238E27FC236}">
                <a16:creationId xmlns:a16="http://schemas.microsoft.com/office/drawing/2014/main" id="{8CA6A4CD-FFC6-19BA-FC13-12D6AA96D090}"/>
              </a:ext>
            </a:extLst>
          </p:cNvPr>
          <p:cNvSpPr/>
          <p:nvPr/>
        </p:nvSpPr>
        <p:spPr>
          <a:xfrm>
            <a:off x="9772259" y="2737404"/>
            <a:ext cx="180784" cy="18078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Oval 23">
            <a:extLst>
              <a:ext uri="{FF2B5EF4-FFF2-40B4-BE49-F238E27FC236}">
                <a16:creationId xmlns:a16="http://schemas.microsoft.com/office/drawing/2014/main" id="{F7C83863-4E67-ED20-CEBB-D1620C05DE08}"/>
              </a:ext>
            </a:extLst>
          </p:cNvPr>
          <p:cNvSpPr/>
          <p:nvPr/>
        </p:nvSpPr>
        <p:spPr>
          <a:xfrm>
            <a:off x="9639300" y="2938576"/>
            <a:ext cx="180784" cy="18078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Oval 24">
            <a:extLst>
              <a:ext uri="{FF2B5EF4-FFF2-40B4-BE49-F238E27FC236}">
                <a16:creationId xmlns:a16="http://schemas.microsoft.com/office/drawing/2014/main" id="{FB98E8CD-BBE4-1272-E6F8-3400DCA45518}"/>
              </a:ext>
            </a:extLst>
          </p:cNvPr>
          <p:cNvSpPr/>
          <p:nvPr/>
        </p:nvSpPr>
        <p:spPr>
          <a:xfrm>
            <a:off x="10294309" y="2234292"/>
            <a:ext cx="180784" cy="18078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Oval 25">
            <a:extLst>
              <a:ext uri="{FF2B5EF4-FFF2-40B4-BE49-F238E27FC236}">
                <a16:creationId xmlns:a16="http://schemas.microsoft.com/office/drawing/2014/main" id="{28708C15-E56B-13CC-4718-379F3B5D6B05}"/>
              </a:ext>
            </a:extLst>
          </p:cNvPr>
          <p:cNvSpPr/>
          <p:nvPr/>
        </p:nvSpPr>
        <p:spPr>
          <a:xfrm>
            <a:off x="10145097" y="1985603"/>
            <a:ext cx="180784" cy="18078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2383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TS-CC-2">
            <a:extLst>
              <a:ext uri="{FF2B5EF4-FFF2-40B4-BE49-F238E27FC236}">
                <a16:creationId xmlns:a16="http://schemas.microsoft.com/office/drawing/2014/main" id="{BD544C12-A708-5457-582F-E322AF36A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551" y="-2530856"/>
            <a:ext cx="6648449" cy="8864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FB7947-796B-935E-B13A-FFFEA8267B05}"/>
              </a:ext>
            </a:extLst>
          </p:cNvPr>
          <p:cNvSpPr>
            <a:spLocks noGrp="1"/>
          </p:cNvSpPr>
          <p:nvPr>
            <p:ph type="title"/>
          </p:nvPr>
        </p:nvSpPr>
        <p:spPr/>
        <p:txBody>
          <a:bodyPr>
            <a:normAutofit/>
          </a:bodyPr>
          <a:lstStyle/>
          <a:p>
            <a:r>
              <a:rPr lang="en-GB" sz="3600" b="1" spc="0">
                <a:ln w="0"/>
                <a:solidFill>
                  <a:schemeClr val="accent1"/>
                </a:solidFill>
                <a:effectLst>
                  <a:outerShdw blurRad="38100" dist="25400" dir="5400000" algn="ctr" rotWithShape="0">
                    <a:srgbClr val="6E747A">
                      <a:alpha val="43000"/>
                    </a:srgbClr>
                  </a:outerShdw>
                </a:effectLst>
              </a:rPr>
              <a:t>South Dublin Safe School Zones</a:t>
            </a:r>
            <a:endParaRPr lang="en-IE" sz="3600" b="1" spc="0">
              <a:ln w="0"/>
              <a:solidFill>
                <a:schemeClr val="accent1"/>
              </a:solidFill>
              <a:effectLst>
                <a:outerShdw blurRad="38100" dist="25400" dir="5400000" algn="ctr" rotWithShape="0">
                  <a:srgbClr val="6E747A">
                    <a:alpha val="43000"/>
                  </a:srgbClr>
                </a:outerShdw>
              </a:effectLst>
            </a:endParaRPr>
          </a:p>
        </p:txBody>
      </p:sp>
      <p:sp>
        <p:nvSpPr>
          <p:cNvPr id="4" name="Content Placeholder 11">
            <a:extLst>
              <a:ext uri="{FF2B5EF4-FFF2-40B4-BE49-F238E27FC236}">
                <a16:creationId xmlns:a16="http://schemas.microsoft.com/office/drawing/2014/main" id="{D9CB407E-91B2-6678-317B-41F1DB4CABF7}"/>
              </a:ext>
            </a:extLst>
          </p:cNvPr>
          <p:cNvSpPr txBox="1">
            <a:spLocks/>
          </p:cNvSpPr>
          <p:nvPr/>
        </p:nvSpPr>
        <p:spPr>
          <a:xfrm>
            <a:off x="1097280" y="1364451"/>
            <a:ext cx="4240264" cy="459221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GB" sz="1800"/>
              <a:t>Many other schools in South Dublin have requested similar works to increase the safety of the drop off zones around entrances but cannot be accommodated on the SRTS programme.</a:t>
            </a:r>
          </a:p>
          <a:p>
            <a:pPr marL="0" indent="0">
              <a:buFont typeface="Calibri" panose="020F0502020204030204" pitchFamily="34" charset="0"/>
              <a:buNone/>
            </a:pPr>
            <a:r>
              <a:rPr lang="en-GB" sz="1800"/>
              <a:t>The Active Travel unit has compiled a list of such schools and a is considering a menu of options that can be delivered at a smaller scale and lower cost.</a:t>
            </a:r>
          </a:p>
          <a:p>
            <a:pPr marL="0" indent="0">
              <a:buFont typeface="Calibri" panose="020F0502020204030204" pitchFamily="34" charset="0"/>
              <a:buNone/>
            </a:pPr>
            <a:r>
              <a:rPr lang="en-GB" sz="1800"/>
              <a:t>It is proposed to allocate a funding stream to progress interventions at locations where no other means of providing a safe school zone is available.</a:t>
            </a:r>
          </a:p>
          <a:p>
            <a:pPr marL="0" indent="0">
              <a:buFont typeface="Calibri" panose="020F0502020204030204" pitchFamily="34" charset="0"/>
              <a:buNone/>
            </a:pPr>
            <a:r>
              <a:rPr lang="en-GB" sz="1800"/>
              <a:t>A set of suitability criteria for these works are being prepared and a budget and framework for these is in progress .</a:t>
            </a:r>
          </a:p>
        </p:txBody>
      </p:sp>
    </p:spTree>
    <p:extLst>
      <p:ext uri="{BB962C8B-B14F-4D97-AF65-F5344CB8AC3E}">
        <p14:creationId xmlns:p14="http://schemas.microsoft.com/office/powerpoint/2010/main" val="201549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1F07-C800-1906-7BE9-16AA67161227}"/>
              </a:ext>
            </a:extLst>
          </p:cNvPr>
          <p:cNvSpPr>
            <a:spLocks noGrp="1"/>
          </p:cNvSpPr>
          <p:nvPr>
            <p:ph type="title"/>
          </p:nvPr>
        </p:nvSpPr>
        <p:spPr/>
        <p:txBody>
          <a:bodyPr>
            <a:normAutofit/>
          </a:bodyPr>
          <a:lstStyle/>
          <a:p>
            <a:r>
              <a:rPr lang="en-GB" sz="3600"/>
              <a:t>Safe School Zone Interventions Menu</a:t>
            </a:r>
            <a:endParaRPr lang="en-IE" sz="3600"/>
          </a:p>
        </p:txBody>
      </p:sp>
      <p:pic>
        <p:nvPicPr>
          <p:cNvPr id="4" name="Picture 3" descr="A road with grass and trees&#10;&#10;Description automatically generated">
            <a:extLst>
              <a:ext uri="{FF2B5EF4-FFF2-40B4-BE49-F238E27FC236}">
                <a16:creationId xmlns:a16="http://schemas.microsoft.com/office/drawing/2014/main" id="{1771656E-CFB1-FED9-BBBA-40CF8A84B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36" y="1072342"/>
            <a:ext cx="3357762" cy="1887822"/>
          </a:xfrm>
          <a:prstGeom prst="rect">
            <a:avLst/>
          </a:prstGeom>
        </p:spPr>
      </p:pic>
      <p:pic>
        <p:nvPicPr>
          <p:cNvPr id="5" name="Picture 4">
            <a:extLst>
              <a:ext uri="{FF2B5EF4-FFF2-40B4-BE49-F238E27FC236}">
                <a16:creationId xmlns:a16="http://schemas.microsoft.com/office/drawing/2014/main" id="{27A2463B-3DE9-E4F1-7523-E663C776B607}"/>
              </a:ext>
            </a:extLst>
          </p:cNvPr>
          <p:cNvPicPr>
            <a:picLocks noChangeAspect="1"/>
          </p:cNvPicPr>
          <p:nvPr/>
        </p:nvPicPr>
        <p:blipFill>
          <a:blip r:embed="rId4">
            <a:extLst>
              <a:ext uri="{28A0092B-C50C-407E-A947-70E740481C1C}">
                <a14:useLocalDpi xmlns:a14="http://schemas.microsoft.com/office/drawing/2010/main" val="0"/>
              </a:ext>
            </a:extLst>
          </a:blip>
          <a:srcRect l="15192" t="35514" r="3192" b="30073"/>
          <a:stretch/>
        </p:blipFill>
        <p:spPr>
          <a:xfrm>
            <a:off x="4396916" y="1066668"/>
            <a:ext cx="3357762" cy="1887821"/>
          </a:xfrm>
          <a:prstGeom prst="rect">
            <a:avLst/>
          </a:prstGeom>
        </p:spPr>
      </p:pic>
      <p:pic>
        <p:nvPicPr>
          <p:cNvPr id="6" name="Picture 5">
            <a:extLst>
              <a:ext uri="{FF2B5EF4-FFF2-40B4-BE49-F238E27FC236}">
                <a16:creationId xmlns:a16="http://schemas.microsoft.com/office/drawing/2014/main" id="{131638F5-A578-D6A5-2E4A-A2AD7D1ABC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4898" y="1072342"/>
            <a:ext cx="3357761" cy="1887822"/>
          </a:xfrm>
          <a:prstGeom prst="rect">
            <a:avLst/>
          </a:prstGeom>
        </p:spPr>
      </p:pic>
      <p:pic>
        <p:nvPicPr>
          <p:cNvPr id="8" name="Picture 7">
            <a:extLst>
              <a:ext uri="{FF2B5EF4-FFF2-40B4-BE49-F238E27FC236}">
                <a16:creationId xmlns:a16="http://schemas.microsoft.com/office/drawing/2014/main" id="{382AF169-2EC1-4E02-BBA8-8308086D79CC}"/>
              </a:ext>
            </a:extLst>
          </p:cNvPr>
          <p:cNvPicPr>
            <a:picLocks noChangeAspect="1"/>
          </p:cNvPicPr>
          <p:nvPr/>
        </p:nvPicPr>
        <p:blipFill>
          <a:blip r:embed="rId6">
            <a:extLst>
              <a:ext uri="{28A0092B-C50C-407E-A947-70E740481C1C}">
                <a14:useLocalDpi xmlns:a14="http://schemas.microsoft.com/office/drawing/2010/main" val="0"/>
              </a:ext>
            </a:extLst>
          </a:blip>
          <a:srcRect l="27003" r="30830"/>
          <a:stretch/>
        </p:blipFill>
        <p:spPr>
          <a:xfrm rot="5400000">
            <a:off x="5131886" y="2833896"/>
            <a:ext cx="1887822" cy="3357762"/>
          </a:xfrm>
          <a:prstGeom prst="rect">
            <a:avLst/>
          </a:prstGeom>
        </p:spPr>
      </p:pic>
      <p:pic>
        <p:nvPicPr>
          <p:cNvPr id="9" name="Picture 8" descr="A road with grass and trees&#10;&#10;Description automatically generated">
            <a:extLst>
              <a:ext uri="{FF2B5EF4-FFF2-40B4-BE49-F238E27FC236}">
                <a16:creationId xmlns:a16="http://schemas.microsoft.com/office/drawing/2014/main" id="{48790BD4-06E6-FE1C-84DF-071D8092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898" y="3574537"/>
            <a:ext cx="3357762" cy="1887822"/>
          </a:xfrm>
          <a:prstGeom prst="rect">
            <a:avLst/>
          </a:prstGeom>
        </p:spPr>
      </p:pic>
      <p:sp>
        <p:nvSpPr>
          <p:cNvPr id="11" name="TextBox 10">
            <a:extLst>
              <a:ext uri="{FF2B5EF4-FFF2-40B4-BE49-F238E27FC236}">
                <a16:creationId xmlns:a16="http://schemas.microsoft.com/office/drawing/2014/main" id="{E7D9E6C4-0C3C-F48B-B710-AA0E96E4C8AD}"/>
              </a:ext>
            </a:extLst>
          </p:cNvPr>
          <p:cNvSpPr txBox="1"/>
          <p:nvPr/>
        </p:nvSpPr>
        <p:spPr>
          <a:xfrm>
            <a:off x="788936" y="2960164"/>
            <a:ext cx="3357762" cy="464871"/>
          </a:xfrm>
          <a:prstGeom prst="rect">
            <a:avLst/>
          </a:prstGeom>
          <a:noFill/>
        </p:spPr>
        <p:txBody>
          <a:bodyPr wrap="square">
            <a:spAutoFit/>
          </a:bodyPr>
          <a:lstStyle/>
          <a:p>
            <a:pPr algn="l">
              <a:lnSpc>
                <a:spcPct val="150000"/>
              </a:lnSpc>
            </a:pPr>
            <a:r>
              <a:rPr lang="en-GB" sz="1800" i="0">
                <a:solidFill>
                  <a:srgbClr val="000000"/>
                </a:solidFill>
                <a:effectLst/>
              </a:rPr>
              <a:t>Roundels</a:t>
            </a:r>
          </a:p>
        </p:txBody>
      </p:sp>
      <p:sp>
        <p:nvSpPr>
          <p:cNvPr id="12" name="TextBox 11">
            <a:extLst>
              <a:ext uri="{FF2B5EF4-FFF2-40B4-BE49-F238E27FC236}">
                <a16:creationId xmlns:a16="http://schemas.microsoft.com/office/drawing/2014/main" id="{74E9C1F5-5AF4-637F-CC70-F9C69DFFE125}"/>
              </a:ext>
            </a:extLst>
          </p:cNvPr>
          <p:cNvSpPr txBox="1"/>
          <p:nvPr/>
        </p:nvSpPr>
        <p:spPr>
          <a:xfrm>
            <a:off x="4396917" y="2954490"/>
            <a:ext cx="3283334" cy="464871"/>
          </a:xfrm>
          <a:prstGeom prst="rect">
            <a:avLst/>
          </a:prstGeom>
          <a:noFill/>
        </p:spPr>
        <p:txBody>
          <a:bodyPr wrap="square">
            <a:spAutoFit/>
          </a:bodyPr>
          <a:lstStyle/>
          <a:p>
            <a:pPr algn="l">
              <a:lnSpc>
                <a:spcPct val="150000"/>
              </a:lnSpc>
            </a:pPr>
            <a:r>
              <a:rPr lang="en-GB" sz="1800" i="0">
                <a:solidFill>
                  <a:srgbClr val="000000"/>
                </a:solidFill>
                <a:effectLst/>
              </a:rPr>
              <a:t>Pencil Bollards</a:t>
            </a:r>
          </a:p>
        </p:txBody>
      </p:sp>
      <p:sp>
        <p:nvSpPr>
          <p:cNvPr id="13" name="TextBox 12">
            <a:extLst>
              <a:ext uri="{FF2B5EF4-FFF2-40B4-BE49-F238E27FC236}">
                <a16:creationId xmlns:a16="http://schemas.microsoft.com/office/drawing/2014/main" id="{2694C21D-6ED5-7EA0-9D92-3EAA3AD26B6E}"/>
              </a:ext>
            </a:extLst>
          </p:cNvPr>
          <p:cNvSpPr txBox="1"/>
          <p:nvPr/>
        </p:nvSpPr>
        <p:spPr>
          <a:xfrm>
            <a:off x="8004898" y="2954489"/>
            <a:ext cx="3357762" cy="464871"/>
          </a:xfrm>
          <a:prstGeom prst="rect">
            <a:avLst/>
          </a:prstGeom>
          <a:noFill/>
        </p:spPr>
        <p:txBody>
          <a:bodyPr wrap="square">
            <a:spAutoFit/>
          </a:bodyPr>
          <a:lstStyle/>
          <a:p>
            <a:pPr algn="l">
              <a:lnSpc>
                <a:spcPct val="150000"/>
              </a:lnSpc>
            </a:pPr>
            <a:r>
              <a:rPr lang="en-GB" sz="1800" b="0" i="0">
                <a:solidFill>
                  <a:srgbClr val="000000"/>
                </a:solidFill>
                <a:effectLst/>
              </a:rPr>
              <a:t>Line Marking</a:t>
            </a:r>
          </a:p>
        </p:txBody>
      </p:sp>
      <p:sp>
        <p:nvSpPr>
          <p:cNvPr id="14" name="TextBox 13">
            <a:extLst>
              <a:ext uri="{FF2B5EF4-FFF2-40B4-BE49-F238E27FC236}">
                <a16:creationId xmlns:a16="http://schemas.microsoft.com/office/drawing/2014/main" id="{7D4B2EBC-F4E0-81AC-0588-08ED1713EFF8}"/>
              </a:ext>
            </a:extLst>
          </p:cNvPr>
          <p:cNvSpPr txBox="1"/>
          <p:nvPr/>
        </p:nvSpPr>
        <p:spPr>
          <a:xfrm>
            <a:off x="788936" y="5462359"/>
            <a:ext cx="3357762" cy="464871"/>
          </a:xfrm>
          <a:prstGeom prst="rect">
            <a:avLst/>
          </a:prstGeom>
          <a:noFill/>
        </p:spPr>
        <p:txBody>
          <a:bodyPr wrap="square">
            <a:spAutoFit/>
          </a:bodyPr>
          <a:lstStyle/>
          <a:p>
            <a:pPr algn="l">
              <a:lnSpc>
                <a:spcPct val="150000"/>
              </a:lnSpc>
            </a:pPr>
            <a:r>
              <a:rPr lang="en-GB" sz="1800" i="0">
                <a:solidFill>
                  <a:srgbClr val="000000"/>
                </a:solidFill>
                <a:effectLst/>
              </a:rPr>
              <a:t>School Warning Signs</a:t>
            </a:r>
          </a:p>
        </p:txBody>
      </p:sp>
      <p:sp>
        <p:nvSpPr>
          <p:cNvPr id="15" name="TextBox 14">
            <a:extLst>
              <a:ext uri="{FF2B5EF4-FFF2-40B4-BE49-F238E27FC236}">
                <a16:creationId xmlns:a16="http://schemas.microsoft.com/office/drawing/2014/main" id="{7187B124-D886-1BEB-CDA6-BFB4308ADC28}"/>
              </a:ext>
            </a:extLst>
          </p:cNvPr>
          <p:cNvSpPr txBox="1"/>
          <p:nvPr/>
        </p:nvSpPr>
        <p:spPr>
          <a:xfrm>
            <a:off x="4396917" y="5456685"/>
            <a:ext cx="3283334" cy="464871"/>
          </a:xfrm>
          <a:prstGeom prst="rect">
            <a:avLst/>
          </a:prstGeom>
          <a:noFill/>
        </p:spPr>
        <p:txBody>
          <a:bodyPr wrap="square">
            <a:spAutoFit/>
          </a:bodyPr>
          <a:lstStyle/>
          <a:p>
            <a:pPr algn="l">
              <a:lnSpc>
                <a:spcPct val="150000"/>
              </a:lnSpc>
            </a:pPr>
            <a:r>
              <a:rPr lang="en-GB" sz="1800" i="0">
                <a:solidFill>
                  <a:srgbClr val="000000"/>
                </a:solidFill>
                <a:effectLst/>
              </a:rPr>
              <a:t>Pedestrian Crossings</a:t>
            </a:r>
          </a:p>
        </p:txBody>
      </p:sp>
      <p:sp>
        <p:nvSpPr>
          <p:cNvPr id="16" name="TextBox 15">
            <a:extLst>
              <a:ext uri="{FF2B5EF4-FFF2-40B4-BE49-F238E27FC236}">
                <a16:creationId xmlns:a16="http://schemas.microsoft.com/office/drawing/2014/main" id="{C9BD7B4C-13F5-F4F0-8D4C-7BAA10EA8CCC}"/>
              </a:ext>
            </a:extLst>
          </p:cNvPr>
          <p:cNvSpPr txBox="1"/>
          <p:nvPr/>
        </p:nvSpPr>
        <p:spPr>
          <a:xfrm>
            <a:off x="8004898" y="5456684"/>
            <a:ext cx="3357762" cy="464871"/>
          </a:xfrm>
          <a:prstGeom prst="rect">
            <a:avLst/>
          </a:prstGeom>
          <a:noFill/>
        </p:spPr>
        <p:txBody>
          <a:bodyPr wrap="square">
            <a:spAutoFit/>
          </a:bodyPr>
          <a:lstStyle/>
          <a:p>
            <a:pPr algn="l">
              <a:lnSpc>
                <a:spcPct val="150000"/>
              </a:lnSpc>
            </a:pPr>
            <a:r>
              <a:rPr lang="en-GB">
                <a:solidFill>
                  <a:srgbClr val="000000"/>
                </a:solidFill>
              </a:rPr>
              <a:t>Planters</a:t>
            </a:r>
            <a:endParaRPr lang="en-GB" sz="1800" b="0" i="0">
              <a:solidFill>
                <a:srgbClr val="000000"/>
              </a:solidFill>
              <a:effectLst/>
            </a:endParaRPr>
          </a:p>
        </p:txBody>
      </p:sp>
      <p:pic>
        <p:nvPicPr>
          <p:cNvPr id="10" name="Picture 9">
            <a:extLst>
              <a:ext uri="{FF2B5EF4-FFF2-40B4-BE49-F238E27FC236}">
                <a16:creationId xmlns:a16="http://schemas.microsoft.com/office/drawing/2014/main" id="{08C0F8D2-0ACB-7517-6354-AFC531E3A277}"/>
              </a:ext>
            </a:extLst>
          </p:cNvPr>
          <p:cNvPicPr>
            <a:picLocks noChangeAspect="1"/>
          </p:cNvPicPr>
          <p:nvPr/>
        </p:nvPicPr>
        <p:blipFill>
          <a:blip r:embed="rId7"/>
          <a:srcRect b="16573"/>
          <a:stretch/>
        </p:blipFill>
        <p:spPr>
          <a:xfrm>
            <a:off x="788936" y="3568865"/>
            <a:ext cx="3357760" cy="1887819"/>
          </a:xfrm>
          <a:prstGeom prst="rect">
            <a:avLst/>
          </a:prstGeom>
        </p:spPr>
      </p:pic>
      <p:pic>
        <p:nvPicPr>
          <p:cNvPr id="17" name="Picture 16">
            <a:extLst>
              <a:ext uri="{FF2B5EF4-FFF2-40B4-BE49-F238E27FC236}">
                <a16:creationId xmlns:a16="http://schemas.microsoft.com/office/drawing/2014/main" id="{A50EAE72-25D9-079F-9792-28782C3D59C9}"/>
              </a:ext>
            </a:extLst>
          </p:cNvPr>
          <p:cNvPicPr>
            <a:picLocks noChangeAspect="1"/>
          </p:cNvPicPr>
          <p:nvPr/>
        </p:nvPicPr>
        <p:blipFill>
          <a:blip r:embed="rId8"/>
          <a:srcRect t="15921" b="15921"/>
          <a:stretch/>
        </p:blipFill>
        <p:spPr>
          <a:xfrm>
            <a:off x="8004896" y="3568865"/>
            <a:ext cx="3357760" cy="1887819"/>
          </a:xfrm>
          <a:prstGeom prst="rect">
            <a:avLst/>
          </a:prstGeom>
        </p:spPr>
      </p:pic>
    </p:spTree>
    <p:extLst>
      <p:ext uri="{BB962C8B-B14F-4D97-AF65-F5344CB8AC3E}">
        <p14:creationId xmlns:p14="http://schemas.microsoft.com/office/powerpoint/2010/main" val="351787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2D9054DD-B042-83E0-0702-592C4D1ECE5A}"/>
              </a:ext>
            </a:extLst>
          </p:cNvPr>
          <p:cNvSpPr txBox="1">
            <a:spLocks/>
          </p:cNvSpPr>
          <p:nvPr/>
        </p:nvSpPr>
        <p:spPr>
          <a:xfrm>
            <a:off x="1066800" y="460722"/>
            <a:ext cx="10058400" cy="78422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600"/>
              <a:t>Quiet Streets</a:t>
            </a:r>
            <a:endParaRPr lang="en-IE" sz="3600"/>
          </a:p>
        </p:txBody>
      </p:sp>
      <p:sp>
        <p:nvSpPr>
          <p:cNvPr id="6" name="Rectangle 5">
            <a:extLst>
              <a:ext uri="{FF2B5EF4-FFF2-40B4-BE49-F238E27FC236}">
                <a16:creationId xmlns:a16="http://schemas.microsoft.com/office/drawing/2014/main" id="{F51758B0-BDBF-1C06-3ACD-6B1F9BD738B5}"/>
              </a:ext>
            </a:extLst>
          </p:cNvPr>
          <p:cNvSpPr/>
          <p:nvPr/>
        </p:nvSpPr>
        <p:spPr>
          <a:xfrm>
            <a:off x="3429000" y="0"/>
            <a:ext cx="1634490" cy="46072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2B9442C8-BCEC-9D84-F71B-B18122E1CF42}"/>
              </a:ext>
            </a:extLst>
          </p:cNvPr>
          <p:cNvSpPr/>
          <p:nvPr/>
        </p:nvSpPr>
        <p:spPr>
          <a:xfrm>
            <a:off x="11125200" y="5851065"/>
            <a:ext cx="1066800" cy="46072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sp>
        <p:nvSpPr>
          <p:cNvPr id="8" name="Content Placeholder 11">
            <a:extLst>
              <a:ext uri="{FF2B5EF4-FFF2-40B4-BE49-F238E27FC236}">
                <a16:creationId xmlns:a16="http://schemas.microsoft.com/office/drawing/2014/main" id="{A1B1898C-D180-17A0-72A4-70902143C3BC}"/>
              </a:ext>
            </a:extLst>
          </p:cNvPr>
          <p:cNvSpPr txBox="1">
            <a:spLocks/>
          </p:cNvSpPr>
          <p:nvPr/>
        </p:nvSpPr>
        <p:spPr>
          <a:xfrm>
            <a:off x="1066800" y="1364452"/>
            <a:ext cx="4302642" cy="367018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a:buNone/>
            </a:pPr>
            <a:r>
              <a:rPr lang="en-GB" sz="1800"/>
              <a:t>The Quiet Streets programme is intended to </a:t>
            </a:r>
            <a:r>
              <a:rPr lang="en-GB" sz="1800" b="0" i="0">
                <a:solidFill>
                  <a:srgbClr val="252525"/>
                </a:solidFill>
                <a:effectLst/>
              </a:rPr>
              <a:t>work with residents to design their streets with a focus on people rather than vehicles. They create spaces where residents can safely walk, cycle and wheel, streets where children can play and residents can come together, where air quality and biodiversity are increased, and noise pollution is reduced.</a:t>
            </a:r>
            <a:r>
              <a:rPr lang="en-GB" sz="1800">
                <a:solidFill>
                  <a:srgbClr val="252525"/>
                </a:solidFill>
              </a:rPr>
              <a:t> Versions of these have been implemented in DCC and DLR and Low Traffic Neighbourhoods have existed in London since the 1970s.</a:t>
            </a:r>
            <a:endParaRPr lang="en-GB" sz="1800" b="0" i="0">
              <a:solidFill>
                <a:srgbClr val="252525"/>
              </a:solidFill>
              <a:effectLst/>
            </a:endParaRPr>
          </a:p>
          <a:p>
            <a:pPr marL="0" indent="0">
              <a:buNone/>
            </a:pPr>
            <a:r>
              <a:rPr lang="en-GB" sz="1800" b="0" i="0">
                <a:solidFill>
                  <a:srgbClr val="252525"/>
                </a:solidFill>
                <a:effectLst/>
              </a:rPr>
              <a:t>SDCC would like to seek streets to work with as a pilot for this scheme in the county.</a:t>
            </a:r>
            <a:endParaRPr lang="en-GB" sz="1800"/>
          </a:p>
        </p:txBody>
      </p:sp>
      <p:sp>
        <p:nvSpPr>
          <p:cNvPr id="4" name="TextBox 3">
            <a:extLst>
              <a:ext uri="{FF2B5EF4-FFF2-40B4-BE49-F238E27FC236}">
                <a16:creationId xmlns:a16="http://schemas.microsoft.com/office/drawing/2014/main" id="{2D2B28F8-97A2-7229-B5D5-2A489D9EE0FF}"/>
              </a:ext>
            </a:extLst>
          </p:cNvPr>
          <p:cNvSpPr txBox="1"/>
          <p:nvPr/>
        </p:nvSpPr>
        <p:spPr>
          <a:xfrm>
            <a:off x="1066800" y="5958315"/>
            <a:ext cx="4302642" cy="246221"/>
          </a:xfrm>
          <a:prstGeom prst="rect">
            <a:avLst/>
          </a:prstGeom>
          <a:noFill/>
        </p:spPr>
        <p:txBody>
          <a:bodyPr wrap="square">
            <a:spAutoFit/>
          </a:bodyPr>
          <a:lstStyle/>
          <a:p>
            <a:r>
              <a:rPr lang="en-GB" sz="1000"/>
              <a:t>Low Traffic Neighbourhood Street, London (Image: TFL)</a:t>
            </a:r>
            <a:endParaRPr lang="en-IE" sz="1000"/>
          </a:p>
        </p:txBody>
      </p:sp>
      <p:pic>
        <p:nvPicPr>
          <p:cNvPr id="10" name="Picture 2" descr="Woman cycling down a Low Traffic Neighbourhood street">
            <a:extLst>
              <a:ext uri="{FF2B5EF4-FFF2-40B4-BE49-F238E27FC236}">
                <a16:creationId xmlns:a16="http://schemas.microsoft.com/office/drawing/2014/main" id="{23D1A71D-FCAC-91A5-4858-4AD8C1EFF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76" r="16671" b="2"/>
          <a:stretch/>
        </p:blipFill>
        <p:spPr bwMode="auto">
          <a:xfrm>
            <a:off x="6103811" y="-17242"/>
            <a:ext cx="6088190" cy="641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900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79821D8-52BA-614B-66AE-D841F6E00B99}"/>
              </a:ext>
            </a:extLst>
          </p:cNvPr>
          <p:cNvPicPr>
            <a:picLocks noChangeAspect="1"/>
          </p:cNvPicPr>
          <p:nvPr/>
        </p:nvPicPr>
        <p:blipFill>
          <a:blip r:embed="rId3"/>
          <a:srcRect t="7190" r="-2" b="4624"/>
          <a:stretch/>
        </p:blipFill>
        <p:spPr>
          <a:xfrm>
            <a:off x="321730" y="321377"/>
            <a:ext cx="5543993" cy="2725599"/>
          </a:xfrm>
          <a:prstGeom prst="rect">
            <a:avLst/>
          </a:prstGeom>
        </p:spPr>
      </p:pic>
      <p:pic>
        <p:nvPicPr>
          <p:cNvPr id="4" name="Picture 3">
            <a:extLst>
              <a:ext uri="{FF2B5EF4-FFF2-40B4-BE49-F238E27FC236}">
                <a16:creationId xmlns:a16="http://schemas.microsoft.com/office/drawing/2014/main" id="{1AEEE5E1-022F-E4F8-C07A-BB29116980CE}"/>
              </a:ext>
            </a:extLst>
          </p:cNvPr>
          <p:cNvPicPr>
            <a:picLocks noChangeAspect="1"/>
          </p:cNvPicPr>
          <p:nvPr/>
        </p:nvPicPr>
        <p:blipFill>
          <a:blip r:embed="rId4"/>
          <a:srcRect t="26868" r="-2" b="4277"/>
          <a:stretch/>
        </p:blipFill>
        <p:spPr>
          <a:xfrm>
            <a:off x="321730" y="3232297"/>
            <a:ext cx="5543993" cy="2633903"/>
          </a:xfrm>
          <a:prstGeom prst="rect">
            <a:avLst/>
          </a:prstGeom>
        </p:spPr>
      </p:pic>
      <p:pic>
        <p:nvPicPr>
          <p:cNvPr id="7" name="Picture 6">
            <a:extLst>
              <a:ext uri="{FF2B5EF4-FFF2-40B4-BE49-F238E27FC236}">
                <a16:creationId xmlns:a16="http://schemas.microsoft.com/office/drawing/2014/main" id="{4D56B157-904C-8762-41F9-8C6682D04047}"/>
              </a:ext>
            </a:extLst>
          </p:cNvPr>
          <p:cNvPicPr>
            <a:picLocks noChangeAspect="1"/>
          </p:cNvPicPr>
          <p:nvPr/>
        </p:nvPicPr>
        <p:blipFill>
          <a:blip r:embed="rId5"/>
          <a:srcRect l="26483" r="9535"/>
          <a:stretch/>
        </p:blipFill>
        <p:spPr>
          <a:xfrm>
            <a:off x="6096000" y="228600"/>
            <a:ext cx="5864199" cy="6083187"/>
          </a:xfrm>
          <a:prstGeom prst="rect">
            <a:avLst/>
          </a:prstGeom>
        </p:spPr>
      </p:pic>
      <p:sp>
        <p:nvSpPr>
          <p:cNvPr id="9" name="Rectangle 8">
            <a:extLst>
              <a:ext uri="{FF2B5EF4-FFF2-40B4-BE49-F238E27FC236}">
                <a16:creationId xmlns:a16="http://schemas.microsoft.com/office/drawing/2014/main" id="{54F00FB8-04CB-E74F-2CD0-A489A9D19A06}"/>
              </a:ext>
            </a:extLst>
          </p:cNvPr>
          <p:cNvSpPr/>
          <p:nvPr/>
        </p:nvSpPr>
        <p:spPr>
          <a:xfrm>
            <a:off x="6096000" y="3860800"/>
            <a:ext cx="356752"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8B5E39D9-695B-D9E6-FBDD-3F1255151E20}"/>
              </a:ext>
            </a:extLst>
          </p:cNvPr>
          <p:cNvSpPr/>
          <p:nvPr/>
        </p:nvSpPr>
        <p:spPr>
          <a:xfrm>
            <a:off x="11795447" y="5970016"/>
            <a:ext cx="356752"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E03834D3-DECD-1BC6-C316-D3CBCD192729}"/>
              </a:ext>
            </a:extLst>
          </p:cNvPr>
          <p:cNvSpPr txBox="1"/>
          <p:nvPr/>
        </p:nvSpPr>
        <p:spPr>
          <a:xfrm>
            <a:off x="321729" y="5917296"/>
            <a:ext cx="5735994" cy="707886"/>
          </a:xfrm>
          <a:prstGeom prst="rect">
            <a:avLst/>
          </a:prstGeom>
          <a:solidFill>
            <a:schemeClr val="bg1"/>
          </a:solidFill>
        </p:spPr>
        <p:txBody>
          <a:bodyPr wrap="square">
            <a:spAutoFit/>
          </a:bodyPr>
          <a:lstStyle/>
          <a:p>
            <a:r>
              <a:rPr lang="en-GB" sz="1000"/>
              <a:t>Top and Right; Seafield Estate Quiet Street Project. DLR County Council carried out extensive consultation with local residents and the resulting design is intended to  slow traffic, increase planting, natural drainage and biodiversity, and lower noise and pollution in the area. (DLRCOCO) Bottom Left: Haverty Road, Marino (Google Streetview)</a:t>
            </a:r>
            <a:endParaRPr lang="en-IE" sz="1000"/>
          </a:p>
        </p:txBody>
      </p:sp>
    </p:spTree>
    <p:extLst>
      <p:ext uri="{BB962C8B-B14F-4D97-AF65-F5344CB8AC3E}">
        <p14:creationId xmlns:p14="http://schemas.microsoft.com/office/powerpoint/2010/main" val="9234719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0</TotalTime>
  <Words>548</Words>
  <Application>Microsoft Office PowerPoint</Application>
  <PresentationFormat>Widescreen</PresentationFormat>
  <Paragraphs>39</Paragraphs>
  <Slides>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Calibri</vt:lpstr>
      <vt:lpstr>Calibri Light</vt:lpstr>
      <vt:lpstr>Retrospect</vt:lpstr>
      <vt:lpstr>South Dublin  SAFE SCHOOL ZONES</vt:lpstr>
      <vt:lpstr>Safe Routes to Schools</vt:lpstr>
      <vt:lpstr>PowerPoint Presentation</vt:lpstr>
      <vt:lpstr>South Dublin Safe School Zones</vt:lpstr>
      <vt:lpstr>Safe School Zone Interventions Menu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Tallaght to Knocklyon - Overview</dc:title>
  <dc:creator>Simon Palmer</dc:creator>
  <cp:lastModifiedBy>Andrew O Mullane</cp:lastModifiedBy>
  <cp:revision>1</cp:revision>
  <dcterms:created xsi:type="dcterms:W3CDTF">2021-06-23T12:35:09Z</dcterms:created>
  <dcterms:modified xsi:type="dcterms:W3CDTF">2024-11-28T14:34:51Z</dcterms:modified>
</cp:coreProperties>
</file>