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5" d="100"/>
          <a:sy n="75" d="100"/>
        </p:scale>
        <p:origin x="902"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194EC-C035-7BF3-EBA5-F957C6AEE04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0D99B96D-0661-3446-B7C8-C1700ED463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2F50C065-B5A9-0292-5E2D-02FDD7BA834B}"/>
              </a:ext>
            </a:extLst>
          </p:cNvPr>
          <p:cNvSpPr>
            <a:spLocks noGrp="1"/>
          </p:cNvSpPr>
          <p:nvPr>
            <p:ph type="dt" sz="half" idx="10"/>
          </p:nvPr>
        </p:nvSpPr>
        <p:spPr/>
        <p:txBody>
          <a:bodyPr/>
          <a:lstStyle/>
          <a:p>
            <a:fld id="{67BE05B6-8BFA-4C6C-927F-74F5195BC06D}" type="datetimeFigureOut">
              <a:rPr lang="en-IE" smtClean="0"/>
              <a:t>25/11/2024</a:t>
            </a:fld>
            <a:endParaRPr lang="en-IE"/>
          </a:p>
        </p:txBody>
      </p:sp>
      <p:sp>
        <p:nvSpPr>
          <p:cNvPr id="5" name="Footer Placeholder 4">
            <a:extLst>
              <a:ext uri="{FF2B5EF4-FFF2-40B4-BE49-F238E27FC236}">
                <a16:creationId xmlns:a16="http://schemas.microsoft.com/office/drawing/2014/main" id="{EF18B384-7D16-A4DF-8A3F-B7EED48755D5}"/>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153001F5-5CCD-A557-1FC1-7FC4DA5B2EB5}"/>
              </a:ext>
            </a:extLst>
          </p:cNvPr>
          <p:cNvSpPr>
            <a:spLocks noGrp="1"/>
          </p:cNvSpPr>
          <p:nvPr>
            <p:ph type="sldNum" sz="quarter" idx="12"/>
          </p:nvPr>
        </p:nvSpPr>
        <p:spPr/>
        <p:txBody>
          <a:bodyPr/>
          <a:lstStyle/>
          <a:p>
            <a:fld id="{06064271-065F-4C77-8A22-B78A8B46F0A8}" type="slidenum">
              <a:rPr lang="en-IE" smtClean="0"/>
              <a:t>‹#›</a:t>
            </a:fld>
            <a:endParaRPr lang="en-IE"/>
          </a:p>
        </p:txBody>
      </p:sp>
    </p:spTree>
    <p:extLst>
      <p:ext uri="{BB962C8B-B14F-4D97-AF65-F5344CB8AC3E}">
        <p14:creationId xmlns:p14="http://schemas.microsoft.com/office/powerpoint/2010/main" val="3677540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D36D8-964A-39FE-B6A3-B8F8F87BFE38}"/>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7F344257-2AD4-3D20-C2A8-6BE5D4EA75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2C2AEED-6C65-B0A9-4222-3CD9A8F5E0DB}"/>
              </a:ext>
            </a:extLst>
          </p:cNvPr>
          <p:cNvSpPr>
            <a:spLocks noGrp="1"/>
          </p:cNvSpPr>
          <p:nvPr>
            <p:ph type="dt" sz="half" idx="10"/>
          </p:nvPr>
        </p:nvSpPr>
        <p:spPr/>
        <p:txBody>
          <a:bodyPr/>
          <a:lstStyle/>
          <a:p>
            <a:fld id="{67BE05B6-8BFA-4C6C-927F-74F5195BC06D}" type="datetimeFigureOut">
              <a:rPr lang="en-IE" smtClean="0"/>
              <a:t>25/11/2024</a:t>
            </a:fld>
            <a:endParaRPr lang="en-IE"/>
          </a:p>
        </p:txBody>
      </p:sp>
      <p:sp>
        <p:nvSpPr>
          <p:cNvPr id="5" name="Footer Placeholder 4">
            <a:extLst>
              <a:ext uri="{FF2B5EF4-FFF2-40B4-BE49-F238E27FC236}">
                <a16:creationId xmlns:a16="http://schemas.microsoft.com/office/drawing/2014/main" id="{AB52AD59-47BE-929C-88AC-E54AFD977529}"/>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316B489A-A132-BB7D-C6B1-FBE40F418C36}"/>
              </a:ext>
            </a:extLst>
          </p:cNvPr>
          <p:cNvSpPr>
            <a:spLocks noGrp="1"/>
          </p:cNvSpPr>
          <p:nvPr>
            <p:ph type="sldNum" sz="quarter" idx="12"/>
          </p:nvPr>
        </p:nvSpPr>
        <p:spPr/>
        <p:txBody>
          <a:bodyPr/>
          <a:lstStyle/>
          <a:p>
            <a:fld id="{06064271-065F-4C77-8A22-B78A8B46F0A8}" type="slidenum">
              <a:rPr lang="en-IE" smtClean="0"/>
              <a:t>‹#›</a:t>
            </a:fld>
            <a:endParaRPr lang="en-IE"/>
          </a:p>
        </p:txBody>
      </p:sp>
    </p:spTree>
    <p:extLst>
      <p:ext uri="{BB962C8B-B14F-4D97-AF65-F5344CB8AC3E}">
        <p14:creationId xmlns:p14="http://schemas.microsoft.com/office/powerpoint/2010/main" val="648123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3B0DC3-B3AD-CE65-B4D9-28D3B03D56B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193C78E0-553F-5C6B-92F9-BF01AAB9666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8E040B75-4EFA-4E98-1571-AD14C338A574}"/>
              </a:ext>
            </a:extLst>
          </p:cNvPr>
          <p:cNvSpPr>
            <a:spLocks noGrp="1"/>
          </p:cNvSpPr>
          <p:nvPr>
            <p:ph type="dt" sz="half" idx="10"/>
          </p:nvPr>
        </p:nvSpPr>
        <p:spPr/>
        <p:txBody>
          <a:bodyPr/>
          <a:lstStyle/>
          <a:p>
            <a:fld id="{67BE05B6-8BFA-4C6C-927F-74F5195BC06D}" type="datetimeFigureOut">
              <a:rPr lang="en-IE" smtClean="0"/>
              <a:t>25/11/2024</a:t>
            </a:fld>
            <a:endParaRPr lang="en-IE"/>
          </a:p>
        </p:txBody>
      </p:sp>
      <p:sp>
        <p:nvSpPr>
          <p:cNvPr id="5" name="Footer Placeholder 4">
            <a:extLst>
              <a:ext uri="{FF2B5EF4-FFF2-40B4-BE49-F238E27FC236}">
                <a16:creationId xmlns:a16="http://schemas.microsoft.com/office/drawing/2014/main" id="{7CF36F6F-8D0B-8274-86C0-1AAFBC044FF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33BCA537-FCD0-F1C3-C0C0-23A36A1ED0A1}"/>
              </a:ext>
            </a:extLst>
          </p:cNvPr>
          <p:cNvSpPr>
            <a:spLocks noGrp="1"/>
          </p:cNvSpPr>
          <p:nvPr>
            <p:ph type="sldNum" sz="quarter" idx="12"/>
          </p:nvPr>
        </p:nvSpPr>
        <p:spPr/>
        <p:txBody>
          <a:bodyPr/>
          <a:lstStyle/>
          <a:p>
            <a:fld id="{06064271-065F-4C77-8A22-B78A8B46F0A8}" type="slidenum">
              <a:rPr lang="en-IE" smtClean="0"/>
              <a:t>‹#›</a:t>
            </a:fld>
            <a:endParaRPr lang="en-IE"/>
          </a:p>
        </p:txBody>
      </p:sp>
    </p:spTree>
    <p:extLst>
      <p:ext uri="{BB962C8B-B14F-4D97-AF65-F5344CB8AC3E}">
        <p14:creationId xmlns:p14="http://schemas.microsoft.com/office/powerpoint/2010/main" val="219047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7B04B-D002-9920-0C26-0F748A9BFAAF}"/>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2316DA21-CA4A-A1E2-D044-678EDAB917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AD2D9FA2-8F89-4C4E-D48B-F8A8EAC10D39}"/>
              </a:ext>
            </a:extLst>
          </p:cNvPr>
          <p:cNvSpPr>
            <a:spLocks noGrp="1"/>
          </p:cNvSpPr>
          <p:nvPr>
            <p:ph type="dt" sz="half" idx="10"/>
          </p:nvPr>
        </p:nvSpPr>
        <p:spPr/>
        <p:txBody>
          <a:bodyPr/>
          <a:lstStyle/>
          <a:p>
            <a:fld id="{67BE05B6-8BFA-4C6C-927F-74F5195BC06D}" type="datetimeFigureOut">
              <a:rPr lang="en-IE" smtClean="0"/>
              <a:t>25/11/2024</a:t>
            </a:fld>
            <a:endParaRPr lang="en-IE"/>
          </a:p>
        </p:txBody>
      </p:sp>
      <p:sp>
        <p:nvSpPr>
          <p:cNvPr id="5" name="Footer Placeholder 4">
            <a:extLst>
              <a:ext uri="{FF2B5EF4-FFF2-40B4-BE49-F238E27FC236}">
                <a16:creationId xmlns:a16="http://schemas.microsoft.com/office/drawing/2014/main" id="{047C5782-B518-A408-0F7E-4DEBC46E61B9}"/>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677851F5-EDBF-65B9-7471-A1D950246297}"/>
              </a:ext>
            </a:extLst>
          </p:cNvPr>
          <p:cNvSpPr>
            <a:spLocks noGrp="1"/>
          </p:cNvSpPr>
          <p:nvPr>
            <p:ph type="sldNum" sz="quarter" idx="12"/>
          </p:nvPr>
        </p:nvSpPr>
        <p:spPr/>
        <p:txBody>
          <a:bodyPr/>
          <a:lstStyle/>
          <a:p>
            <a:fld id="{06064271-065F-4C77-8A22-B78A8B46F0A8}" type="slidenum">
              <a:rPr lang="en-IE" smtClean="0"/>
              <a:t>‹#›</a:t>
            </a:fld>
            <a:endParaRPr lang="en-IE"/>
          </a:p>
        </p:txBody>
      </p:sp>
    </p:spTree>
    <p:extLst>
      <p:ext uri="{BB962C8B-B14F-4D97-AF65-F5344CB8AC3E}">
        <p14:creationId xmlns:p14="http://schemas.microsoft.com/office/powerpoint/2010/main" val="2531197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9F6DC-A36F-4666-F978-616F0E314F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1AEF89C2-E0BB-A006-9EDE-360017CE34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67BA9F-A97A-FF72-E5F2-EEF76F61AD1D}"/>
              </a:ext>
            </a:extLst>
          </p:cNvPr>
          <p:cNvSpPr>
            <a:spLocks noGrp="1"/>
          </p:cNvSpPr>
          <p:nvPr>
            <p:ph type="dt" sz="half" idx="10"/>
          </p:nvPr>
        </p:nvSpPr>
        <p:spPr/>
        <p:txBody>
          <a:bodyPr/>
          <a:lstStyle/>
          <a:p>
            <a:fld id="{67BE05B6-8BFA-4C6C-927F-74F5195BC06D}" type="datetimeFigureOut">
              <a:rPr lang="en-IE" smtClean="0"/>
              <a:t>25/11/2024</a:t>
            </a:fld>
            <a:endParaRPr lang="en-IE"/>
          </a:p>
        </p:txBody>
      </p:sp>
      <p:sp>
        <p:nvSpPr>
          <p:cNvPr id="5" name="Footer Placeholder 4">
            <a:extLst>
              <a:ext uri="{FF2B5EF4-FFF2-40B4-BE49-F238E27FC236}">
                <a16:creationId xmlns:a16="http://schemas.microsoft.com/office/drawing/2014/main" id="{CFC62895-64C8-6670-9824-CE94EF844A5A}"/>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EC9BCF1D-B59B-BD67-F474-279D2BBB3311}"/>
              </a:ext>
            </a:extLst>
          </p:cNvPr>
          <p:cNvSpPr>
            <a:spLocks noGrp="1"/>
          </p:cNvSpPr>
          <p:nvPr>
            <p:ph type="sldNum" sz="quarter" idx="12"/>
          </p:nvPr>
        </p:nvSpPr>
        <p:spPr/>
        <p:txBody>
          <a:bodyPr/>
          <a:lstStyle/>
          <a:p>
            <a:fld id="{06064271-065F-4C77-8A22-B78A8B46F0A8}" type="slidenum">
              <a:rPr lang="en-IE" smtClean="0"/>
              <a:t>‹#›</a:t>
            </a:fld>
            <a:endParaRPr lang="en-IE"/>
          </a:p>
        </p:txBody>
      </p:sp>
    </p:spTree>
    <p:extLst>
      <p:ext uri="{BB962C8B-B14F-4D97-AF65-F5344CB8AC3E}">
        <p14:creationId xmlns:p14="http://schemas.microsoft.com/office/powerpoint/2010/main" val="2448033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D860B-1FD4-DA25-C65D-92C8EB148D1C}"/>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FCB27839-0BA4-AB43-6053-06F72EDC563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7DADABB3-CAF0-9996-E927-73841070C5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035484BE-7C32-B13E-C001-A8AEF0C2FD08}"/>
              </a:ext>
            </a:extLst>
          </p:cNvPr>
          <p:cNvSpPr>
            <a:spLocks noGrp="1"/>
          </p:cNvSpPr>
          <p:nvPr>
            <p:ph type="dt" sz="half" idx="10"/>
          </p:nvPr>
        </p:nvSpPr>
        <p:spPr/>
        <p:txBody>
          <a:bodyPr/>
          <a:lstStyle/>
          <a:p>
            <a:fld id="{67BE05B6-8BFA-4C6C-927F-74F5195BC06D}" type="datetimeFigureOut">
              <a:rPr lang="en-IE" smtClean="0"/>
              <a:t>25/11/2024</a:t>
            </a:fld>
            <a:endParaRPr lang="en-IE"/>
          </a:p>
        </p:txBody>
      </p:sp>
      <p:sp>
        <p:nvSpPr>
          <p:cNvPr id="6" name="Footer Placeholder 5">
            <a:extLst>
              <a:ext uri="{FF2B5EF4-FFF2-40B4-BE49-F238E27FC236}">
                <a16:creationId xmlns:a16="http://schemas.microsoft.com/office/drawing/2014/main" id="{91E4F17F-0C2B-F374-9CF8-04944C72CEEE}"/>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8F427131-539C-0BDB-CE2A-D99642C1530D}"/>
              </a:ext>
            </a:extLst>
          </p:cNvPr>
          <p:cNvSpPr>
            <a:spLocks noGrp="1"/>
          </p:cNvSpPr>
          <p:nvPr>
            <p:ph type="sldNum" sz="quarter" idx="12"/>
          </p:nvPr>
        </p:nvSpPr>
        <p:spPr/>
        <p:txBody>
          <a:bodyPr/>
          <a:lstStyle/>
          <a:p>
            <a:fld id="{06064271-065F-4C77-8A22-B78A8B46F0A8}" type="slidenum">
              <a:rPr lang="en-IE" smtClean="0"/>
              <a:t>‹#›</a:t>
            </a:fld>
            <a:endParaRPr lang="en-IE"/>
          </a:p>
        </p:txBody>
      </p:sp>
    </p:spTree>
    <p:extLst>
      <p:ext uri="{BB962C8B-B14F-4D97-AF65-F5344CB8AC3E}">
        <p14:creationId xmlns:p14="http://schemas.microsoft.com/office/powerpoint/2010/main" val="2252666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AAB03-5406-0E4D-33FE-EAF43BDB298A}"/>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DA017E7D-0C45-68F8-232A-FCA8783776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2783BC-9761-7B60-6D65-BA481FEC55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02BE1CD5-92A6-1E14-CB49-10E72DF2C7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B49FE9-59A0-D15B-008D-0A332E76BAD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FD02B5AE-3EA4-5233-0E12-55F669A90FD6}"/>
              </a:ext>
            </a:extLst>
          </p:cNvPr>
          <p:cNvSpPr>
            <a:spLocks noGrp="1"/>
          </p:cNvSpPr>
          <p:nvPr>
            <p:ph type="dt" sz="half" idx="10"/>
          </p:nvPr>
        </p:nvSpPr>
        <p:spPr/>
        <p:txBody>
          <a:bodyPr/>
          <a:lstStyle/>
          <a:p>
            <a:fld id="{67BE05B6-8BFA-4C6C-927F-74F5195BC06D}" type="datetimeFigureOut">
              <a:rPr lang="en-IE" smtClean="0"/>
              <a:t>25/11/2024</a:t>
            </a:fld>
            <a:endParaRPr lang="en-IE"/>
          </a:p>
        </p:txBody>
      </p:sp>
      <p:sp>
        <p:nvSpPr>
          <p:cNvPr id="8" name="Footer Placeholder 7">
            <a:extLst>
              <a:ext uri="{FF2B5EF4-FFF2-40B4-BE49-F238E27FC236}">
                <a16:creationId xmlns:a16="http://schemas.microsoft.com/office/drawing/2014/main" id="{E463C503-0822-74DD-6857-FD4B6B291C25}"/>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969E55F2-F6B3-92B8-F6CE-E494E60869FB}"/>
              </a:ext>
            </a:extLst>
          </p:cNvPr>
          <p:cNvSpPr>
            <a:spLocks noGrp="1"/>
          </p:cNvSpPr>
          <p:nvPr>
            <p:ph type="sldNum" sz="quarter" idx="12"/>
          </p:nvPr>
        </p:nvSpPr>
        <p:spPr/>
        <p:txBody>
          <a:bodyPr/>
          <a:lstStyle/>
          <a:p>
            <a:fld id="{06064271-065F-4C77-8A22-B78A8B46F0A8}" type="slidenum">
              <a:rPr lang="en-IE" smtClean="0"/>
              <a:t>‹#›</a:t>
            </a:fld>
            <a:endParaRPr lang="en-IE"/>
          </a:p>
        </p:txBody>
      </p:sp>
    </p:spTree>
    <p:extLst>
      <p:ext uri="{BB962C8B-B14F-4D97-AF65-F5344CB8AC3E}">
        <p14:creationId xmlns:p14="http://schemas.microsoft.com/office/powerpoint/2010/main" val="2362666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6BEB9-3CB5-F71B-EB1E-EDE7AC62B4F1}"/>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1E295184-BB39-05C7-F804-7FBA86CF6C16}"/>
              </a:ext>
            </a:extLst>
          </p:cNvPr>
          <p:cNvSpPr>
            <a:spLocks noGrp="1"/>
          </p:cNvSpPr>
          <p:nvPr>
            <p:ph type="dt" sz="half" idx="10"/>
          </p:nvPr>
        </p:nvSpPr>
        <p:spPr/>
        <p:txBody>
          <a:bodyPr/>
          <a:lstStyle/>
          <a:p>
            <a:fld id="{67BE05B6-8BFA-4C6C-927F-74F5195BC06D}" type="datetimeFigureOut">
              <a:rPr lang="en-IE" smtClean="0"/>
              <a:t>25/11/2024</a:t>
            </a:fld>
            <a:endParaRPr lang="en-IE"/>
          </a:p>
        </p:txBody>
      </p:sp>
      <p:sp>
        <p:nvSpPr>
          <p:cNvPr id="4" name="Footer Placeholder 3">
            <a:extLst>
              <a:ext uri="{FF2B5EF4-FFF2-40B4-BE49-F238E27FC236}">
                <a16:creationId xmlns:a16="http://schemas.microsoft.com/office/drawing/2014/main" id="{114F50BB-086C-DF7E-1DF0-A5A21391814C}"/>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98746CA6-4BD1-7072-574F-A4DC62BF905E}"/>
              </a:ext>
            </a:extLst>
          </p:cNvPr>
          <p:cNvSpPr>
            <a:spLocks noGrp="1"/>
          </p:cNvSpPr>
          <p:nvPr>
            <p:ph type="sldNum" sz="quarter" idx="12"/>
          </p:nvPr>
        </p:nvSpPr>
        <p:spPr/>
        <p:txBody>
          <a:bodyPr/>
          <a:lstStyle/>
          <a:p>
            <a:fld id="{06064271-065F-4C77-8A22-B78A8B46F0A8}" type="slidenum">
              <a:rPr lang="en-IE" smtClean="0"/>
              <a:t>‹#›</a:t>
            </a:fld>
            <a:endParaRPr lang="en-IE"/>
          </a:p>
        </p:txBody>
      </p:sp>
    </p:spTree>
    <p:extLst>
      <p:ext uri="{BB962C8B-B14F-4D97-AF65-F5344CB8AC3E}">
        <p14:creationId xmlns:p14="http://schemas.microsoft.com/office/powerpoint/2010/main" val="950668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596BEB-6A9C-037C-DABE-330C63E183F2}"/>
              </a:ext>
            </a:extLst>
          </p:cNvPr>
          <p:cNvSpPr>
            <a:spLocks noGrp="1"/>
          </p:cNvSpPr>
          <p:nvPr>
            <p:ph type="dt" sz="half" idx="10"/>
          </p:nvPr>
        </p:nvSpPr>
        <p:spPr/>
        <p:txBody>
          <a:bodyPr/>
          <a:lstStyle/>
          <a:p>
            <a:fld id="{67BE05B6-8BFA-4C6C-927F-74F5195BC06D}" type="datetimeFigureOut">
              <a:rPr lang="en-IE" smtClean="0"/>
              <a:t>25/11/2024</a:t>
            </a:fld>
            <a:endParaRPr lang="en-IE"/>
          </a:p>
        </p:txBody>
      </p:sp>
      <p:sp>
        <p:nvSpPr>
          <p:cNvPr id="3" name="Footer Placeholder 2">
            <a:extLst>
              <a:ext uri="{FF2B5EF4-FFF2-40B4-BE49-F238E27FC236}">
                <a16:creationId xmlns:a16="http://schemas.microsoft.com/office/drawing/2014/main" id="{D5F92C86-B897-68EE-7044-5C0D98B6779C}"/>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958EAD85-9ED0-FE53-F492-C4EBE09BFBC4}"/>
              </a:ext>
            </a:extLst>
          </p:cNvPr>
          <p:cNvSpPr>
            <a:spLocks noGrp="1"/>
          </p:cNvSpPr>
          <p:nvPr>
            <p:ph type="sldNum" sz="quarter" idx="12"/>
          </p:nvPr>
        </p:nvSpPr>
        <p:spPr/>
        <p:txBody>
          <a:bodyPr/>
          <a:lstStyle/>
          <a:p>
            <a:fld id="{06064271-065F-4C77-8A22-B78A8B46F0A8}" type="slidenum">
              <a:rPr lang="en-IE" smtClean="0"/>
              <a:t>‹#›</a:t>
            </a:fld>
            <a:endParaRPr lang="en-IE"/>
          </a:p>
        </p:txBody>
      </p:sp>
    </p:spTree>
    <p:extLst>
      <p:ext uri="{BB962C8B-B14F-4D97-AF65-F5344CB8AC3E}">
        <p14:creationId xmlns:p14="http://schemas.microsoft.com/office/powerpoint/2010/main" val="2441264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91A8F-D408-0289-D2E3-BD5A553117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9E2357DA-C057-9CF7-1082-6F7B432DE3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A3212CB2-471C-FC2B-0F88-373DDB4A53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60E6D7-5861-231E-087F-EBDFA4B17596}"/>
              </a:ext>
            </a:extLst>
          </p:cNvPr>
          <p:cNvSpPr>
            <a:spLocks noGrp="1"/>
          </p:cNvSpPr>
          <p:nvPr>
            <p:ph type="dt" sz="half" idx="10"/>
          </p:nvPr>
        </p:nvSpPr>
        <p:spPr/>
        <p:txBody>
          <a:bodyPr/>
          <a:lstStyle/>
          <a:p>
            <a:fld id="{67BE05B6-8BFA-4C6C-927F-74F5195BC06D}" type="datetimeFigureOut">
              <a:rPr lang="en-IE" smtClean="0"/>
              <a:t>25/11/2024</a:t>
            </a:fld>
            <a:endParaRPr lang="en-IE"/>
          </a:p>
        </p:txBody>
      </p:sp>
      <p:sp>
        <p:nvSpPr>
          <p:cNvPr id="6" name="Footer Placeholder 5">
            <a:extLst>
              <a:ext uri="{FF2B5EF4-FFF2-40B4-BE49-F238E27FC236}">
                <a16:creationId xmlns:a16="http://schemas.microsoft.com/office/drawing/2014/main" id="{387C222D-DBB6-37A3-2D8E-474F73B6A2AC}"/>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383BB45B-3FA1-BACF-2743-AD541BE47383}"/>
              </a:ext>
            </a:extLst>
          </p:cNvPr>
          <p:cNvSpPr>
            <a:spLocks noGrp="1"/>
          </p:cNvSpPr>
          <p:nvPr>
            <p:ph type="sldNum" sz="quarter" idx="12"/>
          </p:nvPr>
        </p:nvSpPr>
        <p:spPr/>
        <p:txBody>
          <a:bodyPr/>
          <a:lstStyle/>
          <a:p>
            <a:fld id="{06064271-065F-4C77-8A22-B78A8B46F0A8}" type="slidenum">
              <a:rPr lang="en-IE" smtClean="0"/>
              <a:t>‹#›</a:t>
            </a:fld>
            <a:endParaRPr lang="en-IE"/>
          </a:p>
        </p:txBody>
      </p:sp>
    </p:spTree>
    <p:extLst>
      <p:ext uri="{BB962C8B-B14F-4D97-AF65-F5344CB8AC3E}">
        <p14:creationId xmlns:p14="http://schemas.microsoft.com/office/powerpoint/2010/main" val="2192082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F1023-8BA9-7893-8557-DA68DA8B08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BFC7D92D-D8BA-7AA1-57CA-6880F02BCF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4B415677-A695-54DD-B551-69F5337D8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E981F3-B0CA-8696-9877-781863CB4AD1}"/>
              </a:ext>
            </a:extLst>
          </p:cNvPr>
          <p:cNvSpPr>
            <a:spLocks noGrp="1"/>
          </p:cNvSpPr>
          <p:nvPr>
            <p:ph type="dt" sz="half" idx="10"/>
          </p:nvPr>
        </p:nvSpPr>
        <p:spPr/>
        <p:txBody>
          <a:bodyPr/>
          <a:lstStyle/>
          <a:p>
            <a:fld id="{67BE05B6-8BFA-4C6C-927F-74F5195BC06D}" type="datetimeFigureOut">
              <a:rPr lang="en-IE" smtClean="0"/>
              <a:t>25/11/2024</a:t>
            </a:fld>
            <a:endParaRPr lang="en-IE"/>
          </a:p>
        </p:txBody>
      </p:sp>
      <p:sp>
        <p:nvSpPr>
          <p:cNvPr id="6" name="Footer Placeholder 5">
            <a:extLst>
              <a:ext uri="{FF2B5EF4-FFF2-40B4-BE49-F238E27FC236}">
                <a16:creationId xmlns:a16="http://schemas.microsoft.com/office/drawing/2014/main" id="{4C4F4A31-4489-CAE4-7996-9C08BAC7FA29}"/>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D890E987-8F11-C160-9A74-A66F3098BD50}"/>
              </a:ext>
            </a:extLst>
          </p:cNvPr>
          <p:cNvSpPr>
            <a:spLocks noGrp="1"/>
          </p:cNvSpPr>
          <p:nvPr>
            <p:ph type="sldNum" sz="quarter" idx="12"/>
          </p:nvPr>
        </p:nvSpPr>
        <p:spPr/>
        <p:txBody>
          <a:bodyPr/>
          <a:lstStyle/>
          <a:p>
            <a:fld id="{06064271-065F-4C77-8A22-B78A8B46F0A8}" type="slidenum">
              <a:rPr lang="en-IE" smtClean="0"/>
              <a:t>‹#›</a:t>
            </a:fld>
            <a:endParaRPr lang="en-IE"/>
          </a:p>
        </p:txBody>
      </p:sp>
    </p:spTree>
    <p:extLst>
      <p:ext uri="{BB962C8B-B14F-4D97-AF65-F5344CB8AC3E}">
        <p14:creationId xmlns:p14="http://schemas.microsoft.com/office/powerpoint/2010/main" val="2777816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F43FBA-E468-0247-9B1C-F0EB9CF7B5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57B2C236-CF63-2651-BDFC-77E220F0EE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30B592A2-7F93-B355-8C61-57C5A4DD2E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7BE05B6-8BFA-4C6C-927F-74F5195BC06D}" type="datetimeFigureOut">
              <a:rPr lang="en-IE" smtClean="0"/>
              <a:t>25/11/2024</a:t>
            </a:fld>
            <a:endParaRPr lang="en-IE"/>
          </a:p>
        </p:txBody>
      </p:sp>
      <p:sp>
        <p:nvSpPr>
          <p:cNvPr id="5" name="Footer Placeholder 4">
            <a:extLst>
              <a:ext uri="{FF2B5EF4-FFF2-40B4-BE49-F238E27FC236}">
                <a16:creationId xmlns:a16="http://schemas.microsoft.com/office/drawing/2014/main" id="{2C1C9B87-1323-8149-C471-078635ED3A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
        <p:nvSpPr>
          <p:cNvPr id="6" name="Slide Number Placeholder 5">
            <a:extLst>
              <a:ext uri="{FF2B5EF4-FFF2-40B4-BE49-F238E27FC236}">
                <a16:creationId xmlns:a16="http://schemas.microsoft.com/office/drawing/2014/main" id="{9DE0115D-08FA-0C9D-661C-B7FF6D6044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6064271-065F-4C77-8A22-B78A8B46F0A8}" type="slidenum">
              <a:rPr lang="en-IE" smtClean="0"/>
              <a:t>‹#›</a:t>
            </a:fld>
            <a:endParaRPr lang="en-IE"/>
          </a:p>
        </p:txBody>
      </p:sp>
    </p:spTree>
    <p:extLst>
      <p:ext uri="{BB962C8B-B14F-4D97-AF65-F5344CB8AC3E}">
        <p14:creationId xmlns:p14="http://schemas.microsoft.com/office/powerpoint/2010/main" val="1178850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3D09407-53BC-485E-B4CE-BC5E4FC4B2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21DB988-49FC-4608-B0A2-E2F3A40190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8876A7-AF4F-37BB-BA98-DC89EEF418DB}"/>
              </a:ext>
            </a:extLst>
          </p:cNvPr>
          <p:cNvSpPr>
            <a:spLocks noGrp="1"/>
          </p:cNvSpPr>
          <p:nvPr>
            <p:ph type="ctrTitle"/>
          </p:nvPr>
        </p:nvSpPr>
        <p:spPr>
          <a:xfrm>
            <a:off x="755903" y="3399769"/>
            <a:ext cx="10640754" cy="775845"/>
          </a:xfrm>
        </p:spPr>
        <p:txBody>
          <a:bodyPr anchor="b">
            <a:normAutofit/>
          </a:bodyPr>
          <a:lstStyle/>
          <a:p>
            <a:r>
              <a:rPr lang="en-IE" sz="4000">
                <a:solidFill>
                  <a:schemeClr val="tx2"/>
                </a:solidFill>
              </a:rPr>
              <a:t>Employment Land Review</a:t>
            </a:r>
          </a:p>
        </p:txBody>
      </p:sp>
      <p:sp>
        <p:nvSpPr>
          <p:cNvPr id="3" name="Subtitle 2">
            <a:extLst>
              <a:ext uri="{FF2B5EF4-FFF2-40B4-BE49-F238E27FC236}">
                <a16:creationId xmlns:a16="http://schemas.microsoft.com/office/drawing/2014/main" id="{935AA3C6-F182-F214-ECFA-76BEE65BDBE7}"/>
              </a:ext>
            </a:extLst>
          </p:cNvPr>
          <p:cNvSpPr>
            <a:spLocks noGrp="1"/>
          </p:cNvSpPr>
          <p:nvPr>
            <p:ph type="subTitle" idx="1"/>
          </p:nvPr>
        </p:nvSpPr>
        <p:spPr>
          <a:xfrm>
            <a:off x="1514121" y="4171528"/>
            <a:ext cx="9163757" cy="450447"/>
          </a:xfrm>
        </p:spPr>
        <p:txBody>
          <a:bodyPr anchor="ctr">
            <a:normAutofit/>
          </a:bodyPr>
          <a:lstStyle/>
          <a:p>
            <a:r>
              <a:rPr lang="en-IE" sz="2000">
                <a:solidFill>
                  <a:schemeClr val="tx2"/>
                </a:solidFill>
              </a:rPr>
              <a:t>SPC 3</a:t>
            </a:r>
            <a:r>
              <a:rPr lang="en-IE" sz="2000" baseline="30000">
                <a:solidFill>
                  <a:schemeClr val="tx2"/>
                </a:solidFill>
              </a:rPr>
              <a:t>rd</a:t>
            </a:r>
            <a:r>
              <a:rPr lang="en-IE" sz="2000">
                <a:solidFill>
                  <a:schemeClr val="tx2"/>
                </a:solidFill>
              </a:rPr>
              <a:t> December 2024</a:t>
            </a:r>
          </a:p>
        </p:txBody>
      </p:sp>
      <p:grpSp>
        <p:nvGrpSpPr>
          <p:cNvPr id="14" name="Group 13">
            <a:extLst>
              <a:ext uri="{FF2B5EF4-FFF2-40B4-BE49-F238E27FC236}">
                <a16:creationId xmlns:a16="http://schemas.microsoft.com/office/drawing/2014/main" id="{E9B930FD-8671-4C4C-ADCF-73AC1D0CD41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9676747" y="0"/>
            <a:ext cx="2514948" cy="2174333"/>
            <a:chOff x="-305" y="-4155"/>
            <a:chExt cx="2514948" cy="2174333"/>
          </a:xfrm>
        </p:grpSpPr>
        <p:sp>
          <p:nvSpPr>
            <p:cNvPr id="15" name="Freeform: Shape 14">
              <a:extLst>
                <a:ext uri="{FF2B5EF4-FFF2-40B4-BE49-F238E27FC236}">
                  <a16:creationId xmlns:a16="http://schemas.microsoft.com/office/drawing/2014/main" id="{C35B12C1-569C-4E37-AA33-7EF215F201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23E2660-7810-46F6-8752-187127C830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991DC45-0378-45B3-B325-FB8F98545E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8" name="Freeform: Shape 17">
              <a:extLst>
                <a:ext uri="{FF2B5EF4-FFF2-40B4-BE49-F238E27FC236}">
                  <a16:creationId xmlns:a16="http://schemas.microsoft.com/office/drawing/2014/main" id="{E228F5BA-5150-4554-B7EA-93F371F3B1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Picture 4">
            <a:extLst>
              <a:ext uri="{FF2B5EF4-FFF2-40B4-BE49-F238E27FC236}">
                <a16:creationId xmlns:a16="http://schemas.microsoft.com/office/drawing/2014/main" id="{531C02D4-695B-3CB5-8F1C-8D4E4D685B08}"/>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954308" y="320231"/>
            <a:ext cx="8221932" cy="2836567"/>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16200000" scaled="1"/>
            <a:tileRect/>
          </a:gradFill>
        </p:spPr>
      </p:pic>
      <p:grpSp>
        <p:nvGrpSpPr>
          <p:cNvPr id="20" name="Group 19">
            <a:extLst>
              <a:ext uri="{FF2B5EF4-FFF2-40B4-BE49-F238E27FC236}">
                <a16:creationId xmlns:a16="http://schemas.microsoft.com/office/drawing/2014/main" id="{383C2651-AE0C-4AE4-8725-E2F9414FE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305" y="4322879"/>
            <a:ext cx="3378428" cy="2535121"/>
            <a:chOff x="-305" y="-1"/>
            <a:chExt cx="3832880" cy="2876136"/>
          </a:xfrm>
        </p:grpSpPr>
        <p:sp>
          <p:nvSpPr>
            <p:cNvPr id="21" name="Freeform: Shape 20">
              <a:extLst>
                <a:ext uri="{FF2B5EF4-FFF2-40B4-BE49-F238E27FC236}">
                  <a16:creationId xmlns:a16="http://schemas.microsoft.com/office/drawing/2014/main" id="{CCE13265-B5D2-47B4-A199-E05F390D5B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693EBD03-D832-462C-9304-7273698ED4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0D53D3E2-805E-40D2-964F-352BF6D476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B7A9A916-A926-43E6-800F-432ABC3F24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Picture 3">
            <a:extLst>
              <a:ext uri="{FF2B5EF4-FFF2-40B4-BE49-F238E27FC236}">
                <a16:creationId xmlns:a16="http://schemas.microsoft.com/office/drawing/2014/main" id="{0DDADC80-EEE0-40BA-A465-5A9D113ABB0B}"/>
              </a:ext>
            </a:extLst>
          </p:cNvPr>
          <p:cNvPicPr>
            <a:picLocks noChangeAspect="1"/>
          </p:cNvPicPr>
          <p:nvPr/>
        </p:nvPicPr>
        <p:blipFill>
          <a:blip r:embed="rId3"/>
          <a:stretch>
            <a:fillRect/>
          </a:stretch>
        </p:blipFill>
        <p:spPr>
          <a:xfrm>
            <a:off x="194724" y="5732119"/>
            <a:ext cx="1811358" cy="913694"/>
          </a:xfrm>
          <a:prstGeom prst="rect">
            <a:avLst/>
          </a:prstGeom>
        </p:spPr>
      </p:pic>
    </p:spTree>
    <p:extLst>
      <p:ext uri="{BB962C8B-B14F-4D97-AF65-F5344CB8AC3E}">
        <p14:creationId xmlns:p14="http://schemas.microsoft.com/office/powerpoint/2010/main" val="321586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E3596DD-156A-473E-9BB3-C6A29F7574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C46C4D6-C474-4E92-B52E-944C1118F7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E96D2CA-4379-A5A2-B19A-EC394305F1B3}"/>
              </a:ext>
            </a:extLst>
          </p:cNvPr>
          <p:cNvSpPr>
            <a:spLocks noGrp="1"/>
          </p:cNvSpPr>
          <p:nvPr>
            <p:ph type="title"/>
          </p:nvPr>
        </p:nvSpPr>
        <p:spPr>
          <a:xfrm>
            <a:off x="838201" y="643467"/>
            <a:ext cx="3888526" cy="1800526"/>
          </a:xfrm>
        </p:spPr>
        <p:txBody>
          <a:bodyPr>
            <a:normAutofit/>
          </a:bodyPr>
          <a:lstStyle/>
          <a:p>
            <a:r>
              <a:rPr lang="en-IE" dirty="0"/>
              <a:t>CDP Objective</a:t>
            </a:r>
          </a:p>
        </p:txBody>
      </p:sp>
      <p:pic>
        <p:nvPicPr>
          <p:cNvPr id="10" name="Content Placeholder 9">
            <a:extLst>
              <a:ext uri="{FF2B5EF4-FFF2-40B4-BE49-F238E27FC236}">
                <a16:creationId xmlns:a16="http://schemas.microsoft.com/office/drawing/2014/main" id="{AB59A0C7-A1A5-BBEC-5286-30371D5F2D53}"/>
              </a:ext>
            </a:extLst>
          </p:cNvPr>
          <p:cNvPicPr>
            <a:picLocks noGrp="1" noChangeAspect="1"/>
          </p:cNvPicPr>
          <p:nvPr>
            <p:ph idx="1"/>
          </p:nvPr>
        </p:nvPicPr>
        <p:blipFill>
          <a:blip r:embed="rId2"/>
          <a:stretch>
            <a:fillRect/>
          </a:stretch>
        </p:blipFill>
        <p:spPr>
          <a:xfrm>
            <a:off x="295889" y="2275607"/>
            <a:ext cx="6584864" cy="3387437"/>
          </a:xfrm>
        </p:spPr>
      </p:pic>
      <p:pic>
        <p:nvPicPr>
          <p:cNvPr id="7" name="Content Placeholder 6">
            <a:extLst>
              <a:ext uri="{FF2B5EF4-FFF2-40B4-BE49-F238E27FC236}">
                <a16:creationId xmlns:a16="http://schemas.microsoft.com/office/drawing/2014/main" id="{9C204BBE-13B1-9420-6FD0-02A754664510}"/>
              </a:ext>
            </a:extLst>
          </p:cNvPr>
          <p:cNvPicPr>
            <a:picLocks noChangeAspect="1"/>
          </p:cNvPicPr>
          <p:nvPr/>
        </p:nvPicPr>
        <p:blipFill>
          <a:blip r:embed="rId3"/>
          <a:stretch>
            <a:fillRect/>
          </a:stretch>
        </p:blipFill>
        <p:spPr>
          <a:xfrm>
            <a:off x="7172804" y="643234"/>
            <a:ext cx="4003910" cy="5599876"/>
          </a:xfrm>
          <a:prstGeom prst="rect">
            <a:avLst/>
          </a:prstGeom>
          <a:solidFill>
            <a:srgbClr val="FFFFFF">
              <a:shade val="85000"/>
            </a:srgbClr>
          </a:solidFill>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487294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A9CFBC7B-CBC1-8E88-06D9-E2D9E2F49740}"/>
              </a:ext>
            </a:extLst>
          </p:cNvPr>
          <p:cNvPicPr>
            <a:picLocks noChangeAspect="1"/>
          </p:cNvPicPr>
          <p:nvPr/>
        </p:nvPicPr>
        <p:blipFill>
          <a:blip r:embed="rId2"/>
          <a:stretch>
            <a:fillRect/>
          </a:stretch>
        </p:blipFill>
        <p:spPr>
          <a:xfrm>
            <a:off x="1289303" y="1444845"/>
            <a:ext cx="9613397" cy="1562177"/>
          </a:xfrm>
          <a:prstGeom prst="rect">
            <a:avLst/>
          </a:prstGeom>
        </p:spPr>
      </p:pic>
      <p:sp>
        <p:nvSpPr>
          <p:cNvPr id="11" name="Right Triangle 10">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7038D7F4-E0D0-F7F6-9DEC-93D6908CBBC6}"/>
              </a:ext>
            </a:extLst>
          </p:cNvPr>
          <p:cNvSpPr txBox="1"/>
          <p:nvPr/>
        </p:nvSpPr>
        <p:spPr>
          <a:xfrm>
            <a:off x="1289304" y="3429000"/>
            <a:ext cx="8921672" cy="1713305"/>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5600" kern="1200" dirty="0">
                <a:solidFill>
                  <a:schemeClr val="tx1"/>
                </a:solidFill>
                <a:latin typeface="+mj-lt"/>
                <a:ea typeface="+mj-ea"/>
                <a:cs typeface="+mj-cs"/>
              </a:rPr>
              <a:t>Employment Targets and Background</a:t>
            </a:r>
          </a:p>
        </p:txBody>
      </p:sp>
    </p:spTree>
    <p:extLst>
      <p:ext uri="{BB962C8B-B14F-4D97-AF65-F5344CB8AC3E}">
        <p14:creationId xmlns:p14="http://schemas.microsoft.com/office/powerpoint/2010/main" val="2809623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C58EABC4-104D-E9D3-770A-83B2C2860A1B}"/>
              </a:ext>
            </a:extLst>
          </p:cNvPr>
          <p:cNvSpPr txBox="1"/>
          <p:nvPr/>
        </p:nvSpPr>
        <p:spPr>
          <a:xfrm>
            <a:off x="1164667" y="646442"/>
            <a:ext cx="8074815" cy="1618489"/>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7200" kern="1200" dirty="0">
                <a:solidFill>
                  <a:schemeClr val="tx1"/>
                </a:solidFill>
                <a:latin typeface="+mj-lt"/>
                <a:ea typeface="+mj-ea"/>
                <a:cs typeface="+mj-cs"/>
              </a:rPr>
              <a:t>Zoned Land Capacity</a:t>
            </a:r>
          </a:p>
        </p:txBody>
      </p:sp>
      <p:sp>
        <p:nvSpPr>
          <p:cNvPr id="3" name="TextBox 2">
            <a:extLst>
              <a:ext uri="{FF2B5EF4-FFF2-40B4-BE49-F238E27FC236}">
                <a16:creationId xmlns:a16="http://schemas.microsoft.com/office/drawing/2014/main" id="{FAD63478-689E-5EF1-0D8F-B159A925BBF3}"/>
              </a:ext>
            </a:extLst>
          </p:cNvPr>
          <p:cNvSpPr txBox="1"/>
          <p:nvPr/>
        </p:nvSpPr>
        <p:spPr>
          <a:xfrm>
            <a:off x="1164667" y="2179422"/>
            <a:ext cx="8315960" cy="3328000"/>
          </a:xfrm>
          <a:prstGeom prst="rect">
            <a:avLst/>
          </a:prstGeom>
        </p:spPr>
        <p:txBody>
          <a:bodyPr vert="horz" lIns="91440" tIns="45720" rIns="91440" bIns="45720" rtlCol="0" anchor="t">
            <a:noAutofit/>
          </a:bodyPr>
          <a:lstStyle/>
          <a:p>
            <a:pPr>
              <a:lnSpc>
                <a:spcPct val="90000"/>
              </a:lnSpc>
              <a:spcAft>
                <a:spcPts val="600"/>
              </a:spcAft>
            </a:pPr>
            <a:r>
              <a:rPr lang="en-US" b="1" i="0" u="none" strike="noStrike" baseline="0" dirty="0"/>
              <a:t>Land </a:t>
            </a:r>
            <a:r>
              <a:rPr lang="en-US" b="1" i="0" u="none" strike="noStrike" baseline="0" dirty="0" err="1"/>
              <a:t>quantums</a:t>
            </a:r>
            <a:r>
              <a:rPr lang="en-US" b="1" i="0" u="none" strike="noStrike" baseline="0" dirty="0"/>
              <a:t> with remaining capacity to generate jobs were identified as part of the preparation of the Development Plan</a:t>
            </a:r>
          </a:p>
          <a:p>
            <a:pPr indent="-228600">
              <a:lnSpc>
                <a:spcPct val="90000"/>
              </a:lnSpc>
              <a:spcAft>
                <a:spcPts val="600"/>
              </a:spcAft>
              <a:buFont typeface="Arial" panose="020B0604020202020204" pitchFamily="34" charset="0"/>
              <a:buChar char="•"/>
            </a:pPr>
            <a:endParaRPr lang="en-US" b="0" i="0" u="none" strike="noStrike" baseline="0" dirty="0"/>
          </a:p>
          <a:p>
            <a:pPr marL="57150" indent="-285750">
              <a:lnSpc>
                <a:spcPct val="90000"/>
              </a:lnSpc>
              <a:spcAft>
                <a:spcPts val="600"/>
              </a:spcAft>
              <a:buFont typeface="Wingdings" panose="05000000000000000000" pitchFamily="2" charset="2"/>
              <a:buChar char="Ø"/>
            </a:pPr>
            <a:r>
              <a:rPr lang="en-US" b="0" i="0" u="none" strike="noStrike" baseline="0" dirty="0"/>
              <a:t>554ha of land zoned for Enterprise and Employment EE);</a:t>
            </a:r>
          </a:p>
          <a:p>
            <a:pPr marL="57150" indent="-285750">
              <a:lnSpc>
                <a:spcPct val="90000"/>
              </a:lnSpc>
              <a:spcAft>
                <a:spcPts val="600"/>
              </a:spcAft>
              <a:buFont typeface="Wingdings" panose="05000000000000000000" pitchFamily="2" charset="2"/>
              <a:buChar char="Ø"/>
            </a:pPr>
            <a:r>
              <a:rPr lang="en-US" b="0" i="0" u="none" strike="noStrike" baseline="0" dirty="0"/>
              <a:t>58.27ha of land in Local, Village, District and Town </a:t>
            </a:r>
            <a:r>
              <a:rPr lang="en-US" b="0" i="0" u="none" strike="noStrike" baseline="0" dirty="0" err="1"/>
              <a:t>Centres</a:t>
            </a:r>
            <a:r>
              <a:rPr lang="en-US" b="0" i="0" u="none" strike="noStrike" baseline="0" dirty="0"/>
              <a:t> (zoned LC, VC, DC, and TC);</a:t>
            </a:r>
          </a:p>
          <a:p>
            <a:pPr marL="57150" indent="-285750">
              <a:lnSpc>
                <a:spcPct val="90000"/>
              </a:lnSpc>
              <a:spcAft>
                <a:spcPts val="600"/>
              </a:spcAft>
              <a:buFont typeface="Wingdings" panose="05000000000000000000" pitchFamily="2" charset="2"/>
              <a:buChar char="Ø"/>
            </a:pPr>
            <a:r>
              <a:rPr lang="en-US" b="0" i="0" u="none" strike="noStrike" baseline="0" dirty="0"/>
              <a:t>7.6ha of employment generating lands within Strategic Development Zones;</a:t>
            </a:r>
          </a:p>
          <a:p>
            <a:pPr marL="57150" indent="-285750">
              <a:lnSpc>
                <a:spcPct val="90000"/>
              </a:lnSpc>
              <a:spcAft>
                <a:spcPts val="600"/>
              </a:spcAft>
              <a:buFont typeface="Wingdings" panose="05000000000000000000" pitchFamily="2" charset="2"/>
              <a:buChar char="Ø"/>
            </a:pPr>
            <a:r>
              <a:rPr lang="en-US" b="0" i="0" u="none" strike="noStrike" baseline="0" dirty="0"/>
              <a:t>5.8ha of land zoned Major Retail Centre (MRC); and</a:t>
            </a:r>
          </a:p>
          <a:p>
            <a:pPr marL="57150" indent="-285750">
              <a:lnSpc>
                <a:spcPct val="90000"/>
              </a:lnSpc>
              <a:spcAft>
                <a:spcPts val="600"/>
              </a:spcAft>
              <a:buFont typeface="Wingdings" panose="05000000000000000000" pitchFamily="2" charset="2"/>
              <a:buChar char="Ø"/>
            </a:pPr>
            <a:r>
              <a:rPr lang="en-US" b="0" i="0" u="none" strike="noStrike" baseline="0" dirty="0"/>
              <a:t>1.2ha zoned Retail Warehousing (RW)</a:t>
            </a:r>
          </a:p>
          <a:p>
            <a:pPr>
              <a:lnSpc>
                <a:spcPct val="90000"/>
              </a:lnSpc>
              <a:spcAft>
                <a:spcPts val="600"/>
              </a:spcAft>
            </a:pPr>
            <a:r>
              <a:rPr lang="en-US" b="1" dirty="0"/>
              <a:t>Total – 627 ha</a:t>
            </a:r>
          </a:p>
          <a:p>
            <a:pPr indent="-228600">
              <a:lnSpc>
                <a:spcPct val="90000"/>
              </a:lnSpc>
              <a:spcAft>
                <a:spcPts val="600"/>
              </a:spcAft>
              <a:buFont typeface="Arial" panose="020B0604020202020204" pitchFamily="34" charset="0"/>
              <a:buChar char="•"/>
            </a:pPr>
            <a:endParaRPr lang="en-US" b="1" dirty="0"/>
          </a:p>
          <a:p>
            <a:pPr>
              <a:lnSpc>
                <a:spcPct val="90000"/>
              </a:lnSpc>
              <a:spcAft>
                <a:spcPts val="600"/>
              </a:spcAft>
            </a:pPr>
            <a:r>
              <a:rPr lang="en-US" b="1" dirty="0"/>
              <a:t>Capacity for 34,427 jobs, far exceeding the targeted 9,168 jobs over the 6-year cycle of the County Development Plan (1,528 average per annum)</a:t>
            </a:r>
          </a:p>
        </p:txBody>
      </p:sp>
    </p:spTree>
    <p:extLst>
      <p:ext uri="{BB962C8B-B14F-4D97-AF65-F5344CB8AC3E}">
        <p14:creationId xmlns:p14="http://schemas.microsoft.com/office/powerpoint/2010/main" val="3777046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B543F7C5-0AD5-7298-DE3A-F25510AB3C3B}"/>
              </a:ext>
            </a:extLst>
          </p:cNvPr>
          <p:cNvSpPr txBox="1"/>
          <p:nvPr/>
        </p:nvSpPr>
        <p:spPr>
          <a:xfrm>
            <a:off x="793662" y="386930"/>
            <a:ext cx="10066122" cy="1298448"/>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4800" kern="1200">
                <a:solidFill>
                  <a:schemeClr val="tx1"/>
                </a:solidFill>
                <a:latin typeface="+mj-lt"/>
                <a:ea typeface="+mj-ea"/>
                <a:cs typeface="+mj-cs"/>
              </a:rPr>
              <a:t>Analysis Undertaken for 2 Year Review</a:t>
            </a:r>
          </a:p>
        </p:txBody>
      </p:sp>
      <p:sp>
        <p:nvSpPr>
          <p:cNvPr id="12" name="Rectangle 11">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24CD4955-236E-CF6B-80E2-BFD6EED97A55}"/>
              </a:ext>
            </a:extLst>
          </p:cNvPr>
          <p:cNvSpPr txBox="1"/>
          <p:nvPr/>
        </p:nvSpPr>
        <p:spPr>
          <a:xfrm>
            <a:off x="301336" y="2203078"/>
            <a:ext cx="6587837" cy="4267991"/>
          </a:xfrm>
          <a:prstGeom prst="rect">
            <a:avLst/>
          </a:prstGeom>
        </p:spPr>
        <p:txBody>
          <a:bodyPr vert="horz" lIns="91440" tIns="45720" rIns="91440" bIns="45720" rtlCol="0" anchor="ctr">
            <a:normAutofit/>
          </a:bodyPr>
          <a:lstStyle/>
          <a:p>
            <a:pPr>
              <a:lnSpc>
                <a:spcPct val="90000"/>
              </a:lnSpc>
              <a:spcAft>
                <a:spcPts val="600"/>
              </a:spcAft>
            </a:pPr>
            <a:r>
              <a:rPr lang="en-US" sz="1300" dirty="0"/>
              <a:t>The analysis has focused on Enterprise and Employment zoned lands and has found:</a:t>
            </a:r>
          </a:p>
          <a:p>
            <a:pPr indent="-228600">
              <a:lnSpc>
                <a:spcPct val="90000"/>
              </a:lnSpc>
              <a:spcAft>
                <a:spcPts val="600"/>
              </a:spcAft>
              <a:buFont typeface="Arial" panose="020B0604020202020204" pitchFamily="34" charset="0"/>
              <a:buChar char="•"/>
            </a:pPr>
            <a:endParaRPr lang="en-US" sz="1300" dirty="0"/>
          </a:p>
          <a:p>
            <a:pPr marL="285750" indent="-228600">
              <a:lnSpc>
                <a:spcPct val="90000"/>
              </a:lnSpc>
              <a:spcAft>
                <a:spcPts val="600"/>
              </a:spcAft>
              <a:buFont typeface="Arial" panose="020B0604020202020204" pitchFamily="34" charset="0"/>
              <a:buChar char="•"/>
            </a:pPr>
            <a:r>
              <a:rPr lang="en-US" sz="1300" dirty="0"/>
              <a:t>A total of 72ha of EE zoned lands has been developed in the 2 years since the DP came into effect (August 2022). Not all units are occupied yet</a:t>
            </a:r>
          </a:p>
          <a:p>
            <a:pPr marL="285750" indent="-228600">
              <a:lnSpc>
                <a:spcPct val="90000"/>
              </a:lnSpc>
              <a:spcAft>
                <a:spcPts val="600"/>
              </a:spcAft>
              <a:buFont typeface="Arial" panose="020B0604020202020204" pitchFamily="34" charset="0"/>
              <a:buChar char="•"/>
            </a:pPr>
            <a:r>
              <a:rPr lang="en-US" sz="1300" dirty="0"/>
              <a:t>Approximately 439ha of EE zoned land remain undeveloped, the majority of these lands are located in Grange Castle albeit almost all areas have some remaining capacity</a:t>
            </a:r>
          </a:p>
          <a:p>
            <a:pPr marL="285750" indent="-228600">
              <a:lnSpc>
                <a:spcPct val="90000"/>
              </a:lnSpc>
              <a:spcAft>
                <a:spcPts val="600"/>
              </a:spcAft>
              <a:buFont typeface="Arial" panose="020B0604020202020204" pitchFamily="34" charset="0"/>
              <a:buChar char="•"/>
            </a:pPr>
            <a:r>
              <a:rPr lang="en-US" sz="1300" dirty="0"/>
              <a:t>Of the 439ha, there is permission on c. 87 ha but no development has commenced</a:t>
            </a:r>
          </a:p>
          <a:p>
            <a:pPr marL="285750" indent="-228600">
              <a:lnSpc>
                <a:spcPct val="90000"/>
              </a:lnSpc>
              <a:spcAft>
                <a:spcPts val="600"/>
              </a:spcAft>
              <a:buFont typeface="Arial" panose="020B0604020202020204" pitchFamily="34" charset="0"/>
              <a:buChar char="•"/>
            </a:pPr>
            <a:r>
              <a:rPr lang="en-US" sz="1300" dirty="0"/>
              <a:t>A further 39ha of EE zoned lands in different areas within the county are under construction</a:t>
            </a:r>
          </a:p>
          <a:p>
            <a:pPr indent="-228600">
              <a:lnSpc>
                <a:spcPct val="90000"/>
              </a:lnSpc>
              <a:spcAft>
                <a:spcPts val="600"/>
              </a:spcAft>
              <a:buFont typeface="Arial" panose="020B0604020202020204" pitchFamily="34" charset="0"/>
              <a:buChar char="•"/>
            </a:pPr>
            <a:endParaRPr lang="en-US" sz="1300" dirty="0"/>
          </a:p>
          <a:p>
            <a:pPr>
              <a:lnSpc>
                <a:spcPct val="90000"/>
              </a:lnSpc>
              <a:spcAft>
                <a:spcPts val="600"/>
              </a:spcAft>
            </a:pPr>
            <a:r>
              <a:rPr lang="en-US" sz="1300" dirty="0"/>
              <a:t>There remains a significant quantum of EE zoned lands to deliver on the number of jobs set out in the Core Strategy of the County Development Plan.  This is in addition to jobs which can be created on other zoned lands which facilitate </a:t>
            </a:r>
            <a:r>
              <a:rPr lang="en-US" sz="1300" dirty="0" err="1"/>
              <a:t>signficant</a:t>
            </a:r>
            <a:r>
              <a:rPr lang="en-US" sz="1300" dirty="0"/>
              <a:t> employment.</a:t>
            </a:r>
          </a:p>
          <a:p>
            <a:pPr indent="-228600">
              <a:lnSpc>
                <a:spcPct val="90000"/>
              </a:lnSpc>
              <a:spcAft>
                <a:spcPts val="600"/>
              </a:spcAft>
              <a:buFont typeface="Arial" panose="020B0604020202020204" pitchFamily="34" charset="0"/>
              <a:buChar char="•"/>
            </a:pPr>
            <a:endParaRPr lang="en-US" sz="1300" dirty="0"/>
          </a:p>
          <a:p>
            <a:pPr>
              <a:lnSpc>
                <a:spcPct val="90000"/>
              </a:lnSpc>
              <a:spcAft>
                <a:spcPts val="600"/>
              </a:spcAft>
            </a:pPr>
            <a:r>
              <a:rPr lang="en-US" sz="1300" dirty="0"/>
              <a:t>For example, the Innovation Centre - Work IQ - in Tallaght is on Town Centre zoned lands and </a:t>
            </a:r>
            <a:r>
              <a:rPr lang="en-US" sz="1300" dirty="0">
                <a:effectLst/>
              </a:rPr>
              <a:t>will facilitate modern and flexible office and coworking space for up to 60 businesses.</a:t>
            </a:r>
          </a:p>
          <a:p>
            <a:pPr indent="-228600">
              <a:lnSpc>
                <a:spcPct val="90000"/>
              </a:lnSpc>
              <a:spcAft>
                <a:spcPts val="600"/>
              </a:spcAft>
              <a:buFont typeface="Arial" panose="020B0604020202020204" pitchFamily="34" charset="0"/>
              <a:buChar char="•"/>
            </a:pPr>
            <a:endParaRPr lang="en-US" sz="800" dirty="0"/>
          </a:p>
        </p:txBody>
      </p:sp>
      <p:pic>
        <p:nvPicPr>
          <p:cNvPr id="5" name="Picture 4">
            <a:extLst>
              <a:ext uri="{FF2B5EF4-FFF2-40B4-BE49-F238E27FC236}">
                <a16:creationId xmlns:a16="http://schemas.microsoft.com/office/drawing/2014/main" id="{3AE5A2D0-272B-3AD2-8486-1F648076A9A7}"/>
              </a:ext>
            </a:extLst>
          </p:cNvPr>
          <p:cNvPicPr>
            <a:picLocks noChangeAspect="1"/>
          </p:cNvPicPr>
          <p:nvPr/>
        </p:nvPicPr>
        <p:blipFill>
          <a:blip r:embed="rId2"/>
          <a:stretch>
            <a:fillRect/>
          </a:stretch>
        </p:blipFill>
        <p:spPr>
          <a:xfrm>
            <a:off x="7208116" y="2821202"/>
            <a:ext cx="3957602" cy="2611876"/>
          </a:xfrm>
          <a:prstGeom prst="rect">
            <a:avLst/>
          </a:prstGeom>
        </p:spPr>
      </p:pic>
      <p:sp>
        <p:nvSpPr>
          <p:cNvPr id="16" name="Rectangle 15">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46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16F7D5DF-3828-9561-D700-53C2A996E2B9}"/>
              </a:ext>
            </a:extLst>
          </p:cNvPr>
          <p:cNvSpPr txBox="1"/>
          <p:nvPr/>
        </p:nvSpPr>
        <p:spPr>
          <a:xfrm>
            <a:off x="1043631" y="809898"/>
            <a:ext cx="9942716" cy="1554480"/>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800" kern="1200">
                <a:solidFill>
                  <a:schemeClr val="tx1"/>
                </a:solidFill>
                <a:latin typeface="+mj-lt"/>
                <a:ea typeface="+mj-ea"/>
                <a:cs typeface="+mj-cs"/>
              </a:rPr>
              <a:t>Other Learnings from Employment Land Review</a:t>
            </a:r>
          </a:p>
        </p:txBody>
      </p:sp>
      <p:sp>
        <p:nvSpPr>
          <p:cNvPr id="3" name="TextBox 2">
            <a:extLst>
              <a:ext uri="{FF2B5EF4-FFF2-40B4-BE49-F238E27FC236}">
                <a16:creationId xmlns:a16="http://schemas.microsoft.com/office/drawing/2014/main" id="{B79C459E-46DA-005C-9C9E-584D0B7AC162}"/>
              </a:ext>
            </a:extLst>
          </p:cNvPr>
          <p:cNvSpPr txBox="1"/>
          <p:nvPr/>
        </p:nvSpPr>
        <p:spPr>
          <a:xfrm>
            <a:off x="1045028" y="3017522"/>
            <a:ext cx="9941319" cy="3124658"/>
          </a:xfrm>
          <a:prstGeom prst="rect">
            <a:avLst/>
          </a:prstGeom>
        </p:spPr>
        <p:txBody>
          <a:bodyPr vert="horz" lIns="91440" tIns="45720" rIns="91440" bIns="45720" rtlCol="0" anchor="ctr">
            <a:normAutofit/>
          </a:bodyPr>
          <a:lstStyle/>
          <a:p>
            <a:pPr marL="285750" indent="-228600">
              <a:lnSpc>
                <a:spcPct val="90000"/>
              </a:lnSpc>
              <a:spcAft>
                <a:spcPts val="600"/>
              </a:spcAft>
              <a:buFont typeface="Arial" panose="020B0604020202020204" pitchFamily="34" charset="0"/>
              <a:buChar char="•"/>
            </a:pPr>
            <a:r>
              <a:rPr lang="en-US" sz="1700" dirty="0"/>
              <a:t>The County currently has a broad economic base</a:t>
            </a:r>
          </a:p>
          <a:p>
            <a:pPr marL="285750" indent="-228600">
              <a:lnSpc>
                <a:spcPct val="90000"/>
              </a:lnSpc>
              <a:spcAft>
                <a:spcPts val="600"/>
              </a:spcAft>
              <a:buFont typeface="Arial" panose="020B0604020202020204" pitchFamily="34" charset="0"/>
              <a:buChar char="•"/>
            </a:pPr>
            <a:r>
              <a:rPr lang="en-US" sz="1700" dirty="0"/>
              <a:t>There are clusters including around pharma</a:t>
            </a:r>
          </a:p>
          <a:p>
            <a:pPr marL="285750" indent="-228600">
              <a:lnSpc>
                <a:spcPct val="90000"/>
              </a:lnSpc>
              <a:spcAft>
                <a:spcPts val="600"/>
              </a:spcAft>
              <a:buFont typeface="Arial" panose="020B0604020202020204" pitchFamily="34" charset="0"/>
              <a:buChar char="•"/>
            </a:pPr>
            <a:r>
              <a:rPr lang="en-US" sz="1700" dirty="0"/>
              <a:t>There is particular demand for ‘big box’ type developments which are often commercially driven through pension funding</a:t>
            </a:r>
          </a:p>
          <a:p>
            <a:pPr marL="285750" indent="-228600">
              <a:lnSpc>
                <a:spcPct val="90000"/>
              </a:lnSpc>
              <a:spcAft>
                <a:spcPts val="600"/>
              </a:spcAft>
              <a:buFont typeface="Arial" panose="020B0604020202020204" pitchFamily="34" charset="0"/>
              <a:buChar char="•"/>
            </a:pPr>
            <a:r>
              <a:rPr lang="en-US" sz="1700" dirty="0"/>
              <a:t>Desire to locate close to Dublin and to transport corridors also drives warehousing and ‘big box’</a:t>
            </a:r>
          </a:p>
          <a:p>
            <a:pPr marL="285750" indent="-228600">
              <a:lnSpc>
                <a:spcPct val="90000"/>
              </a:lnSpc>
              <a:spcAft>
                <a:spcPts val="600"/>
              </a:spcAft>
              <a:buFont typeface="Arial" panose="020B0604020202020204" pitchFamily="34" charset="0"/>
              <a:buChar char="•"/>
            </a:pPr>
            <a:r>
              <a:rPr lang="en-US" sz="1700" dirty="0"/>
              <a:t>There is increasing automation in logistics and the job to land ratio is likely to fall</a:t>
            </a:r>
          </a:p>
          <a:p>
            <a:pPr marL="285750" indent="-228600">
              <a:lnSpc>
                <a:spcPct val="90000"/>
              </a:lnSpc>
              <a:spcAft>
                <a:spcPts val="600"/>
              </a:spcAft>
              <a:buFont typeface="Arial" panose="020B0604020202020204" pitchFamily="34" charset="0"/>
              <a:buChar char="•"/>
            </a:pPr>
            <a:r>
              <a:rPr lang="en-US" sz="1700" dirty="0"/>
              <a:t>From engagement with stakeholders, there is indication that SMEs are finding it difficult to locate space at the right price / right location</a:t>
            </a:r>
          </a:p>
          <a:p>
            <a:pPr marL="285750" indent="-228600">
              <a:lnSpc>
                <a:spcPct val="90000"/>
              </a:lnSpc>
              <a:spcAft>
                <a:spcPts val="600"/>
              </a:spcAft>
              <a:buFont typeface="Arial" panose="020B0604020202020204" pitchFamily="34" charset="0"/>
              <a:buChar char="•"/>
            </a:pPr>
            <a:r>
              <a:rPr lang="en-US" sz="1700" dirty="0"/>
              <a:t>On soft infrastructure there is a need to ensure the population has the necessary skill sets for new types of employment including under the ‘Green Deal’ and increasing </a:t>
            </a:r>
            <a:r>
              <a:rPr lang="en-US" sz="1700" dirty="0" err="1"/>
              <a:t>digitisation</a:t>
            </a:r>
            <a:endParaRPr lang="en-US" sz="1700" dirty="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4174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22F52DBD-16D0-13C1-853F-F02A7760A608}"/>
              </a:ext>
            </a:extLst>
          </p:cNvPr>
          <p:cNvSpPr txBox="1"/>
          <p:nvPr/>
        </p:nvSpPr>
        <p:spPr>
          <a:xfrm>
            <a:off x="1043631" y="809898"/>
            <a:ext cx="9942716" cy="1554480"/>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800" kern="1200" dirty="0">
                <a:solidFill>
                  <a:schemeClr val="tx1"/>
                </a:solidFill>
                <a:latin typeface="+mj-lt"/>
                <a:ea typeface="+mj-ea"/>
                <a:cs typeface="+mj-cs"/>
              </a:rPr>
              <a:t>Responding to Learnings</a:t>
            </a:r>
          </a:p>
        </p:txBody>
      </p:sp>
      <p:sp>
        <p:nvSpPr>
          <p:cNvPr id="3" name="TextBox 2">
            <a:extLst>
              <a:ext uri="{FF2B5EF4-FFF2-40B4-BE49-F238E27FC236}">
                <a16:creationId xmlns:a16="http://schemas.microsoft.com/office/drawing/2014/main" id="{F90BB7E8-A619-527E-ABC5-1856C5DB50C8}"/>
              </a:ext>
            </a:extLst>
          </p:cNvPr>
          <p:cNvSpPr txBox="1"/>
          <p:nvPr/>
        </p:nvSpPr>
        <p:spPr>
          <a:xfrm>
            <a:off x="1043631" y="2704022"/>
            <a:ext cx="9941319" cy="3781291"/>
          </a:xfrm>
          <a:prstGeom prst="rect">
            <a:avLst/>
          </a:prstGeom>
        </p:spPr>
        <p:txBody>
          <a:bodyPr vert="horz" lIns="91440" tIns="45720" rIns="91440" bIns="45720" rtlCol="0" anchor="ctr">
            <a:normAutofit/>
          </a:bodyPr>
          <a:lstStyle/>
          <a:p>
            <a:pPr marL="57150">
              <a:lnSpc>
                <a:spcPct val="90000"/>
              </a:lnSpc>
              <a:spcAft>
                <a:spcPts val="600"/>
              </a:spcAft>
            </a:pPr>
            <a:r>
              <a:rPr lang="en-US" sz="1600" dirty="0"/>
              <a:t>Initial preparation for the commencement of the new 10-year County Development Plan 2028-2038 will start in 2025 and will need to take on board the employment land review including:</a:t>
            </a:r>
          </a:p>
          <a:p>
            <a:pPr marL="742950" lvl="1" indent="-228600">
              <a:lnSpc>
                <a:spcPct val="90000"/>
              </a:lnSpc>
              <a:spcAft>
                <a:spcPts val="600"/>
              </a:spcAft>
              <a:buFont typeface="Arial" panose="020B0604020202020204" pitchFamily="34" charset="0"/>
              <a:buChar char="•"/>
            </a:pPr>
            <a:r>
              <a:rPr lang="en-US" sz="1600" dirty="0"/>
              <a:t>Identification of lands for future employment reflecting the way forward which will be set out in the forthcoming South Dublin Economic Strategy </a:t>
            </a:r>
          </a:p>
          <a:p>
            <a:pPr marL="742950" lvl="1" indent="-228600">
              <a:lnSpc>
                <a:spcPct val="90000"/>
              </a:lnSpc>
              <a:spcAft>
                <a:spcPts val="600"/>
              </a:spcAft>
              <a:buFont typeface="Arial" panose="020B0604020202020204" pitchFamily="34" charset="0"/>
              <a:buChar char="•"/>
            </a:pPr>
            <a:r>
              <a:rPr lang="en-US" sz="1600" dirty="0"/>
              <a:t>Ensuring that lands are located to </a:t>
            </a:r>
            <a:r>
              <a:rPr lang="en-IE" sz="1600" dirty="0"/>
              <a:t>maximise</a:t>
            </a:r>
            <a:r>
              <a:rPr lang="en-US" sz="1600" dirty="0"/>
              <a:t> economic potential while supporting sustainable land use</a:t>
            </a:r>
          </a:p>
          <a:p>
            <a:pPr marL="742950" lvl="1" indent="-228600">
              <a:lnSpc>
                <a:spcPct val="90000"/>
              </a:lnSpc>
              <a:spcAft>
                <a:spcPts val="600"/>
              </a:spcAft>
              <a:buFont typeface="Arial" panose="020B0604020202020204" pitchFamily="34" charset="0"/>
              <a:buChar char="•"/>
            </a:pPr>
            <a:r>
              <a:rPr lang="en-US" sz="1600" dirty="0"/>
              <a:t>Considering the most appropriate land use zoning objectives to accommodate growth in the right place, taking account of the need for both employment lands and housing alongside other infrastructure and transport to facilitate both</a:t>
            </a:r>
          </a:p>
          <a:p>
            <a:pPr marL="742950" lvl="1" indent="-228600">
              <a:lnSpc>
                <a:spcPct val="90000"/>
              </a:lnSpc>
              <a:spcAft>
                <a:spcPts val="600"/>
              </a:spcAft>
              <a:buFont typeface="Arial" panose="020B0604020202020204" pitchFamily="34" charset="0"/>
              <a:buChar char="•"/>
            </a:pPr>
            <a:r>
              <a:rPr lang="en-US" sz="1600" dirty="0"/>
              <a:t>Ensuring that a diverse economic base continues to be facilitated, helping to overcome any shocks to the economy and providing a mix of employment type</a:t>
            </a:r>
          </a:p>
          <a:p>
            <a:pPr marL="742950" lvl="1" indent="-228600">
              <a:lnSpc>
                <a:spcPct val="90000"/>
              </a:lnSpc>
              <a:spcAft>
                <a:spcPts val="600"/>
              </a:spcAft>
              <a:buFont typeface="Arial" panose="020B0604020202020204" pitchFamily="34" charset="0"/>
              <a:buChar char="•"/>
            </a:pPr>
            <a:r>
              <a:rPr lang="en-US" sz="1600" dirty="0"/>
              <a:t>Working with adjoining local authorities to add value to the wider regional and national economy. This will be particularly important as the National Planning Framework is adopted and the Regional Spatial and Economic Strategy is being prepared.</a:t>
            </a:r>
          </a:p>
          <a:p>
            <a:pPr marL="742950" lvl="1" indent="-228600">
              <a:lnSpc>
                <a:spcPct val="90000"/>
              </a:lnSpc>
              <a:spcAft>
                <a:spcPts val="600"/>
              </a:spcAft>
              <a:buFont typeface="Arial" panose="020B0604020202020204" pitchFamily="34" charset="0"/>
              <a:buChar char="•"/>
            </a:pPr>
            <a:r>
              <a:rPr lang="en-US" sz="1600" dirty="0"/>
              <a:t>Examining how the county can best support workers in developing new skill sets</a:t>
            </a:r>
          </a:p>
          <a:p>
            <a:pPr marL="742950" lvl="1" indent="-228600">
              <a:lnSpc>
                <a:spcPct val="90000"/>
              </a:lnSpc>
              <a:spcAft>
                <a:spcPts val="600"/>
              </a:spcAft>
              <a:buFont typeface="Arial" panose="020B0604020202020204" pitchFamily="34" charset="0"/>
              <a:buChar char="•"/>
            </a:pPr>
            <a:endParaRPr lang="en-US" sz="1500" dirty="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20295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459</TotalTime>
  <Words>628</Words>
  <Application>Microsoft Office PowerPoint</Application>
  <PresentationFormat>Widescreen</PresentationFormat>
  <Paragraphs>42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Wingdings</vt:lpstr>
      <vt:lpstr>Office Theme</vt:lpstr>
      <vt:lpstr>Employment Land Review</vt:lpstr>
      <vt:lpstr>CDP Objective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Hazel Craigie</dc:creator>
  <cp:lastModifiedBy>Hazel Craigie</cp:lastModifiedBy>
  <cp:revision>3</cp:revision>
  <dcterms:created xsi:type="dcterms:W3CDTF">2024-11-25T10:27:31Z</dcterms:created>
  <dcterms:modified xsi:type="dcterms:W3CDTF">2024-11-25T18:06:35Z</dcterms:modified>
</cp:coreProperties>
</file>