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1"/>
  </p:notesMasterIdLst>
  <p:sldIdLst>
    <p:sldId id="256" r:id="rId2"/>
    <p:sldId id="300" r:id="rId3"/>
    <p:sldId id="277" r:id="rId4"/>
    <p:sldId id="303" r:id="rId5"/>
    <p:sldId id="302" r:id="rId6"/>
    <p:sldId id="304" r:id="rId7"/>
    <p:sldId id="293" r:id="rId8"/>
    <p:sldId id="301" r:id="rId9"/>
    <p:sldId id="29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62B6"/>
    <a:srgbClr val="298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74" d="100"/>
          <a:sy n="74" d="100"/>
        </p:scale>
        <p:origin x="96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1E84C-1882-4526-A61D-0507D6E4B907}" type="datetimeFigureOut">
              <a:rPr lang="en-IE" smtClean="0"/>
              <a:t>25/11/2024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DE89D-5B72-405C-B394-632D2725CB3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711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6021B-E5B4-2D6A-7394-783BC79C9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38C48-E888-00A0-5A78-971C24887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D7D637-CD6B-B17A-8D13-9CA4113E1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Almost 13,000 in the study area total.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68BD6-C2C8-551C-B778-236429D82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DE89D-5B72-405C-B394-632D2725CB38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280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Almost 13,000 in the study area total.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DE89D-5B72-405C-B394-632D2725CB38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456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6E7D6-55E3-91D7-C416-EFF01BCA9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5397C5-B61D-4024-DD89-BC56F0F71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C68311-FB86-156A-F963-CEF19F095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Almost 13,000 in the study area total.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3ED55-15A0-9E6F-90E1-69F87B00E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DE89D-5B72-405C-B394-632D2725CB38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8275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0244F-0C3C-F136-5765-EB73ACAB1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ED633-E3FB-B4AC-A9E4-233A4172C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67F2AB-898B-DC76-CF1E-A0868519D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Almost 13,000 in the study area total.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B8B61-F12D-2978-3F1C-9D9770DC5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DE89D-5B72-405C-B394-632D2725CB38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9293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FB730-7DA3-B6BA-3D14-CB1D9E436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E97840-F3D6-3F50-1125-F8BF31D15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EE607-64F5-84E0-FE4D-A427291D3A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Almost 13,000 in the study area total.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A58BC-517D-B88B-4453-3A0D2DDCE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DE89D-5B72-405C-B394-632D2725CB38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6588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9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38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6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7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5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7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2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6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56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9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30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3A518-038D-FAEF-9A44-4EC515C60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965" y="5839560"/>
            <a:ext cx="10909643" cy="552659"/>
          </a:xfrm>
        </p:spPr>
        <p:txBody>
          <a:bodyPr anchor="t">
            <a:norm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SPC Meeting 3</a:t>
            </a:r>
            <a:r>
              <a:rPr lang="en-GB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December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4E2D76-A449-BDA6-A7D4-BD83FAF1AF7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881" y="5660607"/>
            <a:ext cx="1946643" cy="85053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onnsiteX0" fmla="*/ 0 w 4572000"/>
              <a:gd name="connsiteY0" fmla="*/ 0 h 27432"/>
              <a:gd name="connsiteX1" fmla="*/ 607423 w 4572000"/>
              <a:gd name="connsiteY1" fmla="*/ 0 h 27432"/>
              <a:gd name="connsiteX2" fmla="*/ 1123406 w 4572000"/>
              <a:gd name="connsiteY2" fmla="*/ 0 h 27432"/>
              <a:gd name="connsiteX3" fmla="*/ 1685109 w 4572000"/>
              <a:gd name="connsiteY3" fmla="*/ 0 h 27432"/>
              <a:gd name="connsiteX4" fmla="*/ 2383971 w 4572000"/>
              <a:gd name="connsiteY4" fmla="*/ 0 h 27432"/>
              <a:gd name="connsiteX5" fmla="*/ 2991394 w 4572000"/>
              <a:gd name="connsiteY5" fmla="*/ 0 h 27432"/>
              <a:gd name="connsiteX6" fmla="*/ 3553097 w 4572000"/>
              <a:gd name="connsiteY6" fmla="*/ 0 h 27432"/>
              <a:gd name="connsiteX7" fmla="*/ 4572000 w 4572000"/>
              <a:gd name="connsiteY7" fmla="*/ 0 h 27432"/>
              <a:gd name="connsiteX8" fmla="*/ 4572000 w 4572000"/>
              <a:gd name="connsiteY8" fmla="*/ 27432 h 27432"/>
              <a:gd name="connsiteX9" fmla="*/ 3918857 w 4572000"/>
              <a:gd name="connsiteY9" fmla="*/ 27432 h 27432"/>
              <a:gd name="connsiteX10" fmla="*/ 3357154 w 4572000"/>
              <a:gd name="connsiteY10" fmla="*/ 27432 h 27432"/>
              <a:gd name="connsiteX11" fmla="*/ 2612571 w 4572000"/>
              <a:gd name="connsiteY11" fmla="*/ 27432 h 27432"/>
              <a:gd name="connsiteX12" fmla="*/ 2005149 w 4572000"/>
              <a:gd name="connsiteY12" fmla="*/ 27432 h 27432"/>
              <a:gd name="connsiteX13" fmla="*/ 1489166 w 4572000"/>
              <a:gd name="connsiteY13" fmla="*/ 27432 h 27432"/>
              <a:gd name="connsiteX14" fmla="*/ 790303 w 4572000"/>
              <a:gd name="connsiteY14" fmla="*/ 27432 h 27432"/>
              <a:gd name="connsiteX15" fmla="*/ 0 w 4572000"/>
              <a:gd name="connsiteY15" fmla="*/ 27432 h 27432"/>
              <a:gd name="connsiteX16" fmla="*/ 0 w 457200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F55524"/>
          </a:solidFill>
          <a:ln w="38100" cap="rnd">
            <a:solidFill>
              <a:srgbClr val="F55524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26">
            <a:extLst>
              <a:ext uri="{FF2B5EF4-FFF2-40B4-BE49-F238E27FC236}">
                <a16:creationId xmlns:a16="http://schemas.microsoft.com/office/drawing/2014/main" id="{F28B82B1-E269-4325-A665-6CFE5DEE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ooter Placeholder 27">
            <a:extLst>
              <a:ext uri="{FF2B5EF4-FFF2-40B4-BE49-F238E27FC236}">
                <a16:creationId xmlns:a16="http://schemas.microsoft.com/office/drawing/2014/main" id="{7C700527-76FD-4DF4-A597-6F5E089C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B5EA49A9-01EB-4D60-A392-7DC9B625D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A125190-9AB8-3451-9F74-130299870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987870"/>
              </p:ext>
            </p:extLst>
          </p:nvPr>
        </p:nvGraphicFramePr>
        <p:xfrm>
          <a:off x="2111375" y="249765"/>
          <a:ext cx="7870825" cy="178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7867555" imgH="3086100" progId="AcroExch.Document.DC">
                  <p:embed/>
                </p:oleObj>
              </mc:Choice>
              <mc:Fallback>
                <p:oleObj name="Acrobat Document" r:id="rId3" imgW="7867555" imgH="3086100" progId="AcroExch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A125190-9AB8-3451-9F74-1302998707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1375" y="249765"/>
                        <a:ext cx="7870825" cy="178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D05A4F4-420C-34DA-DDED-70DA27DC96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24" y="5732119"/>
            <a:ext cx="1811358" cy="913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B328A3-ACB9-EDB7-6BF4-D20E54279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3459" y="2790940"/>
            <a:ext cx="4320485" cy="23750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48FE82-071F-D39A-AD56-B160C6D922BB}"/>
              </a:ext>
            </a:extLst>
          </p:cNvPr>
          <p:cNvSpPr txBox="1"/>
          <p:nvPr/>
        </p:nvSpPr>
        <p:spPr>
          <a:xfrm>
            <a:off x="2961409" y="2112219"/>
            <a:ext cx="7096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>
                <a:latin typeface="Calibri" panose="020F0502020204030204" pitchFamily="34" charset="0"/>
                <a:cs typeface="Calibri" panose="020F0502020204030204" pitchFamily="34" charset="0"/>
              </a:rPr>
              <a:t>Update - 3rd Round of Public Consultation</a:t>
            </a:r>
          </a:p>
        </p:txBody>
      </p:sp>
    </p:spTree>
    <p:extLst>
      <p:ext uri="{BB962C8B-B14F-4D97-AF65-F5344CB8AC3E}">
        <p14:creationId xmlns:p14="http://schemas.microsoft.com/office/powerpoint/2010/main" val="51762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092381-3CC6-2A37-B9B8-A5AB23C80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7">
            <a:extLst>
              <a:ext uri="{FF2B5EF4-FFF2-40B4-BE49-F238E27FC236}">
                <a16:creationId xmlns:a16="http://schemas.microsoft.com/office/drawing/2014/main" id="{6C1E9FFC-A9A5-FE1E-0E89-070930FDC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CDB8C53-08C9-7F28-9FD5-E1D7C4836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675A38-3782-1E5F-39CC-E3845881E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277939"/>
            <a:ext cx="10900274" cy="11413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County Development Plan - Objective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2594BC4A-F678-DDAB-BD5C-201266890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8C8E1"/>
          </a:solidFill>
          <a:ln w="38100" cap="rnd">
            <a:solidFill>
              <a:srgbClr val="08C8E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DEBC0B3-4E51-307E-44CE-E29D2F64A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666" r="9043"/>
          <a:stretch/>
        </p:blipFill>
        <p:spPr>
          <a:xfrm>
            <a:off x="8711639" y="1826217"/>
            <a:ext cx="2904289" cy="4917193"/>
          </a:xfrm>
          <a:custGeom>
            <a:avLst/>
            <a:gdLst/>
            <a:ahLst/>
            <a:cxnLst/>
            <a:rect l="l" t="t" r="r" b="b"/>
            <a:pathLst>
              <a:path w="4050601" h="6858000">
                <a:moveTo>
                  <a:pt x="26697" y="0"/>
                </a:moveTo>
                <a:lnTo>
                  <a:pt x="4050601" y="0"/>
                </a:lnTo>
                <a:lnTo>
                  <a:pt x="4050601" y="6858000"/>
                </a:lnTo>
                <a:lnTo>
                  <a:pt x="28376" y="6858000"/>
                </a:lnTo>
                <a:lnTo>
                  <a:pt x="28782" y="6851321"/>
                </a:lnTo>
                <a:cubicBezTo>
                  <a:pt x="31911" y="6730915"/>
                  <a:pt x="35027" y="6610471"/>
                  <a:pt x="38157" y="6489990"/>
                </a:cubicBezTo>
                <a:cubicBezTo>
                  <a:pt x="38284" y="6484913"/>
                  <a:pt x="39171" y="6479963"/>
                  <a:pt x="39171" y="6474886"/>
                </a:cubicBezTo>
                <a:cubicBezTo>
                  <a:pt x="48166" y="6361042"/>
                  <a:pt x="53107" y="6247198"/>
                  <a:pt x="18899" y="6136019"/>
                </a:cubicBezTo>
                <a:cubicBezTo>
                  <a:pt x="15871" y="6125573"/>
                  <a:pt x="14262" y="6114773"/>
                  <a:pt x="14084" y="6103909"/>
                </a:cubicBezTo>
                <a:cubicBezTo>
                  <a:pt x="12413" y="6006983"/>
                  <a:pt x="16644" y="5910056"/>
                  <a:pt x="26754" y="5813650"/>
                </a:cubicBezTo>
                <a:cubicBezTo>
                  <a:pt x="31949" y="5754507"/>
                  <a:pt x="26754" y="5694475"/>
                  <a:pt x="43478" y="5635967"/>
                </a:cubicBezTo>
                <a:cubicBezTo>
                  <a:pt x="50864" y="5606890"/>
                  <a:pt x="55109" y="5577103"/>
                  <a:pt x="56147" y="5547125"/>
                </a:cubicBezTo>
                <a:cubicBezTo>
                  <a:pt x="59948" y="5474529"/>
                  <a:pt x="38537" y="5406248"/>
                  <a:pt x="18139" y="5337713"/>
                </a:cubicBezTo>
                <a:cubicBezTo>
                  <a:pt x="7370" y="5301414"/>
                  <a:pt x="-5426" y="5264355"/>
                  <a:pt x="2429" y="5226280"/>
                </a:cubicBezTo>
                <a:cubicBezTo>
                  <a:pt x="16707" y="5167720"/>
                  <a:pt x="24854" y="5107828"/>
                  <a:pt x="26754" y="5047581"/>
                </a:cubicBezTo>
                <a:cubicBezTo>
                  <a:pt x="26754" y="5004937"/>
                  <a:pt x="16365" y="4963181"/>
                  <a:pt x="20039" y="4920664"/>
                </a:cubicBezTo>
                <a:cubicBezTo>
                  <a:pt x="28211" y="4838181"/>
                  <a:pt x="30238" y="4755203"/>
                  <a:pt x="26121" y="4672415"/>
                </a:cubicBezTo>
                <a:cubicBezTo>
                  <a:pt x="26095" y="4639315"/>
                  <a:pt x="29846" y="4606317"/>
                  <a:pt x="37270" y="4574054"/>
                </a:cubicBezTo>
                <a:cubicBezTo>
                  <a:pt x="46506" y="4517120"/>
                  <a:pt x="48419" y="4459246"/>
                  <a:pt x="42971" y="4401829"/>
                </a:cubicBezTo>
                <a:cubicBezTo>
                  <a:pt x="37016" y="4335324"/>
                  <a:pt x="19279" y="4269835"/>
                  <a:pt x="14845" y="4203331"/>
                </a:cubicBezTo>
                <a:cubicBezTo>
                  <a:pt x="7876" y="4093167"/>
                  <a:pt x="17759" y="3983003"/>
                  <a:pt x="27514" y="3873347"/>
                </a:cubicBezTo>
                <a:cubicBezTo>
                  <a:pt x="35116" y="3803010"/>
                  <a:pt x="37143" y="3732178"/>
                  <a:pt x="33596" y="3661523"/>
                </a:cubicBezTo>
                <a:cubicBezTo>
                  <a:pt x="29161" y="3605426"/>
                  <a:pt x="22193" y="3549329"/>
                  <a:pt x="20926" y="3493232"/>
                </a:cubicBezTo>
                <a:cubicBezTo>
                  <a:pt x="18646" y="3392967"/>
                  <a:pt x="19532" y="3292703"/>
                  <a:pt x="25360" y="3192439"/>
                </a:cubicBezTo>
                <a:cubicBezTo>
                  <a:pt x="28274" y="3142180"/>
                  <a:pt x="32962" y="3092429"/>
                  <a:pt x="34989" y="3041789"/>
                </a:cubicBezTo>
                <a:cubicBezTo>
                  <a:pt x="37016" y="2991149"/>
                  <a:pt x="41071" y="2940002"/>
                  <a:pt x="29542" y="2890377"/>
                </a:cubicBezTo>
                <a:cubicBezTo>
                  <a:pt x="10030" y="2805978"/>
                  <a:pt x="24347" y="2721959"/>
                  <a:pt x="28528" y="2637813"/>
                </a:cubicBezTo>
                <a:cubicBezTo>
                  <a:pt x="31062" y="2585523"/>
                  <a:pt x="46266" y="2531964"/>
                  <a:pt x="32836" y="2481198"/>
                </a:cubicBezTo>
                <a:cubicBezTo>
                  <a:pt x="11677" y="2401621"/>
                  <a:pt x="25487" y="2323694"/>
                  <a:pt x="32836" y="2245386"/>
                </a:cubicBezTo>
                <a:cubicBezTo>
                  <a:pt x="41311" y="2171280"/>
                  <a:pt x="39816" y="2096361"/>
                  <a:pt x="28401" y="2022648"/>
                </a:cubicBezTo>
                <a:cubicBezTo>
                  <a:pt x="14084" y="1949518"/>
                  <a:pt x="14084" y="1874307"/>
                  <a:pt x="28401" y="1801178"/>
                </a:cubicBezTo>
                <a:cubicBezTo>
                  <a:pt x="40260" y="1740816"/>
                  <a:pt x="41628" y="1678868"/>
                  <a:pt x="32455" y="1618037"/>
                </a:cubicBezTo>
                <a:cubicBezTo>
                  <a:pt x="26247" y="1574505"/>
                  <a:pt x="15098" y="1531226"/>
                  <a:pt x="13578" y="1487694"/>
                </a:cubicBezTo>
                <a:cubicBezTo>
                  <a:pt x="10436" y="1396656"/>
                  <a:pt x="12298" y="1305517"/>
                  <a:pt x="19153" y="1214696"/>
                </a:cubicBezTo>
                <a:cubicBezTo>
                  <a:pt x="27134" y="1111259"/>
                  <a:pt x="42464" y="1008202"/>
                  <a:pt x="31822" y="904004"/>
                </a:cubicBezTo>
                <a:cubicBezTo>
                  <a:pt x="28148" y="868213"/>
                  <a:pt x="20673" y="832549"/>
                  <a:pt x="19913" y="796632"/>
                </a:cubicBezTo>
                <a:cubicBezTo>
                  <a:pt x="18266" y="729366"/>
                  <a:pt x="17505" y="662989"/>
                  <a:pt x="21306" y="593565"/>
                </a:cubicBezTo>
                <a:cubicBezTo>
                  <a:pt x="25107" y="524142"/>
                  <a:pt x="39550" y="453703"/>
                  <a:pt x="29795" y="385549"/>
                </a:cubicBezTo>
                <a:cubicBezTo>
                  <a:pt x="20039" y="317394"/>
                  <a:pt x="26374" y="250382"/>
                  <a:pt x="32709" y="183497"/>
                </a:cubicBezTo>
                <a:cubicBezTo>
                  <a:pt x="35750" y="151705"/>
                  <a:pt x="37809" y="120261"/>
                  <a:pt x="37254" y="88945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6DE6C0-75DC-2DD2-CCC8-D03C7D525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1" y="2220132"/>
            <a:ext cx="7521597" cy="332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3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EFA87-5780-BFFB-1B21-2F3774F01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567186"/>
            <a:ext cx="11018520" cy="773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Clondalkin Public Consultation 1</a:t>
            </a:r>
            <a:r>
              <a:rPr lang="en-US" sz="33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Round March – May 2023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8C8E1"/>
          </a:solidFill>
          <a:ln w="38100" cap="rnd">
            <a:solidFill>
              <a:srgbClr val="08C8E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AFCD1-865D-BA74-B062-3C453197F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4811165" cy="4706556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l"/>
            <a:r>
              <a:rPr lang="en-IE" sz="80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The Key issues raised:</a:t>
            </a:r>
          </a:p>
          <a:p>
            <a:pPr algn="l"/>
            <a:endParaRPr lang="en-IE" sz="640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80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Movement and traffic including accessibility and need for improved public transport and active travel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8000" dirty="0">
                <a:latin typeface="Calibri" panose="020F0502020204030204" pitchFamily="34" charset="0"/>
                <a:cs typeface="Calibri" panose="020F0502020204030204" pitchFamily="34" charset="0"/>
              </a:rPr>
              <a:t>Desire to protect cultural and built Heritage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8000" dirty="0">
                <a:latin typeface="Calibri" panose="020F0502020204030204" pitchFamily="34" charset="0"/>
                <a:cs typeface="Calibri" panose="020F0502020204030204" pitchFamily="34" charset="0"/>
              </a:rPr>
              <a:t>Concerns for the environment, biodiversity and planting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8000" dirty="0">
                <a:latin typeface="Calibri" panose="020F0502020204030204" pitchFamily="34" charset="0"/>
                <a:cs typeface="Calibri" panose="020F0502020204030204" pitchFamily="34" charset="0"/>
              </a:rPr>
              <a:t>Desire for more social and community facilities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8000" dirty="0">
                <a:latin typeface="Calibri" panose="020F0502020204030204" pitchFamily="34" charset="0"/>
                <a:cs typeface="Calibri" panose="020F0502020204030204" pitchFamily="34" charset="0"/>
              </a:rPr>
              <a:t>Concerns about inappropriate and over development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6400" b="1" i="0" u="none" strike="noStrike" baseline="0" dirty="0">
              <a:solidFill>
                <a:srgbClr val="2D61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en-IE" sz="6400" b="1" i="0" u="none" strike="noStrike" baseline="0" dirty="0">
              <a:solidFill>
                <a:srgbClr val="2D61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dirty="0">
              <a:solidFill>
                <a:srgbClr val="2D6184"/>
              </a:solidFill>
              <a:latin typeface="ArialRoundedMTBold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dirty="0">
              <a:solidFill>
                <a:srgbClr val="2D6184"/>
              </a:solidFill>
              <a:latin typeface="ArialRoundedMTBold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12683A5-B318-8BDE-9FDA-635ED5DAD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29353" y="2688740"/>
            <a:ext cx="2141830" cy="3214763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577F8F-A77F-A7B7-9EF4-1F5344B8A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6618" y="2681974"/>
            <a:ext cx="3420307" cy="320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7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68AB93A-48BC-4C25-A3AD-C17B5A682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92277A-50A8-BEA1-8B80-4A8B3AFFE86D}"/>
              </a:ext>
            </a:extLst>
          </p:cNvPr>
          <p:cNvSpPr txBox="1"/>
          <p:nvPr/>
        </p:nvSpPr>
        <p:spPr>
          <a:xfrm>
            <a:off x="8082086" y="664112"/>
            <a:ext cx="3562483" cy="35692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Aptos" panose="020B0004020202020204" pitchFamily="34" charset="0"/>
                <a:ea typeface="+mj-ea"/>
                <a:cs typeface="+mj-cs"/>
              </a:rPr>
              <a:t>Clondalkin 2</a:t>
            </a:r>
            <a:r>
              <a:rPr lang="en-US" sz="4400" baseline="30000" dirty="0">
                <a:latin typeface="Aptos" panose="020B0004020202020204" pitchFamily="34" charset="0"/>
                <a:ea typeface="+mj-ea"/>
                <a:cs typeface="+mj-cs"/>
              </a:rPr>
              <a:t>nd</a:t>
            </a:r>
            <a:r>
              <a:rPr lang="en-US" sz="4400" dirty="0">
                <a:latin typeface="Aptos" panose="020B0004020202020204" pitchFamily="34" charset="0"/>
                <a:ea typeface="+mj-ea"/>
                <a:cs typeface="+mj-cs"/>
              </a:rPr>
              <a:t> Round Consultation Feb – April 2024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5874" y="4409267"/>
            <a:ext cx="3242551" cy="27432"/>
          </a:xfrm>
          <a:custGeom>
            <a:avLst/>
            <a:gdLst>
              <a:gd name="connsiteX0" fmla="*/ 0 w 3242551"/>
              <a:gd name="connsiteY0" fmla="*/ 0 h 27432"/>
              <a:gd name="connsiteX1" fmla="*/ 616085 w 3242551"/>
              <a:gd name="connsiteY1" fmla="*/ 0 h 27432"/>
              <a:gd name="connsiteX2" fmla="*/ 1264595 w 3242551"/>
              <a:gd name="connsiteY2" fmla="*/ 0 h 27432"/>
              <a:gd name="connsiteX3" fmla="*/ 1945531 w 3242551"/>
              <a:gd name="connsiteY3" fmla="*/ 0 h 27432"/>
              <a:gd name="connsiteX4" fmla="*/ 2626466 w 3242551"/>
              <a:gd name="connsiteY4" fmla="*/ 0 h 27432"/>
              <a:gd name="connsiteX5" fmla="*/ 3242551 w 3242551"/>
              <a:gd name="connsiteY5" fmla="*/ 0 h 27432"/>
              <a:gd name="connsiteX6" fmla="*/ 3242551 w 3242551"/>
              <a:gd name="connsiteY6" fmla="*/ 27432 h 27432"/>
              <a:gd name="connsiteX7" fmla="*/ 2529190 w 3242551"/>
              <a:gd name="connsiteY7" fmla="*/ 27432 h 27432"/>
              <a:gd name="connsiteX8" fmla="*/ 1815829 w 3242551"/>
              <a:gd name="connsiteY8" fmla="*/ 27432 h 27432"/>
              <a:gd name="connsiteX9" fmla="*/ 1167318 w 3242551"/>
              <a:gd name="connsiteY9" fmla="*/ 27432 h 27432"/>
              <a:gd name="connsiteX10" fmla="*/ 0 w 3242551"/>
              <a:gd name="connsiteY10" fmla="*/ 27432 h 27432"/>
              <a:gd name="connsiteX11" fmla="*/ 0 w 3242551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2551" h="27432" fill="none" extrusionOk="0">
                <a:moveTo>
                  <a:pt x="0" y="0"/>
                </a:moveTo>
                <a:cubicBezTo>
                  <a:pt x="194108" y="-30346"/>
                  <a:pt x="476260" y="9901"/>
                  <a:pt x="616085" y="0"/>
                </a:cubicBezTo>
                <a:cubicBezTo>
                  <a:pt x="755911" y="-9901"/>
                  <a:pt x="955441" y="-31994"/>
                  <a:pt x="1264595" y="0"/>
                </a:cubicBezTo>
                <a:cubicBezTo>
                  <a:pt x="1573749" y="31994"/>
                  <a:pt x="1618785" y="-7447"/>
                  <a:pt x="1945531" y="0"/>
                </a:cubicBezTo>
                <a:cubicBezTo>
                  <a:pt x="2272277" y="7447"/>
                  <a:pt x="2390625" y="1646"/>
                  <a:pt x="2626466" y="0"/>
                </a:cubicBezTo>
                <a:cubicBezTo>
                  <a:pt x="2862308" y="-1646"/>
                  <a:pt x="3064770" y="5184"/>
                  <a:pt x="3242551" y="0"/>
                </a:cubicBezTo>
                <a:cubicBezTo>
                  <a:pt x="3241385" y="7395"/>
                  <a:pt x="3242596" y="21864"/>
                  <a:pt x="3242551" y="27432"/>
                </a:cubicBezTo>
                <a:cubicBezTo>
                  <a:pt x="3023282" y="59750"/>
                  <a:pt x="2875833" y="36030"/>
                  <a:pt x="2529190" y="27432"/>
                </a:cubicBezTo>
                <a:cubicBezTo>
                  <a:pt x="2182547" y="18834"/>
                  <a:pt x="2011286" y="10066"/>
                  <a:pt x="1815829" y="27432"/>
                </a:cubicBezTo>
                <a:cubicBezTo>
                  <a:pt x="1620372" y="44798"/>
                  <a:pt x="1410011" y="-1058"/>
                  <a:pt x="1167318" y="27432"/>
                </a:cubicBezTo>
                <a:cubicBezTo>
                  <a:pt x="924625" y="55922"/>
                  <a:pt x="241931" y="85033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42551" h="27432" stroke="0" extrusionOk="0">
                <a:moveTo>
                  <a:pt x="0" y="0"/>
                </a:moveTo>
                <a:cubicBezTo>
                  <a:pt x="292987" y="-12051"/>
                  <a:pt x="313221" y="-4437"/>
                  <a:pt x="616085" y="0"/>
                </a:cubicBezTo>
                <a:cubicBezTo>
                  <a:pt x="918950" y="4437"/>
                  <a:pt x="1001475" y="-7765"/>
                  <a:pt x="1167318" y="0"/>
                </a:cubicBezTo>
                <a:cubicBezTo>
                  <a:pt x="1333161" y="7765"/>
                  <a:pt x="1642740" y="34995"/>
                  <a:pt x="1880680" y="0"/>
                </a:cubicBezTo>
                <a:cubicBezTo>
                  <a:pt x="2118620" y="-34995"/>
                  <a:pt x="2326628" y="756"/>
                  <a:pt x="2496764" y="0"/>
                </a:cubicBezTo>
                <a:cubicBezTo>
                  <a:pt x="2666900" y="-756"/>
                  <a:pt x="2887316" y="25599"/>
                  <a:pt x="3242551" y="0"/>
                </a:cubicBezTo>
                <a:cubicBezTo>
                  <a:pt x="3242744" y="12649"/>
                  <a:pt x="3241563" y="17989"/>
                  <a:pt x="3242551" y="27432"/>
                </a:cubicBezTo>
                <a:cubicBezTo>
                  <a:pt x="3008998" y="-2757"/>
                  <a:pt x="2799879" y="44559"/>
                  <a:pt x="2594041" y="27432"/>
                </a:cubicBezTo>
                <a:cubicBezTo>
                  <a:pt x="2388203" y="10306"/>
                  <a:pt x="2212925" y="-2221"/>
                  <a:pt x="1880680" y="27432"/>
                </a:cubicBezTo>
                <a:cubicBezTo>
                  <a:pt x="1548435" y="57085"/>
                  <a:pt x="1523943" y="37041"/>
                  <a:pt x="1329446" y="27432"/>
                </a:cubicBezTo>
                <a:cubicBezTo>
                  <a:pt x="1134949" y="17823"/>
                  <a:pt x="919920" y="28299"/>
                  <a:pt x="680936" y="27432"/>
                </a:cubicBezTo>
                <a:cubicBezTo>
                  <a:pt x="441952" y="26566"/>
                  <a:pt x="273000" y="57219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5C9F8"/>
          </a:solidFill>
          <a:ln w="38100" cap="rnd">
            <a:solidFill>
              <a:srgbClr val="25C9F8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nd green design with white text&#10;&#10;Description automatically generated">
            <a:extLst>
              <a:ext uri="{FF2B5EF4-FFF2-40B4-BE49-F238E27FC236}">
                <a16:creationId xmlns:a16="http://schemas.microsoft.com/office/drawing/2014/main" id="{7BDA1988-CEB8-33B2-63A7-11484C281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989369"/>
            <a:ext cx="7214616" cy="485183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73150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C66D23-42BD-4C24-AF26-6DEC0F783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7">
            <a:extLst>
              <a:ext uri="{FF2B5EF4-FFF2-40B4-BE49-F238E27FC236}">
                <a16:creationId xmlns:a16="http://schemas.microsoft.com/office/drawing/2014/main" id="{087FA8F6-21EC-040C-3447-F82F5AB61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4894596-074F-6FC9-A94D-F3C6213BC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9CFB5-5C6C-72F1-6EA7-A0C0340F1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567186"/>
            <a:ext cx="11018520" cy="773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Clondalkin Public Consultation 2nd Round Feb – April 2024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5011976C-0F3B-2A46-8BD0-EEDFEC87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8C8E1"/>
          </a:solidFill>
          <a:ln w="38100" cap="rnd">
            <a:solidFill>
              <a:srgbClr val="08C8E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41B420-FE1C-4B71-1CBD-49BD27579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4811165" cy="184698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l"/>
            <a:r>
              <a:rPr lang="en-GB" sz="8000" b="1" i="0" u="none" strike="noStrike" baseline="0" dirty="0">
                <a:solidFill>
                  <a:srgbClr val="00B0F0"/>
                </a:solidFill>
                <a:latin typeface="Aptos" panose="020B0004020202020204" pitchFamily="34" charset="0"/>
              </a:rPr>
              <a:t>Approach</a:t>
            </a:r>
            <a:endParaRPr lang="en-GB" sz="8000" b="1" i="0" u="none" strike="noStrike" baseline="0" dirty="0">
              <a:solidFill>
                <a:srgbClr val="4862B6"/>
              </a:solidFill>
              <a:latin typeface="Aptos" panose="020B0004020202020204" pitchFamily="34" charset="0"/>
            </a:endParaRPr>
          </a:p>
          <a:p>
            <a:pPr marL="269875" indent="-269875" algn="l">
              <a:buFont typeface="Arial" panose="020B0604020202020204" pitchFamily="34" charset="0"/>
              <a:buChar char="•"/>
            </a:pPr>
            <a:r>
              <a:rPr lang="en-GB" sz="7200" b="0" i="0" u="none" strike="noStrike" baseline="0" dirty="0">
                <a:latin typeface="Aptos" panose="020B0004020202020204" pitchFamily="34" charset="0"/>
              </a:rPr>
              <a:t>Student Council workshop held on 22nd February 2024</a:t>
            </a:r>
          </a:p>
          <a:p>
            <a:pPr marL="269875" indent="-269875" algn="l">
              <a:buFont typeface="Arial" panose="020B0604020202020204" pitchFamily="34" charset="0"/>
              <a:buChar char="•"/>
            </a:pPr>
            <a:r>
              <a:rPr lang="en-GB" sz="7200" dirty="0">
                <a:latin typeface="Aptos" panose="020B0004020202020204" pitchFamily="34" charset="0"/>
                <a:cs typeface="Calibri" panose="020F0502020204030204" pitchFamily="34" charset="0"/>
              </a:rPr>
              <a:t>Two in person workshops</a:t>
            </a:r>
          </a:p>
          <a:p>
            <a:pPr marL="269875" indent="-269875" algn="l">
              <a:buFont typeface="Arial" panose="020B0604020202020204" pitchFamily="34" charset="0"/>
              <a:buChar char="•"/>
            </a:pPr>
            <a:r>
              <a:rPr lang="en-GB" sz="7200" i="0" u="none" strike="noStrike" baseline="0" dirty="0">
                <a:latin typeface="Aptos" panose="020B0004020202020204" pitchFamily="34" charset="0"/>
                <a:cs typeface="Calibri" panose="020F0502020204030204" pitchFamily="34" charset="0"/>
              </a:rPr>
              <a:t>Online portal workshop form (survey)</a:t>
            </a:r>
          </a:p>
          <a:p>
            <a:pPr marL="269875" indent="-269875" algn="l">
              <a:buFont typeface="Arial" panose="020B0604020202020204" pitchFamily="34" charset="0"/>
              <a:buChar char="•"/>
            </a:pPr>
            <a:r>
              <a:rPr lang="en-GB" sz="7200" dirty="0">
                <a:latin typeface="Aptos" panose="020B0004020202020204" pitchFamily="34" charset="0"/>
                <a:cs typeface="Calibri" panose="020F0502020204030204" pitchFamily="34" charset="0"/>
              </a:rPr>
              <a:t>Conservation walks</a:t>
            </a:r>
            <a:endParaRPr lang="en-IE" sz="7200" i="0" u="none" strike="noStrike" baseline="0" dirty="0">
              <a:latin typeface="Aptos" panose="020B0004020202020204" pitchFamily="34" charset="0"/>
              <a:cs typeface="Calibri" panose="020F0502020204030204" pitchFamily="34" charset="0"/>
            </a:endParaRPr>
          </a:p>
          <a:p>
            <a:pPr algn="l"/>
            <a:endParaRPr lang="en-IE" sz="1800" b="1" dirty="0">
              <a:solidFill>
                <a:srgbClr val="2D6184"/>
              </a:solidFill>
              <a:latin typeface="ArialRoundedMTBol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E45E7-169B-ADED-7E5A-A1F54A410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796" y="2252512"/>
            <a:ext cx="3313843" cy="18469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E5A8E2-9D77-C684-997A-3901D9C02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21" y="4421028"/>
            <a:ext cx="3494678" cy="19522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6202D6-24AC-02D5-A366-9F78B3D36FAF}"/>
              </a:ext>
            </a:extLst>
          </p:cNvPr>
          <p:cNvSpPr txBox="1"/>
          <p:nvPr/>
        </p:nvSpPr>
        <p:spPr>
          <a:xfrm>
            <a:off x="5803443" y="4144434"/>
            <a:ext cx="481116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sz="2000" b="1" dirty="0">
                <a:solidFill>
                  <a:srgbClr val="00B0F0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Content Reflected 1</a:t>
            </a:r>
            <a:r>
              <a:rPr lang="en-IE" sz="2000" b="1" baseline="30000" dirty="0">
                <a:solidFill>
                  <a:srgbClr val="00B0F0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st</a:t>
            </a:r>
            <a:r>
              <a:rPr lang="en-IE" sz="2000" b="1" dirty="0">
                <a:solidFill>
                  <a:srgbClr val="00B0F0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Round Feedback</a:t>
            </a:r>
            <a:endParaRPr lang="en-IE" sz="2000" b="1" i="0" u="none" strike="noStrike" baseline="0" dirty="0">
              <a:solidFill>
                <a:srgbClr val="00B0F0"/>
              </a:solidFill>
              <a:latin typeface="Aptos" panose="020B0004020202020204" pitchFamily="34" charset="0"/>
              <a:cs typeface="Calibri" panose="020F0502020204030204" pitchFamily="34" charset="0"/>
            </a:endParaRPr>
          </a:p>
          <a:p>
            <a:pPr marL="363538" indent="-363538" algn="l"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  <a:cs typeface="Calibri" panose="020F0502020204030204" pitchFamily="34" charset="0"/>
              </a:rPr>
              <a:t>3 Scenarios </a:t>
            </a:r>
          </a:p>
          <a:p>
            <a:pPr algn="l"/>
            <a:r>
              <a:rPr lang="en-IE" sz="2000" b="0" i="0" u="none" strike="noStrike" baseline="0" dirty="0">
                <a:latin typeface="Aptos" panose="020B0004020202020204" pitchFamily="34" charset="0"/>
              </a:rPr>
              <a:t>A - Local Vitality 315</a:t>
            </a:r>
          </a:p>
          <a:p>
            <a:pPr algn="l"/>
            <a:r>
              <a:rPr lang="en-IE" sz="2000" b="0" i="0" u="none" strike="noStrike" baseline="0" dirty="0">
                <a:latin typeface="Aptos" panose="020B0004020202020204" pitchFamily="34" charset="0"/>
              </a:rPr>
              <a:t>B - Healthy Environment 298</a:t>
            </a:r>
          </a:p>
          <a:p>
            <a:pPr algn="l"/>
            <a:r>
              <a:rPr lang="en-IE" sz="2000" b="0" i="0" u="none" strike="noStrike" baseline="0" dirty="0">
                <a:latin typeface="Aptos" panose="020B0004020202020204" pitchFamily="34" charset="0"/>
              </a:rPr>
              <a:t>C - Built Heritage 259</a:t>
            </a:r>
            <a:endParaRPr lang="en-IE" sz="2000" b="1" dirty="0">
              <a:solidFill>
                <a:srgbClr val="2D6184"/>
              </a:solidFill>
              <a:latin typeface="Aptos" panose="020B00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i="0" u="none" strike="noStrike" baseline="0" dirty="0">
                <a:latin typeface="Aptos" panose="020B0004020202020204" pitchFamily="34" charset="0"/>
              </a:rPr>
              <a:t>Village Enhancement schemes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Movement Measures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000" i="0" u="none" strike="noStrike" baseline="0" dirty="0">
                <a:latin typeface="Aptos" panose="020B0004020202020204" pitchFamily="34" charset="0"/>
              </a:rPr>
              <a:t>Conservation Plan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4839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50B14F-A08E-7C91-1991-50D48C7DB537}"/>
              </a:ext>
            </a:extLst>
          </p:cNvPr>
          <p:cNvSpPr txBox="1"/>
          <p:nvPr/>
        </p:nvSpPr>
        <p:spPr>
          <a:xfrm>
            <a:off x="598202" y="375313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Aptos" panose="020B0004020202020204" pitchFamily="34" charset="0"/>
                <a:ea typeface="+mj-ea"/>
                <a:cs typeface="+mj-cs"/>
              </a:rPr>
              <a:t>           3</a:t>
            </a:r>
            <a:r>
              <a:rPr lang="en-US" sz="2800" b="1" baseline="30000" dirty="0">
                <a:latin typeface="Aptos" panose="020B0004020202020204" pitchFamily="34" charset="0"/>
                <a:ea typeface="+mj-ea"/>
                <a:cs typeface="+mj-cs"/>
              </a:rPr>
              <a:t>rd</a:t>
            </a:r>
            <a:r>
              <a:rPr lang="en-US" sz="2800" b="1" dirty="0">
                <a:latin typeface="Aptos" panose="020B0004020202020204" pitchFamily="34" charset="0"/>
                <a:ea typeface="+mj-ea"/>
                <a:cs typeface="+mj-cs"/>
              </a:rPr>
              <a:t> Round of Public Consultation Dec 2024 – Jan 2025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latin typeface="Aptos" panose="020B00040202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Aptos" panose="020B0004020202020204" pitchFamily="34" charset="0"/>
                <a:ea typeface="+mj-ea"/>
                <a:cs typeface="+mj-cs"/>
              </a:rPr>
              <a:t>                           </a:t>
            </a:r>
            <a:r>
              <a:rPr lang="en-US" sz="2800" b="1" dirty="0">
                <a:latin typeface="Aptos" panose="020B0004020202020204" pitchFamily="34" charset="0"/>
                <a:ea typeface="+mj-ea"/>
                <a:cs typeface="+mj-cs"/>
              </a:rPr>
              <a:t>Emphasis on Transport Movement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300" dirty="0">
              <a:latin typeface="+mj-lt"/>
              <a:ea typeface="+mj-ea"/>
              <a:cs typeface="+mj-cs"/>
            </a:endParaRPr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4EC1D9"/>
          </a:solidFill>
          <a:ln w="38100" cap="rnd">
            <a:solidFill>
              <a:srgbClr val="4EC1D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35B81A-E2D2-C880-F08C-0AA54B63B24F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63538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Need to build greater consensus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Facilitator employed to assist planning department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One-to-one stakeholder meetings underway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Cross –sectoral inclusion: Businesses, community, resident's associations, schools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Feedback will inform Transport Plan and LAP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Briefing with ACM Members following initial meetings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Followed by public meetings in January 2025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A0602B-6E88-8507-F17B-B1075155B8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99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8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C2BC1-2939-B775-4210-4547F395D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7">
            <a:extLst>
              <a:ext uri="{FF2B5EF4-FFF2-40B4-BE49-F238E27FC236}">
                <a16:creationId xmlns:a16="http://schemas.microsoft.com/office/drawing/2014/main" id="{BF1DB4A9-D1E2-F658-4E9D-F7F4323D1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06BDC17-FD17-F0DD-FCC2-CE58B2464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A3596-21EB-DF7A-623A-73B691471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277939"/>
            <a:ext cx="10900274" cy="11413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Ongoing Plan Preparation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933E00AB-BB4E-7F06-701D-85619E720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8C8E1"/>
          </a:solidFill>
          <a:ln w="38100" cap="rnd">
            <a:solidFill>
              <a:srgbClr val="08C8E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05042-C6E8-2E3D-A33D-77B93BE80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141" y="2215234"/>
            <a:ext cx="6888216" cy="436482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457200" lvl="0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Urban Design Strategy 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to include: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Conservation objectives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Green Infrastructure strategy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Integration of movement strategy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Village enhancement schemes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Principles for development</a:t>
            </a:r>
          </a:p>
          <a:p>
            <a:pPr marL="457200" lvl="0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Conservation architects 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Character appraisals for ACAs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Conservation Plan including recommendations for inclusion of objectives in LAP</a:t>
            </a:r>
          </a:p>
          <a:p>
            <a:pPr marL="914400" lvl="1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6200" dirty="0">
                <a:latin typeface="Calibri" panose="020F0502020204030204" pitchFamily="34" charset="0"/>
                <a:cs typeface="Calibri" panose="020F0502020204030204" pitchFamily="34" charset="0"/>
              </a:rPr>
              <a:t>Identification of important heritage buildings and structures. Two ‘walk abouts’ were held with members of public earlier in 2024. </a:t>
            </a:r>
          </a:p>
          <a:p>
            <a:pPr marL="457200" lvl="0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Environmental Consultants 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– SEA and AA and SFRA</a:t>
            </a:r>
          </a:p>
          <a:p>
            <a:pPr algn="l"/>
            <a:endParaRPr lang="en-IE" sz="6400" b="1" i="0" u="none" strike="noStrike" baseline="0" dirty="0">
              <a:solidFill>
                <a:srgbClr val="2D61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en-IE" sz="6400" b="1" i="0" u="none" strike="noStrike" baseline="0" dirty="0">
              <a:solidFill>
                <a:srgbClr val="2D61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dirty="0">
              <a:solidFill>
                <a:srgbClr val="2D6184"/>
              </a:solidFill>
              <a:latin typeface="ArialRoundedMTBold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dirty="0">
              <a:solidFill>
                <a:srgbClr val="2D6184"/>
              </a:solidFill>
              <a:latin typeface="ArialRoundedMT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A4CA6-F18F-0E56-779F-074DA72D5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900" y="2022692"/>
            <a:ext cx="3494155" cy="47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76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9E4A0F-4912-A3BB-2220-16AA33BC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7">
            <a:extLst>
              <a:ext uri="{FF2B5EF4-FFF2-40B4-BE49-F238E27FC236}">
                <a16:creationId xmlns:a16="http://schemas.microsoft.com/office/drawing/2014/main" id="{C811AE35-3120-7702-49AE-CB353A992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05BE7C0-3121-E7C3-C0B3-9B0BA6263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5BD34E-23C7-9F11-D5B2-F636E307B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277939"/>
            <a:ext cx="10900274" cy="11413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Ongoing Plan Preparation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E8CBC0C3-3C54-295D-141C-150033B5B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8C8E1"/>
          </a:solidFill>
          <a:ln w="38100" cap="rnd">
            <a:solidFill>
              <a:srgbClr val="08C8E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57B85A-C4B7-4DD3-D0F9-A90A101C1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236" y="2135125"/>
            <a:ext cx="5006805" cy="436482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228600" lvl="0">
              <a:lnSpc>
                <a:spcPct val="100000"/>
              </a:lnSpc>
              <a:spcAft>
                <a:spcPts val="800"/>
              </a:spcAft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Local Transport Plan</a:t>
            </a:r>
          </a:p>
          <a:p>
            <a:pPr marL="447675" lvl="0" indent="-219075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ARUP were appointed to prepare a Local Transport Plan to inform the Local Area Plan. This is a requirement of the NTA</a:t>
            </a:r>
          </a:p>
          <a:p>
            <a:pPr marL="447675" lvl="0" indent="-249238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Demand analysis included traffic surveys conducted in October2023. Baseline analysis will inform approach.</a:t>
            </a:r>
          </a:p>
          <a:p>
            <a:pPr marL="457200" lvl="0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Cycle South Dublin schemes Tallaght to Clondalkin Village and </a:t>
            </a:r>
            <a:r>
              <a:rPr lang="en-US" sz="8000" i="0" u="none" strike="noStrike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Corkagh</a:t>
            </a:r>
            <a:r>
              <a:rPr lang="en-US" sz="80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Park to Grand Canal through the village are being examined</a:t>
            </a:r>
          </a:p>
          <a:p>
            <a:pPr marL="457200" lvl="0" indent="-2286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Options to reduce congestion and through traffic within the village to be informed by further consultation</a:t>
            </a:r>
            <a:endParaRPr lang="en-IE" sz="640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en-IE" sz="6400" b="1" i="0" u="none" strike="noStrike" baseline="0" dirty="0">
              <a:solidFill>
                <a:srgbClr val="2D61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dirty="0">
              <a:solidFill>
                <a:srgbClr val="2D6184"/>
              </a:solidFill>
              <a:latin typeface="ArialRoundedMTBold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23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i="0" u="none" strike="noStrike" baseline="0" dirty="0">
              <a:solidFill>
                <a:srgbClr val="2D6184"/>
              </a:solidFill>
              <a:latin typeface="ArialRoundedMTBold"/>
            </a:endParaRP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1. Movement and Transport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2. Social and Community Facilities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3. Culture and Heritage</a:t>
            </a:r>
          </a:p>
          <a:p>
            <a:pPr algn="l"/>
            <a:r>
              <a:rPr lang="en-IE" sz="1800" b="1" i="0" u="none" strike="noStrike" baseline="0" dirty="0">
                <a:solidFill>
                  <a:srgbClr val="FFFFFF"/>
                </a:solidFill>
                <a:latin typeface="ArialRoundedMTBold"/>
              </a:rPr>
              <a:t>4. Environment, Biodiversity and Planting</a:t>
            </a:r>
            <a:endParaRPr lang="en-IE" sz="1800" b="1" dirty="0">
              <a:solidFill>
                <a:srgbClr val="2D6184"/>
              </a:solidFill>
              <a:latin typeface="ArialRoundedMT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909EB2-F026-6B2A-CE0A-3363EBB55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648" y="2608948"/>
            <a:ext cx="5430697" cy="38961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984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D1CD6E-3F44-A8CB-12B3-B94B780C4843}"/>
              </a:ext>
            </a:extLst>
          </p:cNvPr>
          <p:cNvSpPr txBox="1"/>
          <p:nvPr/>
        </p:nvSpPr>
        <p:spPr>
          <a:xfrm>
            <a:off x="1315737" y="413829"/>
            <a:ext cx="7623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>
                <a:latin typeface="Aptos" panose="020B0004020202020204" pitchFamily="34" charset="0"/>
                <a:cs typeface="Calibri" panose="020F0502020204030204" pitchFamily="34" charset="0"/>
              </a:rPr>
              <a:t>Next Steps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DD700-843E-E07E-65F6-A3524B19FC4E}"/>
              </a:ext>
            </a:extLst>
          </p:cNvPr>
          <p:cNvSpPr txBox="1"/>
          <p:nvPr/>
        </p:nvSpPr>
        <p:spPr>
          <a:xfrm>
            <a:off x="769846" y="1843950"/>
            <a:ext cx="833351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Complete one-to-one stakeholder consultation – December 2024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Feedback will inform transport options for further consultation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Undertake 3-4 public consultation events – January 2025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Consider further feedback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Integrate into urban design and wider plan objectives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Finalise plan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Aptos" panose="020B0004020202020204" pitchFamily="34" charset="0"/>
              </a:rPr>
              <a:t>Review options for statutory process – Variation now likely</a:t>
            </a:r>
          </a:p>
          <a:p>
            <a:endParaRPr lang="en-IE" sz="2000" dirty="0">
              <a:latin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58C2C-81FE-194E-731C-E6A3E126C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372" y="2406431"/>
            <a:ext cx="279678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83675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Sketchy</Template>
  <TotalTime>2610</TotalTime>
  <Words>587</Words>
  <Application>Microsoft Office PowerPoint</Application>
  <PresentationFormat>Widescreen</PresentationFormat>
  <Paragraphs>107</Paragraphs>
  <Slides>9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Arial</vt:lpstr>
      <vt:lpstr>ArialRoundedMTBold</vt:lpstr>
      <vt:lpstr>Calibri</vt:lpstr>
      <vt:lpstr>The Hand Bold</vt:lpstr>
      <vt:lpstr>The Serif Hand Black</vt:lpstr>
      <vt:lpstr>SketchyVTI</vt:lpstr>
      <vt:lpstr>Acrobat Document</vt:lpstr>
      <vt:lpstr>PowerPoint Presentation</vt:lpstr>
      <vt:lpstr>County Development Plan - Objective</vt:lpstr>
      <vt:lpstr>Clondalkin Public Consultation 1st Round March – May 2023</vt:lpstr>
      <vt:lpstr>PowerPoint Presentation</vt:lpstr>
      <vt:lpstr>Clondalkin Public Consultation 2nd Round Feb – April 2024</vt:lpstr>
      <vt:lpstr>PowerPoint Presentation</vt:lpstr>
      <vt:lpstr>Ongoing Plan Preparation</vt:lpstr>
      <vt:lpstr>Ongoing Plan Preparation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Clondalkin – Local Area Plan</dc:title>
  <dc:creator>Tracy McGibbon</dc:creator>
  <cp:lastModifiedBy>Hazel Craigie</cp:lastModifiedBy>
  <cp:revision>68</cp:revision>
  <dcterms:created xsi:type="dcterms:W3CDTF">2022-09-12T13:38:42Z</dcterms:created>
  <dcterms:modified xsi:type="dcterms:W3CDTF">2024-11-25T09:44:32Z</dcterms:modified>
</cp:coreProperties>
</file>