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</p:sldMasterIdLst>
  <p:notesMasterIdLst>
    <p:notesMasterId r:id="rId11"/>
  </p:notesMasterIdLst>
  <p:sldIdLst>
    <p:sldId id="256" r:id="rId2"/>
    <p:sldId id="300" r:id="rId3"/>
    <p:sldId id="277" r:id="rId4"/>
    <p:sldId id="303" r:id="rId5"/>
    <p:sldId id="302" r:id="rId6"/>
    <p:sldId id="304" r:id="rId7"/>
    <p:sldId id="293" r:id="rId8"/>
    <p:sldId id="301" r:id="rId9"/>
    <p:sldId id="29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62B6"/>
    <a:srgbClr val="2980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3792" autoAdjust="0"/>
  </p:normalViewPr>
  <p:slideViewPr>
    <p:cSldViewPr snapToGrid="0">
      <p:cViewPr varScale="1">
        <p:scale>
          <a:sx n="74" d="100"/>
          <a:sy n="74" d="100"/>
        </p:scale>
        <p:origin x="965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A1E84C-1882-4526-A61D-0507D6E4B907}" type="datetimeFigureOut">
              <a:rPr lang="en-IE" smtClean="0"/>
              <a:t>25/11/2024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8DE89D-5B72-405C-B394-632D2725CB3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371103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B6021B-E5B4-2D6A-7394-783BC79C99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2838C48-E888-00A0-5A78-971C248872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4D7D637-CD6B-B17A-8D13-9CA4113E1D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Almost 13,000 in the study area total.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D68BD6-C2C8-551C-B778-236429D824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8DE89D-5B72-405C-B394-632D2725CB38}" type="slidenum">
              <a:rPr lang="en-IE" smtClean="0"/>
              <a:t>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828048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Almost 13,000 in the study area total.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8DE89D-5B72-405C-B394-632D2725CB38}" type="slidenum">
              <a:rPr lang="en-IE" smtClean="0"/>
              <a:t>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045604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26E7D6-55E3-91D7-C416-EFF01BCA9D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75397C5-B61D-4024-DD89-BC56F0F7116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3C68311-FB86-156A-F963-CEF19F0954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Almost 13,000 in the study area total.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E3ED55-15A0-9E6F-90E1-69F87B00E5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8DE89D-5B72-405C-B394-632D2725CB38}" type="slidenum">
              <a:rPr lang="en-IE" smtClean="0"/>
              <a:t>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982758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00244F-0C3C-F136-5765-EB73ACAB1A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5FED633-E3FB-B4AC-A9E4-233A4172C8D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F67F2AB-898B-DC76-CF1E-A0868519D1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Almost 13,000 in the study area total.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BB8B61-F12D-2978-3F1C-9D9770DC58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8DE89D-5B72-405C-B394-632D2725CB38}" type="slidenum">
              <a:rPr lang="en-IE" smtClean="0"/>
              <a:t>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692937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FFB730-7DA3-B6BA-3D14-CB1D9E4369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AE97840-F3D6-3F50-1125-F8BF31D158E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61EE607-64F5-84E0-FE4D-A427291D3A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Almost 13,000 in the study area total.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8A58BC-517D-B88B-4453-3A0D2DDCE7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8DE89D-5B72-405C-B394-632D2725CB38}" type="slidenum">
              <a:rPr lang="en-IE" smtClean="0"/>
              <a:t>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66588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11/25/2024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492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138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669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73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174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155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17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225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168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456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191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11/25/2024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306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3245F62-CCC4-49E4-B95B-EA6C1E7905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C3A518-038D-FAEF-9A44-4EC515C602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1965" y="5839560"/>
            <a:ext cx="10909643" cy="552659"/>
          </a:xfrm>
        </p:spPr>
        <p:txBody>
          <a:bodyPr anchor="t">
            <a:normAutofit/>
          </a:bodyPr>
          <a:lstStyle/>
          <a:p>
            <a:pPr algn="ctr"/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SPC Meeting 3</a:t>
            </a:r>
            <a:r>
              <a:rPr lang="en-GB" sz="20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rd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December 2024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4E2D76-A449-BDA6-A7D4-BD83FAF1AF7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881" y="5660607"/>
            <a:ext cx="1946643" cy="850538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16200000" scaled="1"/>
            <a:tileRect/>
          </a:gradFill>
        </p:spPr>
      </p:pic>
      <p:sp>
        <p:nvSpPr>
          <p:cNvPr id="11" name="Rectangle 6">
            <a:extLst>
              <a:ext uri="{FF2B5EF4-FFF2-40B4-BE49-F238E27FC236}">
                <a16:creationId xmlns:a16="http://schemas.microsoft.com/office/drawing/2014/main" id="{E6C0DD6B-6AA3-448F-9B99-8386295BC1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7702" y="5509052"/>
            <a:ext cx="4572000" cy="27432"/>
          </a:xfrm>
          <a:custGeom>
            <a:avLst/>
            <a:gdLst>
              <a:gd name="connsiteX0" fmla="*/ 0 w 4572000"/>
              <a:gd name="connsiteY0" fmla="*/ 0 h 27432"/>
              <a:gd name="connsiteX1" fmla="*/ 607423 w 4572000"/>
              <a:gd name="connsiteY1" fmla="*/ 0 h 27432"/>
              <a:gd name="connsiteX2" fmla="*/ 1123406 w 4572000"/>
              <a:gd name="connsiteY2" fmla="*/ 0 h 27432"/>
              <a:gd name="connsiteX3" fmla="*/ 1685109 w 4572000"/>
              <a:gd name="connsiteY3" fmla="*/ 0 h 27432"/>
              <a:gd name="connsiteX4" fmla="*/ 2383971 w 4572000"/>
              <a:gd name="connsiteY4" fmla="*/ 0 h 27432"/>
              <a:gd name="connsiteX5" fmla="*/ 2991394 w 4572000"/>
              <a:gd name="connsiteY5" fmla="*/ 0 h 27432"/>
              <a:gd name="connsiteX6" fmla="*/ 3553097 w 4572000"/>
              <a:gd name="connsiteY6" fmla="*/ 0 h 27432"/>
              <a:gd name="connsiteX7" fmla="*/ 4572000 w 4572000"/>
              <a:gd name="connsiteY7" fmla="*/ 0 h 27432"/>
              <a:gd name="connsiteX8" fmla="*/ 4572000 w 4572000"/>
              <a:gd name="connsiteY8" fmla="*/ 27432 h 27432"/>
              <a:gd name="connsiteX9" fmla="*/ 3918857 w 4572000"/>
              <a:gd name="connsiteY9" fmla="*/ 27432 h 27432"/>
              <a:gd name="connsiteX10" fmla="*/ 3357154 w 4572000"/>
              <a:gd name="connsiteY10" fmla="*/ 27432 h 27432"/>
              <a:gd name="connsiteX11" fmla="*/ 2612571 w 4572000"/>
              <a:gd name="connsiteY11" fmla="*/ 27432 h 27432"/>
              <a:gd name="connsiteX12" fmla="*/ 2005149 w 4572000"/>
              <a:gd name="connsiteY12" fmla="*/ 27432 h 27432"/>
              <a:gd name="connsiteX13" fmla="*/ 1489166 w 4572000"/>
              <a:gd name="connsiteY13" fmla="*/ 27432 h 27432"/>
              <a:gd name="connsiteX14" fmla="*/ 790303 w 4572000"/>
              <a:gd name="connsiteY14" fmla="*/ 27432 h 27432"/>
              <a:gd name="connsiteX15" fmla="*/ 0 w 4572000"/>
              <a:gd name="connsiteY15" fmla="*/ 27432 h 27432"/>
              <a:gd name="connsiteX16" fmla="*/ 0 w 457200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72000" h="27432" fill="none" extrusionOk="0">
                <a:moveTo>
                  <a:pt x="0" y="0"/>
                </a:moveTo>
                <a:cubicBezTo>
                  <a:pt x="150397" y="-23421"/>
                  <a:pt x="474161" y="9174"/>
                  <a:pt x="607423" y="0"/>
                </a:cubicBezTo>
                <a:cubicBezTo>
                  <a:pt x="740685" y="-9174"/>
                  <a:pt x="868821" y="-4258"/>
                  <a:pt x="1123406" y="0"/>
                </a:cubicBezTo>
                <a:cubicBezTo>
                  <a:pt x="1377991" y="4258"/>
                  <a:pt x="1567664" y="-12410"/>
                  <a:pt x="1685109" y="0"/>
                </a:cubicBezTo>
                <a:cubicBezTo>
                  <a:pt x="1802554" y="12410"/>
                  <a:pt x="2193086" y="-14353"/>
                  <a:pt x="2383971" y="0"/>
                </a:cubicBezTo>
                <a:cubicBezTo>
                  <a:pt x="2574856" y="14353"/>
                  <a:pt x="2697477" y="-26142"/>
                  <a:pt x="2991394" y="0"/>
                </a:cubicBezTo>
                <a:cubicBezTo>
                  <a:pt x="3285311" y="26142"/>
                  <a:pt x="3423667" y="26544"/>
                  <a:pt x="3553097" y="0"/>
                </a:cubicBezTo>
                <a:cubicBezTo>
                  <a:pt x="3682527" y="-26544"/>
                  <a:pt x="4344147" y="50350"/>
                  <a:pt x="4572000" y="0"/>
                </a:cubicBezTo>
                <a:cubicBezTo>
                  <a:pt x="4571027" y="8304"/>
                  <a:pt x="4571522" y="21512"/>
                  <a:pt x="4572000" y="27432"/>
                </a:cubicBezTo>
                <a:cubicBezTo>
                  <a:pt x="4438349" y="5490"/>
                  <a:pt x="4090129" y="31231"/>
                  <a:pt x="3918857" y="27432"/>
                </a:cubicBezTo>
                <a:cubicBezTo>
                  <a:pt x="3747585" y="23633"/>
                  <a:pt x="3498826" y="6883"/>
                  <a:pt x="3357154" y="27432"/>
                </a:cubicBezTo>
                <a:cubicBezTo>
                  <a:pt x="3215482" y="47981"/>
                  <a:pt x="2784289" y="56849"/>
                  <a:pt x="2612571" y="27432"/>
                </a:cubicBezTo>
                <a:cubicBezTo>
                  <a:pt x="2440853" y="-1985"/>
                  <a:pt x="2261292" y="25951"/>
                  <a:pt x="2005149" y="27432"/>
                </a:cubicBezTo>
                <a:cubicBezTo>
                  <a:pt x="1749006" y="28913"/>
                  <a:pt x="1700078" y="34342"/>
                  <a:pt x="1489166" y="27432"/>
                </a:cubicBezTo>
                <a:cubicBezTo>
                  <a:pt x="1278254" y="20522"/>
                  <a:pt x="1077188" y="56916"/>
                  <a:pt x="790303" y="27432"/>
                </a:cubicBezTo>
                <a:cubicBezTo>
                  <a:pt x="503418" y="-2052"/>
                  <a:pt x="359168" y="57044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572000" h="27432" stroke="0" extrusionOk="0">
                <a:moveTo>
                  <a:pt x="0" y="0"/>
                </a:moveTo>
                <a:cubicBezTo>
                  <a:pt x="155698" y="6780"/>
                  <a:pt x="465972" y="13197"/>
                  <a:pt x="607423" y="0"/>
                </a:cubicBezTo>
                <a:cubicBezTo>
                  <a:pt x="748874" y="-13197"/>
                  <a:pt x="1014133" y="22994"/>
                  <a:pt x="1123406" y="0"/>
                </a:cubicBezTo>
                <a:cubicBezTo>
                  <a:pt x="1232679" y="-22994"/>
                  <a:pt x="1639431" y="-2997"/>
                  <a:pt x="1867989" y="0"/>
                </a:cubicBezTo>
                <a:cubicBezTo>
                  <a:pt x="2096547" y="2997"/>
                  <a:pt x="2265668" y="29557"/>
                  <a:pt x="2475411" y="0"/>
                </a:cubicBezTo>
                <a:cubicBezTo>
                  <a:pt x="2685154" y="-29557"/>
                  <a:pt x="2951491" y="73"/>
                  <a:pt x="3082834" y="0"/>
                </a:cubicBezTo>
                <a:cubicBezTo>
                  <a:pt x="3214177" y="-73"/>
                  <a:pt x="3641000" y="-33478"/>
                  <a:pt x="3827417" y="0"/>
                </a:cubicBezTo>
                <a:cubicBezTo>
                  <a:pt x="4013834" y="33478"/>
                  <a:pt x="4345917" y="14255"/>
                  <a:pt x="4572000" y="0"/>
                </a:cubicBezTo>
                <a:cubicBezTo>
                  <a:pt x="4572485" y="9333"/>
                  <a:pt x="4573278" y="19699"/>
                  <a:pt x="4572000" y="27432"/>
                </a:cubicBezTo>
                <a:cubicBezTo>
                  <a:pt x="4318030" y="43025"/>
                  <a:pt x="4161104" y="34314"/>
                  <a:pt x="4010297" y="27432"/>
                </a:cubicBezTo>
                <a:cubicBezTo>
                  <a:pt x="3859490" y="20550"/>
                  <a:pt x="3592529" y="6613"/>
                  <a:pt x="3357154" y="27432"/>
                </a:cubicBezTo>
                <a:cubicBezTo>
                  <a:pt x="3121779" y="48251"/>
                  <a:pt x="2884285" y="3780"/>
                  <a:pt x="2704011" y="27432"/>
                </a:cubicBezTo>
                <a:cubicBezTo>
                  <a:pt x="2523737" y="51084"/>
                  <a:pt x="2295944" y="32081"/>
                  <a:pt x="2096589" y="27432"/>
                </a:cubicBezTo>
                <a:cubicBezTo>
                  <a:pt x="1897234" y="22783"/>
                  <a:pt x="1623782" y="52518"/>
                  <a:pt x="1352006" y="27432"/>
                </a:cubicBezTo>
                <a:cubicBezTo>
                  <a:pt x="1080230" y="2346"/>
                  <a:pt x="869959" y="12864"/>
                  <a:pt x="607423" y="27432"/>
                </a:cubicBezTo>
                <a:cubicBezTo>
                  <a:pt x="344887" y="42000"/>
                  <a:pt x="188100" y="40051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F55524"/>
          </a:solidFill>
          <a:ln w="38100" cap="rnd">
            <a:solidFill>
              <a:srgbClr val="F55524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ate Placeholder 26">
            <a:extLst>
              <a:ext uri="{FF2B5EF4-FFF2-40B4-BE49-F238E27FC236}">
                <a16:creationId xmlns:a16="http://schemas.microsoft.com/office/drawing/2014/main" id="{F28B82B1-E269-4325-A665-6CFE5DEE5D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Footer Placeholder 27">
            <a:extLst>
              <a:ext uri="{FF2B5EF4-FFF2-40B4-BE49-F238E27FC236}">
                <a16:creationId xmlns:a16="http://schemas.microsoft.com/office/drawing/2014/main" id="{7C700527-76FD-4DF4-A597-6F5E089CA0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Slide Number Placeholder 28">
            <a:extLst>
              <a:ext uri="{FF2B5EF4-FFF2-40B4-BE49-F238E27FC236}">
                <a16:creationId xmlns:a16="http://schemas.microsoft.com/office/drawing/2014/main" id="{B5EA49A9-01EB-4D60-A392-7DC9B625D6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1A125190-9AB8-3451-9F74-13029987071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7987870"/>
              </p:ext>
            </p:extLst>
          </p:nvPr>
        </p:nvGraphicFramePr>
        <p:xfrm>
          <a:off x="2111375" y="249765"/>
          <a:ext cx="7870825" cy="178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3" imgW="7867555" imgH="3086100" progId="AcroExch.Document.DC">
                  <p:embed/>
                </p:oleObj>
              </mc:Choice>
              <mc:Fallback>
                <p:oleObj name="Acrobat Document" r:id="rId3" imgW="7867555" imgH="3086100" progId="AcroExch.Document.DC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1A125190-9AB8-3451-9F74-13029987071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1375" y="249765"/>
                        <a:ext cx="7870825" cy="1784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8D05A4F4-420C-34DA-DDED-70DA27DC96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4724" y="5732119"/>
            <a:ext cx="1811358" cy="91369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CB328A3-ACB9-EDB7-6BF4-D20E542799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33459" y="2790940"/>
            <a:ext cx="4320485" cy="237502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B48FE82-071F-D39A-AD56-B160C6D922BB}"/>
              </a:ext>
            </a:extLst>
          </p:cNvPr>
          <p:cNvSpPr txBox="1"/>
          <p:nvPr/>
        </p:nvSpPr>
        <p:spPr>
          <a:xfrm>
            <a:off x="2961409" y="2112219"/>
            <a:ext cx="70969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dirty="0">
                <a:latin typeface="Calibri" panose="020F0502020204030204" pitchFamily="34" charset="0"/>
                <a:cs typeface="Calibri" panose="020F0502020204030204" pitchFamily="34" charset="0"/>
              </a:rPr>
              <a:t>Update - 3rd Round of Public Consultation</a:t>
            </a:r>
          </a:p>
        </p:txBody>
      </p:sp>
    </p:spTree>
    <p:extLst>
      <p:ext uri="{BB962C8B-B14F-4D97-AF65-F5344CB8AC3E}">
        <p14:creationId xmlns:p14="http://schemas.microsoft.com/office/powerpoint/2010/main" val="517623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2092381-3CC6-2A37-B9B8-A5AB23C80A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7">
            <a:extLst>
              <a:ext uri="{FF2B5EF4-FFF2-40B4-BE49-F238E27FC236}">
                <a16:creationId xmlns:a16="http://schemas.microsoft.com/office/drawing/2014/main" id="{6C1E9FFC-A9A5-FE1E-0E89-070930FDC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3CDB8C53-08C9-7F28-9FD5-E1D7C4836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675A38-3782-1E5F-39CC-E3845881E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1" y="277939"/>
            <a:ext cx="10900274" cy="114136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dirty="0">
                <a:latin typeface="Calibri" panose="020F0502020204030204" pitchFamily="34" charset="0"/>
                <a:cs typeface="Calibri" panose="020F0502020204030204" pitchFamily="34" charset="0"/>
              </a:rPr>
              <a:t>County Development Plan - Objective</a:t>
            </a:r>
          </a:p>
        </p:txBody>
      </p:sp>
      <p:sp>
        <p:nvSpPr>
          <p:cNvPr id="29" name="Rectangle 6">
            <a:extLst>
              <a:ext uri="{FF2B5EF4-FFF2-40B4-BE49-F238E27FC236}">
                <a16:creationId xmlns:a16="http://schemas.microsoft.com/office/drawing/2014/main" id="{2594BC4A-F678-DDAB-BD5C-201266890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6072" y="1817073"/>
            <a:ext cx="11018520" cy="18288"/>
          </a:xfrm>
          <a:custGeom>
            <a:avLst/>
            <a:gdLst>
              <a:gd name="connsiteX0" fmla="*/ 0 w 11018520"/>
              <a:gd name="connsiteY0" fmla="*/ 0 h 18288"/>
              <a:gd name="connsiteX1" fmla="*/ 468287 w 11018520"/>
              <a:gd name="connsiteY1" fmla="*/ 0 h 18288"/>
              <a:gd name="connsiteX2" fmla="*/ 1156945 w 11018520"/>
              <a:gd name="connsiteY2" fmla="*/ 0 h 18288"/>
              <a:gd name="connsiteX3" fmla="*/ 1955787 w 11018520"/>
              <a:gd name="connsiteY3" fmla="*/ 0 h 18288"/>
              <a:gd name="connsiteX4" fmla="*/ 2313889 w 11018520"/>
              <a:gd name="connsiteY4" fmla="*/ 0 h 18288"/>
              <a:gd name="connsiteX5" fmla="*/ 2671991 w 11018520"/>
              <a:gd name="connsiteY5" fmla="*/ 0 h 18288"/>
              <a:gd name="connsiteX6" fmla="*/ 3581019 w 11018520"/>
              <a:gd name="connsiteY6" fmla="*/ 0 h 18288"/>
              <a:gd name="connsiteX7" fmla="*/ 4269677 w 11018520"/>
              <a:gd name="connsiteY7" fmla="*/ 0 h 18288"/>
              <a:gd name="connsiteX8" fmla="*/ 4627778 w 11018520"/>
              <a:gd name="connsiteY8" fmla="*/ 0 h 18288"/>
              <a:gd name="connsiteX9" fmla="*/ 5316436 w 11018520"/>
              <a:gd name="connsiteY9" fmla="*/ 0 h 18288"/>
              <a:gd name="connsiteX10" fmla="*/ 6225464 w 11018520"/>
              <a:gd name="connsiteY10" fmla="*/ 0 h 18288"/>
              <a:gd name="connsiteX11" fmla="*/ 6803936 w 11018520"/>
              <a:gd name="connsiteY11" fmla="*/ 0 h 18288"/>
              <a:gd name="connsiteX12" fmla="*/ 7382408 w 11018520"/>
              <a:gd name="connsiteY12" fmla="*/ 0 h 18288"/>
              <a:gd name="connsiteX13" fmla="*/ 8071066 w 11018520"/>
              <a:gd name="connsiteY13" fmla="*/ 0 h 18288"/>
              <a:gd name="connsiteX14" fmla="*/ 8869909 w 11018520"/>
              <a:gd name="connsiteY14" fmla="*/ 0 h 18288"/>
              <a:gd name="connsiteX15" fmla="*/ 9668751 w 11018520"/>
              <a:gd name="connsiteY15" fmla="*/ 0 h 18288"/>
              <a:gd name="connsiteX16" fmla="*/ 11018520 w 11018520"/>
              <a:gd name="connsiteY16" fmla="*/ 0 h 18288"/>
              <a:gd name="connsiteX17" fmla="*/ 11018520 w 11018520"/>
              <a:gd name="connsiteY17" fmla="*/ 18288 h 18288"/>
              <a:gd name="connsiteX18" fmla="*/ 10550233 w 11018520"/>
              <a:gd name="connsiteY18" fmla="*/ 18288 h 18288"/>
              <a:gd name="connsiteX19" fmla="*/ 9641205 w 11018520"/>
              <a:gd name="connsiteY19" fmla="*/ 18288 h 18288"/>
              <a:gd name="connsiteX20" fmla="*/ 8952548 w 11018520"/>
              <a:gd name="connsiteY20" fmla="*/ 18288 h 18288"/>
              <a:gd name="connsiteX21" fmla="*/ 8594446 w 11018520"/>
              <a:gd name="connsiteY21" fmla="*/ 18288 h 18288"/>
              <a:gd name="connsiteX22" fmla="*/ 7905788 w 11018520"/>
              <a:gd name="connsiteY22" fmla="*/ 18288 h 18288"/>
              <a:gd name="connsiteX23" fmla="*/ 7327316 w 11018520"/>
              <a:gd name="connsiteY23" fmla="*/ 18288 h 18288"/>
              <a:gd name="connsiteX24" fmla="*/ 6748844 w 11018520"/>
              <a:gd name="connsiteY24" fmla="*/ 18288 h 18288"/>
              <a:gd name="connsiteX25" fmla="*/ 6170371 w 11018520"/>
              <a:gd name="connsiteY25" fmla="*/ 18288 h 18288"/>
              <a:gd name="connsiteX26" fmla="*/ 5591899 w 11018520"/>
              <a:gd name="connsiteY26" fmla="*/ 18288 h 18288"/>
              <a:gd name="connsiteX27" fmla="*/ 4793056 w 11018520"/>
              <a:gd name="connsiteY27" fmla="*/ 18288 h 18288"/>
              <a:gd name="connsiteX28" fmla="*/ 4104399 w 11018520"/>
              <a:gd name="connsiteY28" fmla="*/ 18288 h 18288"/>
              <a:gd name="connsiteX29" fmla="*/ 3746297 w 11018520"/>
              <a:gd name="connsiteY29" fmla="*/ 18288 h 18288"/>
              <a:gd name="connsiteX30" fmla="*/ 3167825 w 11018520"/>
              <a:gd name="connsiteY30" fmla="*/ 18288 h 18288"/>
              <a:gd name="connsiteX31" fmla="*/ 2368982 w 11018520"/>
              <a:gd name="connsiteY31" fmla="*/ 18288 h 18288"/>
              <a:gd name="connsiteX32" fmla="*/ 1900695 w 11018520"/>
              <a:gd name="connsiteY32" fmla="*/ 18288 h 18288"/>
              <a:gd name="connsiteX33" fmla="*/ 991667 w 11018520"/>
              <a:gd name="connsiteY33" fmla="*/ 18288 h 18288"/>
              <a:gd name="connsiteX34" fmla="*/ 0 w 11018520"/>
              <a:gd name="connsiteY34" fmla="*/ 18288 h 18288"/>
              <a:gd name="connsiteX35" fmla="*/ 0 w 11018520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1018520" h="18288" fill="none" extrusionOk="0">
                <a:moveTo>
                  <a:pt x="0" y="0"/>
                </a:moveTo>
                <a:cubicBezTo>
                  <a:pt x="176840" y="19448"/>
                  <a:pt x="369510" y="1686"/>
                  <a:pt x="468287" y="0"/>
                </a:cubicBezTo>
                <a:cubicBezTo>
                  <a:pt x="567064" y="-1686"/>
                  <a:pt x="844925" y="28710"/>
                  <a:pt x="1156945" y="0"/>
                </a:cubicBezTo>
                <a:cubicBezTo>
                  <a:pt x="1468965" y="-28710"/>
                  <a:pt x="1755775" y="35306"/>
                  <a:pt x="1955787" y="0"/>
                </a:cubicBezTo>
                <a:cubicBezTo>
                  <a:pt x="2155799" y="-35306"/>
                  <a:pt x="2224532" y="-16632"/>
                  <a:pt x="2313889" y="0"/>
                </a:cubicBezTo>
                <a:cubicBezTo>
                  <a:pt x="2403246" y="16632"/>
                  <a:pt x="2494050" y="6083"/>
                  <a:pt x="2671991" y="0"/>
                </a:cubicBezTo>
                <a:cubicBezTo>
                  <a:pt x="2849932" y="-6083"/>
                  <a:pt x="3354152" y="34614"/>
                  <a:pt x="3581019" y="0"/>
                </a:cubicBezTo>
                <a:cubicBezTo>
                  <a:pt x="3807886" y="-34614"/>
                  <a:pt x="4022451" y="14254"/>
                  <a:pt x="4269677" y="0"/>
                </a:cubicBezTo>
                <a:cubicBezTo>
                  <a:pt x="4516903" y="-14254"/>
                  <a:pt x="4514495" y="-13291"/>
                  <a:pt x="4627778" y="0"/>
                </a:cubicBezTo>
                <a:cubicBezTo>
                  <a:pt x="4741061" y="13291"/>
                  <a:pt x="5120758" y="-22660"/>
                  <a:pt x="5316436" y="0"/>
                </a:cubicBezTo>
                <a:cubicBezTo>
                  <a:pt x="5512114" y="22660"/>
                  <a:pt x="5812155" y="-9513"/>
                  <a:pt x="6225464" y="0"/>
                </a:cubicBezTo>
                <a:cubicBezTo>
                  <a:pt x="6638773" y="9513"/>
                  <a:pt x="6545417" y="2479"/>
                  <a:pt x="6803936" y="0"/>
                </a:cubicBezTo>
                <a:cubicBezTo>
                  <a:pt x="7062455" y="-2479"/>
                  <a:pt x="7245098" y="-20209"/>
                  <a:pt x="7382408" y="0"/>
                </a:cubicBezTo>
                <a:cubicBezTo>
                  <a:pt x="7519718" y="20209"/>
                  <a:pt x="7801947" y="19736"/>
                  <a:pt x="8071066" y="0"/>
                </a:cubicBezTo>
                <a:cubicBezTo>
                  <a:pt x="8340185" y="-19736"/>
                  <a:pt x="8495312" y="-6666"/>
                  <a:pt x="8869909" y="0"/>
                </a:cubicBezTo>
                <a:cubicBezTo>
                  <a:pt x="9244506" y="6666"/>
                  <a:pt x="9501461" y="-13745"/>
                  <a:pt x="9668751" y="0"/>
                </a:cubicBezTo>
                <a:cubicBezTo>
                  <a:pt x="9836041" y="13745"/>
                  <a:pt x="10607605" y="14143"/>
                  <a:pt x="11018520" y="0"/>
                </a:cubicBezTo>
                <a:cubicBezTo>
                  <a:pt x="11019166" y="4451"/>
                  <a:pt x="11019010" y="9226"/>
                  <a:pt x="11018520" y="18288"/>
                </a:cubicBezTo>
                <a:cubicBezTo>
                  <a:pt x="10834966" y="15274"/>
                  <a:pt x="10754561" y="35250"/>
                  <a:pt x="10550233" y="18288"/>
                </a:cubicBezTo>
                <a:cubicBezTo>
                  <a:pt x="10345905" y="1326"/>
                  <a:pt x="9906342" y="45884"/>
                  <a:pt x="9641205" y="18288"/>
                </a:cubicBezTo>
                <a:cubicBezTo>
                  <a:pt x="9376068" y="-9308"/>
                  <a:pt x="9177188" y="43988"/>
                  <a:pt x="8952548" y="18288"/>
                </a:cubicBezTo>
                <a:cubicBezTo>
                  <a:pt x="8727908" y="-7412"/>
                  <a:pt x="8707007" y="3271"/>
                  <a:pt x="8594446" y="18288"/>
                </a:cubicBezTo>
                <a:cubicBezTo>
                  <a:pt x="8481885" y="33305"/>
                  <a:pt x="8175004" y="35109"/>
                  <a:pt x="7905788" y="18288"/>
                </a:cubicBezTo>
                <a:cubicBezTo>
                  <a:pt x="7636572" y="1467"/>
                  <a:pt x="7535638" y="7399"/>
                  <a:pt x="7327316" y="18288"/>
                </a:cubicBezTo>
                <a:cubicBezTo>
                  <a:pt x="7118994" y="29177"/>
                  <a:pt x="6978247" y="47205"/>
                  <a:pt x="6748844" y="18288"/>
                </a:cubicBezTo>
                <a:cubicBezTo>
                  <a:pt x="6519441" y="-10629"/>
                  <a:pt x="6459241" y="43308"/>
                  <a:pt x="6170371" y="18288"/>
                </a:cubicBezTo>
                <a:cubicBezTo>
                  <a:pt x="5881501" y="-6732"/>
                  <a:pt x="5736201" y="35971"/>
                  <a:pt x="5591899" y="18288"/>
                </a:cubicBezTo>
                <a:cubicBezTo>
                  <a:pt x="5447597" y="605"/>
                  <a:pt x="4990303" y="20409"/>
                  <a:pt x="4793056" y="18288"/>
                </a:cubicBezTo>
                <a:cubicBezTo>
                  <a:pt x="4595809" y="16167"/>
                  <a:pt x="4271723" y="2909"/>
                  <a:pt x="4104399" y="18288"/>
                </a:cubicBezTo>
                <a:cubicBezTo>
                  <a:pt x="3937075" y="33667"/>
                  <a:pt x="3923235" y="10730"/>
                  <a:pt x="3746297" y="18288"/>
                </a:cubicBezTo>
                <a:cubicBezTo>
                  <a:pt x="3569359" y="25846"/>
                  <a:pt x="3351081" y="24702"/>
                  <a:pt x="3167825" y="18288"/>
                </a:cubicBezTo>
                <a:cubicBezTo>
                  <a:pt x="2984569" y="11874"/>
                  <a:pt x="2708033" y="13293"/>
                  <a:pt x="2368982" y="18288"/>
                </a:cubicBezTo>
                <a:cubicBezTo>
                  <a:pt x="2029931" y="23283"/>
                  <a:pt x="2009060" y="37671"/>
                  <a:pt x="1900695" y="18288"/>
                </a:cubicBezTo>
                <a:cubicBezTo>
                  <a:pt x="1792330" y="-1095"/>
                  <a:pt x="1183178" y="9337"/>
                  <a:pt x="991667" y="18288"/>
                </a:cubicBezTo>
                <a:cubicBezTo>
                  <a:pt x="800156" y="27239"/>
                  <a:pt x="375690" y="34110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1018520" h="18288" stroke="0" extrusionOk="0">
                <a:moveTo>
                  <a:pt x="0" y="0"/>
                </a:moveTo>
                <a:cubicBezTo>
                  <a:pt x="266588" y="-23405"/>
                  <a:pt x="350503" y="-27031"/>
                  <a:pt x="578472" y="0"/>
                </a:cubicBezTo>
                <a:cubicBezTo>
                  <a:pt x="806441" y="27031"/>
                  <a:pt x="803976" y="13604"/>
                  <a:pt x="936574" y="0"/>
                </a:cubicBezTo>
                <a:cubicBezTo>
                  <a:pt x="1069172" y="-13604"/>
                  <a:pt x="1661335" y="-31902"/>
                  <a:pt x="1845602" y="0"/>
                </a:cubicBezTo>
                <a:cubicBezTo>
                  <a:pt x="2029869" y="31902"/>
                  <a:pt x="2273452" y="17005"/>
                  <a:pt x="2424074" y="0"/>
                </a:cubicBezTo>
                <a:cubicBezTo>
                  <a:pt x="2574696" y="-17005"/>
                  <a:pt x="2790864" y="-28133"/>
                  <a:pt x="3002547" y="0"/>
                </a:cubicBezTo>
                <a:cubicBezTo>
                  <a:pt x="3214230" y="28133"/>
                  <a:pt x="3605033" y="-14934"/>
                  <a:pt x="3911575" y="0"/>
                </a:cubicBezTo>
                <a:cubicBezTo>
                  <a:pt x="4218117" y="14934"/>
                  <a:pt x="4198004" y="3604"/>
                  <a:pt x="4379862" y="0"/>
                </a:cubicBezTo>
                <a:cubicBezTo>
                  <a:pt x="4561720" y="-3604"/>
                  <a:pt x="4941151" y="-37368"/>
                  <a:pt x="5288890" y="0"/>
                </a:cubicBezTo>
                <a:cubicBezTo>
                  <a:pt x="5636629" y="37368"/>
                  <a:pt x="6011513" y="-33898"/>
                  <a:pt x="6197918" y="0"/>
                </a:cubicBezTo>
                <a:cubicBezTo>
                  <a:pt x="6384323" y="33898"/>
                  <a:pt x="6555799" y="11241"/>
                  <a:pt x="6886575" y="0"/>
                </a:cubicBezTo>
                <a:cubicBezTo>
                  <a:pt x="7217351" y="-11241"/>
                  <a:pt x="7604472" y="-44614"/>
                  <a:pt x="7795603" y="0"/>
                </a:cubicBezTo>
                <a:cubicBezTo>
                  <a:pt x="7986734" y="44614"/>
                  <a:pt x="8098870" y="-11086"/>
                  <a:pt x="8374075" y="0"/>
                </a:cubicBezTo>
                <a:cubicBezTo>
                  <a:pt x="8649280" y="11086"/>
                  <a:pt x="8701749" y="-25020"/>
                  <a:pt x="8952548" y="0"/>
                </a:cubicBezTo>
                <a:cubicBezTo>
                  <a:pt x="9203347" y="25020"/>
                  <a:pt x="9519297" y="4274"/>
                  <a:pt x="9751390" y="0"/>
                </a:cubicBezTo>
                <a:cubicBezTo>
                  <a:pt x="9983483" y="-4274"/>
                  <a:pt x="10169881" y="16480"/>
                  <a:pt x="10329863" y="0"/>
                </a:cubicBezTo>
                <a:cubicBezTo>
                  <a:pt x="10489845" y="-16480"/>
                  <a:pt x="10750941" y="-9727"/>
                  <a:pt x="11018520" y="0"/>
                </a:cubicBezTo>
                <a:cubicBezTo>
                  <a:pt x="11018113" y="8690"/>
                  <a:pt x="11018366" y="14141"/>
                  <a:pt x="11018520" y="18288"/>
                </a:cubicBezTo>
                <a:cubicBezTo>
                  <a:pt x="10841176" y="-3597"/>
                  <a:pt x="10399304" y="41504"/>
                  <a:pt x="10219677" y="18288"/>
                </a:cubicBezTo>
                <a:cubicBezTo>
                  <a:pt x="10040050" y="-4928"/>
                  <a:pt x="10030762" y="16144"/>
                  <a:pt x="9861575" y="18288"/>
                </a:cubicBezTo>
                <a:cubicBezTo>
                  <a:pt x="9692388" y="20432"/>
                  <a:pt x="9529439" y="40380"/>
                  <a:pt x="9393288" y="18288"/>
                </a:cubicBezTo>
                <a:cubicBezTo>
                  <a:pt x="9257137" y="-3804"/>
                  <a:pt x="8825003" y="25592"/>
                  <a:pt x="8484260" y="18288"/>
                </a:cubicBezTo>
                <a:cubicBezTo>
                  <a:pt x="8143517" y="10984"/>
                  <a:pt x="8082894" y="45968"/>
                  <a:pt x="7795603" y="18288"/>
                </a:cubicBezTo>
                <a:cubicBezTo>
                  <a:pt x="7508312" y="-9392"/>
                  <a:pt x="7466074" y="19486"/>
                  <a:pt x="7327316" y="18288"/>
                </a:cubicBezTo>
                <a:cubicBezTo>
                  <a:pt x="7188558" y="17090"/>
                  <a:pt x="6869645" y="4657"/>
                  <a:pt x="6638658" y="18288"/>
                </a:cubicBezTo>
                <a:cubicBezTo>
                  <a:pt x="6407671" y="31919"/>
                  <a:pt x="6359238" y="35967"/>
                  <a:pt x="6280556" y="18288"/>
                </a:cubicBezTo>
                <a:cubicBezTo>
                  <a:pt x="6201874" y="609"/>
                  <a:pt x="6041216" y="22404"/>
                  <a:pt x="5922455" y="18288"/>
                </a:cubicBezTo>
                <a:cubicBezTo>
                  <a:pt x="5803694" y="14172"/>
                  <a:pt x="5555521" y="48848"/>
                  <a:pt x="5233797" y="18288"/>
                </a:cubicBezTo>
                <a:cubicBezTo>
                  <a:pt x="4912073" y="-12272"/>
                  <a:pt x="4986440" y="-2740"/>
                  <a:pt x="4765510" y="18288"/>
                </a:cubicBezTo>
                <a:cubicBezTo>
                  <a:pt x="4544580" y="39316"/>
                  <a:pt x="4177715" y="18248"/>
                  <a:pt x="3966667" y="18288"/>
                </a:cubicBezTo>
                <a:cubicBezTo>
                  <a:pt x="3755619" y="18328"/>
                  <a:pt x="3664519" y="22387"/>
                  <a:pt x="3498380" y="18288"/>
                </a:cubicBezTo>
                <a:cubicBezTo>
                  <a:pt x="3332241" y="14189"/>
                  <a:pt x="3065858" y="-7524"/>
                  <a:pt x="2699537" y="18288"/>
                </a:cubicBezTo>
                <a:cubicBezTo>
                  <a:pt x="2333216" y="44100"/>
                  <a:pt x="2505666" y="4650"/>
                  <a:pt x="2341436" y="18288"/>
                </a:cubicBezTo>
                <a:cubicBezTo>
                  <a:pt x="2177206" y="31926"/>
                  <a:pt x="1790164" y="19880"/>
                  <a:pt x="1542593" y="18288"/>
                </a:cubicBezTo>
                <a:cubicBezTo>
                  <a:pt x="1295022" y="16696"/>
                  <a:pt x="1218012" y="39325"/>
                  <a:pt x="1074306" y="18288"/>
                </a:cubicBezTo>
                <a:cubicBezTo>
                  <a:pt x="930600" y="-2749"/>
                  <a:pt x="797266" y="24589"/>
                  <a:pt x="716204" y="18288"/>
                </a:cubicBezTo>
                <a:cubicBezTo>
                  <a:pt x="635142" y="11987"/>
                  <a:pt x="344503" y="4139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rgbClr val="08C8E1"/>
          </a:solidFill>
          <a:ln w="38100" cap="rnd">
            <a:solidFill>
              <a:srgbClr val="08C8E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DEBC0B3-4E51-307E-44CE-E29D2F64AA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5666" r="9043"/>
          <a:stretch/>
        </p:blipFill>
        <p:spPr>
          <a:xfrm>
            <a:off x="8711639" y="1826217"/>
            <a:ext cx="2904289" cy="4917193"/>
          </a:xfrm>
          <a:custGeom>
            <a:avLst/>
            <a:gdLst/>
            <a:ahLst/>
            <a:cxnLst/>
            <a:rect l="l" t="t" r="r" b="b"/>
            <a:pathLst>
              <a:path w="4050601" h="6858000">
                <a:moveTo>
                  <a:pt x="26697" y="0"/>
                </a:moveTo>
                <a:lnTo>
                  <a:pt x="4050601" y="0"/>
                </a:lnTo>
                <a:lnTo>
                  <a:pt x="4050601" y="6858000"/>
                </a:lnTo>
                <a:lnTo>
                  <a:pt x="28376" y="6858000"/>
                </a:lnTo>
                <a:lnTo>
                  <a:pt x="28782" y="6851321"/>
                </a:lnTo>
                <a:cubicBezTo>
                  <a:pt x="31911" y="6730915"/>
                  <a:pt x="35027" y="6610471"/>
                  <a:pt x="38157" y="6489990"/>
                </a:cubicBezTo>
                <a:cubicBezTo>
                  <a:pt x="38284" y="6484913"/>
                  <a:pt x="39171" y="6479963"/>
                  <a:pt x="39171" y="6474886"/>
                </a:cubicBezTo>
                <a:cubicBezTo>
                  <a:pt x="48166" y="6361042"/>
                  <a:pt x="53107" y="6247198"/>
                  <a:pt x="18899" y="6136019"/>
                </a:cubicBezTo>
                <a:cubicBezTo>
                  <a:pt x="15871" y="6125573"/>
                  <a:pt x="14262" y="6114773"/>
                  <a:pt x="14084" y="6103909"/>
                </a:cubicBezTo>
                <a:cubicBezTo>
                  <a:pt x="12413" y="6006983"/>
                  <a:pt x="16644" y="5910056"/>
                  <a:pt x="26754" y="5813650"/>
                </a:cubicBezTo>
                <a:cubicBezTo>
                  <a:pt x="31949" y="5754507"/>
                  <a:pt x="26754" y="5694475"/>
                  <a:pt x="43478" y="5635967"/>
                </a:cubicBezTo>
                <a:cubicBezTo>
                  <a:pt x="50864" y="5606890"/>
                  <a:pt x="55109" y="5577103"/>
                  <a:pt x="56147" y="5547125"/>
                </a:cubicBezTo>
                <a:cubicBezTo>
                  <a:pt x="59948" y="5474529"/>
                  <a:pt x="38537" y="5406248"/>
                  <a:pt x="18139" y="5337713"/>
                </a:cubicBezTo>
                <a:cubicBezTo>
                  <a:pt x="7370" y="5301414"/>
                  <a:pt x="-5426" y="5264355"/>
                  <a:pt x="2429" y="5226280"/>
                </a:cubicBezTo>
                <a:cubicBezTo>
                  <a:pt x="16707" y="5167720"/>
                  <a:pt x="24854" y="5107828"/>
                  <a:pt x="26754" y="5047581"/>
                </a:cubicBezTo>
                <a:cubicBezTo>
                  <a:pt x="26754" y="5004937"/>
                  <a:pt x="16365" y="4963181"/>
                  <a:pt x="20039" y="4920664"/>
                </a:cubicBezTo>
                <a:cubicBezTo>
                  <a:pt x="28211" y="4838181"/>
                  <a:pt x="30238" y="4755203"/>
                  <a:pt x="26121" y="4672415"/>
                </a:cubicBezTo>
                <a:cubicBezTo>
                  <a:pt x="26095" y="4639315"/>
                  <a:pt x="29846" y="4606317"/>
                  <a:pt x="37270" y="4574054"/>
                </a:cubicBezTo>
                <a:cubicBezTo>
                  <a:pt x="46506" y="4517120"/>
                  <a:pt x="48419" y="4459246"/>
                  <a:pt x="42971" y="4401829"/>
                </a:cubicBezTo>
                <a:cubicBezTo>
                  <a:pt x="37016" y="4335324"/>
                  <a:pt x="19279" y="4269835"/>
                  <a:pt x="14845" y="4203331"/>
                </a:cubicBezTo>
                <a:cubicBezTo>
                  <a:pt x="7876" y="4093167"/>
                  <a:pt x="17759" y="3983003"/>
                  <a:pt x="27514" y="3873347"/>
                </a:cubicBezTo>
                <a:cubicBezTo>
                  <a:pt x="35116" y="3803010"/>
                  <a:pt x="37143" y="3732178"/>
                  <a:pt x="33596" y="3661523"/>
                </a:cubicBezTo>
                <a:cubicBezTo>
                  <a:pt x="29161" y="3605426"/>
                  <a:pt x="22193" y="3549329"/>
                  <a:pt x="20926" y="3493232"/>
                </a:cubicBezTo>
                <a:cubicBezTo>
                  <a:pt x="18646" y="3392967"/>
                  <a:pt x="19532" y="3292703"/>
                  <a:pt x="25360" y="3192439"/>
                </a:cubicBezTo>
                <a:cubicBezTo>
                  <a:pt x="28274" y="3142180"/>
                  <a:pt x="32962" y="3092429"/>
                  <a:pt x="34989" y="3041789"/>
                </a:cubicBezTo>
                <a:cubicBezTo>
                  <a:pt x="37016" y="2991149"/>
                  <a:pt x="41071" y="2940002"/>
                  <a:pt x="29542" y="2890377"/>
                </a:cubicBezTo>
                <a:cubicBezTo>
                  <a:pt x="10030" y="2805978"/>
                  <a:pt x="24347" y="2721959"/>
                  <a:pt x="28528" y="2637813"/>
                </a:cubicBezTo>
                <a:cubicBezTo>
                  <a:pt x="31062" y="2585523"/>
                  <a:pt x="46266" y="2531964"/>
                  <a:pt x="32836" y="2481198"/>
                </a:cubicBezTo>
                <a:cubicBezTo>
                  <a:pt x="11677" y="2401621"/>
                  <a:pt x="25487" y="2323694"/>
                  <a:pt x="32836" y="2245386"/>
                </a:cubicBezTo>
                <a:cubicBezTo>
                  <a:pt x="41311" y="2171280"/>
                  <a:pt x="39816" y="2096361"/>
                  <a:pt x="28401" y="2022648"/>
                </a:cubicBezTo>
                <a:cubicBezTo>
                  <a:pt x="14084" y="1949518"/>
                  <a:pt x="14084" y="1874307"/>
                  <a:pt x="28401" y="1801178"/>
                </a:cubicBezTo>
                <a:cubicBezTo>
                  <a:pt x="40260" y="1740816"/>
                  <a:pt x="41628" y="1678868"/>
                  <a:pt x="32455" y="1618037"/>
                </a:cubicBezTo>
                <a:cubicBezTo>
                  <a:pt x="26247" y="1574505"/>
                  <a:pt x="15098" y="1531226"/>
                  <a:pt x="13578" y="1487694"/>
                </a:cubicBezTo>
                <a:cubicBezTo>
                  <a:pt x="10436" y="1396656"/>
                  <a:pt x="12298" y="1305517"/>
                  <a:pt x="19153" y="1214696"/>
                </a:cubicBezTo>
                <a:cubicBezTo>
                  <a:pt x="27134" y="1111259"/>
                  <a:pt x="42464" y="1008202"/>
                  <a:pt x="31822" y="904004"/>
                </a:cubicBezTo>
                <a:cubicBezTo>
                  <a:pt x="28148" y="868213"/>
                  <a:pt x="20673" y="832549"/>
                  <a:pt x="19913" y="796632"/>
                </a:cubicBezTo>
                <a:cubicBezTo>
                  <a:pt x="18266" y="729366"/>
                  <a:pt x="17505" y="662989"/>
                  <a:pt x="21306" y="593565"/>
                </a:cubicBezTo>
                <a:cubicBezTo>
                  <a:pt x="25107" y="524142"/>
                  <a:pt x="39550" y="453703"/>
                  <a:pt x="29795" y="385549"/>
                </a:cubicBezTo>
                <a:cubicBezTo>
                  <a:pt x="20039" y="317394"/>
                  <a:pt x="26374" y="250382"/>
                  <a:pt x="32709" y="183497"/>
                </a:cubicBezTo>
                <a:cubicBezTo>
                  <a:pt x="35750" y="151705"/>
                  <a:pt x="37809" y="120261"/>
                  <a:pt x="37254" y="88945"/>
                </a:cubicBezTo>
                <a:close/>
              </a:path>
            </a:pathLst>
          </a:cu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C6DE6C0-75DC-2DD2-CCC8-D03C7D525A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071" y="2220132"/>
            <a:ext cx="7521597" cy="332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2349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7">
            <a:extLst>
              <a:ext uri="{FF2B5EF4-FFF2-40B4-BE49-F238E27FC236}">
                <a16:creationId xmlns:a16="http://schemas.microsoft.com/office/drawing/2014/main" id="{EBDD1931-9E86-4402-9A68-33A2D9EF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1EFA87-5780-BFFB-1B21-2F3774F01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216" y="567186"/>
            <a:ext cx="11018520" cy="77380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300" dirty="0">
                <a:latin typeface="Calibri" panose="020F0502020204030204" pitchFamily="34" charset="0"/>
                <a:cs typeface="Calibri" panose="020F0502020204030204" pitchFamily="34" charset="0"/>
              </a:rPr>
              <a:t>Clondalkin Public Consultation 1</a:t>
            </a:r>
            <a:r>
              <a:rPr lang="en-US" sz="33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st</a:t>
            </a:r>
            <a:r>
              <a:rPr lang="en-US" sz="3300" dirty="0">
                <a:latin typeface="Calibri" panose="020F0502020204030204" pitchFamily="34" charset="0"/>
                <a:cs typeface="Calibri" panose="020F0502020204030204" pitchFamily="34" charset="0"/>
              </a:rPr>
              <a:t> Round March – May 2023</a:t>
            </a:r>
          </a:p>
        </p:txBody>
      </p:sp>
      <p:sp>
        <p:nvSpPr>
          <p:cNvPr id="29" name="Rectangle 6">
            <a:extLst>
              <a:ext uri="{FF2B5EF4-FFF2-40B4-BE49-F238E27FC236}">
                <a16:creationId xmlns:a16="http://schemas.microsoft.com/office/drawing/2014/main" id="{3CE8AF5E-D374-4CF1-90CC-35CF73B81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6072" y="1817073"/>
            <a:ext cx="11018520" cy="18288"/>
          </a:xfrm>
          <a:custGeom>
            <a:avLst/>
            <a:gdLst>
              <a:gd name="connsiteX0" fmla="*/ 0 w 11018520"/>
              <a:gd name="connsiteY0" fmla="*/ 0 h 18288"/>
              <a:gd name="connsiteX1" fmla="*/ 468287 w 11018520"/>
              <a:gd name="connsiteY1" fmla="*/ 0 h 18288"/>
              <a:gd name="connsiteX2" fmla="*/ 1156945 w 11018520"/>
              <a:gd name="connsiteY2" fmla="*/ 0 h 18288"/>
              <a:gd name="connsiteX3" fmla="*/ 1955787 w 11018520"/>
              <a:gd name="connsiteY3" fmla="*/ 0 h 18288"/>
              <a:gd name="connsiteX4" fmla="*/ 2313889 w 11018520"/>
              <a:gd name="connsiteY4" fmla="*/ 0 h 18288"/>
              <a:gd name="connsiteX5" fmla="*/ 2671991 w 11018520"/>
              <a:gd name="connsiteY5" fmla="*/ 0 h 18288"/>
              <a:gd name="connsiteX6" fmla="*/ 3581019 w 11018520"/>
              <a:gd name="connsiteY6" fmla="*/ 0 h 18288"/>
              <a:gd name="connsiteX7" fmla="*/ 4269677 w 11018520"/>
              <a:gd name="connsiteY7" fmla="*/ 0 h 18288"/>
              <a:gd name="connsiteX8" fmla="*/ 4627778 w 11018520"/>
              <a:gd name="connsiteY8" fmla="*/ 0 h 18288"/>
              <a:gd name="connsiteX9" fmla="*/ 5316436 w 11018520"/>
              <a:gd name="connsiteY9" fmla="*/ 0 h 18288"/>
              <a:gd name="connsiteX10" fmla="*/ 6225464 w 11018520"/>
              <a:gd name="connsiteY10" fmla="*/ 0 h 18288"/>
              <a:gd name="connsiteX11" fmla="*/ 6803936 w 11018520"/>
              <a:gd name="connsiteY11" fmla="*/ 0 h 18288"/>
              <a:gd name="connsiteX12" fmla="*/ 7382408 w 11018520"/>
              <a:gd name="connsiteY12" fmla="*/ 0 h 18288"/>
              <a:gd name="connsiteX13" fmla="*/ 8071066 w 11018520"/>
              <a:gd name="connsiteY13" fmla="*/ 0 h 18288"/>
              <a:gd name="connsiteX14" fmla="*/ 8869909 w 11018520"/>
              <a:gd name="connsiteY14" fmla="*/ 0 h 18288"/>
              <a:gd name="connsiteX15" fmla="*/ 9668751 w 11018520"/>
              <a:gd name="connsiteY15" fmla="*/ 0 h 18288"/>
              <a:gd name="connsiteX16" fmla="*/ 11018520 w 11018520"/>
              <a:gd name="connsiteY16" fmla="*/ 0 h 18288"/>
              <a:gd name="connsiteX17" fmla="*/ 11018520 w 11018520"/>
              <a:gd name="connsiteY17" fmla="*/ 18288 h 18288"/>
              <a:gd name="connsiteX18" fmla="*/ 10550233 w 11018520"/>
              <a:gd name="connsiteY18" fmla="*/ 18288 h 18288"/>
              <a:gd name="connsiteX19" fmla="*/ 9641205 w 11018520"/>
              <a:gd name="connsiteY19" fmla="*/ 18288 h 18288"/>
              <a:gd name="connsiteX20" fmla="*/ 8952548 w 11018520"/>
              <a:gd name="connsiteY20" fmla="*/ 18288 h 18288"/>
              <a:gd name="connsiteX21" fmla="*/ 8594446 w 11018520"/>
              <a:gd name="connsiteY21" fmla="*/ 18288 h 18288"/>
              <a:gd name="connsiteX22" fmla="*/ 7905788 w 11018520"/>
              <a:gd name="connsiteY22" fmla="*/ 18288 h 18288"/>
              <a:gd name="connsiteX23" fmla="*/ 7327316 w 11018520"/>
              <a:gd name="connsiteY23" fmla="*/ 18288 h 18288"/>
              <a:gd name="connsiteX24" fmla="*/ 6748844 w 11018520"/>
              <a:gd name="connsiteY24" fmla="*/ 18288 h 18288"/>
              <a:gd name="connsiteX25" fmla="*/ 6170371 w 11018520"/>
              <a:gd name="connsiteY25" fmla="*/ 18288 h 18288"/>
              <a:gd name="connsiteX26" fmla="*/ 5591899 w 11018520"/>
              <a:gd name="connsiteY26" fmla="*/ 18288 h 18288"/>
              <a:gd name="connsiteX27" fmla="*/ 4793056 w 11018520"/>
              <a:gd name="connsiteY27" fmla="*/ 18288 h 18288"/>
              <a:gd name="connsiteX28" fmla="*/ 4104399 w 11018520"/>
              <a:gd name="connsiteY28" fmla="*/ 18288 h 18288"/>
              <a:gd name="connsiteX29" fmla="*/ 3746297 w 11018520"/>
              <a:gd name="connsiteY29" fmla="*/ 18288 h 18288"/>
              <a:gd name="connsiteX30" fmla="*/ 3167825 w 11018520"/>
              <a:gd name="connsiteY30" fmla="*/ 18288 h 18288"/>
              <a:gd name="connsiteX31" fmla="*/ 2368982 w 11018520"/>
              <a:gd name="connsiteY31" fmla="*/ 18288 h 18288"/>
              <a:gd name="connsiteX32" fmla="*/ 1900695 w 11018520"/>
              <a:gd name="connsiteY32" fmla="*/ 18288 h 18288"/>
              <a:gd name="connsiteX33" fmla="*/ 991667 w 11018520"/>
              <a:gd name="connsiteY33" fmla="*/ 18288 h 18288"/>
              <a:gd name="connsiteX34" fmla="*/ 0 w 11018520"/>
              <a:gd name="connsiteY34" fmla="*/ 18288 h 18288"/>
              <a:gd name="connsiteX35" fmla="*/ 0 w 11018520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1018520" h="18288" fill="none" extrusionOk="0">
                <a:moveTo>
                  <a:pt x="0" y="0"/>
                </a:moveTo>
                <a:cubicBezTo>
                  <a:pt x="176840" y="19448"/>
                  <a:pt x="369510" y="1686"/>
                  <a:pt x="468287" y="0"/>
                </a:cubicBezTo>
                <a:cubicBezTo>
                  <a:pt x="567064" y="-1686"/>
                  <a:pt x="844925" y="28710"/>
                  <a:pt x="1156945" y="0"/>
                </a:cubicBezTo>
                <a:cubicBezTo>
                  <a:pt x="1468965" y="-28710"/>
                  <a:pt x="1755775" y="35306"/>
                  <a:pt x="1955787" y="0"/>
                </a:cubicBezTo>
                <a:cubicBezTo>
                  <a:pt x="2155799" y="-35306"/>
                  <a:pt x="2224532" y="-16632"/>
                  <a:pt x="2313889" y="0"/>
                </a:cubicBezTo>
                <a:cubicBezTo>
                  <a:pt x="2403246" y="16632"/>
                  <a:pt x="2494050" y="6083"/>
                  <a:pt x="2671991" y="0"/>
                </a:cubicBezTo>
                <a:cubicBezTo>
                  <a:pt x="2849932" y="-6083"/>
                  <a:pt x="3354152" y="34614"/>
                  <a:pt x="3581019" y="0"/>
                </a:cubicBezTo>
                <a:cubicBezTo>
                  <a:pt x="3807886" y="-34614"/>
                  <a:pt x="4022451" y="14254"/>
                  <a:pt x="4269677" y="0"/>
                </a:cubicBezTo>
                <a:cubicBezTo>
                  <a:pt x="4516903" y="-14254"/>
                  <a:pt x="4514495" y="-13291"/>
                  <a:pt x="4627778" y="0"/>
                </a:cubicBezTo>
                <a:cubicBezTo>
                  <a:pt x="4741061" y="13291"/>
                  <a:pt x="5120758" y="-22660"/>
                  <a:pt x="5316436" y="0"/>
                </a:cubicBezTo>
                <a:cubicBezTo>
                  <a:pt x="5512114" y="22660"/>
                  <a:pt x="5812155" y="-9513"/>
                  <a:pt x="6225464" y="0"/>
                </a:cubicBezTo>
                <a:cubicBezTo>
                  <a:pt x="6638773" y="9513"/>
                  <a:pt x="6545417" y="2479"/>
                  <a:pt x="6803936" y="0"/>
                </a:cubicBezTo>
                <a:cubicBezTo>
                  <a:pt x="7062455" y="-2479"/>
                  <a:pt x="7245098" y="-20209"/>
                  <a:pt x="7382408" y="0"/>
                </a:cubicBezTo>
                <a:cubicBezTo>
                  <a:pt x="7519718" y="20209"/>
                  <a:pt x="7801947" y="19736"/>
                  <a:pt x="8071066" y="0"/>
                </a:cubicBezTo>
                <a:cubicBezTo>
                  <a:pt x="8340185" y="-19736"/>
                  <a:pt x="8495312" y="-6666"/>
                  <a:pt x="8869909" y="0"/>
                </a:cubicBezTo>
                <a:cubicBezTo>
                  <a:pt x="9244506" y="6666"/>
                  <a:pt x="9501461" y="-13745"/>
                  <a:pt x="9668751" y="0"/>
                </a:cubicBezTo>
                <a:cubicBezTo>
                  <a:pt x="9836041" y="13745"/>
                  <a:pt x="10607605" y="14143"/>
                  <a:pt x="11018520" y="0"/>
                </a:cubicBezTo>
                <a:cubicBezTo>
                  <a:pt x="11019166" y="4451"/>
                  <a:pt x="11019010" y="9226"/>
                  <a:pt x="11018520" y="18288"/>
                </a:cubicBezTo>
                <a:cubicBezTo>
                  <a:pt x="10834966" y="15274"/>
                  <a:pt x="10754561" y="35250"/>
                  <a:pt x="10550233" y="18288"/>
                </a:cubicBezTo>
                <a:cubicBezTo>
                  <a:pt x="10345905" y="1326"/>
                  <a:pt x="9906342" y="45884"/>
                  <a:pt x="9641205" y="18288"/>
                </a:cubicBezTo>
                <a:cubicBezTo>
                  <a:pt x="9376068" y="-9308"/>
                  <a:pt x="9177188" y="43988"/>
                  <a:pt x="8952548" y="18288"/>
                </a:cubicBezTo>
                <a:cubicBezTo>
                  <a:pt x="8727908" y="-7412"/>
                  <a:pt x="8707007" y="3271"/>
                  <a:pt x="8594446" y="18288"/>
                </a:cubicBezTo>
                <a:cubicBezTo>
                  <a:pt x="8481885" y="33305"/>
                  <a:pt x="8175004" y="35109"/>
                  <a:pt x="7905788" y="18288"/>
                </a:cubicBezTo>
                <a:cubicBezTo>
                  <a:pt x="7636572" y="1467"/>
                  <a:pt x="7535638" y="7399"/>
                  <a:pt x="7327316" y="18288"/>
                </a:cubicBezTo>
                <a:cubicBezTo>
                  <a:pt x="7118994" y="29177"/>
                  <a:pt x="6978247" y="47205"/>
                  <a:pt x="6748844" y="18288"/>
                </a:cubicBezTo>
                <a:cubicBezTo>
                  <a:pt x="6519441" y="-10629"/>
                  <a:pt x="6459241" y="43308"/>
                  <a:pt x="6170371" y="18288"/>
                </a:cubicBezTo>
                <a:cubicBezTo>
                  <a:pt x="5881501" y="-6732"/>
                  <a:pt x="5736201" y="35971"/>
                  <a:pt x="5591899" y="18288"/>
                </a:cubicBezTo>
                <a:cubicBezTo>
                  <a:pt x="5447597" y="605"/>
                  <a:pt x="4990303" y="20409"/>
                  <a:pt x="4793056" y="18288"/>
                </a:cubicBezTo>
                <a:cubicBezTo>
                  <a:pt x="4595809" y="16167"/>
                  <a:pt x="4271723" y="2909"/>
                  <a:pt x="4104399" y="18288"/>
                </a:cubicBezTo>
                <a:cubicBezTo>
                  <a:pt x="3937075" y="33667"/>
                  <a:pt x="3923235" y="10730"/>
                  <a:pt x="3746297" y="18288"/>
                </a:cubicBezTo>
                <a:cubicBezTo>
                  <a:pt x="3569359" y="25846"/>
                  <a:pt x="3351081" y="24702"/>
                  <a:pt x="3167825" y="18288"/>
                </a:cubicBezTo>
                <a:cubicBezTo>
                  <a:pt x="2984569" y="11874"/>
                  <a:pt x="2708033" y="13293"/>
                  <a:pt x="2368982" y="18288"/>
                </a:cubicBezTo>
                <a:cubicBezTo>
                  <a:pt x="2029931" y="23283"/>
                  <a:pt x="2009060" y="37671"/>
                  <a:pt x="1900695" y="18288"/>
                </a:cubicBezTo>
                <a:cubicBezTo>
                  <a:pt x="1792330" y="-1095"/>
                  <a:pt x="1183178" y="9337"/>
                  <a:pt x="991667" y="18288"/>
                </a:cubicBezTo>
                <a:cubicBezTo>
                  <a:pt x="800156" y="27239"/>
                  <a:pt x="375690" y="34110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1018520" h="18288" stroke="0" extrusionOk="0">
                <a:moveTo>
                  <a:pt x="0" y="0"/>
                </a:moveTo>
                <a:cubicBezTo>
                  <a:pt x="266588" y="-23405"/>
                  <a:pt x="350503" y="-27031"/>
                  <a:pt x="578472" y="0"/>
                </a:cubicBezTo>
                <a:cubicBezTo>
                  <a:pt x="806441" y="27031"/>
                  <a:pt x="803976" y="13604"/>
                  <a:pt x="936574" y="0"/>
                </a:cubicBezTo>
                <a:cubicBezTo>
                  <a:pt x="1069172" y="-13604"/>
                  <a:pt x="1661335" y="-31902"/>
                  <a:pt x="1845602" y="0"/>
                </a:cubicBezTo>
                <a:cubicBezTo>
                  <a:pt x="2029869" y="31902"/>
                  <a:pt x="2273452" y="17005"/>
                  <a:pt x="2424074" y="0"/>
                </a:cubicBezTo>
                <a:cubicBezTo>
                  <a:pt x="2574696" y="-17005"/>
                  <a:pt x="2790864" y="-28133"/>
                  <a:pt x="3002547" y="0"/>
                </a:cubicBezTo>
                <a:cubicBezTo>
                  <a:pt x="3214230" y="28133"/>
                  <a:pt x="3605033" y="-14934"/>
                  <a:pt x="3911575" y="0"/>
                </a:cubicBezTo>
                <a:cubicBezTo>
                  <a:pt x="4218117" y="14934"/>
                  <a:pt x="4198004" y="3604"/>
                  <a:pt x="4379862" y="0"/>
                </a:cubicBezTo>
                <a:cubicBezTo>
                  <a:pt x="4561720" y="-3604"/>
                  <a:pt x="4941151" y="-37368"/>
                  <a:pt x="5288890" y="0"/>
                </a:cubicBezTo>
                <a:cubicBezTo>
                  <a:pt x="5636629" y="37368"/>
                  <a:pt x="6011513" y="-33898"/>
                  <a:pt x="6197918" y="0"/>
                </a:cubicBezTo>
                <a:cubicBezTo>
                  <a:pt x="6384323" y="33898"/>
                  <a:pt x="6555799" y="11241"/>
                  <a:pt x="6886575" y="0"/>
                </a:cubicBezTo>
                <a:cubicBezTo>
                  <a:pt x="7217351" y="-11241"/>
                  <a:pt x="7604472" y="-44614"/>
                  <a:pt x="7795603" y="0"/>
                </a:cubicBezTo>
                <a:cubicBezTo>
                  <a:pt x="7986734" y="44614"/>
                  <a:pt x="8098870" y="-11086"/>
                  <a:pt x="8374075" y="0"/>
                </a:cubicBezTo>
                <a:cubicBezTo>
                  <a:pt x="8649280" y="11086"/>
                  <a:pt x="8701749" y="-25020"/>
                  <a:pt x="8952548" y="0"/>
                </a:cubicBezTo>
                <a:cubicBezTo>
                  <a:pt x="9203347" y="25020"/>
                  <a:pt x="9519297" y="4274"/>
                  <a:pt x="9751390" y="0"/>
                </a:cubicBezTo>
                <a:cubicBezTo>
                  <a:pt x="9983483" y="-4274"/>
                  <a:pt x="10169881" y="16480"/>
                  <a:pt x="10329863" y="0"/>
                </a:cubicBezTo>
                <a:cubicBezTo>
                  <a:pt x="10489845" y="-16480"/>
                  <a:pt x="10750941" y="-9727"/>
                  <a:pt x="11018520" y="0"/>
                </a:cubicBezTo>
                <a:cubicBezTo>
                  <a:pt x="11018113" y="8690"/>
                  <a:pt x="11018366" y="14141"/>
                  <a:pt x="11018520" y="18288"/>
                </a:cubicBezTo>
                <a:cubicBezTo>
                  <a:pt x="10841176" y="-3597"/>
                  <a:pt x="10399304" y="41504"/>
                  <a:pt x="10219677" y="18288"/>
                </a:cubicBezTo>
                <a:cubicBezTo>
                  <a:pt x="10040050" y="-4928"/>
                  <a:pt x="10030762" y="16144"/>
                  <a:pt x="9861575" y="18288"/>
                </a:cubicBezTo>
                <a:cubicBezTo>
                  <a:pt x="9692388" y="20432"/>
                  <a:pt x="9529439" y="40380"/>
                  <a:pt x="9393288" y="18288"/>
                </a:cubicBezTo>
                <a:cubicBezTo>
                  <a:pt x="9257137" y="-3804"/>
                  <a:pt x="8825003" y="25592"/>
                  <a:pt x="8484260" y="18288"/>
                </a:cubicBezTo>
                <a:cubicBezTo>
                  <a:pt x="8143517" y="10984"/>
                  <a:pt x="8082894" y="45968"/>
                  <a:pt x="7795603" y="18288"/>
                </a:cubicBezTo>
                <a:cubicBezTo>
                  <a:pt x="7508312" y="-9392"/>
                  <a:pt x="7466074" y="19486"/>
                  <a:pt x="7327316" y="18288"/>
                </a:cubicBezTo>
                <a:cubicBezTo>
                  <a:pt x="7188558" y="17090"/>
                  <a:pt x="6869645" y="4657"/>
                  <a:pt x="6638658" y="18288"/>
                </a:cubicBezTo>
                <a:cubicBezTo>
                  <a:pt x="6407671" y="31919"/>
                  <a:pt x="6359238" y="35967"/>
                  <a:pt x="6280556" y="18288"/>
                </a:cubicBezTo>
                <a:cubicBezTo>
                  <a:pt x="6201874" y="609"/>
                  <a:pt x="6041216" y="22404"/>
                  <a:pt x="5922455" y="18288"/>
                </a:cubicBezTo>
                <a:cubicBezTo>
                  <a:pt x="5803694" y="14172"/>
                  <a:pt x="5555521" y="48848"/>
                  <a:pt x="5233797" y="18288"/>
                </a:cubicBezTo>
                <a:cubicBezTo>
                  <a:pt x="4912073" y="-12272"/>
                  <a:pt x="4986440" y="-2740"/>
                  <a:pt x="4765510" y="18288"/>
                </a:cubicBezTo>
                <a:cubicBezTo>
                  <a:pt x="4544580" y="39316"/>
                  <a:pt x="4177715" y="18248"/>
                  <a:pt x="3966667" y="18288"/>
                </a:cubicBezTo>
                <a:cubicBezTo>
                  <a:pt x="3755619" y="18328"/>
                  <a:pt x="3664519" y="22387"/>
                  <a:pt x="3498380" y="18288"/>
                </a:cubicBezTo>
                <a:cubicBezTo>
                  <a:pt x="3332241" y="14189"/>
                  <a:pt x="3065858" y="-7524"/>
                  <a:pt x="2699537" y="18288"/>
                </a:cubicBezTo>
                <a:cubicBezTo>
                  <a:pt x="2333216" y="44100"/>
                  <a:pt x="2505666" y="4650"/>
                  <a:pt x="2341436" y="18288"/>
                </a:cubicBezTo>
                <a:cubicBezTo>
                  <a:pt x="2177206" y="31926"/>
                  <a:pt x="1790164" y="19880"/>
                  <a:pt x="1542593" y="18288"/>
                </a:cubicBezTo>
                <a:cubicBezTo>
                  <a:pt x="1295022" y="16696"/>
                  <a:pt x="1218012" y="39325"/>
                  <a:pt x="1074306" y="18288"/>
                </a:cubicBezTo>
                <a:cubicBezTo>
                  <a:pt x="930600" y="-2749"/>
                  <a:pt x="797266" y="24589"/>
                  <a:pt x="716204" y="18288"/>
                </a:cubicBezTo>
                <a:cubicBezTo>
                  <a:pt x="635142" y="11987"/>
                  <a:pt x="344503" y="4139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rgbClr val="08C8E1"/>
          </a:solidFill>
          <a:ln w="38100" cap="rnd">
            <a:solidFill>
              <a:srgbClr val="08C8E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1AFCD1-865D-BA74-B062-3C453197FD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2493" y="2071316"/>
            <a:ext cx="4811165" cy="4706556"/>
          </a:xfrm>
        </p:spPr>
        <p:txBody>
          <a:bodyPr vert="horz" lIns="91440" tIns="45720" rIns="91440" bIns="45720" rtlCol="0" anchor="t">
            <a:normAutofit fontScale="25000" lnSpcReduction="20000"/>
          </a:bodyPr>
          <a:lstStyle/>
          <a:p>
            <a:pPr algn="l"/>
            <a:r>
              <a:rPr lang="en-IE" sz="800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The Key issues raised:</a:t>
            </a:r>
          </a:p>
          <a:p>
            <a:pPr algn="l"/>
            <a:endParaRPr lang="en-IE" sz="6400" i="0" u="none" strike="noStrike" baseline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IE" sz="800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Movement and traffic including accessibility and need for improved public transport and active travel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IE" sz="8000" dirty="0">
                <a:latin typeface="Calibri" panose="020F0502020204030204" pitchFamily="34" charset="0"/>
                <a:cs typeface="Calibri" panose="020F0502020204030204" pitchFamily="34" charset="0"/>
              </a:rPr>
              <a:t>Desire to protect cultural and built Heritage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IE" sz="8000" dirty="0">
                <a:latin typeface="Calibri" panose="020F0502020204030204" pitchFamily="34" charset="0"/>
                <a:cs typeface="Calibri" panose="020F0502020204030204" pitchFamily="34" charset="0"/>
              </a:rPr>
              <a:t>Concerns for the environment, biodiversity and planting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IE" sz="8000" dirty="0">
                <a:latin typeface="Calibri" panose="020F0502020204030204" pitchFamily="34" charset="0"/>
                <a:cs typeface="Calibri" panose="020F0502020204030204" pitchFamily="34" charset="0"/>
              </a:rPr>
              <a:t>Desire for more social and community facilities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IE" sz="8000" dirty="0">
                <a:latin typeface="Calibri" panose="020F0502020204030204" pitchFamily="34" charset="0"/>
                <a:cs typeface="Calibri" panose="020F0502020204030204" pitchFamily="34" charset="0"/>
              </a:rPr>
              <a:t>Concerns about inappropriate and over development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IE" sz="6400" b="1" i="0" u="none" strike="noStrike" baseline="0" dirty="0">
              <a:solidFill>
                <a:srgbClr val="2D618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57250" indent="-857250" algn="l">
              <a:buFont typeface="Arial" panose="020B0604020202020204" pitchFamily="34" charset="0"/>
              <a:buChar char="•"/>
            </a:pPr>
            <a:endParaRPr lang="en-IE" sz="6400" b="1" i="0" u="none" strike="noStrike" baseline="0" dirty="0">
              <a:solidFill>
                <a:srgbClr val="2D618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IE" sz="2300" b="1" dirty="0">
              <a:solidFill>
                <a:srgbClr val="2D6184"/>
              </a:solidFill>
              <a:latin typeface="ArialRoundedMTBold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IE" sz="2300" b="1" i="0" u="none" strike="noStrike" baseline="0" dirty="0">
              <a:solidFill>
                <a:srgbClr val="2D6184"/>
              </a:solidFill>
              <a:latin typeface="ArialRoundedMTBold"/>
            </a:endParaRPr>
          </a:p>
          <a:p>
            <a:pPr algn="l"/>
            <a:r>
              <a:rPr lang="en-IE" sz="1800" b="1" i="0" u="none" strike="noStrike" baseline="0" dirty="0">
                <a:solidFill>
                  <a:srgbClr val="FFFFFF"/>
                </a:solidFill>
                <a:latin typeface="ArialRoundedMTBold"/>
              </a:rPr>
              <a:t>1. Movement and Transport</a:t>
            </a:r>
          </a:p>
          <a:p>
            <a:pPr algn="l"/>
            <a:r>
              <a:rPr lang="en-IE" sz="1800" b="1" i="0" u="none" strike="noStrike" baseline="0" dirty="0">
                <a:solidFill>
                  <a:srgbClr val="FFFFFF"/>
                </a:solidFill>
                <a:latin typeface="ArialRoundedMTBold"/>
              </a:rPr>
              <a:t>2. Social and Community Facilities</a:t>
            </a:r>
          </a:p>
          <a:p>
            <a:pPr algn="l"/>
            <a:r>
              <a:rPr lang="en-IE" sz="1800" b="1" i="0" u="none" strike="noStrike" baseline="0" dirty="0">
                <a:solidFill>
                  <a:srgbClr val="FFFFFF"/>
                </a:solidFill>
                <a:latin typeface="ArialRoundedMTBold"/>
              </a:rPr>
              <a:t>3. Culture and Heritage</a:t>
            </a:r>
          </a:p>
          <a:p>
            <a:pPr algn="l"/>
            <a:r>
              <a:rPr lang="en-IE" sz="1800" b="1" i="0" u="none" strike="noStrike" baseline="0" dirty="0">
                <a:solidFill>
                  <a:srgbClr val="FFFFFF"/>
                </a:solidFill>
                <a:latin typeface="ArialRoundedMTBold"/>
              </a:rPr>
              <a:t>4. Environment, Biodiversity and Planting</a:t>
            </a:r>
            <a:endParaRPr lang="en-IE" sz="1800" b="1" i="0" u="none" strike="noStrike" baseline="0" dirty="0">
              <a:solidFill>
                <a:srgbClr val="2D6184"/>
              </a:solidFill>
              <a:latin typeface="ArialRoundedMTBold"/>
            </a:endParaRPr>
          </a:p>
          <a:p>
            <a:pPr algn="l"/>
            <a:r>
              <a:rPr lang="en-IE" sz="1800" b="1" i="0" u="none" strike="noStrike" baseline="0" dirty="0">
                <a:solidFill>
                  <a:srgbClr val="FFFFFF"/>
                </a:solidFill>
                <a:latin typeface="ArialRoundedMTBold"/>
              </a:rPr>
              <a:t>1. Movement and Transport</a:t>
            </a:r>
          </a:p>
          <a:p>
            <a:pPr algn="l"/>
            <a:r>
              <a:rPr lang="en-IE" sz="1800" b="1" i="0" u="none" strike="noStrike" baseline="0" dirty="0">
                <a:solidFill>
                  <a:srgbClr val="FFFFFF"/>
                </a:solidFill>
                <a:latin typeface="ArialRoundedMTBold"/>
              </a:rPr>
              <a:t>2. Social and Community Facilities</a:t>
            </a:r>
          </a:p>
          <a:p>
            <a:pPr algn="l"/>
            <a:r>
              <a:rPr lang="en-IE" sz="1800" b="1" i="0" u="none" strike="noStrike" baseline="0" dirty="0">
                <a:solidFill>
                  <a:srgbClr val="FFFFFF"/>
                </a:solidFill>
                <a:latin typeface="ArialRoundedMTBold"/>
              </a:rPr>
              <a:t>3. Culture and Heritage</a:t>
            </a:r>
          </a:p>
          <a:p>
            <a:pPr algn="l"/>
            <a:r>
              <a:rPr lang="en-IE" sz="1800" b="1" i="0" u="none" strike="noStrike" baseline="0" dirty="0">
                <a:solidFill>
                  <a:srgbClr val="FFFFFF"/>
                </a:solidFill>
                <a:latin typeface="ArialRoundedMTBold"/>
              </a:rPr>
              <a:t>4. Environment, Biodiversity and Planting</a:t>
            </a:r>
            <a:endParaRPr lang="en-IE" sz="1800" b="1" dirty="0">
              <a:solidFill>
                <a:srgbClr val="2D6184"/>
              </a:solidFill>
              <a:latin typeface="ArialRoundedMTBold"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12683A5-B318-8BDE-9FDA-635ED5DAD9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829353" y="2688740"/>
            <a:ext cx="2141830" cy="3214763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C577F8F-A77F-A7B7-9EF4-1F5344B8A6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6618" y="2681974"/>
            <a:ext cx="3420307" cy="3203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879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168AB93A-48BC-4C25-A3AD-C17B5A682A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692277A-50A8-BEA1-8B80-4A8B3AFFE86D}"/>
              </a:ext>
            </a:extLst>
          </p:cNvPr>
          <p:cNvSpPr txBox="1"/>
          <p:nvPr/>
        </p:nvSpPr>
        <p:spPr>
          <a:xfrm>
            <a:off x="8082086" y="664112"/>
            <a:ext cx="3562483" cy="356924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dirty="0">
                <a:latin typeface="Aptos" panose="020B0004020202020204" pitchFamily="34" charset="0"/>
                <a:ea typeface="+mj-ea"/>
                <a:cs typeface="+mj-cs"/>
              </a:rPr>
              <a:t>Clondalkin 2</a:t>
            </a:r>
            <a:r>
              <a:rPr lang="en-US" sz="4400" baseline="30000" dirty="0">
                <a:latin typeface="Aptos" panose="020B0004020202020204" pitchFamily="34" charset="0"/>
                <a:ea typeface="+mj-ea"/>
                <a:cs typeface="+mj-cs"/>
              </a:rPr>
              <a:t>nd</a:t>
            </a:r>
            <a:r>
              <a:rPr lang="en-US" sz="4400" dirty="0">
                <a:latin typeface="Aptos" panose="020B0004020202020204" pitchFamily="34" charset="0"/>
                <a:ea typeface="+mj-ea"/>
                <a:cs typeface="+mj-cs"/>
              </a:rPr>
              <a:t> Round Consultation Feb – April 2024</a:t>
            </a: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05874" y="4409267"/>
            <a:ext cx="3242551" cy="27432"/>
          </a:xfrm>
          <a:custGeom>
            <a:avLst/>
            <a:gdLst>
              <a:gd name="connsiteX0" fmla="*/ 0 w 3242551"/>
              <a:gd name="connsiteY0" fmla="*/ 0 h 27432"/>
              <a:gd name="connsiteX1" fmla="*/ 616085 w 3242551"/>
              <a:gd name="connsiteY1" fmla="*/ 0 h 27432"/>
              <a:gd name="connsiteX2" fmla="*/ 1264595 w 3242551"/>
              <a:gd name="connsiteY2" fmla="*/ 0 h 27432"/>
              <a:gd name="connsiteX3" fmla="*/ 1945531 w 3242551"/>
              <a:gd name="connsiteY3" fmla="*/ 0 h 27432"/>
              <a:gd name="connsiteX4" fmla="*/ 2626466 w 3242551"/>
              <a:gd name="connsiteY4" fmla="*/ 0 h 27432"/>
              <a:gd name="connsiteX5" fmla="*/ 3242551 w 3242551"/>
              <a:gd name="connsiteY5" fmla="*/ 0 h 27432"/>
              <a:gd name="connsiteX6" fmla="*/ 3242551 w 3242551"/>
              <a:gd name="connsiteY6" fmla="*/ 27432 h 27432"/>
              <a:gd name="connsiteX7" fmla="*/ 2529190 w 3242551"/>
              <a:gd name="connsiteY7" fmla="*/ 27432 h 27432"/>
              <a:gd name="connsiteX8" fmla="*/ 1815829 w 3242551"/>
              <a:gd name="connsiteY8" fmla="*/ 27432 h 27432"/>
              <a:gd name="connsiteX9" fmla="*/ 1167318 w 3242551"/>
              <a:gd name="connsiteY9" fmla="*/ 27432 h 27432"/>
              <a:gd name="connsiteX10" fmla="*/ 0 w 3242551"/>
              <a:gd name="connsiteY10" fmla="*/ 27432 h 27432"/>
              <a:gd name="connsiteX11" fmla="*/ 0 w 3242551"/>
              <a:gd name="connsiteY11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42551" h="27432" fill="none" extrusionOk="0">
                <a:moveTo>
                  <a:pt x="0" y="0"/>
                </a:moveTo>
                <a:cubicBezTo>
                  <a:pt x="194108" y="-30346"/>
                  <a:pt x="476260" y="9901"/>
                  <a:pt x="616085" y="0"/>
                </a:cubicBezTo>
                <a:cubicBezTo>
                  <a:pt x="755911" y="-9901"/>
                  <a:pt x="955441" y="-31994"/>
                  <a:pt x="1264595" y="0"/>
                </a:cubicBezTo>
                <a:cubicBezTo>
                  <a:pt x="1573749" y="31994"/>
                  <a:pt x="1618785" y="-7447"/>
                  <a:pt x="1945531" y="0"/>
                </a:cubicBezTo>
                <a:cubicBezTo>
                  <a:pt x="2272277" y="7447"/>
                  <a:pt x="2390625" y="1646"/>
                  <a:pt x="2626466" y="0"/>
                </a:cubicBezTo>
                <a:cubicBezTo>
                  <a:pt x="2862308" y="-1646"/>
                  <a:pt x="3064770" y="5184"/>
                  <a:pt x="3242551" y="0"/>
                </a:cubicBezTo>
                <a:cubicBezTo>
                  <a:pt x="3241385" y="7395"/>
                  <a:pt x="3242596" y="21864"/>
                  <a:pt x="3242551" y="27432"/>
                </a:cubicBezTo>
                <a:cubicBezTo>
                  <a:pt x="3023282" y="59750"/>
                  <a:pt x="2875833" y="36030"/>
                  <a:pt x="2529190" y="27432"/>
                </a:cubicBezTo>
                <a:cubicBezTo>
                  <a:pt x="2182547" y="18834"/>
                  <a:pt x="2011286" y="10066"/>
                  <a:pt x="1815829" y="27432"/>
                </a:cubicBezTo>
                <a:cubicBezTo>
                  <a:pt x="1620372" y="44798"/>
                  <a:pt x="1410011" y="-1058"/>
                  <a:pt x="1167318" y="27432"/>
                </a:cubicBezTo>
                <a:cubicBezTo>
                  <a:pt x="924625" y="55922"/>
                  <a:pt x="241931" y="85033"/>
                  <a:pt x="0" y="27432"/>
                </a:cubicBezTo>
                <a:cubicBezTo>
                  <a:pt x="-503" y="20663"/>
                  <a:pt x="1168" y="5855"/>
                  <a:pt x="0" y="0"/>
                </a:cubicBezTo>
                <a:close/>
              </a:path>
              <a:path w="3242551" h="27432" stroke="0" extrusionOk="0">
                <a:moveTo>
                  <a:pt x="0" y="0"/>
                </a:moveTo>
                <a:cubicBezTo>
                  <a:pt x="292987" y="-12051"/>
                  <a:pt x="313221" y="-4437"/>
                  <a:pt x="616085" y="0"/>
                </a:cubicBezTo>
                <a:cubicBezTo>
                  <a:pt x="918950" y="4437"/>
                  <a:pt x="1001475" y="-7765"/>
                  <a:pt x="1167318" y="0"/>
                </a:cubicBezTo>
                <a:cubicBezTo>
                  <a:pt x="1333161" y="7765"/>
                  <a:pt x="1642740" y="34995"/>
                  <a:pt x="1880680" y="0"/>
                </a:cubicBezTo>
                <a:cubicBezTo>
                  <a:pt x="2118620" y="-34995"/>
                  <a:pt x="2326628" y="756"/>
                  <a:pt x="2496764" y="0"/>
                </a:cubicBezTo>
                <a:cubicBezTo>
                  <a:pt x="2666900" y="-756"/>
                  <a:pt x="2887316" y="25599"/>
                  <a:pt x="3242551" y="0"/>
                </a:cubicBezTo>
                <a:cubicBezTo>
                  <a:pt x="3242744" y="12649"/>
                  <a:pt x="3241563" y="17989"/>
                  <a:pt x="3242551" y="27432"/>
                </a:cubicBezTo>
                <a:cubicBezTo>
                  <a:pt x="3008998" y="-2757"/>
                  <a:pt x="2799879" y="44559"/>
                  <a:pt x="2594041" y="27432"/>
                </a:cubicBezTo>
                <a:cubicBezTo>
                  <a:pt x="2388203" y="10306"/>
                  <a:pt x="2212925" y="-2221"/>
                  <a:pt x="1880680" y="27432"/>
                </a:cubicBezTo>
                <a:cubicBezTo>
                  <a:pt x="1548435" y="57085"/>
                  <a:pt x="1523943" y="37041"/>
                  <a:pt x="1329446" y="27432"/>
                </a:cubicBezTo>
                <a:cubicBezTo>
                  <a:pt x="1134949" y="17823"/>
                  <a:pt x="919920" y="28299"/>
                  <a:pt x="680936" y="27432"/>
                </a:cubicBezTo>
                <a:cubicBezTo>
                  <a:pt x="441952" y="26566"/>
                  <a:pt x="273000" y="57219"/>
                  <a:pt x="0" y="27432"/>
                </a:cubicBezTo>
                <a:cubicBezTo>
                  <a:pt x="1300" y="19678"/>
                  <a:pt x="-86" y="12044"/>
                  <a:pt x="0" y="0"/>
                </a:cubicBezTo>
                <a:close/>
              </a:path>
            </a:pathLst>
          </a:custGeom>
          <a:solidFill>
            <a:srgbClr val="25C9F8"/>
          </a:solidFill>
          <a:ln w="38100" cap="rnd">
            <a:solidFill>
              <a:srgbClr val="25C9F8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blue and green design with white text&#10;&#10;Description automatically generated">
            <a:extLst>
              <a:ext uri="{FF2B5EF4-FFF2-40B4-BE49-F238E27FC236}">
                <a16:creationId xmlns:a16="http://schemas.microsoft.com/office/drawing/2014/main" id="{7BDA1988-CEB8-33B2-63A7-11484C2812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" y="989369"/>
            <a:ext cx="7214616" cy="485183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5731508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DC66D23-42BD-4C24-AF26-6DEC0F783B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7">
            <a:extLst>
              <a:ext uri="{FF2B5EF4-FFF2-40B4-BE49-F238E27FC236}">
                <a16:creationId xmlns:a16="http://schemas.microsoft.com/office/drawing/2014/main" id="{087FA8F6-21EC-040C-3447-F82F5AB611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E4894596-074F-6FC9-A94D-F3C6213BC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C9CFB5-5C6C-72F1-6EA7-A0C0340F1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216" y="567186"/>
            <a:ext cx="11018520" cy="77380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300" dirty="0">
                <a:latin typeface="Calibri" panose="020F0502020204030204" pitchFamily="34" charset="0"/>
                <a:cs typeface="Calibri" panose="020F0502020204030204" pitchFamily="34" charset="0"/>
              </a:rPr>
              <a:t>Clondalkin Public Consultation 2nd Round Feb – April 2024</a:t>
            </a:r>
          </a:p>
        </p:txBody>
      </p:sp>
      <p:sp>
        <p:nvSpPr>
          <p:cNvPr id="29" name="Rectangle 6">
            <a:extLst>
              <a:ext uri="{FF2B5EF4-FFF2-40B4-BE49-F238E27FC236}">
                <a16:creationId xmlns:a16="http://schemas.microsoft.com/office/drawing/2014/main" id="{5011976C-0F3B-2A46-8BD0-EEDFEC8744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6072" y="1817073"/>
            <a:ext cx="11018520" cy="18288"/>
          </a:xfrm>
          <a:custGeom>
            <a:avLst/>
            <a:gdLst>
              <a:gd name="connsiteX0" fmla="*/ 0 w 11018520"/>
              <a:gd name="connsiteY0" fmla="*/ 0 h 18288"/>
              <a:gd name="connsiteX1" fmla="*/ 468287 w 11018520"/>
              <a:gd name="connsiteY1" fmla="*/ 0 h 18288"/>
              <a:gd name="connsiteX2" fmla="*/ 1156945 w 11018520"/>
              <a:gd name="connsiteY2" fmla="*/ 0 h 18288"/>
              <a:gd name="connsiteX3" fmla="*/ 1955787 w 11018520"/>
              <a:gd name="connsiteY3" fmla="*/ 0 h 18288"/>
              <a:gd name="connsiteX4" fmla="*/ 2313889 w 11018520"/>
              <a:gd name="connsiteY4" fmla="*/ 0 h 18288"/>
              <a:gd name="connsiteX5" fmla="*/ 2671991 w 11018520"/>
              <a:gd name="connsiteY5" fmla="*/ 0 h 18288"/>
              <a:gd name="connsiteX6" fmla="*/ 3581019 w 11018520"/>
              <a:gd name="connsiteY6" fmla="*/ 0 h 18288"/>
              <a:gd name="connsiteX7" fmla="*/ 4269677 w 11018520"/>
              <a:gd name="connsiteY7" fmla="*/ 0 h 18288"/>
              <a:gd name="connsiteX8" fmla="*/ 4627778 w 11018520"/>
              <a:gd name="connsiteY8" fmla="*/ 0 h 18288"/>
              <a:gd name="connsiteX9" fmla="*/ 5316436 w 11018520"/>
              <a:gd name="connsiteY9" fmla="*/ 0 h 18288"/>
              <a:gd name="connsiteX10" fmla="*/ 6225464 w 11018520"/>
              <a:gd name="connsiteY10" fmla="*/ 0 h 18288"/>
              <a:gd name="connsiteX11" fmla="*/ 6803936 w 11018520"/>
              <a:gd name="connsiteY11" fmla="*/ 0 h 18288"/>
              <a:gd name="connsiteX12" fmla="*/ 7382408 w 11018520"/>
              <a:gd name="connsiteY12" fmla="*/ 0 h 18288"/>
              <a:gd name="connsiteX13" fmla="*/ 8071066 w 11018520"/>
              <a:gd name="connsiteY13" fmla="*/ 0 h 18288"/>
              <a:gd name="connsiteX14" fmla="*/ 8869909 w 11018520"/>
              <a:gd name="connsiteY14" fmla="*/ 0 h 18288"/>
              <a:gd name="connsiteX15" fmla="*/ 9668751 w 11018520"/>
              <a:gd name="connsiteY15" fmla="*/ 0 h 18288"/>
              <a:gd name="connsiteX16" fmla="*/ 11018520 w 11018520"/>
              <a:gd name="connsiteY16" fmla="*/ 0 h 18288"/>
              <a:gd name="connsiteX17" fmla="*/ 11018520 w 11018520"/>
              <a:gd name="connsiteY17" fmla="*/ 18288 h 18288"/>
              <a:gd name="connsiteX18" fmla="*/ 10550233 w 11018520"/>
              <a:gd name="connsiteY18" fmla="*/ 18288 h 18288"/>
              <a:gd name="connsiteX19" fmla="*/ 9641205 w 11018520"/>
              <a:gd name="connsiteY19" fmla="*/ 18288 h 18288"/>
              <a:gd name="connsiteX20" fmla="*/ 8952548 w 11018520"/>
              <a:gd name="connsiteY20" fmla="*/ 18288 h 18288"/>
              <a:gd name="connsiteX21" fmla="*/ 8594446 w 11018520"/>
              <a:gd name="connsiteY21" fmla="*/ 18288 h 18288"/>
              <a:gd name="connsiteX22" fmla="*/ 7905788 w 11018520"/>
              <a:gd name="connsiteY22" fmla="*/ 18288 h 18288"/>
              <a:gd name="connsiteX23" fmla="*/ 7327316 w 11018520"/>
              <a:gd name="connsiteY23" fmla="*/ 18288 h 18288"/>
              <a:gd name="connsiteX24" fmla="*/ 6748844 w 11018520"/>
              <a:gd name="connsiteY24" fmla="*/ 18288 h 18288"/>
              <a:gd name="connsiteX25" fmla="*/ 6170371 w 11018520"/>
              <a:gd name="connsiteY25" fmla="*/ 18288 h 18288"/>
              <a:gd name="connsiteX26" fmla="*/ 5591899 w 11018520"/>
              <a:gd name="connsiteY26" fmla="*/ 18288 h 18288"/>
              <a:gd name="connsiteX27" fmla="*/ 4793056 w 11018520"/>
              <a:gd name="connsiteY27" fmla="*/ 18288 h 18288"/>
              <a:gd name="connsiteX28" fmla="*/ 4104399 w 11018520"/>
              <a:gd name="connsiteY28" fmla="*/ 18288 h 18288"/>
              <a:gd name="connsiteX29" fmla="*/ 3746297 w 11018520"/>
              <a:gd name="connsiteY29" fmla="*/ 18288 h 18288"/>
              <a:gd name="connsiteX30" fmla="*/ 3167825 w 11018520"/>
              <a:gd name="connsiteY30" fmla="*/ 18288 h 18288"/>
              <a:gd name="connsiteX31" fmla="*/ 2368982 w 11018520"/>
              <a:gd name="connsiteY31" fmla="*/ 18288 h 18288"/>
              <a:gd name="connsiteX32" fmla="*/ 1900695 w 11018520"/>
              <a:gd name="connsiteY32" fmla="*/ 18288 h 18288"/>
              <a:gd name="connsiteX33" fmla="*/ 991667 w 11018520"/>
              <a:gd name="connsiteY33" fmla="*/ 18288 h 18288"/>
              <a:gd name="connsiteX34" fmla="*/ 0 w 11018520"/>
              <a:gd name="connsiteY34" fmla="*/ 18288 h 18288"/>
              <a:gd name="connsiteX35" fmla="*/ 0 w 11018520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1018520" h="18288" fill="none" extrusionOk="0">
                <a:moveTo>
                  <a:pt x="0" y="0"/>
                </a:moveTo>
                <a:cubicBezTo>
                  <a:pt x="176840" y="19448"/>
                  <a:pt x="369510" y="1686"/>
                  <a:pt x="468287" y="0"/>
                </a:cubicBezTo>
                <a:cubicBezTo>
                  <a:pt x="567064" y="-1686"/>
                  <a:pt x="844925" y="28710"/>
                  <a:pt x="1156945" y="0"/>
                </a:cubicBezTo>
                <a:cubicBezTo>
                  <a:pt x="1468965" y="-28710"/>
                  <a:pt x="1755775" y="35306"/>
                  <a:pt x="1955787" y="0"/>
                </a:cubicBezTo>
                <a:cubicBezTo>
                  <a:pt x="2155799" y="-35306"/>
                  <a:pt x="2224532" y="-16632"/>
                  <a:pt x="2313889" y="0"/>
                </a:cubicBezTo>
                <a:cubicBezTo>
                  <a:pt x="2403246" y="16632"/>
                  <a:pt x="2494050" y="6083"/>
                  <a:pt x="2671991" y="0"/>
                </a:cubicBezTo>
                <a:cubicBezTo>
                  <a:pt x="2849932" y="-6083"/>
                  <a:pt x="3354152" y="34614"/>
                  <a:pt x="3581019" y="0"/>
                </a:cubicBezTo>
                <a:cubicBezTo>
                  <a:pt x="3807886" y="-34614"/>
                  <a:pt x="4022451" y="14254"/>
                  <a:pt x="4269677" y="0"/>
                </a:cubicBezTo>
                <a:cubicBezTo>
                  <a:pt x="4516903" y="-14254"/>
                  <a:pt x="4514495" y="-13291"/>
                  <a:pt x="4627778" y="0"/>
                </a:cubicBezTo>
                <a:cubicBezTo>
                  <a:pt x="4741061" y="13291"/>
                  <a:pt x="5120758" y="-22660"/>
                  <a:pt x="5316436" y="0"/>
                </a:cubicBezTo>
                <a:cubicBezTo>
                  <a:pt x="5512114" y="22660"/>
                  <a:pt x="5812155" y="-9513"/>
                  <a:pt x="6225464" y="0"/>
                </a:cubicBezTo>
                <a:cubicBezTo>
                  <a:pt x="6638773" y="9513"/>
                  <a:pt x="6545417" y="2479"/>
                  <a:pt x="6803936" y="0"/>
                </a:cubicBezTo>
                <a:cubicBezTo>
                  <a:pt x="7062455" y="-2479"/>
                  <a:pt x="7245098" y="-20209"/>
                  <a:pt x="7382408" y="0"/>
                </a:cubicBezTo>
                <a:cubicBezTo>
                  <a:pt x="7519718" y="20209"/>
                  <a:pt x="7801947" y="19736"/>
                  <a:pt x="8071066" y="0"/>
                </a:cubicBezTo>
                <a:cubicBezTo>
                  <a:pt x="8340185" y="-19736"/>
                  <a:pt x="8495312" y="-6666"/>
                  <a:pt x="8869909" y="0"/>
                </a:cubicBezTo>
                <a:cubicBezTo>
                  <a:pt x="9244506" y="6666"/>
                  <a:pt x="9501461" y="-13745"/>
                  <a:pt x="9668751" y="0"/>
                </a:cubicBezTo>
                <a:cubicBezTo>
                  <a:pt x="9836041" y="13745"/>
                  <a:pt x="10607605" y="14143"/>
                  <a:pt x="11018520" y="0"/>
                </a:cubicBezTo>
                <a:cubicBezTo>
                  <a:pt x="11019166" y="4451"/>
                  <a:pt x="11019010" y="9226"/>
                  <a:pt x="11018520" y="18288"/>
                </a:cubicBezTo>
                <a:cubicBezTo>
                  <a:pt x="10834966" y="15274"/>
                  <a:pt x="10754561" y="35250"/>
                  <a:pt x="10550233" y="18288"/>
                </a:cubicBezTo>
                <a:cubicBezTo>
                  <a:pt x="10345905" y="1326"/>
                  <a:pt x="9906342" y="45884"/>
                  <a:pt x="9641205" y="18288"/>
                </a:cubicBezTo>
                <a:cubicBezTo>
                  <a:pt x="9376068" y="-9308"/>
                  <a:pt x="9177188" y="43988"/>
                  <a:pt x="8952548" y="18288"/>
                </a:cubicBezTo>
                <a:cubicBezTo>
                  <a:pt x="8727908" y="-7412"/>
                  <a:pt x="8707007" y="3271"/>
                  <a:pt x="8594446" y="18288"/>
                </a:cubicBezTo>
                <a:cubicBezTo>
                  <a:pt x="8481885" y="33305"/>
                  <a:pt x="8175004" y="35109"/>
                  <a:pt x="7905788" y="18288"/>
                </a:cubicBezTo>
                <a:cubicBezTo>
                  <a:pt x="7636572" y="1467"/>
                  <a:pt x="7535638" y="7399"/>
                  <a:pt x="7327316" y="18288"/>
                </a:cubicBezTo>
                <a:cubicBezTo>
                  <a:pt x="7118994" y="29177"/>
                  <a:pt x="6978247" y="47205"/>
                  <a:pt x="6748844" y="18288"/>
                </a:cubicBezTo>
                <a:cubicBezTo>
                  <a:pt x="6519441" y="-10629"/>
                  <a:pt x="6459241" y="43308"/>
                  <a:pt x="6170371" y="18288"/>
                </a:cubicBezTo>
                <a:cubicBezTo>
                  <a:pt x="5881501" y="-6732"/>
                  <a:pt x="5736201" y="35971"/>
                  <a:pt x="5591899" y="18288"/>
                </a:cubicBezTo>
                <a:cubicBezTo>
                  <a:pt x="5447597" y="605"/>
                  <a:pt x="4990303" y="20409"/>
                  <a:pt x="4793056" y="18288"/>
                </a:cubicBezTo>
                <a:cubicBezTo>
                  <a:pt x="4595809" y="16167"/>
                  <a:pt x="4271723" y="2909"/>
                  <a:pt x="4104399" y="18288"/>
                </a:cubicBezTo>
                <a:cubicBezTo>
                  <a:pt x="3937075" y="33667"/>
                  <a:pt x="3923235" y="10730"/>
                  <a:pt x="3746297" y="18288"/>
                </a:cubicBezTo>
                <a:cubicBezTo>
                  <a:pt x="3569359" y="25846"/>
                  <a:pt x="3351081" y="24702"/>
                  <a:pt x="3167825" y="18288"/>
                </a:cubicBezTo>
                <a:cubicBezTo>
                  <a:pt x="2984569" y="11874"/>
                  <a:pt x="2708033" y="13293"/>
                  <a:pt x="2368982" y="18288"/>
                </a:cubicBezTo>
                <a:cubicBezTo>
                  <a:pt x="2029931" y="23283"/>
                  <a:pt x="2009060" y="37671"/>
                  <a:pt x="1900695" y="18288"/>
                </a:cubicBezTo>
                <a:cubicBezTo>
                  <a:pt x="1792330" y="-1095"/>
                  <a:pt x="1183178" y="9337"/>
                  <a:pt x="991667" y="18288"/>
                </a:cubicBezTo>
                <a:cubicBezTo>
                  <a:pt x="800156" y="27239"/>
                  <a:pt x="375690" y="34110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1018520" h="18288" stroke="0" extrusionOk="0">
                <a:moveTo>
                  <a:pt x="0" y="0"/>
                </a:moveTo>
                <a:cubicBezTo>
                  <a:pt x="266588" y="-23405"/>
                  <a:pt x="350503" y="-27031"/>
                  <a:pt x="578472" y="0"/>
                </a:cubicBezTo>
                <a:cubicBezTo>
                  <a:pt x="806441" y="27031"/>
                  <a:pt x="803976" y="13604"/>
                  <a:pt x="936574" y="0"/>
                </a:cubicBezTo>
                <a:cubicBezTo>
                  <a:pt x="1069172" y="-13604"/>
                  <a:pt x="1661335" y="-31902"/>
                  <a:pt x="1845602" y="0"/>
                </a:cubicBezTo>
                <a:cubicBezTo>
                  <a:pt x="2029869" y="31902"/>
                  <a:pt x="2273452" y="17005"/>
                  <a:pt x="2424074" y="0"/>
                </a:cubicBezTo>
                <a:cubicBezTo>
                  <a:pt x="2574696" y="-17005"/>
                  <a:pt x="2790864" y="-28133"/>
                  <a:pt x="3002547" y="0"/>
                </a:cubicBezTo>
                <a:cubicBezTo>
                  <a:pt x="3214230" y="28133"/>
                  <a:pt x="3605033" y="-14934"/>
                  <a:pt x="3911575" y="0"/>
                </a:cubicBezTo>
                <a:cubicBezTo>
                  <a:pt x="4218117" y="14934"/>
                  <a:pt x="4198004" y="3604"/>
                  <a:pt x="4379862" y="0"/>
                </a:cubicBezTo>
                <a:cubicBezTo>
                  <a:pt x="4561720" y="-3604"/>
                  <a:pt x="4941151" y="-37368"/>
                  <a:pt x="5288890" y="0"/>
                </a:cubicBezTo>
                <a:cubicBezTo>
                  <a:pt x="5636629" y="37368"/>
                  <a:pt x="6011513" y="-33898"/>
                  <a:pt x="6197918" y="0"/>
                </a:cubicBezTo>
                <a:cubicBezTo>
                  <a:pt x="6384323" y="33898"/>
                  <a:pt x="6555799" y="11241"/>
                  <a:pt x="6886575" y="0"/>
                </a:cubicBezTo>
                <a:cubicBezTo>
                  <a:pt x="7217351" y="-11241"/>
                  <a:pt x="7604472" y="-44614"/>
                  <a:pt x="7795603" y="0"/>
                </a:cubicBezTo>
                <a:cubicBezTo>
                  <a:pt x="7986734" y="44614"/>
                  <a:pt x="8098870" y="-11086"/>
                  <a:pt x="8374075" y="0"/>
                </a:cubicBezTo>
                <a:cubicBezTo>
                  <a:pt x="8649280" y="11086"/>
                  <a:pt x="8701749" y="-25020"/>
                  <a:pt x="8952548" y="0"/>
                </a:cubicBezTo>
                <a:cubicBezTo>
                  <a:pt x="9203347" y="25020"/>
                  <a:pt x="9519297" y="4274"/>
                  <a:pt x="9751390" y="0"/>
                </a:cubicBezTo>
                <a:cubicBezTo>
                  <a:pt x="9983483" y="-4274"/>
                  <a:pt x="10169881" y="16480"/>
                  <a:pt x="10329863" y="0"/>
                </a:cubicBezTo>
                <a:cubicBezTo>
                  <a:pt x="10489845" y="-16480"/>
                  <a:pt x="10750941" y="-9727"/>
                  <a:pt x="11018520" y="0"/>
                </a:cubicBezTo>
                <a:cubicBezTo>
                  <a:pt x="11018113" y="8690"/>
                  <a:pt x="11018366" y="14141"/>
                  <a:pt x="11018520" y="18288"/>
                </a:cubicBezTo>
                <a:cubicBezTo>
                  <a:pt x="10841176" y="-3597"/>
                  <a:pt x="10399304" y="41504"/>
                  <a:pt x="10219677" y="18288"/>
                </a:cubicBezTo>
                <a:cubicBezTo>
                  <a:pt x="10040050" y="-4928"/>
                  <a:pt x="10030762" y="16144"/>
                  <a:pt x="9861575" y="18288"/>
                </a:cubicBezTo>
                <a:cubicBezTo>
                  <a:pt x="9692388" y="20432"/>
                  <a:pt x="9529439" y="40380"/>
                  <a:pt x="9393288" y="18288"/>
                </a:cubicBezTo>
                <a:cubicBezTo>
                  <a:pt x="9257137" y="-3804"/>
                  <a:pt x="8825003" y="25592"/>
                  <a:pt x="8484260" y="18288"/>
                </a:cubicBezTo>
                <a:cubicBezTo>
                  <a:pt x="8143517" y="10984"/>
                  <a:pt x="8082894" y="45968"/>
                  <a:pt x="7795603" y="18288"/>
                </a:cubicBezTo>
                <a:cubicBezTo>
                  <a:pt x="7508312" y="-9392"/>
                  <a:pt x="7466074" y="19486"/>
                  <a:pt x="7327316" y="18288"/>
                </a:cubicBezTo>
                <a:cubicBezTo>
                  <a:pt x="7188558" y="17090"/>
                  <a:pt x="6869645" y="4657"/>
                  <a:pt x="6638658" y="18288"/>
                </a:cubicBezTo>
                <a:cubicBezTo>
                  <a:pt x="6407671" y="31919"/>
                  <a:pt x="6359238" y="35967"/>
                  <a:pt x="6280556" y="18288"/>
                </a:cubicBezTo>
                <a:cubicBezTo>
                  <a:pt x="6201874" y="609"/>
                  <a:pt x="6041216" y="22404"/>
                  <a:pt x="5922455" y="18288"/>
                </a:cubicBezTo>
                <a:cubicBezTo>
                  <a:pt x="5803694" y="14172"/>
                  <a:pt x="5555521" y="48848"/>
                  <a:pt x="5233797" y="18288"/>
                </a:cubicBezTo>
                <a:cubicBezTo>
                  <a:pt x="4912073" y="-12272"/>
                  <a:pt x="4986440" y="-2740"/>
                  <a:pt x="4765510" y="18288"/>
                </a:cubicBezTo>
                <a:cubicBezTo>
                  <a:pt x="4544580" y="39316"/>
                  <a:pt x="4177715" y="18248"/>
                  <a:pt x="3966667" y="18288"/>
                </a:cubicBezTo>
                <a:cubicBezTo>
                  <a:pt x="3755619" y="18328"/>
                  <a:pt x="3664519" y="22387"/>
                  <a:pt x="3498380" y="18288"/>
                </a:cubicBezTo>
                <a:cubicBezTo>
                  <a:pt x="3332241" y="14189"/>
                  <a:pt x="3065858" y="-7524"/>
                  <a:pt x="2699537" y="18288"/>
                </a:cubicBezTo>
                <a:cubicBezTo>
                  <a:pt x="2333216" y="44100"/>
                  <a:pt x="2505666" y="4650"/>
                  <a:pt x="2341436" y="18288"/>
                </a:cubicBezTo>
                <a:cubicBezTo>
                  <a:pt x="2177206" y="31926"/>
                  <a:pt x="1790164" y="19880"/>
                  <a:pt x="1542593" y="18288"/>
                </a:cubicBezTo>
                <a:cubicBezTo>
                  <a:pt x="1295022" y="16696"/>
                  <a:pt x="1218012" y="39325"/>
                  <a:pt x="1074306" y="18288"/>
                </a:cubicBezTo>
                <a:cubicBezTo>
                  <a:pt x="930600" y="-2749"/>
                  <a:pt x="797266" y="24589"/>
                  <a:pt x="716204" y="18288"/>
                </a:cubicBezTo>
                <a:cubicBezTo>
                  <a:pt x="635142" y="11987"/>
                  <a:pt x="344503" y="4139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rgbClr val="08C8E1"/>
          </a:solidFill>
          <a:ln w="38100" cap="rnd">
            <a:solidFill>
              <a:srgbClr val="08C8E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41B420-FE1C-4B71-1CBD-49BD275793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2493" y="2071316"/>
            <a:ext cx="4811165" cy="1846981"/>
          </a:xfrm>
        </p:spPr>
        <p:txBody>
          <a:bodyPr vert="horz" lIns="91440" tIns="45720" rIns="91440" bIns="45720" rtlCol="0" anchor="t">
            <a:normAutofit fontScale="25000" lnSpcReduction="20000"/>
          </a:bodyPr>
          <a:lstStyle/>
          <a:p>
            <a:pPr algn="l"/>
            <a:r>
              <a:rPr lang="en-GB" sz="8000" b="1" i="0" u="none" strike="noStrike" baseline="0" dirty="0">
                <a:solidFill>
                  <a:srgbClr val="00B0F0"/>
                </a:solidFill>
                <a:latin typeface="Aptos" panose="020B0004020202020204" pitchFamily="34" charset="0"/>
              </a:rPr>
              <a:t>Approach</a:t>
            </a:r>
            <a:endParaRPr lang="en-GB" sz="8000" b="1" i="0" u="none" strike="noStrike" baseline="0" dirty="0">
              <a:solidFill>
                <a:srgbClr val="4862B6"/>
              </a:solidFill>
              <a:latin typeface="Aptos" panose="020B0004020202020204" pitchFamily="34" charset="0"/>
            </a:endParaRPr>
          </a:p>
          <a:p>
            <a:pPr marL="269875" indent="-269875" algn="l">
              <a:buFont typeface="Arial" panose="020B0604020202020204" pitchFamily="34" charset="0"/>
              <a:buChar char="•"/>
            </a:pPr>
            <a:r>
              <a:rPr lang="en-GB" sz="7200" b="0" i="0" u="none" strike="noStrike" baseline="0" dirty="0">
                <a:latin typeface="Aptos" panose="020B0004020202020204" pitchFamily="34" charset="0"/>
              </a:rPr>
              <a:t>Student Council workshop held on 22nd February 2024</a:t>
            </a:r>
          </a:p>
          <a:p>
            <a:pPr marL="269875" indent="-269875" algn="l">
              <a:buFont typeface="Arial" panose="020B0604020202020204" pitchFamily="34" charset="0"/>
              <a:buChar char="•"/>
            </a:pPr>
            <a:r>
              <a:rPr lang="en-GB" sz="7200" dirty="0">
                <a:latin typeface="Aptos" panose="020B0004020202020204" pitchFamily="34" charset="0"/>
                <a:cs typeface="Calibri" panose="020F0502020204030204" pitchFamily="34" charset="0"/>
              </a:rPr>
              <a:t>Two in person workshops</a:t>
            </a:r>
          </a:p>
          <a:p>
            <a:pPr marL="269875" indent="-269875" algn="l">
              <a:buFont typeface="Arial" panose="020B0604020202020204" pitchFamily="34" charset="0"/>
              <a:buChar char="•"/>
            </a:pPr>
            <a:r>
              <a:rPr lang="en-GB" sz="7200" i="0" u="none" strike="noStrike" baseline="0" dirty="0">
                <a:latin typeface="Aptos" panose="020B0004020202020204" pitchFamily="34" charset="0"/>
                <a:cs typeface="Calibri" panose="020F0502020204030204" pitchFamily="34" charset="0"/>
              </a:rPr>
              <a:t>Online portal workshop form (survey)</a:t>
            </a:r>
          </a:p>
          <a:p>
            <a:pPr marL="269875" indent="-269875" algn="l">
              <a:buFont typeface="Arial" panose="020B0604020202020204" pitchFamily="34" charset="0"/>
              <a:buChar char="•"/>
            </a:pPr>
            <a:r>
              <a:rPr lang="en-GB" sz="7200" dirty="0">
                <a:latin typeface="Aptos" panose="020B0004020202020204" pitchFamily="34" charset="0"/>
                <a:cs typeface="Calibri" panose="020F0502020204030204" pitchFamily="34" charset="0"/>
              </a:rPr>
              <a:t>Conservation walks</a:t>
            </a:r>
            <a:endParaRPr lang="en-IE" sz="7200" i="0" u="none" strike="noStrike" baseline="0" dirty="0">
              <a:latin typeface="Aptos" panose="020B0004020202020204" pitchFamily="34" charset="0"/>
              <a:cs typeface="Calibri" panose="020F0502020204030204" pitchFamily="34" charset="0"/>
            </a:endParaRPr>
          </a:p>
          <a:p>
            <a:pPr algn="l"/>
            <a:endParaRPr lang="en-IE" sz="1800" b="1" dirty="0">
              <a:solidFill>
                <a:srgbClr val="2D6184"/>
              </a:solidFill>
              <a:latin typeface="ArialRoundedMTBold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73E45E7-169B-ADED-7E5A-A1F54A4102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5796" y="2252512"/>
            <a:ext cx="3313843" cy="184698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8E5A8E2-9D77-C684-997A-3901D9C02D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421" y="4421028"/>
            <a:ext cx="3494678" cy="195226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86202D6-24AC-02D5-A366-9F78B3D36FAF}"/>
              </a:ext>
            </a:extLst>
          </p:cNvPr>
          <p:cNvSpPr txBox="1"/>
          <p:nvPr/>
        </p:nvSpPr>
        <p:spPr>
          <a:xfrm>
            <a:off x="5803443" y="4144434"/>
            <a:ext cx="4811165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IE" sz="2000" b="1" dirty="0">
                <a:solidFill>
                  <a:srgbClr val="00B0F0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Content Reflected 1</a:t>
            </a:r>
            <a:r>
              <a:rPr lang="en-IE" sz="2000" b="1" baseline="30000" dirty="0">
                <a:solidFill>
                  <a:srgbClr val="00B0F0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st</a:t>
            </a:r>
            <a:r>
              <a:rPr lang="en-IE" sz="2000" b="1" dirty="0">
                <a:solidFill>
                  <a:srgbClr val="00B0F0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 Round Feedback</a:t>
            </a:r>
            <a:endParaRPr lang="en-IE" sz="2000" b="1" i="0" u="none" strike="noStrike" baseline="0" dirty="0">
              <a:solidFill>
                <a:srgbClr val="00B0F0"/>
              </a:solidFill>
              <a:latin typeface="Aptos" panose="020B0004020202020204" pitchFamily="34" charset="0"/>
              <a:cs typeface="Calibri" panose="020F0502020204030204" pitchFamily="34" charset="0"/>
            </a:endParaRPr>
          </a:p>
          <a:p>
            <a:pPr marL="363538" indent="-363538" algn="l">
              <a:buFont typeface="Arial" panose="020B0604020202020204" pitchFamily="34" charset="0"/>
              <a:buChar char="•"/>
            </a:pPr>
            <a:r>
              <a:rPr lang="en-IE" sz="2000" dirty="0">
                <a:latin typeface="Aptos" panose="020B0004020202020204" pitchFamily="34" charset="0"/>
                <a:cs typeface="Calibri" panose="020F0502020204030204" pitchFamily="34" charset="0"/>
              </a:rPr>
              <a:t>3 Scenarios </a:t>
            </a:r>
          </a:p>
          <a:p>
            <a:pPr algn="l"/>
            <a:r>
              <a:rPr lang="en-IE" sz="2000" b="0" i="0" u="none" strike="noStrike" baseline="0" dirty="0">
                <a:latin typeface="Aptos" panose="020B0004020202020204" pitchFamily="34" charset="0"/>
              </a:rPr>
              <a:t>A - Local Vitality 315</a:t>
            </a:r>
          </a:p>
          <a:p>
            <a:pPr algn="l"/>
            <a:r>
              <a:rPr lang="en-IE" sz="2000" b="0" i="0" u="none" strike="noStrike" baseline="0" dirty="0">
                <a:latin typeface="Aptos" panose="020B0004020202020204" pitchFamily="34" charset="0"/>
              </a:rPr>
              <a:t>B - Healthy Environment 298</a:t>
            </a:r>
          </a:p>
          <a:p>
            <a:pPr algn="l"/>
            <a:r>
              <a:rPr lang="en-IE" sz="2000" b="0" i="0" u="none" strike="noStrike" baseline="0" dirty="0">
                <a:latin typeface="Aptos" panose="020B0004020202020204" pitchFamily="34" charset="0"/>
              </a:rPr>
              <a:t>C - Built Heritage 259</a:t>
            </a:r>
            <a:endParaRPr lang="en-IE" sz="2000" b="1" dirty="0">
              <a:solidFill>
                <a:srgbClr val="2D6184"/>
              </a:solidFill>
              <a:latin typeface="Aptos" panose="020B00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IE" sz="2000" i="0" u="none" strike="noStrike" baseline="0" dirty="0">
                <a:latin typeface="Aptos" panose="020B0004020202020204" pitchFamily="34" charset="0"/>
              </a:rPr>
              <a:t>Village Enhancement schemes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IE" sz="2000" dirty="0">
                <a:latin typeface="Aptos" panose="020B0004020202020204" pitchFamily="34" charset="0"/>
              </a:rPr>
              <a:t>Movement Measures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IE" sz="2000" i="0" u="none" strike="noStrike" baseline="0" dirty="0">
                <a:latin typeface="Aptos" panose="020B0004020202020204" pitchFamily="34" charset="0"/>
              </a:rPr>
              <a:t>Conservation Plan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483945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>
            <a:extLst>
              <a:ext uri="{FF2B5EF4-FFF2-40B4-BE49-F238E27FC236}">
                <a16:creationId xmlns:a16="http://schemas.microsoft.com/office/drawing/2014/main" id="{EBDD1931-9E86-4402-9A68-33A2D9EF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150B14F-A08E-7C91-1991-50D48C7DB537}"/>
              </a:ext>
            </a:extLst>
          </p:cNvPr>
          <p:cNvSpPr txBox="1"/>
          <p:nvPr/>
        </p:nvSpPr>
        <p:spPr>
          <a:xfrm>
            <a:off x="598202" y="375313"/>
            <a:ext cx="11018520" cy="1434415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dirty="0">
                <a:latin typeface="Aptos" panose="020B0004020202020204" pitchFamily="34" charset="0"/>
                <a:ea typeface="+mj-ea"/>
                <a:cs typeface="+mj-cs"/>
              </a:rPr>
              <a:t>           3</a:t>
            </a:r>
            <a:r>
              <a:rPr lang="en-US" sz="2800" b="1" baseline="30000" dirty="0">
                <a:latin typeface="Aptos" panose="020B0004020202020204" pitchFamily="34" charset="0"/>
                <a:ea typeface="+mj-ea"/>
                <a:cs typeface="+mj-cs"/>
              </a:rPr>
              <a:t>rd</a:t>
            </a:r>
            <a:r>
              <a:rPr lang="en-US" sz="2800" b="1" dirty="0">
                <a:latin typeface="Aptos" panose="020B0004020202020204" pitchFamily="34" charset="0"/>
                <a:ea typeface="+mj-ea"/>
                <a:cs typeface="+mj-cs"/>
              </a:rPr>
              <a:t> Round of Public Consultation Dec 2024 – Jan 2025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800" dirty="0">
              <a:latin typeface="Aptos" panose="020B0004020202020204" pitchFamily="34" charset="0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dirty="0">
                <a:latin typeface="Aptos" panose="020B0004020202020204" pitchFamily="34" charset="0"/>
                <a:ea typeface="+mj-ea"/>
                <a:cs typeface="+mj-cs"/>
              </a:rPr>
              <a:t>                           </a:t>
            </a:r>
            <a:r>
              <a:rPr lang="en-US" sz="2800" b="1" dirty="0">
                <a:latin typeface="Aptos" panose="020B0004020202020204" pitchFamily="34" charset="0"/>
                <a:ea typeface="+mj-ea"/>
                <a:cs typeface="+mj-cs"/>
              </a:rPr>
              <a:t>Emphasis on Transport Movement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300" dirty="0">
              <a:latin typeface="+mj-lt"/>
              <a:ea typeface="+mj-ea"/>
              <a:cs typeface="+mj-cs"/>
            </a:endParaRPr>
          </a:p>
        </p:txBody>
      </p:sp>
      <p:sp>
        <p:nvSpPr>
          <p:cNvPr id="46" name="Rectangle 6">
            <a:extLst>
              <a:ext uri="{FF2B5EF4-FFF2-40B4-BE49-F238E27FC236}">
                <a16:creationId xmlns:a16="http://schemas.microsoft.com/office/drawing/2014/main" id="{3CE8AF5E-D374-4CF1-90CC-35CF73B81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6072" y="1817073"/>
            <a:ext cx="11018520" cy="18288"/>
          </a:xfrm>
          <a:custGeom>
            <a:avLst/>
            <a:gdLst>
              <a:gd name="connsiteX0" fmla="*/ 0 w 11018520"/>
              <a:gd name="connsiteY0" fmla="*/ 0 h 18288"/>
              <a:gd name="connsiteX1" fmla="*/ 468287 w 11018520"/>
              <a:gd name="connsiteY1" fmla="*/ 0 h 18288"/>
              <a:gd name="connsiteX2" fmla="*/ 1156945 w 11018520"/>
              <a:gd name="connsiteY2" fmla="*/ 0 h 18288"/>
              <a:gd name="connsiteX3" fmla="*/ 1955787 w 11018520"/>
              <a:gd name="connsiteY3" fmla="*/ 0 h 18288"/>
              <a:gd name="connsiteX4" fmla="*/ 2313889 w 11018520"/>
              <a:gd name="connsiteY4" fmla="*/ 0 h 18288"/>
              <a:gd name="connsiteX5" fmla="*/ 2671991 w 11018520"/>
              <a:gd name="connsiteY5" fmla="*/ 0 h 18288"/>
              <a:gd name="connsiteX6" fmla="*/ 3581019 w 11018520"/>
              <a:gd name="connsiteY6" fmla="*/ 0 h 18288"/>
              <a:gd name="connsiteX7" fmla="*/ 4269677 w 11018520"/>
              <a:gd name="connsiteY7" fmla="*/ 0 h 18288"/>
              <a:gd name="connsiteX8" fmla="*/ 4627778 w 11018520"/>
              <a:gd name="connsiteY8" fmla="*/ 0 h 18288"/>
              <a:gd name="connsiteX9" fmla="*/ 5316436 w 11018520"/>
              <a:gd name="connsiteY9" fmla="*/ 0 h 18288"/>
              <a:gd name="connsiteX10" fmla="*/ 6225464 w 11018520"/>
              <a:gd name="connsiteY10" fmla="*/ 0 h 18288"/>
              <a:gd name="connsiteX11" fmla="*/ 6803936 w 11018520"/>
              <a:gd name="connsiteY11" fmla="*/ 0 h 18288"/>
              <a:gd name="connsiteX12" fmla="*/ 7382408 w 11018520"/>
              <a:gd name="connsiteY12" fmla="*/ 0 h 18288"/>
              <a:gd name="connsiteX13" fmla="*/ 8071066 w 11018520"/>
              <a:gd name="connsiteY13" fmla="*/ 0 h 18288"/>
              <a:gd name="connsiteX14" fmla="*/ 8869909 w 11018520"/>
              <a:gd name="connsiteY14" fmla="*/ 0 h 18288"/>
              <a:gd name="connsiteX15" fmla="*/ 9668751 w 11018520"/>
              <a:gd name="connsiteY15" fmla="*/ 0 h 18288"/>
              <a:gd name="connsiteX16" fmla="*/ 11018520 w 11018520"/>
              <a:gd name="connsiteY16" fmla="*/ 0 h 18288"/>
              <a:gd name="connsiteX17" fmla="*/ 11018520 w 11018520"/>
              <a:gd name="connsiteY17" fmla="*/ 18288 h 18288"/>
              <a:gd name="connsiteX18" fmla="*/ 10550233 w 11018520"/>
              <a:gd name="connsiteY18" fmla="*/ 18288 h 18288"/>
              <a:gd name="connsiteX19" fmla="*/ 9641205 w 11018520"/>
              <a:gd name="connsiteY19" fmla="*/ 18288 h 18288"/>
              <a:gd name="connsiteX20" fmla="*/ 8952548 w 11018520"/>
              <a:gd name="connsiteY20" fmla="*/ 18288 h 18288"/>
              <a:gd name="connsiteX21" fmla="*/ 8594446 w 11018520"/>
              <a:gd name="connsiteY21" fmla="*/ 18288 h 18288"/>
              <a:gd name="connsiteX22" fmla="*/ 7905788 w 11018520"/>
              <a:gd name="connsiteY22" fmla="*/ 18288 h 18288"/>
              <a:gd name="connsiteX23" fmla="*/ 7327316 w 11018520"/>
              <a:gd name="connsiteY23" fmla="*/ 18288 h 18288"/>
              <a:gd name="connsiteX24" fmla="*/ 6748844 w 11018520"/>
              <a:gd name="connsiteY24" fmla="*/ 18288 h 18288"/>
              <a:gd name="connsiteX25" fmla="*/ 6170371 w 11018520"/>
              <a:gd name="connsiteY25" fmla="*/ 18288 h 18288"/>
              <a:gd name="connsiteX26" fmla="*/ 5591899 w 11018520"/>
              <a:gd name="connsiteY26" fmla="*/ 18288 h 18288"/>
              <a:gd name="connsiteX27" fmla="*/ 4793056 w 11018520"/>
              <a:gd name="connsiteY27" fmla="*/ 18288 h 18288"/>
              <a:gd name="connsiteX28" fmla="*/ 4104399 w 11018520"/>
              <a:gd name="connsiteY28" fmla="*/ 18288 h 18288"/>
              <a:gd name="connsiteX29" fmla="*/ 3746297 w 11018520"/>
              <a:gd name="connsiteY29" fmla="*/ 18288 h 18288"/>
              <a:gd name="connsiteX30" fmla="*/ 3167825 w 11018520"/>
              <a:gd name="connsiteY30" fmla="*/ 18288 h 18288"/>
              <a:gd name="connsiteX31" fmla="*/ 2368982 w 11018520"/>
              <a:gd name="connsiteY31" fmla="*/ 18288 h 18288"/>
              <a:gd name="connsiteX32" fmla="*/ 1900695 w 11018520"/>
              <a:gd name="connsiteY32" fmla="*/ 18288 h 18288"/>
              <a:gd name="connsiteX33" fmla="*/ 991667 w 11018520"/>
              <a:gd name="connsiteY33" fmla="*/ 18288 h 18288"/>
              <a:gd name="connsiteX34" fmla="*/ 0 w 11018520"/>
              <a:gd name="connsiteY34" fmla="*/ 18288 h 18288"/>
              <a:gd name="connsiteX35" fmla="*/ 0 w 11018520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1018520" h="18288" fill="none" extrusionOk="0">
                <a:moveTo>
                  <a:pt x="0" y="0"/>
                </a:moveTo>
                <a:cubicBezTo>
                  <a:pt x="176840" y="19448"/>
                  <a:pt x="369510" y="1686"/>
                  <a:pt x="468287" y="0"/>
                </a:cubicBezTo>
                <a:cubicBezTo>
                  <a:pt x="567064" y="-1686"/>
                  <a:pt x="844925" y="28710"/>
                  <a:pt x="1156945" y="0"/>
                </a:cubicBezTo>
                <a:cubicBezTo>
                  <a:pt x="1468965" y="-28710"/>
                  <a:pt x="1755775" y="35306"/>
                  <a:pt x="1955787" y="0"/>
                </a:cubicBezTo>
                <a:cubicBezTo>
                  <a:pt x="2155799" y="-35306"/>
                  <a:pt x="2224532" y="-16632"/>
                  <a:pt x="2313889" y="0"/>
                </a:cubicBezTo>
                <a:cubicBezTo>
                  <a:pt x="2403246" y="16632"/>
                  <a:pt x="2494050" y="6083"/>
                  <a:pt x="2671991" y="0"/>
                </a:cubicBezTo>
                <a:cubicBezTo>
                  <a:pt x="2849932" y="-6083"/>
                  <a:pt x="3354152" y="34614"/>
                  <a:pt x="3581019" y="0"/>
                </a:cubicBezTo>
                <a:cubicBezTo>
                  <a:pt x="3807886" y="-34614"/>
                  <a:pt x="4022451" y="14254"/>
                  <a:pt x="4269677" y="0"/>
                </a:cubicBezTo>
                <a:cubicBezTo>
                  <a:pt x="4516903" y="-14254"/>
                  <a:pt x="4514495" y="-13291"/>
                  <a:pt x="4627778" y="0"/>
                </a:cubicBezTo>
                <a:cubicBezTo>
                  <a:pt x="4741061" y="13291"/>
                  <a:pt x="5120758" y="-22660"/>
                  <a:pt x="5316436" y="0"/>
                </a:cubicBezTo>
                <a:cubicBezTo>
                  <a:pt x="5512114" y="22660"/>
                  <a:pt x="5812155" y="-9513"/>
                  <a:pt x="6225464" y="0"/>
                </a:cubicBezTo>
                <a:cubicBezTo>
                  <a:pt x="6638773" y="9513"/>
                  <a:pt x="6545417" y="2479"/>
                  <a:pt x="6803936" y="0"/>
                </a:cubicBezTo>
                <a:cubicBezTo>
                  <a:pt x="7062455" y="-2479"/>
                  <a:pt x="7245098" y="-20209"/>
                  <a:pt x="7382408" y="0"/>
                </a:cubicBezTo>
                <a:cubicBezTo>
                  <a:pt x="7519718" y="20209"/>
                  <a:pt x="7801947" y="19736"/>
                  <a:pt x="8071066" y="0"/>
                </a:cubicBezTo>
                <a:cubicBezTo>
                  <a:pt x="8340185" y="-19736"/>
                  <a:pt x="8495312" y="-6666"/>
                  <a:pt x="8869909" y="0"/>
                </a:cubicBezTo>
                <a:cubicBezTo>
                  <a:pt x="9244506" y="6666"/>
                  <a:pt x="9501461" y="-13745"/>
                  <a:pt x="9668751" y="0"/>
                </a:cubicBezTo>
                <a:cubicBezTo>
                  <a:pt x="9836041" y="13745"/>
                  <a:pt x="10607605" y="14143"/>
                  <a:pt x="11018520" y="0"/>
                </a:cubicBezTo>
                <a:cubicBezTo>
                  <a:pt x="11019166" y="4451"/>
                  <a:pt x="11019010" y="9226"/>
                  <a:pt x="11018520" y="18288"/>
                </a:cubicBezTo>
                <a:cubicBezTo>
                  <a:pt x="10834966" y="15274"/>
                  <a:pt x="10754561" y="35250"/>
                  <a:pt x="10550233" y="18288"/>
                </a:cubicBezTo>
                <a:cubicBezTo>
                  <a:pt x="10345905" y="1326"/>
                  <a:pt x="9906342" y="45884"/>
                  <a:pt x="9641205" y="18288"/>
                </a:cubicBezTo>
                <a:cubicBezTo>
                  <a:pt x="9376068" y="-9308"/>
                  <a:pt x="9177188" y="43988"/>
                  <a:pt x="8952548" y="18288"/>
                </a:cubicBezTo>
                <a:cubicBezTo>
                  <a:pt x="8727908" y="-7412"/>
                  <a:pt x="8707007" y="3271"/>
                  <a:pt x="8594446" y="18288"/>
                </a:cubicBezTo>
                <a:cubicBezTo>
                  <a:pt x="8481885" y="33305"/>
                  <a:pt x="8175004" y="35109"/>
                  <a:pt x="7905788" y="18288"/>
                </a:cubicBezTo>
                <a:cubicBezTo>
                  <a:pt x="7636572" y="1467"/>
                  <a:pt x="7535638" y="7399"/>
                  <a:pt x="7327316" y="18288"/>
                </a:cubicBezTo>
                <a:cubicBezTo>
                  <a:pt x="7118994" y="29177"/>
                  <a:pt x="6978247" y="47205"/>
                  <a:pt x="6748844" y="18288"/>
                </a:cubicBezTo>
                <a:cubicBezTo>
                  <a:pt x="6519441" y="-10629"/>
                  <a:pt x="6459241" y="43308"/>
                  <a:pt x="6170371" y="18288"/>
                </a:cubicBezTo>
                <a:cubicBezTo>
                  <a:pt x="5881501" y="-6732"/>
                  <a:pt x="5736201" y="35971"/>
                  <a:pt x="5591899" y="18288"/>
                </a:cubicBezTo>
                <a:cubicBezTo>
                  <a:pt x="5447597" y="605"/>
                  <a:pt x="4990303" y="20409"/>
                  <a:pt x="4793056" y="18288"/>
                </a:cubicBezTo>
                <a:cubicBezTo>
                  <a:pt x="4595809" y="16167"/>
                  <a:pt x="4271723" y="2909"/>
                  <a:pt x="4104399" y="18288"/>
                </a:cubicBezTo>
                <a:cubicBezTo>
                  <a:pt x="3937075" y="33667"/>
                  <a:pt x="3923235" y="10730"/>
                  <a:pt x="3746297" y="18288"/>
                </a:cubicBezTo>
                <a:cubicBezTo>
                  <a:pt x="3569359" y="25846"/>
                  <a:pt x="3351081" y="24702"/>
                  <a:pt x="3167825" y="18288"/>
                </a:cubicBezTo>
                <a:cubicBezTo>
                  <a:pt x="2984569" y="11874"/>
                  <a:pt x="2708033" y="13293"/>
                  <a:pt x="2368982" y="18288"/>
                </a:cubicBezTo>
                <a:cubicBezTo>
                  <a:pt x="2029931" y="23283"/>
                  <a:pt x="2009060" y="37671"/>
                  <a:pt x="1900695" y="18288"/>
                </a:cubicBezTo>
                <a:cubicBezTo>
                  <a:pt x="1792330" y="-1095"/>
                  <a:pt x="1183178" y="9337"/>
                  <a:pt x="991667" y="18288"/>
                </a:cubicBezTo>
                <a:cubicBezTo>
                  <a:pt x="800156" y="27239"/>
                  <a:pt x="375690" y="34110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1018520" h="18288" stroke="0" extrusionOk="0">
                <a:moveTo>
                  <a:pt x="0" y="0"/>
                </a:moveTo>
                <a:cubicBezTo>
                  <a:pt x="266588" y="-23405"/>
                  <a:pt x="350503" y="-27031"/>
                  <a:pt x="578472" y="0"/>
                </a:cubicBezTo>
                <a:cubicBezTo>
                  <a:pt x="806441" y="27031"/>
                  <a:pt x="803976" y="13604"/>
                  <a:pt x="936574" y="0"/>
                </a:cubicBezTo>
                <a:cubicBezTo>
                  <a:pt x="1069172" y="-13604"/>
                  <a:pt x="1661335" y="-31902"/>
                  <a:pt x="1845602" y="0"/>
                </a:cubicBezTo>
                <a:cubicBezTo>
                  <a:pt x="2029869" y="31902"/>
                  <a:pt x="2273452" y="17005"/>
                  <a:pt x="2424074" y="0"/>
                </a:cubicBezTo>
                <a:cubicBezTo>
                  <a:pt x="2574696" y="-17005"/>
                  <a:pt x="2790864" y="-28133"/>
                  <a:pt x="3002547" y="0"/>
                </a:cubicBezTo>
                <a:cubicBezTo>
                  <a:pt x="3214230" y="28133"/>
                  <a:pt x="3605033" y="-14934"/>
                  <a:pt x="3911575" y="0"/>
                </a:cubicBezTo>
                <a:cubicBezTo>
                  <a:pt x="4218117" y="14934"/>
                  <a:pt x="4198004" y="3604"/>
                  <a:pt x="4379862" y="0"/>
                </a:cubicBezTo>
                <a:cubicBezTo>
                  <a:pt x="4561720" y="-3604"/>
                  <a:pt x="4941151" y="-37368"/>
                  <a:pt x="5288890" y="0"/>
                </a:cubicBezTo>
                <a:cubicBezTo>
                  <a:pt x="5636629" y="37368"/>
                  <a:pt x="6011513" y="-33898"/>
                  <a:pt x="6197918" y="0"/>
                </a:cubicBezTo>
                <a:cubicBezTo>
                  <a:pt x="6384323" y="33898"/>
                  <a:pt x="6555799" y="11241"/>
                  <a:pt x="6886575" y="0"/>
                </a:cubicBezTo>
                <a:cubicBezTo>
                  <a:pt x="7217351" y="-11241"/>
                  <a:pt x="7604472" y="-44614"/>
                  <a:pt x="7795603" y="0"/>
                </a:cubicBezTo>
                <a:cubicBezTo>
                  <a:pt x="7986734" y="44614"/>
                  <a:pt x="8098870" y="-11086"/>
                  <a:pt x="8374075" y="0"/>
                </a:cubicBezTo>
                <a:cubicBezTo>
                  <a:pt x="8649280" y="11086"/>
                  <a:pt x="8701749" y="-25020"/>
                  <a:pt x="8952548" y="0"/>
                </a:cubicBezTo>
                <a:cubicBezTo>
                  <a:pt x="9203347" y="25020"/>
                  <a:pt x="9519297" y="4274"/>
                  <a:pt x="9751390" y="0"/>
                </a:cubicBezTo>
                <a:cubicBezTo>
                  <a:pt x="9983483" y="-4274"/>
                  <a:pt x="10169881" y="16480"/>
                  <a:pt x="10329863" y="0"/>
                </a:cubicBezTo>
                <a:cubicBezTo>
                  <a:pt x="10489845" y="-16480"/>
                  <a:pt x="10750941" y="-9727"/>
                  <a:pt x="11018520" y="0"/>
                </a:cubicBezTo>
                <a:cubicBezTo>
                  <a:pt x="11018113" y="8690"/>
                  <a:pt x="11018366" y="14141"/>
                  <a:pt x="11018520" y="18288"/>
                </a:cubicBezTo>
                <a:cubicBezTo>
                  <a:pt x="10841176" y="-3597"/>
                  <a:pt x="10399304" y="41504"/>
                  <a:pt x="10219677" y="18288"/>
                </a:cubicBezTo>
                <a:cubicBezTo>
                  <a:pt x="10040050" y="-4928"/>
                  <a:pt x="10030762" y="16144"/>
                  <a:pt x="9861575" y="18288"/>
                </a:cubicBezTo>
                <a:cubicBezTo>
                  <a:pt x="9692388" y="20432"/>
                  <a:pt x="9529439" y="40380"/>
                  <a:pt x="9393288" y="18288"/>
                </a:cubicBezTo>
                <a:cubicBezTo>
                  <a:pt x="9257137" y="-3804"/>
                  <a:pt x="8825003" y="25592"/>
                  <a:pt x="8484260" y="18288"/>
                </a:cubicBezTo>
                <a:cubicBezTo>
                  <a:pt x="8143517" y="10984"/>
                  <a:pt x="8082894" y="45968"/>
                  <a:pt x="7795603" y="18288"/>
                </a:cubicBezTo>
                <a:cubicBezTo>
                  <a:pt x="7508312" y="-9392"/>
                  <a:pt x="7466074" y="19486"/>
                  <a:pt x="7327316" y="18288"/>
                </a:cubicBezTo>
                <a:cubicBezTo>
                  <a:pt x="7188558" y="17090"/>
                  <a:pt x="6869645" y="4657"/>
                  <a:pt x="6638658" y="18288"/>
                </a:cubicBezTo>
                <a:cubicBezTo>
                  <a:pt x="6407671" y="31919"/>
                  <a:pt x="6359238" y="35967"/>
                  <a:pt x="6280556" y="18288"/>
                </a:cubicBezTo>
                <a:cubicBezTo>
                  <a:pt x="6201874" y="609"/>
                  <a:pt x="6041216" y="22404"/>
                  <a:pt x="5922455" y="18288"/>
                </a:cubicBezTo>
                <a:cubicBezTo>
                  <a:pt x="5803694" y="14172"/>
                  <a:pt x="5555521" y="48848"/>
                  <a:pt x="5233797" y="18288"/>
                </a:cubicBezTo>
                <a:cubicBezTo>
                  <a:pt x="4912073" y="-12272"/>
                  <a:pt x="4986440" y="-2740"/>
                  <a:pt x="4765510" y="18288"/>
                </a:cubicBezTo>
                <a:cubicBezTo>
                  <a:pt x="4544580" y="39316"/>
                  <a:pt x="4177715" y="18248"/>
                  <a:pt x="3966667" y="18288"/>
                </a:cubicBezTo>
                <a:cubicBezTo>
                  <a:pt x="3755619" y="18328"/>
                  <a:pt x="3664519" y="22387"/>
                  <a:pt x="3498380" y="18288"/>
                </a:cubicBezTo>
                <a:cubicBezTo>
                  <a:pt x="3332241" y="14189"/>
                  <a:pt x="3065858" y="-7524"/>
                  <a:pt x="2699537" y="18288"/>
                </a:cubicBezTo>
                <a:cubicBezTo>
                  <a:pt x="2333216" y="44100"/>
                  <a:pt x="2505666" y="4650"/>
                  <a:pt x="2341436" y="18288"/>
                </a:cubicBezTo>
                <a:cubicBezTo>
                  <a:pt x="2177206" y="31926"/>
                  <a:pt x="1790164" y="19880"/>
                  <a:pt x="1542593" y="18288"/>
                </a:cubicBezTo>
                <a:cubicBezTo>
                  <a:pt x="1295022" y="16696"/>
                  <a:pt x="1218012" y="39325"/>
                  <a:pt x="1074306" y="18288"/>
                </a:cubicBezTo>
                <a:cubicBezTo>
                  <a:pt x="930600" y="-2749"/>
                  <a:pt x="797266" y="24589"/>
                  <a:pt x="716204" y="18288"/>
                </a:cubicBezTo>
                <a:cubicBezTo>
                  <a:pt x="635142" y="11987"/>
                  <a:pt x="344503" y="4139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rgbClr val="4EC1D9"/>
          </a:solidFill>
          <a:ln w="38100" cap="rnd">
            <a:solidFill>
              <a:srgbClr val="4EC1D9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E35B81A-E2D2-C880-F08C-0AA54B63B24F}"/>
              </a:ext>
            </a:extLst>
          </p:cNvPr>
          <p:cNvSpPr txBox="1"/>
          <p:nvPr/>
        </p:nvSpPr>
        <p:spPr>
          <a:xfrm>
            <a:off x="572493" y="2071316"/>
            <a:ext cx="6713552" cy="411917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363538" indent="-2286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ptos" panose="020B0004020202020204" pitchFamily="34" charset="0"/>
              </a:rPr>
              <a:t>Need to build greater consensus</a:t>
            </a:r>
          </a:p>
          <a:p>
            <a:pPr marL="342900" indent="-2286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ptos" panose="020B0004020202020204" pitchFamily="34" charset="0"/>
              </a:rPr>
              <a:t>Facilitator employed to assist planning department</a:t>
            </a:r>
          </a:p>
          <a:p>
            <a:pPr marL="342900" indent="-2286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ptos" panose="020B0004020202020204" pitchFamily="34" charset="0"/>
              </a:rPr>
              <a:t>One-to-one stakeholder meetings underway</a:t>
            </a:r>
          </a:p>
          <a:p>
            <a:pPr marL="342900" indent="-2286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ptos" panose="020B0004020202020204" pitchFamily="34" charset="0"/>
              </a:rPr>
              <a:t>Cross –sectoral inclusion: Businesses, community, resident's associations, schools</a:t>
            </a:r>
          </a:p>
          <a:p>
            <a:pPr marL="342900" indent="-2286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ptos" panose="020B0004020202020204" pitchFamily="34" charset="0"/>
              </a:rPr>
              <a:t>Feedback will inform Transport Plan and LAP</a:t>
            </a:r>
          </a:p>
          <a:p>
            <a:pPr marL="342900" indent="-2286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ptos" panose="020B0004020202020204" pitchFamily="34" charset="0"/>
              </a:rPr>
              <a:t>Briefing with ACM Members following initial meetings</a:t>
            </a:r>
          </a:p>
          <a:p>
            <a:pPr marL="342900" indent="-2286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ptos" panose="020B0004020202020204" pitchFamily="34" charset="0"/>
              </a:rPr>
              <a:t>Followed by public meetings in January 2025</a:t>
            </a:r>
          </a:p>
          <a:p>
            <a:pPr indent="-2286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A0602B-6E88-8507-F17B-B1075155B8A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699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080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1BC2BC1-2939-B775-4210-4547F395D0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7">
            <a:extLst>
              <a:ext uri="{FF2B5EF4-FFF2-40B4-BE49-F238E27FC236}">
                <a16:creationId xmlns:a16="http://schemas.microsoft.com/office/drawing/2014/main" id="{BF1DB4A9-D1E2-F658-4E9D-F7F4323D14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906BDC17-FD17-F0DD-FCC2-CE58B2464B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BA3596-21EB-DF7A-623A-73B691471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1" y="277939"/>
            <a:ext cx="10900274" cy="114136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dirty="0">
                <a:latin typeface="Calibri" panose="020F0502020204030204" pitchFamily="34" charset="0"/>
                <a:cs typeface="Calibri" panose="020F0502020204030204" pitchFamily="34" charset="0"/>
              </a:rPr>
              <a:t>Ongoing Plan Preparation</a:t>
            </a:r>
          </a:p>
        </p:txBody>
      </p:sp>
      <p:sp>
        <p:nvSpPr>
          <p:cNvPr id="29" name="Rectangle 6">
            <a:extLst>
              <a:ext uri="{FF2B5EF4-FFF2-40B4-BE49-F238E27FC236}">
                <a16:creationId xmlns:a16="http://schemas.microsoft.com/office/drawing/2014/main" id="{933E00AB-BB4E-7F06-701D-85619E720D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6072" y="1817073"/>
            <a:ext cx="11018520" cy="18288"/>
          </a:xfrm>
          <a:custGeom>
            <a:avLst/>
            <a:gdLst>
              <a:gd name="connsiteX0" fmla="*/ 0 w 11018520"/>
              <a:gd name="connsiteY0" fmla="*/ 0 h 18288"/>
              <a:gd name="connsiteX1" fmla="*/ 468287 w 11018520"/>
              <a:gd name="connsiteY1" fmla="*/ 0 h 18288"/>
              <a:gd name="connsiteX2" fmla="*/ 1156945 w 11018520"/>
              <a:gd name="connsiteY2" fmla="*/ 0 h 18288"/>
              <a:gd name="connsiteX3" fmla="*/ 1955787 w 11018520"/>
              <a:gd name="connsiteY3" fmla="*/ 0 h 18288"/>
              <a:gd name="connsiteX4" fmla="*/ 2313889 w 11018520"/>
              <a:gd name="connsiteY4" fmla="*/ 0 h 18288"/>
              <a:gd name="connsiteX5" fmla="*/ 2671991 w 11018520"/>
              <a:gd name="connsiteY5" fmla="*/ 0 h 18288"/>
              <a:gd name="connsiteX6" fmla="*/ 3581019 w 11018520"/>
              <a:gd name="connsiteY6" fmla="*/ 0 h 18288"/>
              <a:gd name="connsiteX7" fmla="*/ 4269677 w 11018520"/>
              <a:gd name="connsiteY7" fmla="*/ 0 h 18288"/>
              <a:gd name="connsiteX8" fmla="*/ 4627778 w 11018520"/>
              <a:gd name="connsiteY8" fmla="*/ 0 h 18288"/>
              <a:gd name="connsiteX9" fmla="*/ 5316436 w 11018520"/>
              <a:gd name="connsiteY9" fmla="*/ 0 h 18288"/>
              <a:gd name="connsiteX10" fmla="*/ 6225464 w 11018520"/>
              <a:gd name="connsiteY10" fmla="*/ 0 h 18288"/>
              <a:gd name="connsiteX11" fmla="*/ 6803936 w 11018520"/>
              <a:gd name="connsiteY11" fmla="*/ 0 h 18288"/>
              <a:gd name="connsiteX12" fmla="*/ 7382408 w 11018520"/>
              <a:gd name="connsiteY12" fmla="*/ 0 h 18288"/>
              <a:gd name="connsiteX13" fmla="*/ 8071066 w 11018520"/>
              <a:gd name="connsiteY13" fmla="*/ 0 h 18288"/>
              <a:gd name="connsiteX14" fmla="*/ 8869909 w 11018520"/>
              <a:gd name="connsiteY14" fmla="*/ 0 h 18288"/>
              <a:gd name="connsiteX15" fmla="*/ 9668751 w 11018520"/>
              <a:gd name="connsiteY15" fmla="*/ 0 h 18288"/>
              <a:gd name="connsiteX16" fmla="*/ 11018520 w 11018520"/>
              <a:gd name="connsiteY16" fmla="*/ 0 h 18288"/>
              <a:gd name="connsiteX17" fmla="*/ 11018520 w 11018520"/>
              <a:gd name="connsiteY17" fmla="*/ 18288 h 18288"/>
              <a:gd name="connsiteX18" fmla="*/ 10550233 w 11018520"/>
              <a:gd name="connsiteY18" fmla="*/ 18288 h 18288"/>
              <a:gd name="connsiteX19" fmla="*/ 9641205 w 11018520"/>
              <a:gd name="connsiteY19" fmla="*/ 18288 h 18288"/>
              <a:gd name="connsiteX20" fmla="*/ 8952548 w 11018520"/>
              <a:gd name="connsiteY20" fmla="*/ 18288 h 18288"/>
              <a:gd name="connsiteX21" fmla="*/ 8594446 w 11018520"/>
              <a:gd name="connsiteY21" fmla="*/ 18288 h 18288"/>
              <a:gd name="connsiteX22" fmla="*/ 7905788 w 11018520"/>
              <a:gd name="connsiteY22" fmla="*/ 18288 h 18288"/>
              <a:gd name="connsiteX23" fmla="*/ 7327316 w 11018520"/>
              <a:gd name="connsiteY23" fmla="*/ 18288 h 18288"/>
              <a:gd name="connsiteX24" fmla="*/ 6748844 w 11018520"/>
              <a:gd name="connsiteY24" fmla="*/ 18288 h 18288"/>
              <a:gd name="connsiteX25" fmla="*/ 6170371 w 11018520"/>
              <a:gd name="connsiteY25" fmla="*/ 18288 h 18288"/>
              <a:gd name="connsiteX26" fmla="*/ 5591899 w 11018520"/>
              <a:gd name="connsiteY26" fmla="*/ 18288 h 18288"/>
              <a:gd name="connsiteX27" fmla="*/ 4793056 w 11018520"/>
              <a:gd name="connsiteY27" fmla="*/ 18288 h 18288"/>
              <a:gd name="connsiteX28" fmla="*/ 4104399 w 11018520"/>
              <a:gd name="connsiteY28" fmla="*/ 18288 h 18288"/>
              <a:gd name="connsiteX29" fmla="*/ 3746297 w 11018520"/>
              <a:gd name="connsiteY29" fmla="*/ 18288 h 18288"/>
              <a:gd name="connsiteX30" fmla="*/ 3167825 w 11018520"/>
              <a:gd name="connsiteY30" fmla="*/ 18288 h 18288"/>
              <a:gd name="connsiteX31" fmla="*/ 2368982 w 11018520"/>
              <a:gd name="connsiteY31" fmla="*/ 18288 h 18288"/>
              <a:gd name="connsiteX32" fmla="*/ 1900695 w 11018520"/>
              <a:gd name="connsiteY32" fmla="*/ 18288 h 18288"/>
              <a:gd name="connsiteX33" fmla="*/ 991667 w 11018520"/>
              <a:gd name="connsiteY33" fmla="*/ 18288 h 18288"/>
              <a:gd name="connsiteX34" fmla="*/ 0 w 11018520"/>
              <a:gd name="connsiteY34" fmla="*/ 18288 h 18288"/>
              <a:gd name="connsiteX35" fmla="*/ 0 w 11018520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1018520" h="18288" fill="none" extrusionOk="0">
                <a:moveTo>
                  <a:pt x="0" y="0"/>
                </a:moveTo>
                <a:cubicBezTo>
                  <a:pt x="176840" y="19448"/>
                  <a:pt x="369510" y="1686"/>
                  <a:pt x="468287" y="0"/>
                </a:cubicBezTo>
                <a:cubicBezTo>
                  <a:pt x="567064" y="-1686"/>
                  <a:pt x="844925" y="28710"/>
                  <a:pt x="1156945" y="0"/>
                </a:cubicBezTo>
                <a:cubicBezTo>
                  <a:pt x="1468965" y="-28710"/>
                  <a:pt x="1755775" y="35306"/>
                  <a:pt x="1955787" y="0"/>
                </a:cubicBezTo>
                <a:cubicBezTo>
                  <a:pt x="2155799" y="-35306"/>
                  <a:pt x="2224532" y="-16632"/>
                  <a:pt x="2313889" y="0"/>
                </a:cubicBezTo>
                <a:cubicBezTo>
                  <a:pt x="2403246" y="16632"/>
                  <a:pt x="2494050" y="6083"/>
                  <a:pt x="2671991" y="0"/>
                </a:cubicBezTo>
                <a:cubicBezTo>
                  <a:pt x="2849932" y="-6083"/>
                  <a:pt x="3354152" y="34614"/>
                  <a:pt x="3581019" y="0"/>
                </a:cubicBezTo>
                <a:cubicBezTo>
                  <a:pt x="3807886" y="-34614"/>
                  <a:pt x="4022451" y="14254"/>
                  <a:pt x="4269677" y="0"/>
                </a:cubicBezTo>
                <a:cubicBezTo>
                  <a:pt x="4516903" y="-14254"/>
                  <a:pt x="4514495" y="-13291"/>
                  <a:pt x="4627778" y="0"/>
                </a:cubicBezTo>
                <a:cubicBezTo>
                  <a:pt x="4741061" y="13291"/>
                  <a:pt x="5120758" y="-22660"/>
                  <a:pt x="5316436" y="0"/>
                </a:cubicBezTo>
                <a:cubicBezTo>
                  <a:pt x="5512114" y="22660"/>
                  <a:pt x="5812155" y="-9513"/>
                  <a:pt x="6225464" y="0"/>
                </a:cubicBezTo>
                <a:cubicBezTo>
                  <a:pt x="6638773" y="9513"/>
                  <a:pt x="6545417" y="2479"/>
                  <a:pt x="6803936" y="0"/>
                </a:cubicBezTo>
                <a:cubicBezTo>
                  <a:pt x="7062455" y="-2479"/>
                  <a:pt x="7245098" y="-20209"/>
                  <a:pt x="7382408" y="0"/>
                </a:cubicBezTo>
                <a:cubicBezTo>
                  <a:pt x="7519718" y="20209"/>
                  <a:pt x="7801947" y="19736"/>
                  <a:pt x="8071066" y="0"/>
                </a:cubicBezTo>
                <a:cubicBezTo>
                  <a:pt x="8340185" y="-19736"/>
                  <a:pt x="8495312" y="-6666"/>
                  <a:pt x="8869909" y="0"/>
                </a:cubicBezTo>
                <a:cubicBezTo>
                  <a:pt x="9244506" y="6666"/>
                  <a:pt x="9501461" y="-13745"/>
                  <a:pt x="9668751" y="0"/>
                </a:cubicBezTo>
                <a:cubicBezTo>
                  <a:pt x="9836041" y="13745"/>
                  <a:pt x="10607605" y="14143"/>
                  <a:pt x="11018520" y="0"/>
                </a:cubicBezTo>
                <a:cubicBezTo>
                  <a:pt x="11019166" y="4451"/>
                  <a:pt x="11019010" y="9226"/>
                  <a:pt x="11018520" y="18288"/>
                </a:cubicBezTo>
                <a:cubicBezTo>
                  <a:pt x="10834966" y="15274"/>
                  <a:pt x="10754561" y="35250"/>
                  <a:pt x="10550233" y="18288"/>
                </a:cubicBezTo>
                <a:cubicBezTo>
                  <a:pt x="10345905" y="1326"/>
                  <a:pt x="9906342" y="45884"/>
                  <a:pt x="9641205" y="18288"/>
                </a:cubicBezTo>
                <a:cubicBezTo>
                  <a:pt x="9376068" y="-9308"/>
                  <a:pt x="9177188" y="43988"/>
                  <a:pt x="8952548" y="18288"/>
                </a:cubicBezTo>
                <a:cubicBezTo>
                  <a:pt x="8727908" y="-7412"/>
                  <a:pt x="8707007" y="3271"/>
                  <a:pt x="8594446" y="18288"/>
                </a:cubicBezTo>
                <a:cubicBezTo>
                  <a:pt x="8481885" y="33305"/>
                  <a:pt x="8175004" y="35109"/>
                  <a:pt x="7905788" y="18288"/>
                </a:cubicBezTo>
                <a:cubicBezTo>
                  <a:pt x="7636572" y="1467"/>
                  <a:pt x="7535638" y="7399"/>
                  <a:pt x="7327316" y="18288"/>
                </a:cubicBezTo>
                <a:cubicBezTo>
                  <a:pt x="7118994" y="29177"/>
                  <a:pt x="6978247" y="47205"/>
                  <a:pt x="6748844" y="18288"/>
                </a:cubicBezTo>
                <a:cubicBezTo>
                  <a:pt x="6519441" y="-10629"/>
                  <a:pt x="6459241" y="43308"/>
                  <a:pt x="6170371" y="18288"/>
                </a:cubicBezTo>
                <a:cubicBezTo>
                  <a:pt x="5881501" y="-6732"/>
                  <a:pt x="5736201" y="35971"/>
                  <a:pt x="5591899" y="18288"/>
                </a:cubicBezTo>
                <a:cubicBezTo>
                  <a:pt x="5447597" y="605"/>
                  <a:pt x="4990303" y="20409"/>
                  <a:pt x="4793056" y="18288"/>
                </a:cubicBezTo>
                <a:cubicBezTo>
                  <a:pt x="4595809" y="16167"/>
                  <a:pt x="4271723" y="2909"/>
                  <a:pt x="4104399" y="18288"/>
                </a:cubicBezTo>
                <a:cubicBezTo>
                  <a:pt x="3937075" y="33667"/>
                  <a:pt x="3923235" y="10730"/>
                  <a:pt x="3746297" y="18288"/>
                </a:cubicBezTo>
                <a:cubicBezTo>
                  <a:pt x="3569359" y="25846"/>
                  <a:pt x="3351081" y="24702"/>
                  <a:pt x="3167825" y="18288"/>
                </a:cubicBezTo>
                <a:cubicBezTo>
                  <a:pt x="2984569" y="11874"/>
                  <a:pt x="2708033" y="13293"/>
                  <a:pt x="2368982" y="18288"/>
                </a:cubicBezTo>
                <a:cubicBezTo>
                  <a:pt x="2029931" y="23283"/>
                  <a:pt x="2009060" y="37671"/>
                  <a:pt x="1900695" y="18288"/>
                </a:cubicBezTo>
                <a:cubicBezTo>
                  <a:pt x="1792330" y="-1095"/>
                  <a:pt x="1183178" y="9337"/>
                  <a:pt x="991667" y="18288"/>
                </a:cubicBezTo>
                <a:cubicBezTo>
                  <a:pt x="800156" y="27239"/>
                  <a:pt x="375690" y="34110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1018520" h="18288" stroke="0" extrusionOk="0">
                <a:moveTo>
                  <a:pt x="0" y="0"/>
                </a:moveTo>
                <a:cubicBezTo>
                  <a:pt x="266588" y="-23405"/>
                  <a:pt x="350503" y="-27031"/>
                  <a:pt x="578472" y="0"/>
                </a:cubicBezTo>
                <a:cubicBezTo>
                  <a:pt x="806441" y="27031"/>
                  <a:pt x="803976" y="13604"/>
                  <a:pt x="936574" y="0"/>
                </a:cubicBezTo>
                <a:cubicBezTo>
                  <a:pt x="1069172" y="-13604"/>
                  <a:pt x="1661335" y="-31902"/>
                  <a:pt x="1845602" y="0"/>
                </a:cubicBezTo>
                <a:cubicBezTo>
                  <a:pt x="2029869" y="31902"/>
                  <a:pt x="2273452" y="17005"/>
                  <a:pt x="2424074" y="0"/>
                </a:cubicBezTo>
                <a:cubicBezTo>
                  <a:pt x="2574696" y="-17005"/>
                  <a:pt x="2790864" y="-28133"/>
                  <a:pt x="3002547" y="0"/>
                </a:cubicBezTo>
                <a:cubicBezTo>
                  <a:pt x="3214230" y="28133"/>
                  <a:pt x="3605033" y="-14934"/>
                  <a:pt x="3911575" y="0"/>
                </a:cubicBezTo>
                <a:cubicBezTo>
                  <a:pt x="4218117" y="14934"/>
                  <a:pt x="4198004" y="3604"/>
                  <a:pt x="4379862" y="0"/>
                </a:cubicBezTo>
                <a:cubicBezTo>
                  <a:pt x="4561720" y="-3604"/>
                  <a:pt x="4941151" y="-37368"/>
                  <a:pt x="5288890" y="0"/>
                </a:cubicBezTo>
                <a:cubicBezTo>
                  <a:pt x="5636629" y="37368"/>
                  <a:pt x="6011513" y="-33898"/>
                  <a:pt x="6197918" y="0"/>
                </a:cubicBezTo>
                <a:cubicBezTo>
                  <a:pt x="6384323" y="33898"/>
                  <a:pt x="6555799" y="11241"/>
                  <a:pt x="6886575" y="0"/>
                </a:cubicBezTo>
                <a:cubicBezTo>
                  <a:pt x="7217351" y="-11241"/>
                  <a:pt x="7604472" y="-44614"/>
                  <a:pt x="7795603" y="0"/>
                </a:cubicBezTo>
                <a:cubicBezTo>
                  <a:pt x="7986734" y="44614"/>
                  <a:pt x="8098870" y="-11086"/>
                  <a:pt x="8374075" y="0"/>
                </a:cubicBezTo>
                <a:cubicBezTo>
                  <a:pt x="8649280" y="11086"/>
                  <a:pt x="8701749" y="-25020"/>
                  <a:pt x="8952548" y="0"/>
                </a:cubicBezTo>
                <a:cubicBezTo>
                  <a:pt x="9203347" y="25020"/>
                  <a:pt x="9519297" y="4274"/>
                  <a:pt x="9751390" y="0"/>
                </a:cubicBezTo>
                <a:cubicBezTo>
                  <a:pt x="9983483" y="-4274"/>
                  <a:pt x="10169881" y="16480"/>
                  <a:pt x="10329863" y="0"/>
                </a:cubicBezTo>
                <a:cubicBezTo>
                  <a:pt x="10489845" y="-16480"/>
                  <a:pt x="10750941" y="-9727"/>
                  <a:pt x="11018520" y="0"/>
                </a:cubicBezTo>
                <a:cubicBezTo>
                  <a:pt x="11018113" y="8690"/>
                  <a:pt x="11018366" y="14141"/>
                  <a:pt x="11018520" y="18288"/>
                </a:cubicBezTo>
                <a:cubicBezTo>
                  <a:pt x="10841176" y="-3597"/>
                  <a:pt x="10399304" y="41504"/>
                  <a:pt x="10219677" y="18288"/>
                </a:cubicBezTo>
                <a:cubicBezTo>
                  <a:pt x="10040050" y="-4928"/>
                  <a:pt x="10030762" y="16144"/>
                  <a:pt x="9861575" y="18288"/>
                </a:cubicBezTo>
                <a:cubicBezTo>
                  <a:pt x="9692388" y="20432"/>
                  <a:pt x="9529439" y="40380"/>
                  <a:pt x="9393288" y="18288"/>
                </a:cubicBezTo>
                <a:cubicBezTo>
                  <a:pt x="9257137" y="-3804"/>
                  <a:pt x="8825003" y="25592"/>
                  <a:pt x="8484260" y="18288"/>
                </a:cubicBezTo>
                <a:cubicBezTo>
                  <a:pt x="8143517" y="10984"/>
                  <a:pt x="8082894" y="45968"/>
                  <a:pt x="7795603" y="18288"/>
                </a:cubicBezTo>
                <a:cubicBezTo>
                  <a:pt x="7508312" y="-9392"/>
                  <a:pt x="7466074" y="19486"/>
                  <a:pt x="7327316" y="18288"/>
                </a:cubicBezTo>
                <a:cubicBezTo>
                  <a:pt x="7188558" y="17090"/>
                  <a:pt x="6869645" y="4657"/>
                  <a:pt x="6638658" y="18288"/>
                </a:cubicBezTo>
                <a:cubicBezTo>
                  <a:pt x="6407671" y="31919"/>
                  <a:pt x="6359238" y="35967"/>
                  <a:pt x="6280556" y="18288"/>
                </a:cubicBezTo>
                <a:cubicBezTo>
                  <a:pt x="6201874" y="609"/>
                  <a:pt x="6041216" y="22404"/>
                  <a:pt x="5922455" y="18288"/>
                </a:cubicBezTo>
                <a:cubicBezTo>
                  <a:pt x="5803694" y="14172"/>
                  <a:pt x="5555521" y="48848"/>
                  <a:pt x="5233797" y="18288"/>
                </a:cubicBezTo>
                <a:cubicBezTo>
                  <a:pt x="4912073" y="-12272"/>
                  <a:pt x="4986440" y="-2740"/>
                  <a:pt x="4765510" y="18288"/>
                </a:cubicBezTo>
                <a:cubicBezTo>
                  <a:pt x="4544580" y="39316"/>
                  <a:pt x="4177715" y="18248"/>
                  <a:pt x="3966667" y="18288"/>
                </a:cubicBezTo>
                <a:cubicBezTo>
                  <a:pt x="3755619" y="18328"/>
                  <a:pt x="3664519" y="22387"/>
                  <a:pt x="3498380" y="18288"/>
                </a:cubicBezTo>
                <a:cubicBezTo>
                  <a:pt x="3332241" y="14189"/>
                  <a:pt x="3065858" y="-7524"/>
                  <a:pt x="2699537" y="18288"/>
                </a:cubicBezTo>
                <a:cubicBezTo>
                  <a:pt x="2333216" y="44100"/>
                  <a:pt x="2505666" y="4650"/>
                  <a:pt x="2341436" y="18288"/>
                </a:cubicBezTo>
                <a:cubicBezTo>
                  <a:pt x="2177206" y="31926"/>
                  <a:pt x="1790164" y="19880"/>
                  <a:pt x="1542593" y="18288"/>
                </a:cubicBezTo>
                <a:cubicBezTo>
                  <a:pt x="1295022" y="16696"/>
                  <a:pt x="1218012" y="39325"/>
                  <a:pt x="1074306" y="18288"/>
                </a:cubicBezTo>
                <a:cubicBezTo>
                  <a:pt x="930600" y="-2749"/>
                  <a:pt x="797266" y="24589"/>
                  <a:pt x="716204" y="18288"/>
                </a:cubicBezTo>
                <a:cubicBezTo>
                  <a:pt x="635142" y="11987"/>
                  <a:pt x="344503" y="4139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rgbClr val="08C8E1"/>
          </a:solidFill>
          <a:ln w="38100" cap="rnd">
            <a:solidFill>
              <a:srgbClr val="08C8E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F05042-C6E8-2E3D-A33D-77B93BE807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38141" y="2215234"/>
            <a:ext cx="6888216" cy="4364827"/>
          </a:xfrm>
        </p:spPr>
        <p:txBody>
          <a:bodyPr vert="horz" lIns="91440" tIns="45720" rIns="91440" bIns="45720" rtlCol="0" anchor="t">
            <a:normAutofit fontScale="25000" lnSpcReduction="20000"/>
          </a:bodyPr>
          <a:lstStyle/>
          <a:p>
            <a:pPr marL="457200" lvl="0" indent="-228600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8000" b="1" dirty="0">
                <a:latin typeface="Calibri" panose="020F0502020204030204" pitchFamily="34" charset="0"/>
                <a:cs typeface="Calibri" panose="020F0502020204030204" pitchFamily="34" charset="0"/>
              </a:rPr>
              <a:t>Urban Design Strategy </a:t>
            </a:r>
            <a:r>
              <a:rPr lang="en-US" sz="8000" dirty="0">
                <a:latin typeface="Calibri" panose="020F0502020204030204" pitchFamily="34" charset="0"/>
                <a:cs typeface="Calibri" panose="020F0502020204030204" pitchFamily="34" charset="0"/>
              </a:rPr>
              <a:t>to include:</a:t>
            </a:r>
          </a:p>
          <a:p>
            <a:pPr marL="914400" lvl="1" indent="-228600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6200" dirty="0">
                <a:latin typeface="Calibri" panose="020F0502020204030204" pitchFamily="34" charset="0"/>
                <a:cs typeface="Calibri" panose="020F0502020204030204" pitchFamily="34" charset="0"/>
              </a:rPr>
              <a:t>Conservation objectives</a:t>
            </a:r>
          </a:p>
          <a:p>
            <a:pPr marL="914400" lvl="1" indent="-228600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6200" dirty="0">
                <a:latin typeface="Calibri" panose="020F0502020204030204" pitchFamily="34" charset="0"/>
                <a:cs typeface="Calibri" panose="020F0502020204030204" pitchFamily="34" charset="0"/>
              </a:rPr>
              <a:t>Green Infrastructure strategy</a:t>
            </a:r>
          </a:p>
          <a:p>
            <a:pPr marL="914400" lvl="1" indent="-228600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6200" dirty="0">
                <a:latin typeface="Calibri" panose="020F0502020204030204" pitchFamily="34" charset="0"/>
                <a:cs typeface="Calibri" panose="020F0502020204030204" pitchFamily="34" charset="0"/>
              </a:rPr>
              <a:t>Integration of movement strategy</a:t>
            </a:r>
          </a:p>
          <a:p>
            <a:pPr marL="914400" lvl="1" indent="-228600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6200" dirty="0">
                <a:latin typeface="Calibri" panose="020F0502020204030204" pitchFamily="34" charset="0"/>
                <a:cs typeface="Calibri" panose="020F0502020204030204" pitchFamily="34" charset="0"/>
              </a:rPr>
              <a:t>Village enhancement schemes</a:t>
            </a:r>
          </a:p>
          <a:p>
            <a:pPr marL="914400" lvl="1" indent="-228600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6200" dirty="0">
                <a:latin typeface="Calibri" panose="020F0502020204030204" pitchFamily="34" charset="0"/>
                <a:cs typeface="Calibri" panose="020F0502020204030204" pitchFamily="34" charset="0"/>
              </a:rPr>
              <a:t>Principles for development</a:t>
            </a:r>
          </a:p>
          <a:p>
            <a:pPr marL="457200" lvl="0" indent="-228600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8000" b="1" dirty="0">
                <a:latin typeface="Calibri" panose="020F0502020204030204" pitchFamily="34" charset="0"/>
                <a:cs typeface="Calibri" panose="020F0502020204030204" pitchFamily="34" charset="0"/>
              </a:rPr>
              <a:t>Conservation architects </a:t>
            </a:r>
          </a:p>
          <a:p>
            <a:pPr marL="914400" lvl="1" indent="-228600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6200" dirty="0">
                <a:latin typeface="Calibri" panose="020F0502020204030204" pitchFamily="34" charset="0"/>
                <a:cs typeface="Calibri" panose="020F0502020204030204" pitchFamily="34" charset="0"/>
              </a:rPr>
              <a:t>Character appraisals for ACAs</a:t>
            </a:r>
          </a:p>
          <a:p>
            <a:pPr marL="914400" lvl="1" indent="-228600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6200" dirty="0">
                <a:latin typeface="Calibri" panose="020F0502020204030204" pitchFamily="34" charset="0"/>
                <a:cs typeface="Calibri" panose="020F0502020204030204" pitchFamily="34" charset="0"/>
              </a:rPr>
              <a:t>Conservation Plan including recommendations for inclusion of objectives in LAP</a:t>
            </a:r>
          </a:p>
          <a:p>
            <a:pPr marL="914400" lvl="1" indent="-228600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6200" dirty="0">
                <a:latin typeface="Calibri" panose="020F0502020204030204" pitchFamily="34" charset="0"/>
                <a:cs typeface="Calibri" panose="020F0502020204030204" pitchFamily="34" charset="0"/>
              </a:rPr>
              <a:t>Identification of important heritage buildings and structures. Two ‘walk abouts’ were held with members of public earlier in 2024. </a:t>
            </a:r>
          </a:p>
          <a:p>
            <a:pPr marL="457200" lvl="0" indent="-228600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8000" b="1" dirty="0">
                <a:latin typeface="Calibri" panose="020F0502020204030204" pitchFamily="34" charset="0"/>
                <a:cs typeface="Calibri" panose="020F0502020204030204" pitchFamily="34" charset="0"/>
              </a:rPr>
              <a:t>Environmental Consultants </a:t>
            </a:r>
            <a:r>
              <a:rPr lang="en-US" sz="8000" dirty="0">
                <a:latin typeface="Calibri" panose="020F0502020204030204" pitchFamily="34" charset="0"/>
                <a:cs typeface="Calibri" panose="020F0502020204030204" pitchFamily="34" charset="0"/>
              </a:rPr>
              <a:t>– SEA and AA and SFRA</a:t>
            </a:r>
          </a:p>
          <a:p>
            <a:pPr algn="l"/>
            <a:endParaRPr lang="en-IE" sz="6400" b="1" i="0" u="none" strike="noStrike" baseline="0" dirty="0">
              <a:solidFill>
                <a:srgbClr val="2D618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57250" indent="-857250" algn="l">
              <a:buFont typeface="Arial" panose="020B0604020202020204" pitchFamily="34" charset="0"/>
              <a:buChar char="•"/>
            </a:pPr>
            <a:endParaRPr lang="en-IE" sz="6400" b="1" i="0" u="none" strike="noStrike" baseline="0" dirty="0">
              <a:solidFill>
                <a:srgbClr val="2D618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IE" sz="2300" b="1" dirty="0">
              <a:solidFill>
                <a:srgbClr val="2D6184"/>
              </a:solidFill>
              <a:latin typeface="ArialRoundedMTBold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IE" sz="2300" b="1" i="0" u="none" strike="noStrike" baseline="0" dirty="0">
              <a:solidFill>
                <a:srgbClr val="2D6184"/>
              </a:solidFill>
              <a:latin typeface="ArialRoundedMTBold"/>
            </a:endParaRPr>
          </a:p>
          <a:p>
            <a:pPr algn="l"/>
            <a:r>
              <a:rPr lang="en-IE" sz="1800" b="1" i="0" u="none" strike="noStrike" baseline="0" dirty="0">
                <a:solidFill>
                  <a:srgbClr val="FFFFFF"/>
                </a:solidFill>
                <a:latin typeface="ArialRoundedMTBold"/>
              </a:rPr>
              <a:t>1. Movement and Transport</a:t>
            </a:r>
          </a:p>
          <a:p>
            <a:pPr algn="l"/>
            <a:r>
              <a:rPr lang="en-IE" sz="1800" b="1" i="0" u="none" strike="noStrike" baseline="0" dirty="0">
                <a:solidFill>
                  <a:srgbClr val="FFFFFF"/>
                </a:solidFill>
                <a:latin typeface="ArialRoundedMTBold"/>
              </a:rPr>
              <a:t>2. Social and Community Facilities</a:t>
            </a:r>
          </a:p>
          <a:p>
            <a:pPr algn="l"/>
            <a:r>
              <a:rPr lang="en-IE" sz="1800" b="1" i="0" u="none" strike="noStrike" baseline="0" dirty="0">
                <a:solidFill>
                  <a:srgbClr val="FFFFFF"/>
                </a:solidFill>
                <a:latin typeface="ArialRoundedMTBold"/>
              </a:rPr>
              <a:t>3. Culture and Heritage</a:t>
            </a:r>
          </a:p>
          <a:p>
            <a:pPr algn="l"/>
            <a:r>
              <a:rPr lang="en-IE" sz="1800" b="1" i="0" u="none" strike="noStrike" baseline="0" dirty="0">
                <a:solidFill>
                  <a:srgbClr val="FFFFFF"/>
                </a:solidFill>
                <a:latin typeface="ArialRoundedMTBold"/>
              </a:rPr>
              <a:t>4. Environment, Biodiversity and Planting</a:t>
            </a:r>
            <a:endParaRPr lang="en-IE" sz="1800" b="1" i="0" u="none" strike="noStrike" baseline="0" dirty="0">
              <a:solidFill>
                <a:srgbClr val="2D6184"/>
              </a:solidFill>
              <a:latin typeface="ArialRoundedMTBold"/>
            </a:endParaRPr>
          </a:p>
          <a:p>
            <a:pPr algn="l"/>
            <a:r>
              <a:rPr lang="en-IE" sz="1800" b="1" i="0" u="none" strike="noStrike" baseline="0" dirty="0">
                <a:solidFill>
                  <a:srgbClr val="FFFFFF"/>
                </a:solidFill>
                <a:latin typeface="ArialRoundedMTBold"/>
              </a:rPr>
              <a:t>1. Movement and Transport</a:t>
            </a:r>
          </a:p>
          <a:p>
            <a:pPr algn="l"/>
            <a:r>
              <a:rPr lang="en-IE" sz="1800" b="1" i="0" u="none" strike="noStrike" baseline="0" dirty="0">
                <a:solidFill>
                  <a:srgbClr val="FFFFFF"/>
                </a:solidFill>
                <a:latin typeface="ArialRoundedMTBold"/>
              </a:rPr>
              <a:t>2. Social and Community Facilities</a:t>
            </a:r>
          </a:p>
          <a:p>
            <a:pPr algn="l"/>
            <a:r>
              <a:rPr lang="en-IE" sz="1800" b="1" i="0" u="none" strike="noStrike" baseline="0" dirty="0">
                <a:solidFill>
                  <a:srgbClr val="FFFFFF"/>
                </a:solidFill>
                <a:latin typeface="ArialRoundedMTBold"/>
              </a:rPr>
              <a:t>3. Culture and Heritage</a:t>
            </a:r>
          </a:p>
          <a:p>
            <a:pPr algn="l"/>
            <a:r>
              <a:rPr lang="en-IE" sz="1800" b="1" i="0" u="none" strike="noStrike" baseline="0" dirty="0">
                <a:solidFill>
                  <a:srgbClr val="FFFFFF"/>
                </a:solidFill>
                <a:latin typeface="ArialRoundedMTBold"/>
              </a:rPr>
              <a:t>4. Environment, Biodiversity and Planting</a:t>
            </a:r>
            <a:endParaRPr lang="en-IE" sz="1800" b="1" dirty="0">
              <a:solidFill>
                <a:srgbClr val="2D6184"/>
              </a:solidFill>
              <a:latin typeface="ArialRoundedMTBold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3A4CA6-F18F-0E56-779F-074DA72D5B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8900" y="2022692"/>
            <a:ext cx="3494155" cy="4749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1760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C9E4A0F-4912-A3BB-2220-16AA33BCF1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7">
            <a:extLst>
              <a:ext uri="{FF2B5EF4-FFF2-40B4-BE49-F238E27FC236}">
                <a16:creationId xmlns:a16="http://schemas.microsoft.com/office/drawing/2014/main" id="{C811AE35-3120-7702-49AE-CB353A9927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505BE7C0-3121-E7C3-C0B3-9B0BA6263B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5BD34E-23C7-9F11-D5B2-F636E307B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1" y="277939"/>
            <a:ext cx="10900274" cy="114136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dirty="0">
                <a:latin typeface="Calibri" panose="020F0502020204030204" pitchFamily="34" charset="0"/>
                <a:cs typeface="Calibri" panose="020F0502020204030204" pitchFamily="34" charset="0"/>
              </a:rPr>
              <a:t>Ongoing Plan Preparation</a:t>
            </a:r>
          </a:p>
        </p:txBody>
      </p:sp>
      <p:sp>
        <p:nvSpPr>
          <p:cNvPr id="29" name="Rectangle 6">
            <a:extLst>
              <a:ext uri="{FF2B5EF4-FFF2-40B4-BE49-F238E27FC236}">
                <a16:creationId xmlns:a16="http://schemas.microsoft.com/office/drawing/2014/main" id="{E8CBC0C3-3C54-295D-141C-150033B5B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6072" y="1817073"/>
            <a:ext cx="11018520" cy="18288"/>
          </a:xfrm>
          <a:custGeom>
            <a:avLst/>
            <a:gdLst>
              <a:gd name="connsiteX0" fmla="*/ 0 w 11018520"/>
              <a:gd name="connsiteY0" fmla="*/ 0 h 18288"/>
              <a:gd name="connsiteX1" fmla="*/ 468287 w 11018520"/>
              <a:gd name="connsiteY1" fmla="*/ 0 h 18288"/>
              <a:gd name="connsiteX2" fmla="*/ 1156945 w 11018520"/>
              <a:gd name="connsiteY2" fmla="*/ 0 h 18288"/>
              <a:gd name="connsiteX3" fmla="*/ 1955787 w 11018520"/>
              <a:gd name="connsiteY3" fmla="*/ 0 h 18288"/>
              <a:gd name="connsiteX4" fmla="*/ 2313889 w 11018520"/>
              <a:gd name="connsiteY4" fmla="*/ 0 h 18288"/>
              <a:gd name="connsiteX5" fmla="*/ 2671991 w 11018520"/>
              <a:gd name="connsiteY5" fmla="*/ 0 h 18288"/>
              <a:gd name="connsiteX6" fmla="*/ 3581019 w 11018520"/>
              <a:gd name="connsiteY6" fmla="*/ 0 h 18288"/>
              <a:gd name="connsiteX7" fmla="*/ 4269677 w 11018520"/>
              <a:gd name="connsiteY7" fmla="*/ 0 h 18288"/>
              <a:gd name="connsiteX8" fmla="*/ 4627778 w 11018520"/>
              <a:gd name="connsiteY8" fmla="*/ 0 h 18288"/>
              <a:gd name="connsiteX9" fmla="*/ 5316436 w 11018520"/>
              <a:gd name="connsiteY9" fmla="*/ 0 h 18288"/>
              <a:gd name="connsiteX10" fmla="*/ 6225464 w 11018520"/>
              <a:gd name="connsiteY10" fmla="*/ 0 h 18288"/>
              <a:gd name="connsiteX11" fmla="*/ 6803936 w 11018520"/>
              <a:gd name="connsiteY11" fmla="*/ 0 h 18288"/>
              <a:gd name="connsiteX12" fmla="*/ 7382408 w 11018520"/>
              <a:gd name="connsiteY12" fmla="*/ 0 h 18288"/>
              <a:gd name="connsiteX13" fmla="*/ 8071066 w 11018520"/>
              <a:gd name="connsiteY13" fmla="*/ 0 h 18288"/>
              <a:gd name="connsiteX14" fmla="*/ 8869909 w 11018520"/>
              <a:gd name="connsiteY14" fmla="*/ 0 h 18288"/>
              <a:gd name="connsiteX15" fmla="*/ 9668751 w 11018520"/>
              <a:gd name="connsiteY15" fmla="*/ 0 h 18288"/>
              <a:gd name="connsiteX16" fmla="*/ 11018520 w 11018520"/>
              <a:gd name="connsiteY16" fmla="*/ 0 h 18288"/>
              <a:gd name="connsiteX17" fmla="*/ 11018520 w 11018520"/>
              <a:gd name="connsiteY17" fmla="*/ 18288 h 18288"/>
              <a:gd name="connsiteX18" fmla="*/ 10550233 w 11018520"/>
              <a:gd name="connsiteY18" fmla="*/ 18288 h 18288"/>
              <a:gd name="connsiteX19" fmla="*/ 9641205 w 11018520"/>
              <a:gd name="connsiteY19" fmla="*/ 18288 h 18288"/>
              <a:gd name="connsiteX20" fmla="*/ 8952548 w 11018520"/>
              <a:gd name="connsiteY20" fmla="*/ 18288 h 18288"/>
              <a:gd name="connsiteX21" fmla="*/ 8594446 w 11018520"/>
              <a:gd name="connsiteY21" fmla="*/ 18288 h 18288"/>
              <a:gd name="connsiteX22" fmla="*/ 7905788 w 11018520"/>
              <a:gd name="connsiteY22" fmla="*/ 18288 h 18288"/>
              <a:gd name="connsiteX23" fmla="*/ 7327316 w 11018520"/>
              <a:gd name="connsiteY23" fmla="*/ 18288 h 18288"/>
              <a:gd name="connsiteX24" fmla="*/ 6748844 w 11018520"/>
              <a:gd name="connsiteY24" fmla="*/ 18288 h 18288"/>
              <a:gd name="connsiteX25" fmla="*/ 6170371 w 11018520"/>
              <a:gd name="connsiteY25" fmla="*/ 18288 h 18288"/>
              <a:gd name="connsiteX26" fmla="*/ 5591899 w 11018520"/>
              <a:gd name="connsiteY26" fmla="*/ 18288 h 18288"/>
              <a:gd name="connsiteX27" fmla="*/ 4793056 w 11018520"/>
              <a:gd name="connsiteY27" fmla="*/ 18288 h 18288"/>
              <a:gd name="connsiteX28" fmla="*/ 4104399 w 11018520"/>
              <a:gd name="connsiteY28" fmla="*/ 18288 h 18288"/>
              <a:gd name="connsiteX29" fmla="*/ 3746297 w 11018520"/>
              <a:gd name="connsiteY29" fmla="*/ 18288 h 18288"/>
              <a:gd name="connsiteX30" fmla="*/ 3167825 w 11018520"/>
              <a:gd name="connsiteY30" fmla="*/ 18288 h 18288"/>
              <a:gd name="connsiteX31" fmla="*/ 2368982 w 11018520"/>
              <a:gd name="connsiteY31" fmla="*/ 18288 h 18288"/>
              <a:gd name="connsiteX32" fmla="*/ 1900695 w 11018520"/>
              <a:gd name="connsiteY32" fmla="*/ 18288 h 18288"/>
              <a:gd name="connsiteX33" fmla="*/ 991667 w 11018520"/>
              <a:gd name="connsiteY33" fmla="*/ 18288 h 18288"/>
              <a:gd name="connsiteX34" fmla="*/ 0 w 11018520"/>
              <a:gd name="connsiteY34" fmla="*/ 18288 h 18288"/>
              <a:gd name="connsiteX35" fmla="*/ 0 w 11018520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1018520" h="18288" fill="none" extrusionOk="0">
                <a:moveTo>
                  <a:pt x="0" y="0"/>
                </a:moveTo>
                <a:cubicBezTo>
                  <a:pt x="176840" y="19448"/>
                  <a:pt x="369510" y="1686"/>
                  <a:pt x="468287" y="0"/>
                </a:cubicBezTo>
                <a:cubicBezTo>
                  <a:pt x="567064" y="-1686"/>
                  <a:pt x="844925" y="28710"/>
                  <a:pt x="1156945" y="0"/>
                </a:cubicBezTo>
                <a:cubicBezTo>
                  <a:pt x="1468965" y="-28710"/>
                  <a:pt x="1755775" y="35306"/>
                  <a:pt x="1955787" y="0"/>
                </a:cubicBezTo>
                <a:cubicBezTo>
                  <a:pt x="2155799" y="-35306"/>
                  <a:pt x="2224532" y="-16632"/>
                  <a:pt x="2313889" y="0"/>
                </a:cubicBezTo>
                <a:cubicBezTo>
                  <a:pt x="2403246" y="16632"/>
                  <a:pt x="2494050" y="6083"/>
                  <a:pt x="2671991" y="0"/>
                </a:cubicBezTo>
                <a:cubicBezTo>
                  <a:pt x="2849932" y="-6083"/>
                  <a:pt x="3354152" y="34614"/>
                  <a:pt x="3581019" y="0"/>
                </a:cubicBezTo>
                <a:cubicBezTo>
                  <a:pt x="3807886" y="-34614"/>
                  <a:pt x="4022451" y="14254"/>
                  <a:pt x="4269677" y="0"/>
                </a:cubicBezTo>
                <a:cubicBezTo>
                  <a:pt x="4516903" y="-14254"/>
                  <a:pt x="4514495" y="-13291"/>
                  <a:pt x="4627778" y="0"/>
                </a:cubicBezTo>
                <a:cubicBezTo>
                  <a:pt x="4741061" y="13291"/>
                  <a:pt x="5120758" y="-22660"/>
                  <a:pt x="5316436" y="0"/>
                </a:cubicBezTo>
                <a:cubicBezTo>
                  <a:pt x="5512114" y="22660"/>
                  <a:pt x="5812155" y="-9513"/>
                  <a:pt x="6225464" y="0"/>
                </a:cubicBezTo>
                <a:cubicBezTo>
                  <a:pt x="6638773" y="9513"/>
                  <a:pt x="6545417" y="2479"/>
                  <a:pt x="6803936" y="0"/>
                </a:cubicBezTo>
                <a:cubicBezTo>
                  <a:pt x="7062455" y="-2479"/>
                  <a:pt x="7245098" y="-20209"/>
                  <a:pt x="7382408" y="0"/>
                </a:cubicBezTo>
                <a:cubicBezTo>
                  <a:pt x="7519718" y="20209"/>
                  <a:pt x="7801947" y="19736"/>
                  <a:pt x="8071066" y="0"/>
                </a:cubicBezTo>
                <a:cubicBezTo>
                  <a:pt x="8340185" y="-19736"/>
                  <a:pt x="8495312" y="-6666"/>
                  <a:pt x="8869909" y="0"/>
                </a:cubicBezTo>
                <a:cubicBezTo>
                  <a:pt x="9244506" y="6666"/>
                  <a:pt x="9501461" y="-13745"/>
                  <a:pt x="9668751" y="0"/>
                </a:cubicBezTo>
                <a:cubicBezTo>
                  <a:pt x="9836041" y="13745"/>
                  <a:pt x="10607605" y="14143"/>
                  <a:pt x="11018520" y="0"/>
                </a:cubicBezTo>
                <a:cubicBezTo>
                  <a:pt x="11019166" y="4451"/>
                  <a:pt x="11019010" y="9226"/>
                  <a:pt x="11018520" y="18288"/>
                </a:cubicBezTo>
                <a:cubicBezTo>
                  <a:pt x="10834966" y="15274"/>
                  <a:pt x="10754561" y="35250"/>
                  <a:pt x="10550233" y="18288"/>
                </a:cubicBezTo>
                <a:cubicBezTo>
                  <a:pt x="10345905" y="1326"/>
                  <a:pt x="9906342" y="45884"/>
                  <a:pt x="9641205" y="18288"/>
                </a:cubicBezTo>
                <a:cubicBezTo>
                  <a:pt x="9376068" y="-9308"/>
                  <a:pt x="9177188" y="43988"/>
                  <a:pt x="8952548" y="18288"/>
                </a:cubicBezTo>
                <a:cubicBezTo>
                  <a:pt x="8727908" y="-7412"/>
                  <a:pt x="8707007" y="3271"/>
                  <a:pt x="8594446" y="18288"/>
                </a:cubicBezTo>
                <a:cubicBezTo>
                  <a:pt x="8481885" y="33305"/>
                  <a:pt x="8175004" y="35109"/>
                  <a:pt x="7905788" y="18288"/>
                </a:cubicBezTo>
                <a:cubicBezTo>
                  <a:pt x="7636572" y="1467"/>
                  <a:pt x="7535638" y="7399"/>
                  <a:pt x="7327316" y="18288"/>
                </a:cubicBezTo>
                <a:cubicBezTo>
                  <a:pt x="7118994" y="29177"/>
                  <a:pt x="6978247" y="47205"/>
                  <a:pt x="6748844" y="18288"/>
                </a:cubicBezTo>
                <a:cubicBezTo>
                  <a:pt x="6519441" y="-10629"/>
                  <a:pt x="6459241" y="43308"/>
                  <a:pt x="6170371" y="18288"/>
                </a:cubicBezTo>
                <a:cubicBezTo>
                  <a:pt x="5881501" y="-6732"/>
                  <a:pt x="5736201" y="35971"/>
                  <a:pt x="5591899" y="18288"/>
                </a:cubicBezTo>
                <a:cubicBezTo>
                  <a:pt x="5447597" y="605"/>
                  <a:pt x="4990303" y="20409"/>
                  <a:pt x="4793056" y="18288"/>
                </a:cubicBezTo>
                <a:cubicBezTo>
                  <a:pt x="4595809" y="16167"/>
                  <a:pt x="4271723" y="2909"/>
                  <a:pt x="4104399" y="18288"/>
                </a:cubicBezTo>
                <a:cubicBezTo>
                  <a:pt x="3937075" y="33667"/>
                  <a:pt x="3923235" y="10730"/>
                  <a:pt x="3746297" y="18288"/>
                </a:cubicBezTo>
                <a:cubicBezTo>
                  <a:pt x="3569359" y="25846"/>
                  <a:pt x="3351081" y="24702"/>
                  <a:pt x="3167825" y="18288"/>
                </a:cubicBezTo>
                <a:cubicBezTo>
                  <a:pt x="2984569" y="11874"/>
                  <a:pt x="2708033" y="13293"/>
                  <a:pt x="2368982" y="18288"/>
                </a:cubicBezTo>
                <a:cubicBezTo>
                  <a:pt x="2029931" y="23283"/>
                  <a:pt x="2009060" y="37671"/>
                  <a:pt x="1900695" y="18288"/>
                </a:cubicBezTo>
                <a:cubicBezTo>
                  <a:pt x="1792330" y="-1095"/>
                  <a:pt x="1183178" y="9337"/>
                  <a:pt x="991667" y="18288"/>
                </a:cubicBezTo>
                <a:cubicBezTo>
                  <a:pt x="800156" y="27239"/>
                  <a:pt x="375690" y="34110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1018520" h="18288" stroke="0" extrusionOk="0">
                <a:moveTo>
                  <a:pt x="0" y="0"/>
                </a:moveTo>
                <a:cubicBezTo>
                  <a:pt x="266588" y="-23405"/>
                  <a:pt x="350503" y="-27031"/>
                  <a:pt x="578472" y="0"/>
                </a:cubicBezTo>
                <a:cubicBezTo>
                  <a:pt x="806441" y="27031"/>
                  <a:pt x="803976" y="13604"/>
                  <a:pt x="936574" y="0"/>
                </a:cubicBezTo>
                <a:cubicBezTo>
                  <a:pt x="1069172" y="-13604"/>
                  <a:pt x="1661335" y="-31902"/>
                  <a:pt x="1845602" y="0"/>
                </a:cubicBezTo>
                <a:cubicBezTo>
                  <a:pt x="2029869" y="31902"/>
                  <a:pt x="2273452" y="17005"/>
                  <a:pt x="2424074" y="0"/>
                </a:cubicBezTo>
                <a:cubicBezTo>
                  <a:pt x="2574696" y="-17005"/>
                  <a:pt x="2790864" y="-28133"/>
                  <a:pt x="3002547" y="0"/>
                </a:cubicBezTo>
                <a:cubicBezTo>
                  <a:pt x="3214230" y="28133"/>
                  <a:pt x="3605033" y="-14934"/>
                  <a:pt x="3911575" y="0"/>
                </a:cubicBezTo>
                <a:cubicBezTo>
                  <a:pt x="4218117" y="14934"/>
                  <a:pt x="4198004" y="3604"/>
                  <a:pt x="4379862" y="0"/>
                </a:cubicBezTo>
                <a:cubicBezTo>
                  <a:pt x="4561720" y="-3604"/>
                  <a:pt x="4941151" y="-37368"/>
                  <a:pt x="5288890" y="0"/>
                </a:cubicBezTo>
                <a:cubicBezTo>
                  <a:pt x="5636629" y="37368"/>
                  <a:pt x="6011513" y="-33898"/>
                  <a:pt x="6197918" y="0"/>
                </a:cubicBezTo>
                <a:cubicBezTo>
                  <a:pt x="6384323" y="33898"/>
                  <a:pt x="6555799" y="11241"/>
                  <a:pt x="6886575" y="0"/>
                </a:cubicBezTo>
                <a:cubicBezTo>
                  <a:pt x="7217351" y="-11241"/>
                  <a:pt x="7604472" y="-44614"/>
                  <a:pt x="7795603" y="0"/>
                </a:cubicBezTo>
                <a:cubicBezTo>
                  <a:pt x="7986734" y="44614"/>
                  <a:pt x="8098870" y="-11086"/>
                  <a:pt x="8374075" y="0"/>
                </a:cubicBezTo>
                <a:cubicBezTo>
                  <a:pt x="8649280" y="11086"/>
                  <a:pt x="8701749" y="-25020"/>
                  <a:pt x="8952548" y="0"/>
                </a:cubicBezTo>
                <a:cubicBezTo>
                  <a:pt x="9203347" y="25020"/>
                  <a:pt x="9519297" y="4274"/>
                  <a:pt x="9751390" y="0"/>
                </a:cubicBezTo>
                <a:cubicBezTo>
                  <a:pt x="9983483" y="-4274"/>
                  <a:pt x="10169881" y="16480"/>
                  <a:pt x="10329863" y="0"/>
                </a:cubicBezTo>
                <a:cubicBezTo>
                  <a:pt x="10489845" y="-16480"/>
                  <a:pt x="10750941" y="-9727"/>
                  <a:pt x="11018520" y="0"/>
                </a:cubicBezTo>
                <a:cubicBezTo>
                  <a:pt x="11018113" y="8690"/>
                  <a:pt x="11018366" y="14141"/>
                  <a:pt x="11018520" y="18288"/>
                </a:cubicBezTo>
                <a:cubicBezTo>
                  <a:pt x="10841176" y="-3597"/>
                  <a:pt x="10399304" y="41504"/>
                  <a:pt x="10219677" y="18288"/>
                </a:cubicBezTo>
                <a:cubicBezTo>
                  <a:pt x="10040050" y="-4928"/>
                  <a:pt x="10030762" y="16144"/>
                  <a:pt x="9861575" y="18288"/>
                </a:cubicBezTo>
                <a:cubicBezTo>
                  <a:pt x="9692388" y="20432"/>
                  <a:pt x="9529439" y="40380"/>
                  <a:pt x="9393288" y="18288"/>
                </a:cubicBezTo>
                <a:cubicBezTo>
                  <a:pt x="9257137" y="-3804"/>
                  <a:pt x="8825003" y="25592"/>
                  <a:pt x="8484260" y="18288"/>
                </a:cubicBezTo>
                <a:cubicBezTo>
                  <a:pt x="8143517" y="10984"/>
                  <a:pt x="8082894" y="45968"/>
                  <a:pt x="7795603" y="18288"/>
                </a:cubicBezTo>
                <a:cubicBezTo>
                  <a:pt x="7508312" y="-9392"/>
                  <a:pt x="7466074" y="19486"/>
                  <a:pt x="7327316" y="18288"/>
                </a:cubicBezTo>
                <a:cubicBezTo>
                  <a:pt x="7188558" y="17090"/>
                  <a:pt x="6869645" y="4657"/>
                  <a:pt x="6638658" y="18288"/>
                </a:cubicBezTo>
                <a:cubicBezTo>
                  <a:pt x="6407671" y="31919"/>
                  <a:pt x="6359238" y="35967"/>
                  <a:pt x="6280556" y="18288"/>
                </a:cubicBezTo>
                <a:cubicBezTo>
                  <a:pt x="6201874" y="609"/>
                  <a:pt x="6041216" y="22404"/>
                  <a:pt x="5922455" y="18288"/>
                </a:cubicBezTo>
                <a:cubicBezTo>
                  <a:pt x="5803694" y="14172"/>
                  <a:pt x="5555521" y="48848"/>
                  <a:pt x="5233797" y="18288"/>
                </a:cubicBezTo>
                <a:cubicBezTo>
                  <a:pt x="4912073" y="-12272"/>
                  <a:pt x="4986440" y="-2740"/>
                  <a:pt x="4765510" y="18288"/>
                </a:cubicBezTo>
                <a:cubicBezTo>
                  <a:pt x="4544580" y="39316"/>
                  <a:pt x="4177715" y="18248"/>
                  <a:pt x="3966667" y="18288"/>
                </a:cubicBezTo>
                <a:cubicBezTo>
                  <a:pt x="3755619" y="18328"/>
                  <a:pt x="3664519" y="22387"/>
                  <a:pt x="3498380" y="18288"/>
                </a:cubicBezTo>
                <a:cubicBezTo>
                  <a:pt x="3332241" y="14189"/>
                  <a:pt x="3065858" y="-7524"/>
                  <a:pt x="2699537" y="18288"/>
                </a:cubicBezTo>
                <a:cubicBezTo>
                  <a:pt x="2333216" y="44100"/>
                  <a:pt x="2505666" y="4650"/>
                  <a:pt x="2341436" y="18288"/>
                </a:cubicBezTo>
                <a:cubicBezTo>
                  <a:pt x="2177206" y="31926"/>
                  <a:pt x="1790164" y="19880"/>
                  <a:pt x="1542593" y="18288"/>
                </a:cubicBezTo>
                <a:cubicBezTo>
                  <a:pt x="1295022" y="16696"/>
                  <a:pt x="1218012" y="39325"/>
                  <a:pt x="1074306" y="18288"/>
                </a:cubicBezTo>
                <a:cubicBezTo>
                  <a:pt x="930600" y="-2749"/>
                  <a:pt x="797266" y="24589"/>
                  <a:pt x="716204" y="18288"/>
                </a:cubicBezTo>
                <a:cubicBezTo>
                  <a:pt x="635142" y="11987"/>
                  <a:pt x="344503" y="4139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rgbClr val="08C8E1"/>
          </a:solidFill>
          <a:ln w="38100" cap="rnd">
            <a:solidFill>
              <a:srgbClr val="08C8E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57B85A-C4B7-4DD3-D0F9-A90A101C1C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26236" y="2135125"/>
            <a:ext cx="5006805" cy="4364827"/>
          </a:xfrm>
        </p:spPr>
        <p:txBody>
          <a:bodyPr vert="horz" lIns="91440" tIns="45720" rIns="91440" bIns="45720" rtlCol="0" anchor="t">
            <a:normAutofit fontScale="25000" lnSpcReduction="20000"/>
          </a:bodyPr>
          <a:lstStyle/>
          <a:p>
            <a:pPr marL="228600" lvl="0">
              <a:lnSpc>
                <a:spcPct val="100000"/>
              </a:lnSpc>
              <a:spcAft>
                <a:spcPts val="800"/>
              </a:spcAft>
            </a:pPr>
            <a:r>
              <a:rPr lang="en-US" sz="8000" b="1" dirty="0">
                <a:latin typeface="Calibri" panose="020F0502020204030204" pitchFamily="34" charset="0"/>
                <a:cs typeface="Calibri" panose="020F0502020204030204" pitchFamily="34" charset="0"/>
              </a:rPr>
              <a:t>Local Transport Plan</a:t>
            </a:r>
          </a:p>
          <a:p>
            <a:pPr marL="447675" lvl="0" indent="-219075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8000" dirty="0">
                <a:latin typeface="Calibri" panose="020F0502020204030204" pitchFamily="34" charset="0"/>
                <a:cs typeface="Calibri" panose="020F0502020204030204" pitchFamily="34" charset="0"/>
              </a:rPr>
              <a:t>ARUP were appointed to prepare a Local Transport Plan to inform the Local Area Plan. This is a requirement of the NTA</a:t>
            </a:r>
          </a:p>
          <a:p>
            <a:pPr marL="447675" lvl="0" indent="-249238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8000" dirty="0">
                <a:latin typeface="Calibri" panose="020F0502020204030204" pitchFamily="34" charset="0"/>
                <a:cs typeface="Calibri" panose="020F0502020204030204" pitchFamily="34" charset="0"/>
              </a:rPr>
              <a:t>Demand analysis included traffic surveys conducted in October2023. Baseline analysis will inform approach.</a:t>
            </a:r>
          </a:p>
          <a:p>
            <a:pPr marL="457200" lvl="0" indent="-228600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800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Cycle South Dublin schemes Tallaght to Clondalkin Village and </a:t>
            </a:r>
            <a:r>
              <a:rPr lang="en-US" sz="8000" i="0" u="none" strike="noStrike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Corkagh</a:t>
            </a:r>
            <a:r>
              <a:rPr lang="en-US" sz="800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 Park to Grand Canal through the village are being examined</a:t>
            </a:r>
          </a:p>
          <a:p>
            <a:pPr marL="457200" lvl="0" indent="-228600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8000" dirty="0">
                <a:latin typeface="Calibri" panose="020F0502020204030204" pitchFamily="34" charset="0"/>
                <a:cs typeface="Calibri" panose="020F0502020204030204" pitchFamily="34" charset="0"/>
              </a:rPr>
              <a:t>Options to reduce congestion and through traffic within the village to be informed by further consultation</a:t>
            </a:r>
            <a:endParaRPr lang="en-IE" sz="6400" i="0" u="none" strike="noStrike" baseline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57250" indent="-857250" algn="l">
              <a:buFont typeface="Arial" panose="020B0604020202020204" pitchFamily="34" charset="0"/>
              <a:buChar char="•"/>
            </a:pPr>
            <a:endParaRPr lang="en-IE" sz="6400" b="1" i="0" u="none" strike="noStrike" baseline="0" dirty="0">
              <a:solidFill>
                <a:srgbClr val="2D618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IE" sz="2300" b="1" dirty="0">
              <a:solidFill>
                <a:srgbClr val="2D6184"/>
              </a:solidFill>
              <a:latin typeface="ArialRoundedMTBold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IE" sz="2300" b="1" i="0" u="none" strike="noStrike" baseline="0" dirty="0">
              <a:solidFill>
                <a:srgbClr val="2D6184"/>
              </a:solidFill>
              <a:latin typeface="ArialRoundedMTBold"/>
            </a:endParaRPr>
          </a:p>
          <a:p>
            <a:pPr algn="l"/>
            <a:r>
              <a:rPr lang="en-IE" sz="1800" b="1" i="0" u="none" strike="noStrike" baseline="0" dirty="0">
                <a:solidFill>
                  <a:srgbClr val="FFFFFF"/>
                </a:solidFill>
                <a:latin typeface="ArialRoundedMTBold"/>
              </a:rPr>
              <a:t>1. Movement and Transport</a:t>
            </a:r>
          </a:p>
          <a:p>
            <a:pPr algn="l"/>
            <a:r>
              <a:rPr lang="en-IE" sz="1800" b="1" i="0" u="none" strike="noStrike" baseline="0" dirty="0">
                <a:solidFill>
                  <a:srgbClr val="FFFFFF"/>
                </a:solidFill>
                <a:latin typeface="ArialRoundedMTBold"/>
              </a:rPr>
              <a:t>2. Social and Community Facilities</a:t>
            </a:r>
          </a:p>
          <a:p>
            <a:pPr algn="l"/>
            <a:r>
              <a:rPr lang="en-IE" sz="1800" b="1" i="0" u="none" strike="noStrike" baseline="0" dirty="0">
                <a:solidFill>
                  <a:srgbClr val="FFFFFF"/>
                </a:solidFill>
                <a:latin typeface="ArialRoundedMTBold"/>
              </a:rPr>
              <a:t>3. Culture and Heritage</a:t>
            </a:r>
          </a:p>
          <a:p>
            <a:pPr algn="l"/>
            <a:r>
              <a:rPr lang="en-IE" sz="1800" b="1" i="0" u="none" strike="noStrike" baseline="0" dirty="0">
                <a:solidFill>
                  <a:srgbClr val="FFFFFF"/>
                </a:solidFill>
                <a:latin typeface="ArialRoundedMTBold"/>
              </a:rPr>
              <a:t>4. Environment, Biodiversity and Planting</a:t>
            </a:r>
            <a:endParaRPr lang="en-IE" sz="1800" b="1" i="0" u="none" strike="noStrike" baseline="0" dirty="0">
              <a:solidFill>
                <a:srgbClr val="2D6184"/>
              </a:solidFill>
              <a:latin typeface="ArialRoundedMTBold"/>
            </a:endParaRPr>
          </a:p>
          <a:p>
            <a:pPr algn="l"/>
            <a:r>
              <a:rPr lang="en-IE" sz="1800" b="1" i="0" u="none" strike="noStrike" baseline="0" dirty="0">
                <a:solidFill>
                  <a:srgbClr val="FFFFFF"/>
                </a:solidFill>
                <a:latin typeface="ArialRoundedMTBold"/>
              </a:rPr>
              <a:t>1. Movement and Transport</a:t>
            </a:r>
          </a:p>
          <a:p>
            <a:pPr algn="l"/>
            <a:r>
              <a:rPr lang="en-IE" sz="1800" b="1" i="0" u="none" strike="noStrike" baseline="0" dirty="0">
                <a:solidFill>
                  <a:srgbClr val="FFFFFF"/>
                </a:solidFill>
                <a:latin typeface="ArialRoundedMTBold"/>
              </a:rPr>
              <a:t>2. Social and Community Facilities</a:t>
            </a:r>
          </a:p>
          <a:p>
            <a:pPr algn="l"/>
            <a:r>
              <a:rPr lang="en-IE" sz="1800" b="1" i="0" u="none" strike="noStrike" baseline="0" dirty="0">
                <a:solidFill>
                  <a:srgbClr val="FFFFFF"/>
                </a:solidFill>
                <a:latin typeface="ArialRoundedMTBold"/>
              </a:rPr>
              <a:t>3. Culture and Heritage</a:t>
            </a:r>
          </a:p>
          <a:p>
            <a:pPr algn="l"/>
            <a:r>
              <a:rPr lang="en-IE" sz="1800" b="1" i="0" u="none" strike="noStrike" baseline="0" dirty="0">
                <a:solidFill>
                  <a:srgbClr val="FFFFFF"/>
                </a:solidFill>
                <a:latin typeface="ArialRoundedMTBold"/>
              </a:rPr>
              <a:t>4. Environment, Biodiversity and Planting</a:t>
            </a:r>
            <a:endParaRPr lang="en-IE" sz="1800" b="1" dirty="0">
              <a:solidFill>
                <a:srgbClr val="2D6184"/>
              </a:solidFill>
              <a:latin typeface="ArialRoundedMTBold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9909EB2-F026-6B2A-CE0A-3363EBB556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5648" y="2608948"/>
            <a:ext cx="5430697" cy="389612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198439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ED1CD6E-3F44-A8CB-12B3-B94B780C4843}"/>
              </a:ext>
            </a:extLst>
          </p:cNvPr>
          <p:cNvSpPr txBox="1"/>
          <p:nvPr/>
        </p:nvSpPr>
        <p:spPr>
          <a:xfrm>
            <a:off x="1315737" y="413829"/>
            <a:ext cx="76233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400" dirty="0">
                <a:latin typeface="Aptos" panose="020B0004020202020204" pitchFamily="34" charset="0"/>
                <a:cs typeface="Calibri" panose="020F0502020204030204" pitchFamily="34" charset="0"/>
              </a:rPr>
              <a:t>Next Steps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ADD700-843E-E07E-65F6-A3524B19FC4E}"/>
              </a:ext>
            </a:extLst>
          </p:cNvPr>
          <p:cNvSpPr txBox="1"/>
          <p:nvPr/>
        </p:nvSpPr>
        <p:spPr>
          <a:xfrm>
            <a:off x="769846" y="1843950"/>
            <a:ext cx="833351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E" sz="2000" dirty="0">
                <a:latin typeface="Aptos" panose="020B0004020202020204" pitchFamily="34" charset="0"/>
              </a:rPr>
              <a:t>Complete one-to-one stakeholder consultation – December 2024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E" sz="2000" dirty="0">
                <a:latin typeface="Aptos" panose="020B0004020202020204" pitchFamily="34" charset="0"/>
              </a:rPr>
              <a:t>Feedback will inform transport options for further consultation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E" sz="2000" dirty="0">
                <a:latin typeface="Aptos" panose="020B0004020202020204" pitchFamily="34" charset="0"/>
              </a:rPr>
              <a:t>Undertake 3-4 public consultation events – January 2025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E" sz="2000" dirty="0">
                <a:latin typeface="Aptos" panose="020B0004020202020204" pitchFamily="34" charset="0"/>
              </a:rPr>
              <a:t>Consider further feedback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E" sz="2000" dirty="0">
                <a:latin typeface="Aptos" panose="020B0004020202020204" pitchFamily="34" charset="0"/>
              </a:rPr>
              <a:t>Integrate into urban design and wider plan objectives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E" sz="2000" dirty="0">
                <a:latin typeface="Aptos" panose="020B0004020202020204" pitchFamily="34" charset="0"/>
              </a:rPr>
              <a:t>Finalise plan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E" sz="2000" dirty="0">
                <a:latin typeface="Aptos" panose="020B0004020202020204" pitchFamily="34" charset="0"/>
              </a:rPr>
              <a:t>Review options for statutory process – Variation now likely</a:t>
            </a:r>
          </a:p>
          <a:p>
            <a:endParaRPr lang="en-IE" sz="2000" dirty="0">
              <a:latin typeface="Aptos" panose="020B00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5858C2C-81FE-194E-731C-E6A3E126CC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5372" y="2406431"/>
            <a:ext cx="2796782" cy="2377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383675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SketchyVTI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4650E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Custom 2">
      <a:majorFont>
        <a:latin typeface="The Serif Hand Black"/>
        <a:ea typeface=""/>
        <a:cs typeface=""/>
      </a:majorFont>
      <a:minorFont>
        <a:latin typeface="The Hand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Sketchy</Template>
  <TotalTime>2610</TotalTime>
  <Words>587</Words>
  <Application>Microsoft Office PowerPoint</Application>
  <PresentationFormat>Widescreen</PresentationFormat>
  <Paragraphs>107</Paragraphs>
  <Slides>9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Aptos</vt:lpstr>
      <vt:lpstr>Arial</vt:lpstr>
      <vt:lpstr>ArialRoundedMTBold</vt:lpstr>
      <vt:lpstr>Calibri</vt:lpstr>
      <vt:lpstr>The Hand Bold</vt:lpstr>
      <vt:lpstr>The Serif Hand Black</vt:lpstr>
      <vt:lpstr>SketchyVTI</vt:lpstr>
      <vt:lpstr>Acrobat Document</vt:lpstr>
      <vt:lpstr>PowerPoint Presentation</vt:lpstr>
      <vt:lpstr>County Development Plan - Objective</vt:lpstr>
      <vt:lpstr>Clondalkin Public Consultation 1st Round March – May 2023</vt:lpstr>
      <vt:lpstr>PowerPoint Presentation</vt:lpstr>
      <vt:lpstr>Clondalkin Public Consultation 2nd Round Feb – April 2024</vt:lpstr>
      <vt:lpstr>PowerPoint Presentation</vt:lpstr>
      <vt:lpstr>Ongoing Plan Preparation</vt:lpstr>
      <vt:lpstr>Ongoing Plan Preparation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Clondalkin – Local Area Plan</dc:title>
  <dc:creator>Tracy McGibbon</dc:creator>
  <cp:lastModifiedBy>Hazel Craigie</cp:lastModifiedBy>
  <cp:revision>68</cp:revision>
  <dcterms:created xsi:type="dcterms:W3CDTF">2022-09-12T13:38:42Z</dcterms:created>
  <dcterms:modified xsi:type="dcterms:W3CDTF">2024-11-25T09:44:32Z</dcterms:modified>
</cp:coreProperties>
</file>