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9"/>
  </p:notesMasterIdLst>
  <p:sldIdLst>
    <p:sldId id="256" r:id="rId2"/>
    <p:sldId id="257" r:id="rId3"/>
    <p:sldId id="259" r:id="rId4"/>
    <p:sldId id="258" r:id="rId5"/>
    <p:sldId id="274" r:id="rId6"/>
    <p:sldId id="266" r:id="rId7"/>
    <p:sldId id="275" r:id="rId8"/>
  </p:sldIdLst>
  <p:sldSz cx="18288000" cy="10287000"/>
  <p:notesSz cx="6858000" cy="9144000"/>
  <p:embeddedFontLst>
    <p:embeddedFont>
      <p:font typeface="Arial Bold" panose="020B0704020202020204" pitchFamily="34" charset="0"/>
      <p:regular r:id="rId10"/>
      <p:bold r:id="rId11"/>
    </p:embeddedFont>
    <p:embeddedFont>
      <p:font typeface="Gotham Bold" panose="020B0604020202020204" charset="0"/>
      <p:regular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9" d="100"/>
          <a:sy n="69" d="100"/>
        </p:scale>
        <p:origin x="114"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9F705A-2E37-4D41-AC2C-87D2405DDD4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IE"/>
        </a:p>
      </dgm:t>
    </dgm:pt>
    <dgm:pt modelId="{F3E53EC2-0878-4375-8167-9A6DAB1AA8D5}">
      <dgm:prSet phldrT="[Text]" custT="1"/>
      <dgm:spPr/>
      <dgm:t>
        <a:bodyPr/>
        <a:lstStyle/>
        <a:p>
          <a:endParaRPr lang="en-IE" sz="2400" dirty="0">
            <a:solidFill>
              <a:schemeClr val="accent1">
                <a:lumMod val="75000"/>
              </a:schemeClr>
            </a:solidFill>
            <a:latin typeface="Arial" panose="020B0604020202020204" pitchFamily="34" charset="0"/>
            <a:cs typeface="Arial" panose="020B0604020202020204" pitchFamily="34" charset="0"/>
          </a:endParaRPr>
        </a:p>
      </dgm:t>
    </dgm:pt>
    <dgm:pt modelId="{D71C8914-FB53-4450-A315-B859EC13C457}" type="parTrans" cxnId="{E81182AA-74D3-42A5-AD81-99637B858DBF}">
      <dgm:prSet/>
      <dgm:spPr/>
      <dgm:t>
        <a:bodyPr/>
        <a:lstStyle/>
        <a:p>
          <a:endParaRPr lang="en-IE"/>
        </a:p>
      </dgm:t>
    </dgm:pt>
    <dgm:pt modelId="{45B1118E-299D-4235-A9E7-E59EFFB19CE9}" type="sibTrans" cxnId="{E81182AA-74D3-42A5-AD81-99637B858DBF}">
      <dgm:prSet/>
      <dgm:spPr/>
      <dgm:t>
        <a:bodyPr/>
        <a:lstStyle/>
        <a:p>
          <a:endParaRPr lang="en-IE"/>
        </a:p>
      </dgm:t>
    </dgm:pt>
    <dgm:pt modelId="{93537020-4321-4127-A18B-1CF0936DBA8E}">
      <dgm:prSet phldrT="[Text]" custT="1"/>
      <dgm:spPr/>
      <dgm:t>
        <a:bodyPr/>
        <a:lstStyle/>
        <a:p>
          <a:r>
            <a:rPr lang="en-GB" sz="2000" dirty="0" err="1">
              <a:solidFill>
                <a:schemeClr val="tx2">
                  <a:lumMod val="75000"/>
                </a:schemeClr>
              </a:solidFill>
              <a:latin typeface="Arial" panose="020B0604020202020204" pitchFamily="34" charset="0"/>
              <a:cs typeface="Arial" panose="020B0604020202020204" pitchFamily="34" charset="0"/>
            </a:rPr>
            <a:t>Kilcarbery</a:t>
          </a:r>
          <a:r>
            <a:rPr lang="en-GB" sz="2000" dirty="0">
              <a:solidFill>
                <a:schemeClr val="tx2">
                  <a:lumMod val="75000"/>
                </a:schemeClr>
              </a:solidFill>
              <a:latin typeface="Arial" panose="020B0604020202020204" pitchFamily="34" charset="0"/>
              <a:cs typeface="Arial" panose="020B0604020202020204" pitchFamily="34" charset="0"/>
            </a:rPr>
            <a:t> Grange: 1,034 homes with 30% social (310 homes)</a:t>
          </a:r>
        </a:p>
        <a:p>
          <a:r>
            <a:rPr lang="en-GB" sz="2000" dirty="0">
              <a:latin typeface="Arial" panose="020B0604020202020204" pitchFamily="34" charset="0"/>
              <a:cs typeface="Arial" panose="020B0604020202020204" pitchFamily="34" charset="0"/>
            </a:rPr>
            <a:t>	</a:t>
          </a:r>
          <a:r>
            <a:rPr lang="en-GB" sz="1800" dirty="0">
              <a:latin typeface="Arial" panose="020B0604020202020204" pitchFamily="34" charset="0"/>
              <a:cs typeface="Arial" panose="020B0604020202020204" pitchFamily="34" charset="0"/>
            </a:rPr>
            <a:t>Phase 1 &amp; 2 of this project is now complete, with delivery of 227 social homes to date. Construction work is 	continuing through phases 3 &amp; 4. Full completion of project is anticipated by mid 2025.</a:t>
          </a:r>
          <a:endParaRPr lang="en-IE" sz="1800" dirty="0">
            <a:latin typeface="Arial" panose="020B0604020202020204" pitchFamily="34" charset="0"/>
            <a:cs typeface="Arial" panose="020B0604020202020204" pitchFamily="34" charset="0"/>
          </a:endParaRPr>
        </a:p>
        <a:p>
          <a:endParaRPr lang="en-IE" sz="2000" dirty="0">
            <a:latin typeface="Arial" panose="020B0604020202020204" pitchFamily="34" charset="0"/>
            <a:cs typeface="Arial" panose="020B0604020202020204" pitchFamily="34" charset="0"/>
          </a:endParaRPr>
        </a:p>
      </dgm:t>
    </dgm:pt>
    <dgm:pt modelId="{E41F9F8B-B5FF-4D94-9349-33B8131A99B3}" type="parTrans" cxnId="{FB91ADEE-9258-41F6-A4F9-4A87D3E5BCC5}">
      <dgm:prSet/>
      <dgm:spPr/>
      <dgm:t>
        <a:bodyPr/>
        <a:lstStyle/>
        <a:p>
          <a:endParaRPr lang="en-IE"/>
        </a:p>
      </dgm:t>
    </dgm:pt>
    <dgm:pt modelId="{FDBB50D9-E67E-4436-AA63-6496EDFD4755}" type="sibTrans" cxnId="{FB91ADEE-9258-41F6-A4F9-4A87D3E5BCC5}">
      <dgm:prSet/>
      <dgm:spPr/>
      <dgm:t>
        <a:bodyPr/>
        <a:lstStyle/>
        <a:p>
          <a:endParaRPr lang="en-IE"/>
        </a:p>
      </dgm:t>
    </dgm:pt>
    <dgm:pt modelId="{3AD7B434-4CD8-4936-A8DC-7B277B393ACC}">
      <dgm:prSet phldrT="[Text]" custT="1"/>
      <dgm:spPr/>
      <dgm:t>
        <a:bodyPr/>
        <a:lstStyle/>
        <a:p>
          <a:pPr>
            <a:lnSpc>
              <a:spcPct val="90000"/>
            </a:lnSpc>
            <a:spcAft>
              <a:spcPct val="35000"/>
            </a:spcAft>
          </a:pPr>
          <a:r>
            <a:rPr lang="en-GB" sz="2000" dirty="0">
              <a:solidFill>
                <a:schemeClr val="tx2">
                  <a:lumMod val="75000"/>
                </a:schemeClr>
              </a:solidFill>
              <a:latin typeface="Arial" panose="020B0604020202020204" pitchFamily="34" charset="0"/>
              <a:cs typeface="Arial" panose="020B0604020202020204" pitchFamily="34" charset="0"/>
            </a:rPr>
            <a:t>Clonburris: Phases 1 &amp; 2 comprising 382 homes (149 social), Phases 3,4,5 with potential for 1,430* homes</a:t>
          </a:r>
          <a:endParaRPr lang="en-IE" sz="2000" dirty="0">
            <a:solidFill>
              <a:schemeClr val="tx2">
                <a:lumMod val="75000"/>
              </a:schemeClr>
            </a:solidFill>
            <a:latin typeface="Arial" panose="020B0604020202020204" pitchFamily="34" charset="0"/>
            <a:cs typeface="Arial" panose="020B0604020202020204" pitchFamily="34" charset="0"/>
          </a:endParaRPr>
        </a:p>
        <a:p>
          <a:pPr>
            <a:lnSpc>
              <a:spcPct val="90000"/>
            </a:lnSpc>
            <a:spcAft>
              <a:spcPct val="35000"/>
            </a:spcAft>
          </a:pPr>
          <a:r>
            <a:rPr lang="en-GB" sz="2000" cap="none" spc="0" dirty="0">
              <a:solidFill>
                <a:schemeClr val="tx1"/>
              </a:solidFill>
            </a:rPr>
            <a:t>	</a:t>
          </a:r>
          <a:r>
            <a:rPr lang="en-GB" sz="1800" cap="none" spc="0" dirty="0">
              <a:solidFill>
                <a:schemeClr val="tx1"/>
              </a:solidFill>
              <a:latin typeface="+mn-lt"/>
              <a:cs typeface="Arial" panose="020B0604020202020204" pitchFamily="34" charset="0"/>
            </a:rPr>
            <a:t>The tender process for construction of 266 social, affordable, and cost rental homes in the </a:t>
          </a:r>
          <a:r>
            <a:rPr lang="en-GB" sz="1800" cap="none" spc="0" dirty="0" err="1">
              <a:solidFill>
                <a:schemeClr val="tx1"/>
              </a:solidFill>
              <a:latin typeface="+mn-lt"/>
              <a:cs typeface="Arial" panose="020B0604020202020204" pitchFamily="34" charset="0"/>
            </a:rPr>
            <a:t>Kishogue</a:t>
          </a:r>
          <a:r>
            <a:rPr lang="en-GB" sz="1800" cap="none" spc="0" dirty="0">
              <a:solidFill>
                <a:schemeClr val="tx1"/>
              </a:solidFill>
              <a:latin typeface="+mn-lt"/>
              <a:cs typeface="Arial" panose="020B0604020202020204" pitchFamily="34" charset="0"/>
            </a:rPr>
            <a:t> has recommenced 	with Tenders due to close on 22</a:t>
          </a:r>
          <a:r>
            <a:rPr lang="en-GB" sz="1800" cap="none" spc="0" baseline="30000" dirty="0">
              <a:solidFill>
                <a:schemeClr val="tx1"/>
              </a:solidFill>
              <a:latin typeface="+mn-lt"/>
              <a:cs typeface="Arial" panose="020B0604020202020204" pitchFamily="34" charset="0"/>
            </a:rPr>
            <a:t>nd</a:t>
          </a:r>
          <a:r>
            <a:rPr lang="en-GB" sz="1800" cap="none" spc="0" dirty="0">
              <a:solidFill>
                <a:schemeClr val="tx1"/>
              </a:solidFill>
              <a:latin typeface="+mn-lt"/>
              <a:cs typeface="Arial" panose="020B0604020202020204" pitchFamily="34" charset="0"/>
            </a:rPr>
            <a:t> November 2024. Anticipated on-site date in Q1 2025. Part 8 report for 118 social homes 	on PPP site adjacent to Lynch’s Lane went to full Council on Monday 11</a:t>
          </a:r>
          <a:r>
            <a:rPr lang="en-GB" sz="1800" cap="none" spc="0" baseline="30000" dirty="0">
              <a:solidFill>
                <a:schemeClr val="tx1"/>
              </a:solidFill>
              <a:latin typeface="+mn-lt"/>
              <a:cs typeface="Arial" panose="020B0604020202020204" pitchFamily="34" charset="0"/>
            </a:rPr>
            <a:t>th</a:t>
          </a:r>
          <a:r>
            <a:rPr lang="en-GB" sz="1800" cap="none" spc="0" dirty="0">
              <a:solidFill>
                <a:schemeClr val="tx1"/>
              </a:solidFill>
              <a:latin typeface="+mn-lt"/>
              <a:cs typeface="Arial" panose="020B0604020202020204" pitchFamily="34" charset="0"/>
            </a:rPr>
            <a:t> November and was approved to proceed.  Draft 	plans for approximately 1300 social and affordable homes were also presented to the Council and were noted ahead of the 	Part 10 application which will be submitted to An Bord Pleanála.</a:t>
          </a:r>
          <a:endParaRPr lang="en-GB" sz="2000" cap="none" spc="0" dirty="0">
            <a:solidFill>
              <a:schemeClr val="tx1"/>
            </a:solidFill>
          </a:endParaRPr>
        </a:p>
        <a:p>
          <a:pPr>
            <a:lnSpc>
              <a:spcPct val="100000"/>
            </a:lnSpc>
            <a:spcAft>
              <a:spcPts val="0"/>
            </a:spcAft>
          </a:pPr>
          <a:endParaRPr lang="en-GB" sz="2000" cap="none" spc="0" dirty="0">
            <a:solidFill>
              <a:schemeClr val="tx2">
                <a:lumMod val="75000"/>
              </a:schemeClr>
            </a:solidFill>
            <a:latin typeface="Arial" panose="020B0604020202020204" pitchFamily="34" charset="0"/>
            <a:cs typeface="Arial" panose="020B0604020202020204" pitchFamily="34" charset="0"/>
          </a:endParaRPr>
        </a:p>
        <a:p>
          <a:pPr>
            <a:lnSpc>
              <a:spcPct val="90000"/>
            </a:lnSpc>
            <a:spcAft>
              <a:spcPct val="35000"/>
            </a:spcAft>
          </a:pPr>
          <a:endParaRPr lang="en-IE" sz="2000" dirty="0">
            <a:latin typeface="Arial" panose="020B0604020202020204" pitchFamily="34" charset="0"/>
            <a:cs typeface="Arial" panose="020B0604020202020204" pitchFamily="34" charset="0"/>
          </a:endParaRPr>
        </a:p>
      </dgm:t>
    </dgm:pt>
    <dgm:pt modelId="{8E591C1A-00A5-40BC-AFBB-957086A827FA}" type="parTrans" cxnId="{25BC25E3-D15E-4151-A7E0-D6AFB72074F1}">
      <dgm:prSet/>
      <dgm:spPr/>
      <dgm:t>
        <a:bodyPr/>
        <a:lstStyle/>
        <a:p>
          <a:endParaRPr lang="en-IE"/>
        </a:p>
      </dgm:t>
    </dgm:pt>
    <dgm:pt modelId="{B1EE934C-AF93-4D8A-92D0-ECB484A14484}" type="sibTrans" cxnId="{25BC25E3-D15E-4151-A7E0-D6AFB72074F1}">
      <dgm:prSet/>
      <dgm:spPr/>
      <dgm:t>
        <a:bodyPr/>
        <a:lstStyle/>
        <a:p>
          <a:endParaRPr lang="en-IE"/>
        </a:p>
      </dgm:t>
    </dgm:pt>
    <dgm:pt modelId="{C2B95432-2F2B-4D4D-A046-5B8E4638A7DD}" type="pres">
      <dgm:prSet presAssocID="{B79F705A-2E37-4D41-AC2C-87D2405DDD40}" presName="vert0" presStyleCnt="0">
        <dgm:presLayoutVars>
          <dgm:dir/>
          <dgm:animOne val="branch"/>
          <dgm:animLvl val="lvl"/>
        </dgm:presLayoutVars>
      </dgm:prSet>
      <dgm:spPr/>
    </dgm:pt>
    <dgm:pt modelId="{7DB15B7B-FA9B-4483-8370-0FE45D03092E}" type="pres">
      <dgm:prSet presAssocID="{F3E53EC2-0878-4375-8167-9A6DAB1AA8D5}" presName="thickLine" presStyleLbl="alignNode1" presStyleIdx="0" presStyleCnt="1"/>
      <dgm:spPr/>
    </dgm:pt>
    <dgm:pt modelId="{29AC66BA-2018-45B8-BF65-55D58C05BAAE}" type="pres">
      <dgm:prSet presAssocID="{F3E53EC2-0878-4375-8167-9A6DAB1AA8D5}" presName="horz1" presStyleCnt="0"/>
      <dgm:spPr/>
    </dgm:pt>
    <dgm:pt modelId="{CDC8A553-4CD5-4FB4-A341-75AA1B1A329E}" type="pres">
      <dgm:prSet presAssocID="{F3E53EC2-0878-4375-8167-9A6DAB1AA8D5}" presName="tx1" presStyleLbl="revTx" presStyleIdx="0" presStyleCnt="3" custScaleX="18750"/>
      <dgm:spPr/>
    </dgm:pt>
    <dgm:pt modelId="{ADF0C9E3-3467-4A58-BB1E-5E6DDAF93AF9}" type="pres">
      <dgm:prSet presAssocID="{F3E53EC2-0878-4375-8167-9A6DAB1AA8D5}" presName="vert1" presStyleCnt="0"/>
      <dgm:spPr/>
    </dgm:pt>
    <dgm:pt modelId="{9AEB7221-52F1-4317-B768-FF5E030B0293}" type="pres">
      <dgm:prSet presAssocID="{93537020-4321-4127-A18B-1CF0936DBA8E}" presName="vertSpace2a" presStyleCnt="0"/>
      <dgm:spPr/>
    </dgm:pt>
    <dgm:pt modelId="{FF25040A-678D-4A2A-9AF8-77AB30A87E3B}" type="pres">
      <dgm:prSet presAssocID="{93537020-4321-4127-A18B-1CF0936DBA8E}" presName="horz2" presStyleCnt="0"/>
      <dgm:spPr/>
    </dgm:pt>
    <dgm:pt modelId="{FE245F73-75D4-4F9E-AE3D-A595D48B5F74}" type="pres">
      <dgm:prSet presAssocID="{93537020-4321-4127-A18B-1CF0936DBA8E}" presName="horzSpace2" presStyleCnt="0"/>
      <dgm:spPr/>
    </dgm:pt>
    <dgm:pt modelId="{AE992A85-DE6C-4233-9CF3-930B586B0922}" type="pres">
      <dgm:prSet presAssocID="{93537020-4321-4127-A18B-1CF0936DBA8E}" presName="tx2" presStyleLbl="revTx" presStyleIdx="1" presStyleCnt="3" custScaleX="127389" custScaleY="46812"/>
      <dgm:spPr/>
    </dgm:pt>
    <dgm:pt modelId="{31211FA8-D55E-49DB-9285-829E606684B7}" type="pres">
      <dgm:prSet presAssocID="{93537020-4321-4127-A18B-1CF0936DBA8E}" presName="vert2" presStyleCnt="0"/>
      <dgm:spPr/>
    </dgm:pt>
    <dgm:pt modelId="{882419E3-7196-4B77-8369-D067C2846167}" type="pres">
      <dgm:prSet presAssocID="{93537020-4321-4127-A18B-1CF0936DBA8E}" presName="thinLine2b" presStyleLbl="callout" presStyleIdx="0" presStyleCnt="2"/>
      <dgm:spPr>
        <a:ln>
          <a:noFill/>
        </a:ln>
      </dgm:spPr>
    </dgm:pt>
    <dgm:pt modelId="{00ADAADE-7C20-4A08-85B0-52F0355AAE8D}" type="pres">
      <dgm:prSet presAssocID="{93537020-4321-4127-A18B-1CF0936DBA8E}" presName="vertSpace2b" presStyleCnt="0"/>
      <dgm:spPr/>
    </dgm:pt>
    <dgm:pt modelId="{224CB37F-B21B-44B8-B849-C80367CC1B6D}" type="pres">
      <dgm:prSet presAssocID="{3AD7B434-4CD8-4936-A8DC-7B277B393ACC}" presName="horz2" presStyleCnt="0"/>
      <dgm:spPr/>
    </dgm:pt>
    <dgm:pt modelId="{FA6C67A1-0DF9-41E9-835C-D4B4AA0C2BD8}" type="pres">
      <dgm:prSet presAssocID="{3AD7B434-4CD8-4936-A8DC-7B277B393ACC}" presName="horzSpace2" presStyleCnt="0"/>
      <dgm:spPr/>
    </dgm:pt>
    <dgm:pt modelId="{3B09C857-CBFF-4059-A50C-411BE6F08F96}" type="pres">
      <dgm:prSet presAssocID="{3AD7B434-4CD8-4936-A8DC-7B277B393ACC}" presName="tx2" presStyleLbl="revTx" presStyleIdx="2" presStyleCnt="3" custScaleX="134204" custLinFactNeighborX="131" custLinFactNeighborY="-16662"/>
      <dgm:spPr/>
    </dgm:pt>
    <dgm:pt modelId="{9561E58F-B281-484F-B658-69590D6AB1ED}" type="pres">
      <dgm:prSet presAssocID="{3AD7B434-4CD8-4936-A8DC-7B277B393ACC}" presName="vert2" presStyleCnt="0"/>
      <dgm:spPr/>
    </dgm:pt>
    <dgm:pt modelId="{B6CD4AB9-B63A-4847-A862-B9689BD3AC55}" type="pres">
      <dgm:prSet presAssocID="{3AD7B434-4CD8-4936-A8DC-7B277B393ACC}" presName="thinLine2b" presStyleLbl="callout" presStyleIdx="1" presStyleCnt="2"/>
      <dgm:spPr>
        <a:ln>
          <a:noFill/>
        </a:ln>
      </dgm:spPr>
    </dgm:pt>
    <dgm:pt modelId="{4DB5B8F5-5A61-44BF-9A2A-45F906A06049}" type="pres">
      <dgm:prSet presAssocID="{3AD7B434-4CD8-4936-A8DC-7B277B393ACC}" presName="vertSpace2b" presStyleCnt="0"/>
      <dgm:spPr/>
    </dgm:pt>
  </dgm:ptLst>
  <dgm:cxnLst>
    <dgm:cxn modelId="{DD414A61-A273-45A5-9DCD-E21C628F8B6C}" type="presOf" srcId="{B79F705A-2E37-4D41-AC2C-87D2405DDD40}" destId="{C2B95432-2F2B-4D4D-A046-5B8E4638A7DD}" srcOrd="0" destOrd="0" presId="urn:microsoft.com/office/officeart/2008/layout/LinedList"/>
    <dgm:cxn modelId="{F6EB4652-3DF4-4621-99F0-DEABD743F5CD}" type="presOf" srcId="{3AD7B434-4CD8-4936-A8DC-7B277B393ACC}" destId="{3B09C857-CBFF-4059-A50C-411BE6F08F96}" srcOrd="0" destOrd="0" presId="urn:microsoft.com/office/officeart/2008/layout/LinedList"/>
    <dgm:cxn modelId="{B87BE59B-A8B3-40BA-94A3-D1CAD177BDB5}" type="presOf" srcId="{93537020-4321-4127-A18B-1CF0936DBA8E}" destId="{AE992A85-DE6C-4233-9CF3-930B586B0922}" srcOrd="0" destOrd="0" presId="urn:microsoft.com/office/officeart/2008/layout/LinedList"/>
    <dgm:cxn modelId="{E81182AA-74D3-42A5-AD81-99637B858DBF}" srcId="{B79F705A-2E37-4D41-AC2C-87D2405DDD40}" destId="{F3E53EC2-0878-4375-8167-9A6DAB1AA8D5}" srcOrd="0" destOrd="0" parTransId="{D71C8914-FB53-4450-A315-B859EC13C457}" sibTransId="{45B1118E-299D-4235-A9E7-E59EFFB19CE9}"/>
    <dgm:cxn modelId="{25BC25E3-D15E-4151-A7E0-D6AFB72074F1}" srcId="{F3E53EC2-0878-4375-8167-9A6DAB1AA8D5}" destId="{3AD7B434-4CD8-4936-A8DC-7B277B393ACC}" srcOrd="1" destOrd="0" parTransId="{8E591C1A-00A5-40BC-AFBB-957086A827FA}" sibTransId="{B1EE934C-AF93-4D8A-92D0-ECB484A14484}"/>
    <dgm:cxn modelId="{54737CE7-9D46-4864-B0A6-27626341285C}" type="presOf" srcId="{F3E53EC2-0878-4375-8167-9A6DAB1AA8D5}" destId="{CDC8A553-4CD5-4FB4-A341-75AA1B1A329E}" srcOrd="0" destOrd="0" presId="urn:microsoft.com/office/officeart/2008/layout/LinedList"/>
    <dgm:cxn modelId="{FB91ADEE-9258-41F6-A4F9-4A87D3E5BCC5}" srcId="{F3E53EC2-0878-4375-8167-9A6DAB1AA8D5}" destId="{93537020-4321-4127-A18B-1CF0936DBA8E}" srcOrd="0" destOrd="0" parTransId="{E41F9F8B-B5FF-4D94-9349-33B8131A99B3}" sibTransId="{FDBB50D9-E67E-4436-AA63-6496EDFD4755}"/>
    <dgm:cxn modelId="{A750C32A-7E01-4117-8408-5688AE29D6DE}" type="presParOf" srcId="{C2B95432-2F2B-4D4D-A046-5B8E4638A7DD}" destId="{7DB15B7B-FA9B-4483-8370-0FE45D03092E}" srcOrd="0" destOrd="0" presId="urn:microsoft.com/office/officeart/2008/layout/LinedList"/>
    <dgm:cxn modelId="{9A7F4894-9797-4CDA-8B8B-ED4097CA6F42}" type="presParOf" srcId="{C2B95432-2F2B-4D4D-A046-5B8E4638A7DD}" destId="{29AC66BA-2018-45B8-BF65-55D58C05BAAE}" srcOrd="1" destOrd="0" presId="urn:microsoft.com/office/officeart/2008/layout/LinedList"/>
    <dgm:cxn modelId="{1F3370B6-AE0F-44F1-8DCF-5FCCAB0E5619}" type="presParOf" srcId="{29AC66BA-2018-45B8-BF65-55D58C05BAAE}" destId="{CDC8A553-4CD5-4FB4-A341-75AA1B1A329E}" srcOrd="0" destOrd="0" presId="urn:microsoft.com/office/officeart/2008/layout/LinedList"/>
    <dgm:cxn modelId="{E5F2D60D-2918-48FF-BFA1-987AD4B20566}" type="presParOf" srcId="{29AC66BA-2018-45B8-BF65-55D58C05BAAE}" destId="{ADF0C9E3-3467-4A58-BB1E-5E6DDAF93AF9}" srcOrd="1" destOrd="0" presId="urn:microsoft.com/office/officeart/2008/layout/LinedList"/>
    <dgm:cxn modelId="{C87EE4CF-6CBE-47B8-9BE5-DC4171387D7A}" type="presParOf" srcId="{ADF0C9E3-3467-4A58-BB1E-5E6DDAF93AF9}" destId="{9AEB7221-52F1-4317-B768-FF5E030B0293}" srcOrd="0" destOrd="0" presId="urn:microsoft.com/office/officeart/2008/layout/LinedList"/>
    <dgm:cxn modelId="{35C96FDB-4D17-49E2-BF8D-6F8880BFFD41}" type="presParOf" srcId="{ADF0C9E3-3467-4A58-BB1E-5E6DDAF93AF9}" destId="{FF25040A-678D-4A2A-9AF8-77AB30A87E3B}" srcOrd="1" destOrd="0" presId="urn:microsoft.com/office/officeart/2008/layout/LinedList"/>
    <dgm:cxn modelId="{7E1CE84C-C1E5-437B-9EC5-B2852660A200}" type="presParOf" srcId="{FF25040A-678D-4A2A-9AF8-77AB30A87E3B}" destId="{FE245F73-75D4-4F9E-AE3D-A595D48B5F74}" srcOrd="0" destOrd="0" presId="urn:microsoft.com/office/officeart/2008/layout/LinedList"/>
    <dgm:cxn modelId="{34F17237-7E3C-4501-ACD9-88E80EA1DF03}" type="presParOf" srcId="{FF25040A-678D-4A2A-9AF8-77AB30A87E3B}" destId="{AE992A85-DE6C-4233-9CF3-930B586B0922}" srcOrd="1" destOrd="0" presId="urn:microsoft.com/office/officeart/2008/layout/LinedList"/>
    <dgm:cxn modelId="{712ED9E1-8C84-46D9-9292-799CB5405978}" type="presParOf" srcId="{FF25040A-678D-4A2A-9AF8-77AB30A87E3B}" destId="{31211FA8-D55E-49DB-9285-829E606684B7}" srcOrd="2" destOrd="0" presId="urn:microsoft.com/office/officeart/2008/layout/LinedList"/>
    <dgm:cxn modelId="{D1E31959-1DF7-4AC9-8160-2900F541022C}" type="presParOf" srcId="{ADF0C9E3-3467-4A58-BB1E-5E6DDAF93AF9}" destId="{882419E3-7196-4B77-8369-D067C2846167}" srcOrd="2" destOrd="0" presId="urn:microsoft.com/office/officeart/2008/layout/LinedList"/>
    <dgm:cxn modelId="{99C57A18-6ADD-4DC9-832E-69CF8924E5A7}" type="presParOf" srcId="{ADF0C9E3-3467-4A58-BB1E-5E6DDAF93AF9}" destId="{00ADAADE-7C20-4A08-85B0-52F0355AAE8D}" srcOrd="3" destOrd="0" presId="urn:microsoft.com/office/officeart/2008/layout/LinedList"/>
    <dgm:cxn modelId="{18584A31-D898-42C4-AACA-2E188604CCA3}" type="presParOf" srcId="{ADF0C9E3-3467-4A58-BB1E-5E6DDAF93AF9}" destId="{224CB37F-B21B-44B8-B849-C80367CC1B6D}" srcOrd="4" destOrd="0" presId="urn:microsoft.com/office/officeart/2008/layout/LinedList"/>
    <dgm:cxn modelId="{38280955-5B4A-41EB-8F39-0651C5D26774}" type="presParOf" srcId="{224CB37F-B21B-44B8-B849-C80367CC1B6D}" destId="{FA6C67A1-0DF9-41E9-835C-D4B4AA0C2BD8}" srcOrd="0" destOrd="0" presId="urn:microsoft.com/office/officeart/2008/layout/LinedList"/>
    <dgm:cxn modelId="{19FF99B6-3730-44DD-8565-BA2EADE7D444}" type="presParOf" srcId="{224CB37F-B21B-44B8-B849-C80367CC1B6D}" destId="{3B09C857-CBFF-4059-A50C-411BE6F08F96}" srcOrd="1" destOrd="0" presId="urn:microsoft.com/office/officeart/2008/layout/LinedList"/>
    <dgm:cxn modelId="{2F18C958-6ED7-41F3-B82A-25FB6C6A2C68}" type="presParOf" srcId="{224CB37F-B21B-44B8-B849-C80367CC1B6D}" destId="{9561E58F-B281-484F-B658-69590D6AB1ED}" srcOrd="2" destOrd="0" presId="urn:microsoft.com/office/officeart/2008/layout/LinedList"/>
    <dgm:cxn modelId="{6647022A-0C78-4BB5-8970-FBF65728BB0D}" type="presParOf" srcId="{ADF0C9E3-3467-4A58-BB1E-5E6DDAF93AF9}" destId="{B6CD4AB9-B63A-4847-A862-B9689BD3AC55}" srcOrd="5" destOrd="0" presId="urn:microsoft.com/office/officeart/2008/layout/LinedList"/>
    <dgm:cxn modelId="{1FA6E01D-5BBA-4354-A3A5-1D78F70F6A55}" type="presParOf" srcId="{ADF0C9E3-3467-4A58-BB1E-5E6DDAF93AF9}" destId="{4DB5B8F5-5A61-44BF-9A2A-45F906A06049}" srcOrd="6" destOrd="0" presId="urn:microsoft.com/office/officeart/2008/layout/Lined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9F705A-2E37-4D41-AC2C-87D2405DDD4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IE"/>
        </a:p>
      </dgm:t>
    </dgm:pt>
    <dgm:pt modelId="{C2B95432-2F2B-4D4D-A046-5B8E4638A7DD}" type="pres">
      <dgm:prSet presAssocID="{B79F705A-2E37-4D41-AC2C-87D2405DDD40}" presName="vert0" presStyleCnt="0">
        <dgm:presLayoutVars>
          <dgm:dir/>
          <dgm:animOne val="branch"/>
          <dgm:animLvl val="lvl"/>
        </dgm:presLayoutVars>
      </dgm:prSet>
      <dgm:spPr/>
    </dgm:pt>
  </dgm:ptLst>
  <dgm:cxnLst>
    <dgm:cxn modelId="{DD414A61-A273-45A5-9DCD-E21C628F8B6C}" type="presOf" srcId="{B79F705A-2E37-4D41-AC2C-87D2405DDD40}" destId="{C2B95432-2F2B-4D4D-A046-5B8E4638A7DD}" srcOrd="0"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D38556-6D7D-4F76-85DF-BADD0086BEF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E"/>
        </a:p>
      </dgm:t>
    </dgm:pt>
    <dgm:pt modelId="{3D6B695B-E704-4F54-BB6B-8E0A7C88F562}">
      <dgm:prSet phldrT="[Text]"/>
      <dgm:spPr>
        <a:solidFill>
          <a:schemeClr val="accent6"/>
        </a:solidFill>
      </dgm:spPr>
      <dgm:t>
        <a:bodyPr/>
        <a:lstStyle/>
        <a:p>
          <a:r>
            <a:rPr lang="en-IE" dirty="0" err="1">
              <a:latin typeface="Arial" panose="020B0604020202020204" pitchFamily="34" charset="0"/>
              <a:cs typeface="Arial" panose="020B0604020202020204" pitchFamily="34" charset="0"/>
            </a:rPr>
            <a:t>Rossfield</a:t>
          </a:r>
          <a:r>
            <a:rPr lang="en-IE" dirty="0">
              <a:latin typeface="Arial" panose="020B0604020202020204" pitchFamily="34" charset="0"/>
              <a:cs typeface="Arial" panose="020B0604020202020204" pitchFamily="34" charset="0"/>
            </a:rPr>
            <a:t> Avenue, Tallaght </a:t>
          </a:r>
        </a:p>
      </dgm:t>
    </dgm:pt>
    <dgm:pt modelId="{5E6194EC-A736-440E-B24A-C6082E65CDBB}" type="parTrans" cxnId="{F2092A14-612C-4124-8F3F-104E22E77180}">
      <dgm:prSet/>
      <dgm:spPr/>
      <dgm:t>
        <a:bodyPr/>
        <a:lstStyle/>
        <a:p>
          <a:endParaRPr lang="en-IE"/>
        </a:p>
      </dgm:t>
    </dgm:pt>
    <dgm:pt modelId="{1AE3417F-7C98-47B7-B714-D397CF4ACD39}" type="sibTrans" cxnId="{F2092A14-612C-4124-8F3F-104E22E77180}">
      <dgm:prSet/>
      <dgm:spPr/>
      <dgm:t>
        <a:bodyPr/>
        <a:lstStyle/>
        <a:p>
          <a:endParaRPr lang="en-IE"/>
        </a:p>
      </dgm:t>
    </dgm:pt>
    <dgm:pt modelId="{C0FB7563-C55E-4895-A863-DC7A82B99A74}">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16 Social Homes</a:t>
          </a:r>
        </a:p>
      </dgm:t>
    </dgm:pt>
    <dgm:pt modelId="{B0492EE4-A02B-4A8F-B9A0-64D3E6D7DD6A}" type="parTrans" cxnId="{7FABCE7E-1D68-4FF4-8B21-2892DED16426}">
      <dgm:prSet/>
      <dgm:spPr/>
      <dgm:t>
        <a:bodyPr/>
        <a:lstStyle/>
        <a:p>
          <a:endParaRPr lang="en-IE"/>
        </a:p>
      </dgm:t>
    </dgm:pt>
    <dgm:pt modelId="{3AC2C852-F5B3-4ACE-A91C-5075E805E537}" type="sibTrans" cxnId="{7FABCE7E-1D68-4FF4-8B21-2892DED16426}">
      <dgm:prSet/>
      <dgm:spPr/>
      <dgm:t>
        <a:bodyPr/>
        <a:lstStyle/>
        <a:p>
          <a:endParaRPr lang="en-IE"/>
        </a:p>
      </dgm:t>
    </dgm:pt>
    <dgm:pt modelId="{B282CC6F-7B36-4CEA-9212-9A590F162B3C}">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Advertised 14/12/2023. Tender advertised October 2024</a:t>
          </a:r>
        </a:p>
      </dgm:t>
    </dgm:pt>
    <dgm:pt modelId="{6FC7F356-EE2B-46E3-9A5E-082CDD7195D9}" type="parTrans" cxnId="{16096067-941E-4615-852D-185A82D86356}">
      <dgm:prSet/>
      <dgm:spPr/>
      <dgm:t>
        <a:bodyPr/>
        <a:lstStyle/>
        <a:p>
          <a:endParaRPr lang="en-IE"/>
        </a:p>
      </dgm:t>
    </dgm:pt>
    <dgm:pt modelId="{612D4F90-51AB-4916-B06D-ED9292B0D5C4}" type="sibTrans" cxnId="{16096067-941E-4615-852D-185A82D86356}">
      <dgm:prSet/>
      <dgm:spPr/>
      <dgm:t>
        <a:bodyPr/>
        <a:lstStyle/>
        <a:p>
          <a:endParaRPr lang="en-IE"/>
        </a:p>
      </dgm:t>
    </dgm:pt>
    <dgm:pt modelId="{773ACBA8-8BED-4D51-A67D-64B5E93CF147}">
      <dgm:prSet phldrT="[Text]"/>
      <dgm:spPr>
        <a:solidFill>
          <a:schemeClr val="accent6"/>
        </a:solidFill>
      </dgm:spPr>
      <dgm:t>
        <a:bodyPr/>
        <a:lstStyle/>
        <a:p>
          <a:r>
            <a:rPr lang="en-IE" dirty="0">
              <a:latin typeface="Arial" panose="020B0604020202020204" pitchFamily="34" charset="0"/>
              <a:cs typeface="Arial" panose="020B0604020202020204" pitchFamily="34" charset="0"/>
            </a:rPr>
            <a:t>Deansrath &amp; Melrose, Clondalkin</a:t>
          </a:r>
        </a:p>
      </dgm:t>
    </dgm:pt>
    <dgm:pt modelId="{AE0936A6-7896-4330-A9D0-BDF968AC8B60}" type="parTrans" cxnId="{EB100018-1F18-447B-B593-EA4E8702C871}">
      <dgm:prSet/>
      <dgm:spPr/>
      <dgm:t>
        <a:bodyPr/>
        <a:lstStyle/>
        <a:p>
          <a:endParaRPr lang="en-IE"/>
        </a:p>
      </dgm:t>
    </dgm:pt>
    <dgm:pt modelId="{3C8C64B4-7536-4DB2-B121-56D1DD4E6BF8}" type="sibTrans" cxnId="{EB100018-1F18-447B-B593-EA4E8702C871}">
      <dgm:prSet/>
      <dgm:spPr/>
      <dgm:t>
        <a:bodyPr/>
        <a:lstStyle/>
        <a:p>
          <a:endParaRPr lang="en-IE"/>
        </a:p>
      </dgm:t>
    </dgm:pt>
    <dgm:pt modelId="{D4D73DA8-2026-4C35-A5A7-643D933C3F77}">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27 Age-Friendly Social Homes</a:t>
          </a:r>
        </a:p>
      </dgm:t>
    </dgm:pt>
    <dgm:pt modelId="{98BE3861-B7AA-4881-8CAE-6D15EDD29260}" type="parTrans" cxnId="{6B58A544-E370-4004-8D1A-D663D3039700}">
      <dgm:prSet/>
      <dgm:spPr/>
      <dgm:t>
        <a:bodyPr/>
        <a:lstStyle/>
        <a:p>
          <a:endParaRPr lang="en-IE"/>
        </a:p>
      </dgm:t>
    </dgm:pt>
    <dgm:pt modelId="{8B8E217E-1A3E-4700-A791-903D9976BC2B}" type="sibTrans" cxnId="{6B58A544-E370-4004-8D1A-D663D3039700}">
      <dgm:prSet/>
      <dgm:spPr/>
      <dgm:t>
        <a:bodyPr/>
        <a:lstStyle/>
        <a:p>
          <a:endParaRPr lang="en-IE"/>
        </a:p>
      </dgm:t>
    </dgm:pt>
    <dgm:pt modelId="{209CB6C5-4698-4FA3-A498-594BA9B80E2E}">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Advertised 14/12/2023. Tender advertised November 2024</a:t>
          </a:r>
        </a:p>
      </dgm:t>
    </dgm:pt>
    <dgm:pt modelId="{58502354-FBDF-4547-AB27-57367C3CC594}" type="parTrans" cxnId="{F3B1D24F-3289-4E2C-A9BB-FF5F04FCE6D6}">
      <dgm:prSet/>
      <dgm:spPr/>
      <dgm:t>
        <a:bodyPr/>
        <a:lstStyle/>
        <a:p>
          <a:endParaRPr lang="en-IE"/>
        </a:p>
      </dgm:t>
    </dgm:pt>
    <dgm:pt modelId="{96B3DF87-D9F1-4A23-8E04-2A09F70B3D75}" type="sibTrans" cxnId="{F3B1D24F-3289-4E2C-A9BB-FF5F04FCE6D6}">
      <dgm:prSet/>
      <dgm:spPr/>
      <dgm:t>
        <a:bodyPr/>
        <a:lstStyle/>
        <a:p>
          <a:endParaRPr lang="en-IE"/>
        </a:p>
      </dgm:t>
    </dgm:pt>
    <dgm:pt modelId="{E0B4727D-8DB3-4297-BDF8-5EB5E5D2971D}">
      <dgm:prSet phldrT="[Text]"/>
      <dgm:spPr>
        <a:solidFill>
          <a:schemeClr val="accent6"/>
        </a:solidFill>
      </dgm:spPr>
      <dgm:t>
        <a:bodyPr/>
        <a:lstStyle/>
        <a:p>
          <a:r>
            <a:rPr lang="en-IE" dirty="0" err="1">
              <a:latin typeface="Arial" panose="020B0604020202020204" pitchFamily="34" charset="0"/>
              <a:cs typeface="Arial" panose="020B0604020202020204" pitchFamily="34" charset="0"/>
            </a:rPr>
            <a:t>Kilcarbery</a:t>
          </a:r>
          <a:r>
            <a:rPr lang="en-IE" dirty="0">
              <a:latin typeface="Arial" panose="020B0604020202020204" pitchFamily="34" charset="0"/>
              <a:cs typeface="Arial" panose="020B0604020202020204" pitchFamily="34" charset="0"/>
            </a:rPr>
            <a:t> Grange, Clondalkin</a:t>
          </a:r>
        </a:p>
      </dgm:t>
    </dgm:pt>
    <dgm:pt modelId="{0D3F0B80-D596-47C8-A62F-BB517921E89C}" type="parTrans" cxnId="{124D814A-C0FD-4A72-BBAB-5EA6858D91E3}">
      <dgm:prSet/>
      <dgm:spPr/>
      <dgm:t>
        <a:bodyPr/>
        <a:lstStyle/>
        <a:p>
          <a:endParaRPr lang="en-IE"/>
        </a:p>
      </dgm:t>
    </dgm:pt>
    <dgm:pt modelId="{EFB5EE7E-6159-4CEC-B389-D361859EB51D}" type="sibTrans" cxnId="{124D814A-C0FD-4A72-BBAB-5EA6858D91E3}">
      <dgm:prSet/>
      <dgm:spPr/>
      <dgm:t>
        <a:bodyPr/>
        <a:lstStyle/>
        <a:p>
          <a:endParaRPr lang="en-IE"/>
        </a:p>
      </dgm:t>
    </dgm:pt>
    <dgm:pt modelId="{38FF215A-FF38-43D4-9BE5-63AA70CF4085}">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88 Social and Affordable Homes</a:t>
          </a:r>
        </a:p>
      </dgm:t>
    </dgm:pt>
    <dgm:pt modelId="{6166D951-6410-4DAE-AF20-A924F32942CA}" type="parTrans" cxnId="{CE1A6F5E-EE26-4F14-AE40-5EEA31916843}">
      <dgm:prSet/>
      <dgm:spPr/>
      <dgm:t>
        <a:bodyPr/>
        <a:lstStyle/>
        <a:p>
          <a:endParaRPr lang="en-IE"/>
        </a:p>
      </dgm:t>
    </dgm:pt>
    <dgm:pt modelId="{8A7F75B4-CD0D-4897-8475-EEED3445DCCF}" type="sibTrans" cxnId="{CE1A6F5E-EE26-4F14-AE40-5EEA31916843}">
      <dgm:prSet/>
      <dgm:spPr/>
      <dgm:t>
        <a:bodyPr/>
        <a:lstStyle/>
        <a:p>
          <a:endParaRPr lang="en-IE"/>
        </a:p>
      </dgm:t>
    </dgm:pt>
    <dgm:pt modelId="{02DE8519-C8AA-47BB-896E-788F87C9968F}">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Advertised 21/12/2023. Section 183 approved at Council Meeting October 2024	</a:t>
          </a:r>
        </a:p>
      </dgm:t>
    </dgm:pt>
    <dgm:pt modelId="{44B59505-AE33-4C5F-90C5-F9F280CF0E4B}" type="parTrans" cxnId="{660B7BC9-8F1A-456F-9025-7840B5F9A702}">
      <dgm:prSet/>
      <dgm:spPr/>
      <dgm:t>
        <a:bodyPr/>
        <a:lstStyle/>
        <a:p>
          <a:endParaRPr lang="en-IE"/>
        </a:p>
      </dgm:t>
    </dgm:pt>
    <dgm:pt modelId="{993E9E34-7AB8-49FF-8828-9F2075D3E2E8}" type="sibTrans" cxnId="{660B7BC9-8F1A-456F-9025-7840B5F9A702}">
      <dgm:prSet/>
      <dgm:spPr/>
      <dgm:t>
        <a:bodyPr/>
        <a:lstStyle/>
        <a:p>
          <a:endParaRPr lang="en-IE"/>
        </a:p>
      </dgm:t>
    </dgm:pt>
    <dgm:pt modelId="{C32D65D5-F20C-41D7-8D5B-69A482C6B9DE}">
      <dgm:prSet phldrT="[Text]"/>
      <dgm:spPr>
        <a:solidFill>
          <a:schemeClr val="accent6"/>
        </a:solidFill>
      </dgm:spPr>
      <dgm:t>
        <a:bodyPr/>
        <a:lstStyle/>
        <a:p>
          <a:r>
            <a:rPr lang="en-IE" dirty="0">
              <a:latin typeface="Arial" panose="020B0604020202020204" pitchFamily="34" charset="0"/>
              <a:cs typeface="Arial" panose="020B0604020202020204" pitchFamily="34" charset="0"/>
            </a:rPr>
            <a:t>Alpine Heights, Clondalkin</a:t>
          </a:r>
        </a:p>
      </dgm:t>
    </dgm:pt>
    <dgm:pt modelId="{489BD7B8-44FC-493C-90EA-BE96D9F03ECF}" type="parTrans" cxnId="{67D1A7EF-FDA7-431D-8FB2-2454C240F896}">
      <dgm:prSet/>
      <dgm:spPr/>
      <dgm:t>
        <a:bodyPr/>
        <a:lstStyle/>
        <a:p>
          <a:endParaRPr lang="en-IE"/>
        </a:p>
      </dgm:t>
    </dgm:pt>
    <dgm:pt modelId="{D22AA9C8-3A00-41AE-83AB-5AEBA3DBE4F5}" type="sibTrans" cxnId="{67D1A7EF-FDA7-431D-8FB2-2454C240F896}">
      <dgm:prSet/>
      <dgm:spPr/>
      <dgm:t>
        <a:bodyPr/>
        <a:lstStyle/>
        <a:p>
          <a:endParaRPr lang="en-IE"/>
        </a:p>
      </dgm:t>
    </dgm:pt>
    <dgm:pt modelId="{E936BDEC-E2A6-408D-809C-EF42E18B1592}">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13 Age-Friendly Social Homes</a:t>
          </a:r>
        </a:p>
      </dgm:t>
    </dgm:pt>
    <dgm:pt modelId="{82E696BA-A34A-4D30-8C61-C05F029F84B4}" type="parTrans" cxnId="{A65954AD-BC1B-4050-884B-B68E9A50D01A}">
      <dgm:prSet/>
      <dgm:spPr/>
      <dgm:t>
        <a:bodyPr/>
        <a:lstStyle/>
        <a:p>
          <a:endParaRPr lang="en-IE"/>
        </a:p>
      </dgm:t>
    </dgm:pt>
    <dgm:pt modelId="{8AC5A4CC-DA7F-4847-9759-F58CE5091995}" type="sibTrans" cxnId="{A65954AD-BC1B-4050-884B-B68E9A50D01A}">
      <dgm:prSet/>
      <dgm:spPr/>
      <dgm:t>
        <a:bodyPr/>
        <a:lstStyle/>
        <a:p>
          <a:endParaRPr lang="en-IE"/>
        </a:p>
      </dgm:t>
    </dgm:pt>
    <dgm:pt modelId="{97BBC3B5-D239-434B-83AF-630254DC0BE9}">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Advertised 04/04/2024. Tender advertised Sept 2024</a:t>
          </a:r>
        </a:p>
      </dgm:t>
    </dgm:pt>
    <dgm:pt modelId="{F5E6B5DE-B9D8-4C5D-930B-F50C8CA1D125}" type="parTrans" cxnId="{7F5A6174-CDEC-4070-83A8-9E9439DB434E}">
      <dgm:prSet/>
      <dgm:spPr/>
      <dgm:t>
        <a:bodyPr/>
        <a:lstStyle/>
        <a:p>
          <a:endParaRPr lang="en-IE"/>
        </a:p>
      </dgm:t>
    </dgm:pt>
    <dgm:pt modelId="{F192BA43-3DEA-4F91-B3F5-E51DFB46E63F}" type="sibTrans" cxnId="{7F5A6174-CDEC-4070-83A8-9E9439DB434E}">
      <dgm:prSet/>
      <dgm:spPr/>
      <dgm:t>
        <a:bodyPr/>
        <a:lstStyle/>
        <a:p>
          <a:endParaRPr lang="en-IE"/>
        </a:p>
      </dgm:t>
    </dgm:pt>
    <dgm:pt modelId="{639F3986-F8AE-42EA-80DA-55FCA40F8696}">
      <dgm:prSet phldrT="[Text]"/>
      <dgm:spPr>
        <a:solidFill>
          <a:schemeClr val="accent6"/>
        </a:solidFill>
      </dgm:spPr>
      <dgm:t>
        <a:bodyPr/>
        <a:lstStyle/>
        <a:p>
          <a:r>
            <a:rPr lang="en-IE" dirty="0">
              <a:latin typeface="Arial" panose="020B0604020202020204" pitchFamily="34" charset="0"/>
              <a:cs typeface="Arial" panose="020B0604020202020204" pitchFamily="34" charset="0"/>
            </a:rPr>
            <a:t>         Sarsfield Park, Lucan		</a:t>
          </a:r>
        </a:p>
      </dgm:t>
    </dgm:pt>
    <dgm:pt modelId="{196CDA56-88E1-49AC-B697-B29C53671801}" type="parTrans" cxnId="{B6692C31-34BA-47AD-A814-A02786DE92FD}">
      <dgm:prSet/>
      <dgm:spPr/>
      <dgm:t>
        <a:bodyPr/>
        <a:lstStyle/>
        <a:p>
          <a:endParaRPr lang="en-IE"/>
        </a:p>
      </dgm:t>
    </dgm:pt>
    <dgm:pt modelId="{A857C213-C4C0-48AB-9D39-DACF7F478F42}" type="sibTrans" cxnId="{B6692C31-34BA-47AD-A814-A02786DE92FD}">
      <dgm:prSet/>
      <dgm:spPr/>
      <dgm:t>
        <a:bodyPr/>
        <a:lstStyle/>
        <a:p>
          <a:endParaRPr lang="en-IE"/>
        </a:p>
      </dgm:t>
    </dgm:pt>
    <dgm:pt modelId="{AB6AB9C1-89C5-47E0-AB6B-7029A92F8A69}">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5 Age-Friendly Social Homes</a:t>
          </a:r>
        </a:p>
      </dgm:t>
    </dgm:pt>
    <dgm:pt modelId="{A7A07385-D91E-462D-B8AE-D08DF4DA21FE}" type="parTrans" cxnId="{DDA55344-BBE8-4EEB-B294-FAA3489C4D7D}">
      <dgm:prSet/>
      <dgm:spPr/>
      <dgm:t>
        <a:bodyPr/>
        <a:lstStyle/>
        <a:p>
          <a:endParaRPr lang="en-IE"/>
        </a:p>
      </dgm:t>
    </dgm:pt>
    <dgm:pt modelId="{085E6850-7E5C-4C3C-B1BC-99083A8C4F30}" type="sibTrans" cxnId="{DDA55344-BBE8-4EEB-B294-FAA3489C4D7D}">
      <dgm:prSet/>
      <dgm:spPr/>
      <dgm:t>
        <a:bodyPr/>
        <a:lstStyle/>
        <a:p>
          <a:endParaRPr lang="en-IE"/>
        </a:p>
      </dgm:t>
    </dgm:pt>
    <dgm:pt modelId="{A8ED4D8F-3769-4408-B016-90C9092CFE07}">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Advertised 11/04/2024. Tender assessment ongoing. </a:t>
          </a:r>
        </a:p>
      </dgm:t>
    </dgm:pt>
    <dgm:pt modelId="{E184CC61-FED7-49B8-899F-6C9AED7F1887}" type="parTrans" cxnId="{A27D428C-4DA6-4975-B7E5-AA559C0D1B84}">
      <dgm:prSet/>
      <dgm:spPr/>
      <dgm:t>
        <a:bodyPr/>
        <a:lstStyle/>
        <a:p>
          <a:endParaRPr lang="en-IE"/>
        </a:p>
      </dgm:t>
    </dgm:pt>
    <dgm:pt modelId="{20B34C2B-EE70-41AC-A2B3-089CE039457D}" type="sibTrans" cxnId="{A27D428C-4DA6-4975-B7E5-AA559C0D1B84}">
      <dgm:prSet/>
      <dgm:spPr/>
      <dgm:t>
        <a:bodyPr/>
        <a:lstStyle/>
        <a:p>
          <a:endParaRPr lang="en-IE"/>
        </a:p>
      </dgm:t>
    </dgm:pt>
    <dgm:pt modelId="{ECEBE5C8-294B-4295-90EA-CFBEC0C026CA}">
      <dgm:prSet phldrT="[Text]"/>
      <dgm:spPr>
        <a:solidFill>
          <a:schemeClr val="accent6"/>
        </a:solidFill>
      </dgm:spPr>
      <dgm:t>
        <a:bodyPr/>
        <a:lstStyle/>
        <a:p>
          <a:r>
            <a:rPr lang="en-IE" dirty="0">
              <a:latin typeface="Arial" panose="020B0604020202020204" pitchFamily="34" charset="0"/>
              <a:cs typeface="Arial" panose="020B0604020202020204" pitchFamily="34" charset="0"/>
            </a:rPr>
            <a:t>Castlefield, Old Knocklyon Road</a:t>
          </a:r>
        </a:p>
      </dgm:t>
    </dgm:pt>
    <dgm:pt modelId="{7BA6993E-AB39-48BA-98A3-B7767323BCEA}" type="parTrans" cxnId="{89432C95-86E6-4893-8DED-AA95AA200236}">
      <dgm:prSet/>
      <dgm:spPr/>
      <dgm:t>
        <a:bodyPr/>
        <a:lstStyle/>
        <a:p>
          <a:endParaRPr lang="en-IE"/>
        </a:p>
      </dgm:t>
    </dgm:pt>
    <dgm:pt modelId="{C814D913-093E-40CE-8755-2D089EF6B818}" type="sibTrans" cxnId="{89432C95-86E6-4893-8DED-AA95AA200236}">
      <dgm:prSet/>
      <dgm:spPr/>
      <dgm:t>
        <a:bodyPr/>
        <a:lstStyle/>
        <a:p>
          <a:endParaRPr lang="en-IE"/>
        </a:p>
      </dgm:t>
    </dgm:pt>
    <dgm:pt modelId="{3AFF4B0C-AD3C-4982-906F-73659CED1884}">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33 Social and Affordable Homes</a:t>
          </a:r>
        </a:p>
      </dgm:t>
    </dgm:pt>
    <dgm:pt modelId="{92CC0B46-0333-4612-8D9C-891957D40A1F}" type="parTrans" cxnId="{944BE429-C78B-4EC9-B101-DE72BBE0839E}">
      <dgm:prSet/>
      <dgm:spPr/>
      <dgm:t>
        <a:bodyPr/>
        <a:lstStyle/>
        <a:p>
          <a:endParaRPr lang="en-IE"/>
        </a:p>
      </dgm:t>
    </dgm:pt>
    <dgm:pt modelId="{E2D6890B-0AE2-4D22-91A7-C54C823B2A7A}" type="sibTrans" cxnId="{944BE429-C78B-4EC9-B101-DE72BBE0839E}">
      <dgm:prSet/>
      <dgm:spPr/>
      <dgm:t>
        <a:bodyPr/>
        <a:lstStyle/>
        <a:p>
          <a:endParaRPr lang="en-IE"/>
        </a:p>
      </dgm:t>
    </dgm:pt>
    <dgm:pt modelId="{1DCAB258-84E9-4693-B8C5-77DBAF11533E}">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Subject to Judicial Review</a:t>
          </a:r>
        </a:p>
      </dgm:t>
    </dgm:pt>
    <dgm:pt modelId="{C3DF83BC-F400-4D34-A766-4C65836344DF}" type="parTrans" cxnId="{A0453C97-398A-4F91-B61E-535BF54DC085}">
      <dgm:prSet/>
      <dgm:spPr/>
      <dgm:t>
        <a:bodyPr/>
        <a:lstStyle/>
        <a:p>
          <a:endParaRPr lang="en-IE"/>
        </a:p>
      </dgm:t>
    </dgm:pt>
    <dgm:pt modelId="{826D4F30-AD74-448B-B558-32A14CFA22B5}" type="sibTrans" cxnId="{A0453C97-398A-4F91-B61E-535BF54DC085}">
      <dgm:prSet/>
      <dgm:spPr/>
      <dgm:t>
        <a:bodyPr/>
        <a:lstStyle/>
        <a:p>
          <a:endParaRPr lang="en-IE"/>
        </a:p>
      </dgm:t>
    </dgm:pt>
    <dgm:pt modelId="{417162C2-3F1D-4D49-87DB-375153D2B263}">
      <dgm:prSet phldrT="[Text]"/>
      <dgm:spPr>
        <a:solidFill>
          <a:schemeClr val="accent6"/>
        </a:solidFill>
      </dgm:spPr>
      <dgm:t>
        <a:bodyPr/>
        <a:lstStyle/>
        <a:p>
          <a:r>
            <a:rPr lang="en-IE" dirty="0">
              <a:latin typeface="Arial" panose="020B0604020202020204" pitchFamily="34" charset="0"/>
              <a:cs typeface="Arial" panose="020B0604020202020204" pitchFamily="34" charset="0"/>
            </a:rPr>
            <a:t>Old Castle, Clondalkin</a:t>
          </a:r>
        </a:p>
      </dgm:t>
    </dgm:pt>
    <dgm:pt modelId="{0CAC1557-9DF5-409C-96DC-16CA7F5E8FB6}" type="parTrans" cxnId="{E6265094-8AE4-49A2-978A-1B8CF07F8DB9}">
      <dgm:prSet/>
      <dgm:spPr/>
      <dgm:t>
        <a:bodyPr/>
        <a:lstStyle/>
        <a:p>
          <a:endParaRPr lang="en-IE"/>
        </a:p>
      </dgm:t>
    </dgm:pt>
    <dgm:pt modelId="{7B862828-5615-4307-AEFD-73D747120AAE}" type="sibTrans" cxnId="{E6265094-8AE4-49A2-978A-1B8CF07F8DB9}">
      <dgm:prSet/>
      <dgm:spPr/>
      <dgm:t>
        <a:bodyPr/>
        <a:lstStyle/>
        <a:p>
          <a:endParaRPr lang="en-IE"/>
        </a:p>
      </dgm:t>
    </dgm:pt>
    <dgm:pt modelId="{EE8AC3E2-4039-4550-B94C-EB33D6D76696}">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130 Social, Affordable and Traveller Accommodation Units</a:t>
          </a:r>
        </a:p>
      </dgm:t>
    </dgm:pt>
    <dgm:pt modelId="{43AA3B4F-2AE6-4DA2-8DF4-8ED67D7A5C0D}" type="parTrans" cxnId="{1124F142-AFD5-426C-BE50-0559B63A9D22}">
      <dgm:prSet/>
      <dgm:spPr/>
      <dgm:t>
        <a:bodyPr/>
        <a:lstStyle/>
        <a:p>
          <a:endParaRPr lang="en-IE"/>
        </a:p>
      </dgm:t>
    </dgm:pt>
    <dgm:pt modelId="{D22311B3-9520-4CAE-B7E3-2C575F82B230}" type="sibTrans" cxnId="{1124F142-AFD5-426C-BE50-0559B63A9D22}">
      <dgm:prSet/>
      <dgm:spPr/>
      <dgm:t>
        <a:bodyPr/>
        <a:lstStyle/>
        <a:p>
          <a:endParaRPr lang="en-IE"/>
        </a:p>
      </dgm:t>
    </dgm:pt>
    <dgm:pt modelId="{78877DC7-0646-4975-9CAB-72B9964D6387}">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Detailed design ongoing – boundary agreement outstanding </a:t>
          </a:r>
        </a:p>
      </dgm:t>
    </dgm:pt>
    <dgm:pt modelId="{1C4E3F68-03A5-4D44-8FF1-FBA7FFB9CEE8}" type="parTrans" cxnId="{1D82BD43-2563-49E1-AE6F-21CED8AFA4BB}">
      <dgm:prSet/>
      <dgm:spPr/>
      <dgm:t>
        <a:bodyPr/>
        <a:lstStyle/>
        <a:p>
          <a:endParaRPr lang="en-IE"/>
        </a:p>
      </dgm:t>
    </dgm:pt>
    <dgm:pt modelId="{63B1A64B-207C-4A53-AD79-1C02DEE5849B}" type="sibTrans" cxnId="{1D82BD43-2563-49E1-AE6F-21CED8AFA4BB}">
      <dgm:prSet/>
      <dgm:spPr/>
      <dgm:t>
        <a:bodyPr/>
        <a:lstStyle/>
        <a:p>
          <a:endParaRPr lang="en-IE"/>
        </a:p>
      </dgm:t>
    </dgm:pt>
    <dgm:pt modelId="{75D69B37-514F-47E6-A485-E6AD097236AC}">
      <dgm:prSet phldrT="[Text]"/>
      <dgm:spPr>
        <a:solidFill>
          <a:schemeClr val="accent6"/>
        </a:solidFill>
      </dgm:spPr>
      <dgm:t>
        <a:bodyPr/>
        <a:lstStyle/>
        <a:p>
          <a:r>
            <a:rPr lang="en-IE" dirty="0">
              <a:latin typeface="Arial" panose="020B0604020202020204" pitchFamily="34" charset="0"/>
              <a:cs typeface="Arial" panose="020B0604020202020204" pitchFamily="34" charset="0"/>
            </a:rPr>
            <a:t>Stocking Lane, Rathfarnham</a:t>
          </a:r>
        </a:p>
      </dgm:t>
    </dgm:pt>
    <dgm:pt modelId="{5CFB9B31-6EE6-420D-A522-66DB546FC7CE}" type="parTrans" cxnId="{235533D4-AA02-496B-87D3-4136EB2DA919}">
      <dgm:prSet/>
      <dgm:spPr/>
      <dgm:t>
        <a:bodyPr/>
        <a:lstStyle/>
        <a:p>
          <a:endParaRPr lang="en-IE"/>
        </a:p>
      </dgm:t>
    </dgm:pt>
    <dgm:pt modelId="{5C34A66B-D0E4-4480-AFB7-61E9039BBF5E}" type="sibTrans" cxnId="{235533D4-AA02-496B-87D3-4136EB2DA919}">
      <dgm:prSet/>
      <dgm:spPr/>
      <dgm:t>
        <a:bodyPr/>
        <a:lstStyle/>
        <a:p>
          <a:endParaRPr lang="en-IE"/>
        </a:p>
      </dgm:t>
    </dgm:pt>
    <dgm:pt modelId="{97CD4036-30B9-447B-9C03-A3F3A75CCB61}">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25 Social Homes</a:t>
          </a:r>
        </a:p>
      </dgm:t>
    </dgm:pt>
    <dgm:pt modelId="{6D0B4AA1-B9CF-4D3F-BE21-173E13D9CF8E}" type="parTrans" cxnId="{4E855F8C-8229-4121-B735-0F6392061227}">
      <dgm:prSet/>
      <dgm:spPr/>
      <dgm:t>
        <a:bodyPr/>
        <a:lstStyle/>
        <a:p>
          <a:endParaRPr lang="en-IE"/>
        </a:p>
      </dgm:t>
    </dgm:pt>
    <dgm:pt modelId="{02BCF337-928D-4723-ACB5-38CFF57A9599}" type="sibTrans" cxnId="{4E855F8C-8229-4121-B735-0F6392061227}">
      <dgm:prSet/>
      <dgm:spPr/>
      <dgm:t>
        <a:bodyPr/>
        <a:lstStyle/>
        <a:p>
          <a:endParaRPr lang="en-IE"/>
        </a:p>
      </dgm:t>
    </dgm:pt>
    <dgm:pt modelId="{123ECB6E-BF04-423B-8954-2754169ED43E}">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Detailed design complete – to be advertised. </a:t>
          </a:r>
        </a:p>
      </dgm:t>
    </dgm:pt>
    <dgm:pt modelId="{1D098FB3-4AF5-43A5-9FC2-057A0D1196DE}" type="parTrans" cxnId="{E7FED972-8484-4A0A-9CA0-7BDB6B5C78D7}">
      <dgm:prSet/>
      <dgm:spPr/>
      <dgm:t>
        <a:bodyPr/>
        <a:lstStyle/>
        <a:p>
          <a:endParaRPr lang="en-IE"/>
        </a:p>
      </dgm:t>
    </dgm:pt>
    <dgm:pt modelId="{EBBC75B3-3E52-41F9-95A3-BD5E6430ABD1}" type="sibTrans" cxnId="{E7FED972-8484-4A0A-9CA0-7BDB6B5C78D7}">
      <dgm:prSet/>
      <dgm:spPr/>
      <dgm:t>
        <a:bodyPr/>
        <a:lstStyle/>
        <a:p>
          <a:endParaRPr lang="en-IE"/>
        </a:p>
      </dgm:t>
    </dgm:pt>
    <dgm:pt modelId="{4D005C13-547A-410D-B90E-3429625CA911}">
      <dgm:prSet phldrT="[Text]"/>
      <dgm:spPr>
        <a:solidFill>
          <a:schemeClr val="accent6"/>
        </a:solidFill>
      </dgm:spPr>
      <dgm:t>
        <a:bodyPr/>
        <a:lstStyle/>
        <a:p>
          <a:r>
            <a:rPr lang="en-IE" dirty="0">
              <a:latin typeface="Arial" panose="020B0604020202020204" pitchFamily="34" charset="0"/>
              <a:cs typeface="Arial" panose="020B0604020202020204" pitchFamily="34" charset="0"/>
            </a:rPr>
            <a:t>Owendoher Haven, Rathfarnham</a:t>
          </a:r>
        </a:p>
      </dgm:t>
    </dgm:pt>
    <dgm:pt modelId="{A0087087-8128-4182-8D08-C67B3F99088D}" type="parTrans" cxnId="{7290AC9B-B11F-473B-AE5B-2C2A6521EA99}">
      <dgm:prSet/>
      <dgm:spPr/>
      <dgm:t>
        <a:bodyPr/>
        <a:lstStyle/>
        <a:p>
          <a:endParaRPr lang="en-IE"/>
        </a:p>
      </dgm:t>
    </dgm:pt>
    <dgm:pt modelId="{EC82A1AE-76FC-4509-9188-582DE90D245C}" type="sibTrans" cxnId="{7290AC9B-B11F-473B-AE5B-2C2A6521EA99}">
      <dgm:prSet/>
      <dgm:spPr/>
      <dgm:t>
        <a:bodyPr/>
        <a:lstStyle/>
        <a:p>
          <a:endParaRPr lang="en-IE"/>
        </a:p>
      </dgm:t>
    </dgm:pt>
    <dgm:pt modelId="{88BA0FC6-880D-4478-871B-254E07602AB2}">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9 Traveller Accommodation Units</a:t>
          </a:r>
        </a:p>
      </dgm:t>
    </dgm:pt>
    <dgm:pt modelId="{BF3FF1EC-A472-424A-B7F9-C7EDF791D569}" type="parTrans" cxnId="{134AD934-0AB0-42A0-9CF2-7BB9E0577AC8}">
      <dgm:prSet/>
      <dgm:spPr/>
      <dgm:t>
        <a:bodyPr/>
        <a:lstStyle/>
        <a:p>
          <a:endParaRPr lang="en-IE"/>
        </a:p>
      </dgm:t>
    </dgm:pt>
    <dgm:pt modelId="{6CADD269-F3BF-43D2-A760-E73DE8976743}" type="sibTrans" cxnId="{134AD934-0AB0-42A0-9CF2-7BB9E0577AC8}">
      <dgm:prSet/>
      <dgm:spPr/>
      <dgm:t>
        <a:bodyPr/>
        <a:lstStyle/>
        <a:p>
          <a:endParaRPr lang="en-IE"/>
        </a:p>
      </dgm:t>
    </dgm:pt>
    <dgm:pt modelId="{9223455D-4310-4092-8ABD-FD43411279A7}">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FRA Ongoing</a:t>
          </a:r>
        </a:p>
      </dgm:t>
    </dgm:pt>
    <dgm:pt modelId="{5D5D4BBE-10ED-4077-91F3-B0CBF2DBAA63}" type="parTrans" cxnId="{D13B044A-4789-44AE-B82F-3A1BC6143BFC}">
      <dgm:prSet/>
      <dgm:spPr/>
      <dgm:t>
        <a:bodyPr/>
        <a:lstStyle/>
        <a:p>
          <a:endParaRPr lang="en-IE"/>
        </a:p>
      </dgm:t>
    </dgm:pt>
    <dgm:pt modelId="{9CCC773A-7D3C-42B2-9909-6EB580544B7C}" type="sibTrans" cxnId="{D13B044A-4789-44AE-B82F-3A1BC6143BFC}">
      <dgm:prSet/>
      <dgm:spPr/>
      <dgm:t>
        <a:bodyPr/>
        <a:lstStyle/>
        <a:p>
          <a:endParaRPr lang="en-IE"/>
        </a:p>
      </dgm:t>
    </dgm:pt>
    <dgm:pt modelId="{55BAE7D5-896A-4FA8-83D3-6667D7D79649}">
      <dgm:prSet phldrT="[Text]"/>
      <dgm:spPr>
        <a:solidFill>
          <a:schemeClr val="accent6"/>
        </a:solidFill>
      </dgm:spPr>
      <dgm:t>
        <a:bodyPr/>
        <a:lstStyle/>
        <a:p>
          <a:r>
            <a:rPr lang="en-IE" dirty="0">
              <a:latin typeface="Arial" panose="020B0604020202020204" pitchFamily="34" charset="0"/>
              <a:cs typeface="Arial" panose="020B0604020202020204" pitchFamily="34" charset="0"/>
            </a:rPr>
            <a:t>Kishogue Park, Clonburris</a:t>
          </a:r>
        </a:p>
      </dgm:t>
    </dgm:pt>
    <dgm:pt modelId="{D8101C0E-6A38-4AAE-A306-F5B2FAB629A5}" type="parTrans" cxnId="{B5232D9C-943C-4905-A3C8-02D72A7CB4AD}">
      <dgm:prSet/>
      <dgm:spPr/>
      <dgm:t>
        <a:bodyPr/>
        <a:lstStyle/>
        <a:p>
          <a:endParaRPr lang="en-IE"/>
        </a:p>
      </dgm:t>
    </dgm:pt>
    <dgm:pt modelId="{D2252305-FF8E-4B4C-BB6B-1396BB9E53BD}" type="sibTrans" cxnId="{B5232D9C-943C-4905-A3C8-02D72A7CB4AD}">
      <dgm:prSet/>
      <dgm:spPr/>
      <dgm:t>
        <a:bodyPr/>
        <a:lstStyle/>
        <a:p>
          <a:endParaRPr lang="en-IE"/>
        </a:p>
      </dgm:t>
    </dgm:pt>
    <dgm:pt modelId="{2DD11D8F-261B-4AFB-B3D0-9F34006BCB9F}">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15 Traveller Accommodation Units</a:t>
          </a:r>
        </a:p>
      </dgm:t>
    </dgm:pt>
    <dgm:pt modelId="{FE793CF8-FBCD-459C-85F1-47C915C0DCE1}" type="parTrans" cxnId="{86F6DC97-82E8-443D-9246-4417EB15AACC}">
      <dgm:prSet/>
      <dgm:spPr/>
      <dgm:t>
        <a:bodyPr/>
        <a:lstStyle/>
        <a:p>
          <a:endParaRPr lang="en-IE"/>
        </a:p>
      </dgm:t>
    </dgm:pt>
    <dgm:pt modelId="{2AEEFCDB-9BED-4FEC-9D64-BEE48737CC05}" type="sibTrans" cxnId="{86F6DC97-82E8-443D-9246-4417EB15AACC}">
      <dgm:prSet/>
      <dgm:spPr/>
      <dgm:t>
        <a:bodyPr/>
        <a:lstStyle/>
        <a:p>
          <a:endParaRPr lang="en-IE"/>
        </a:p>
      </dgm:t>
    </dgm:pt>
    <dgm:pt modelId="{0C234C9D-7BF6-448F-959B-E21B5FB6504B}">
      <dgm:prSet phldrT="[Text]" custT="1"/>
      <dgm:spPr>
        <a:solidFill>
          <a:schemeClr val="accent6">
            <a:lumMod val="20000"/>
            <a:lumOff val="80000"/>
            <a:alpha val="90000"/>
          </a:schemeClr>
        </a:solidFill>
      </dgm:spPr>
      <dgm:t>
        <a:bodyPr/>
        <a:lstStyle/>
        <a:p>
          <a:endParaRPr lang="en-IE" sz="1600" dirty="0">
            <a:latin typeface="Arial" panose="020B0604020202020204" pitchFamily="34" charset="0"/>
            <a:cs typeface="Arial" panose="020B0604020202020204" pitchFamily="34" charset="0"/>
          </a:endParaRPr>
        </a:p>
      </dgm:t>
    </dgm:pt>
    <dgm:pt modelId="{70555D2C-2AF2-4439-93D8-BA1F7A58F854}" type="parTrans" cxnId="{2757FDE5-1EBA-47E0-9267-D8E7C027C2E7}">
      <dgm:prSet/>
      <dgm:spPr/>
      <dgm:t>
        <a:bodyPr/>
        <a:lstStyle/>
        <a:p>
          <a:endParaRPr lang="en-IE"/>
        </a:p>
      </dgm:t>
    </dgm:pt>
    <dgm:pt modelId="{88BC5611-5655-47E6-8401-DEEA18CB1CEF}" type="sibTrans" cxnId="{2757FDE5-1EBA-47E0-9267-D8E7C027C2E7}">
      <dgm:prSet/>
      <dgm:spPr/>
      <dgm:t>
        <a:bodyPr/>
        <a:lstStyle/>
        <a:p>
          <a:endParaRPr lang="en-IE"/>
        </a:p>
      </dgm:t>
    </dgm:pt>
    <dgm:pt modelId="{8F01E9AD-C708-4630-8F21-28436485D37D}">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Advertised 30/05/2024. Tender preparation </a:t>
          </a:r>
        </a:p>
        <a:p>
          <a:r>
            <a:rPr lang="en-IE" sz="1600" dirty="0">
              <a:latin typeface="Arial" panose="020B0604020202020204" pitchFamily="34" charset="0"/>
              <a:cs typeface="Arial" panose="020B0604020202020204" pitchFamily="34" charset="0"/>
            </a:rPr>
            <a:t>	</a:t>
          </a:r>
        </a:p>
      </dgm:t>
    </dgm:pt>
    <dgm:pt modelId="{5823B115-B5A9-4CD8-8509-D39EAE3BC9C5}" type="parTrans" cxnId="{530209E7-6027-4E05-965A-5601F8FF8401}">
      <dgm:prSet/>
      <dgm:spPr/>
      <dgm:t>
        <a:bodyPr/>
        <a:lstStyle/>
        <a:p>
          <a:endParaRPr lang="en-IE"/>
        </a:p>
      </dgm:t>
    </dgm:pt>
    <dgm:pt modelId="{71C28544-0445-407D-AFF1-6FBDE6C06591}" type="sibTrans" cxnId="{530209E7-6027-4E05-965A-5601F8FF8401}">
      <dgm:prSet/>
      <dgm:spPr/>
      <dgm:t>
        <a:bodyPr/>
        <a:lstStyle/>
        <a:p>
          <a:endParaRPr lang="en-IE"/>
        </a:p>
      </dgm:t>
    </dgm:pt>
    <dgm:pt modelId="{5BCB8E66-3C5C-4D4B-BCD2-0B5122D25C8A}" type="pres">
      <dgm:prSet presAssocID="{EED38556-6D7D-4F76-85DF-BADD0086BEF8}" presName="Name0" presStyleCnt="0">
        <dgm:presLayoutVars>
          <dgm:dir/>
          <dgm:animLvl val="lvl"/>
          <dgm:resizeHandles val="exact"/>
        </dgm:presLayoutVars>
      </dgm:prSet>
      <dgm:spPr/>
    </dgm:pt>
    <dgm:pt modelId="{0D9CD8B5-96DD-464D-8DF3-5F8F58B462AD}" type="pres">
      <dgm:prSet presAssocID="{3D6B695B-E704-4F54-BB6B-8E0A7C88F562}" presName="linNode" presStyleCnt="0"/>
      <dgm:spPr/>
    </dgm:pt>
    <dgm:pt modelId="{0851F0E5-5FF0-4D65-A7B9-4F7126AA0F35}" type="pres">
      <dgm:prSet presAssocID="{3D6B695B-E704-4F54-BB6B-8E0A7C88F562}" presName="parentText" presStyleLbl="node1" presStyleIdx="0" presStyleCnt="10">
        <dgm:presLayoutVars>
          <dgm:chMax val="1"/>
          <dgm:bulletEnabled val="1"/>
        </dgm:presLayoutVars>
      </dgm:prSet>
      <dgm:spPr/>
    </dgm:pt>
    <dgm:pt modelId="{BC9C7F60-0599-4529-979D-7C13EE712415}" type="pres">
      <dgm:prSet presAssocID="{3D6B695B-E704-4F54-BB6B-8E0A7C88F562}" presName="descendantText" presStyleLbl="alignAccFollowNode1" presStyleIdx="0" presStyleCnt="10">
        <dgm:presLayoutVars>
          <dgm:bulletEnabled val="1"/>
        </dgm:presLayoutVars>
      </dgm:prSet>
      <dgm:spPr/>
    </dgm:pt>
    <dgm:pt modelId="{7C307244-6CE8-4E57-9FE7-BAA1F7AA12D0}" type="pres">
      <dgm:prSet presAssocID="{1AE3417F-7C98-47B7-B714-D397CF4ACD39}" presName="sp" presStyleCnt="0"/>
      <dgm:spPr/>
    </dgm:pt>
    <dgm:pt modelId="{8E5E9DD7-D01B-43C7-9B1E-D21736923323}" type="pres">
      <dgm:prSet presAssocID="{773ACBA8-8BED-4D51-A67D-64B5E93CF147}" presName="linNode" presStyleCnt="0"/>
      <dgm:spPr/>
    </dgm:pt>
    <dgm:pt modelId="{664962E6-5654-4F22-B01C-A69E3FBA2042}" type="pres">
      <dgm:prSet presAssocID="{773ACBA8-8BED-4D51-A67D-64B5E93CF147}" presName="parentText" presStyleLbl="node1" presStyleIdx="1" presStyleCnt="10">
        <dgm:presLayoutVars>
          <dgm:chMax val="1"/>
          <dgm:bulletEnabled val="1"/>
        </dgm:presLayoutVars>
      </dgm:prSet>
      <dgm:spPr/>
    </dgm:pt>
    <dgm:pt modelId="{469DBA07-D2AB-4CB4-BE98-B8C7C326723D}" type="pres">
      <dgm:prSet presAssocID="{773ACBA8-8BED-4D51-A67D-64B5E93CF147}" presName="descendantText" presStyleLbl="alignAccFollowNode1" presStyleIdx="1" presStyleCnt="10">
        <dgm:presLayoutVars>
          <dgm:bulletEnabled val="1"/>
        </dgm:presLayoutVars>
      </dgm:prSet>
      <dgm:spPr/>
    </dgm:pt>
    <dgm:pt modelId="{A7E8E69B-1235-45CD-A7F6-85CDAAF9A0CE}" type="pres">
      <dgm:prSet presAssocID="{3C8C64B4-7536-4DB2-B121-56D1DD4E6BF8}" presName="sp" presStyleCnt="0"/>
      <dgm:spPr/>
    </dgm:pt>
    <dgm:pt modelId="{6DC49251-5193-4233-976E-29EBFBA2CA9A}" type="pres">
      <dgm:prSet presAssocID="{E0B4727D-8DB3-4297-BDF8-5EB5E5D2971D}" presName="linNode" presStyleCnt="0"/>
      <dgm:spPr/>
    </dgm:pt>
    <dgm:pt modelId="{51A6E1CA-3E97-4E89-9467-E65695C0D97B}" type="pres">
      <dgm:prSet presAssocID="{E0B4727D-8DB3-4297-BDF8-5EB5E5D2971D}" presName="parentText" presStyleLbl="node1" presStyleIdx="2" presStyleCnt="10">
        <dgm:presLayoutVars>
          <dgm:chMax val="1"/>
          <dgm:bulletEnabled val="1"/>
        </dgm:presLayoutVars>
      </dgm:prSet>
      <dgm:spPr/>
    </dgm:pt>
    <dgm:pt modelId="{A7AC2249-1F32-42A7-9E64-5675E99E8222}" type="pres">
      <dgm:prSet presAssocID="{E0B4727D-8DB3-4297-BDF8-5EB5E5D2971D}" presName="descendantText" presStyleLbl="alignAccFollowNode1" presStyleIdx="2" presStyleCnt="10">
        <dgm:presLayoutVars>
          <dgm:bulletEnabled val="1"/>
        </dgm:presLayoutVars>
      </dgm:prSet>
      <dgm:spPr/>
    </dgm:pt>
    <dgm:pt modelId="{46C983B4-3CE2-40CF-A6E6-634497C1A781}" type="pres">
      <dgm:prSet presAssocID="{EFB5EE7E-6159-4CEC-B389-D361859EB51D}" presName="sp" presStyleCnt="0"/>
      <dgm:spPr/>
    </dgm:pt>
    <dgm:pt modelId="{8992D099-7315-4ED8-A80A-01E8B47FA0F1}" type="pres">
      <dgm:prSet presAssocID="{C32D65D5-F20C-41D7-8D5B-69A482C6B9DE}" presName="linNode" presStyleCnt="0"/>
      <dgm:spPr/>
    </dgm:pt>
    <dgm:pt modelId="{249BD6D0-61A5-411E-956F-88F6121FCD5A}" type="pres">
      <dgm:prSet presAssocID="{C32D65D5-F20C-41D7-8D5B-69A482C6B9DE}" presName="parentText" presStyleLbl="node1" presStyleIdx="3" presStyleCnt="10">
        <dgm:presLayoutVars>
          <dgm:chMax val="1"/>
          <dgm:bulletEnabled val="1"/>
        </dgm:presLayoutVars>
      </dgm:prSet>
      <dgm:spPr/>
    </dgm:pt>
    <dgm:pt modelId="{FAB5BEAC-6E20-48CA-AE9E-B5BDAF22DB93}" type="pres">
      <dgm:prSet presAssocID="{C32D65D5-F20C-41D7-8D5B-69A482C6B9DE}" presName="descendantText" presStyleLbl="alignAccFollowNode1" presStyleIdx="3" presStyleCnt="10">
        <dgm:presLayoutVars>
          <dgm:bulletEnabled val="1"/>
        </dgm:presLayoutVars>
      </dgm:prSet>
      <dgm:spPr/>
    </dgm:pt>
    <dgm:pt modelId="{9EE951F3-2DAD-4E8B-AD21-B9531F5E970A}" type="pres">
      <dgm:prSet presAssocID="{D22AA9C8-3A00-41AE-83AB-5AEBA3DBE4F5}" presName="sp" presStyleCnt="0"/>
      <dgm:spPr/>
    </dgm:pt>
    <dgm:pt modelId="{DC689D32-9C26-4C47-99AE-ED125A5CAF5C}" type="pres">
      <dgm:prSet presAssocID="{639F3986-F8AE-42EA-80DA-55FCA40F8696}" presName="linNode" presStyleCnt="0"/>
      <dgm:spPr/>
    </dgm:pt>
    <dgm:pt modelId="{56F8EFDD-E6FE-42B0-9C1C-69651C0E78D4}" type="pres">
      <dgm:prSet presAssocID="{639F3986-F8AE-42EA-80DA-55FCA40F8696}" presName="parentText" presStyleLbl="node1" presStyleIdx="4" presStyleCnt="10">
        <dgm:presLayoutVars>
          <dgm:chMax val="1"/>
          <dgm:bulletEnabled val="1"/>
        </dgm:presLayoutVars>
      </dgm:prSet>
      <dgm:spPr/>
    </dgm:pt>
    <dgm:pt modelId="{117F1085-A13C-43E1-901D-8901E37E3BE5}" type="pres">
      <dgm:prSet presAssocID="{639F3986-F8AE-42EA-80DA-55FCA40F8696}" presName="descendantText" presStyleLbl="alignAccFollowNode1" presStyleIdx="4" presStyleCnt="10">
        <dgm:presLayoutVars>
          <dgm:bulletEnabled val="1"/>
        </dgm:presLayoutVars>
      </dgm:prSet>
      <dgm:spPr/>
    </dgm:pt>
    <dgm:pt modelId="{03EE783F-3D75-4E9D-BCC8-581BE1B329D3}" type="pres">
      <dgm:prSet presAssocID="{A857C213-C4C0-48AB-9D39-DACF7F478F42}" presName="sp" presStyleCnt="0"/>
      <dgm:spPr/>
    </dgm:pt>
    <dgm:pt modelId="{372A479D-F7EE-4689-816C-239C071D1B35}" type="pres">
      <dgm:prSet presAssocID="{ECEBE5C8-294B-4295-90EA-CFBEC0C026CA}" presName="linNode" presStyleCnt="0"/>
      <dgm:spPr/>
    </dgm:pt>
    <dgm:pt modelId="{D7ACAEDA-B383-4C48-A7A5-A4EDAB95B5F5}" type="pres">
      <dgm:prSet presAssocID="{ECEBE5C8-294B-4295-90EA-CFBEC0C026CA}" presName="parentText" presStyleLbl="node1" presStyleIdx="5" presStyleCnt="10">
        <dgm:presLayoutVars>
          <dgm:chMax val="1"/>
          <dgm:bulletEnabled val="1"/>
        </dgm:presLayoutVars>
      </dgm:prSet>
      <dgm:spPr/>
    </dgm:pt>
    <dgm:pt modelId="{A6C6C873-D139-476C-A6ED-7C5D6C4A2F06}" type="pres">
      <dgm:prSet presAssocID="{ECEBE5C8-294B-4295-90EA-CFBEC0C026CA}" presName="descendantText" presStyleLbl="alignAccFollowNode1" presStyleIdx="5" presStyleCnt="10">
        <dgm:presLayoutVars>
          <dgm:bulletEnabled val="1"/>
        </dgm:presLayoutVars>
      </dgm:prSet>
      <dgm:spPr/>
    </dgm:pt>
    <dgm:pt modelId="{EA6C5E9C-818B-4CCA-945B-A958435B6787}" type="pres">
      <dgm:prSet presAssocID="{C814D913-093E-40CE-8755-2D089EF6B818}" presName="sp" presStyleCnt="0"/>
      <dgm:spPr/>
    </dgm:pt>
    <dgm:pt modelId="{928D8E0B-3626-4BC1-84D1-57DC9D70F892}" type="pres">
      <dgm:prSet presAssocID="{417162C2-3F1D-4D49-87DB-375153D2B263}" presName="linNode" presStyleCnt="0"/>
      <dgm:spPr/>
    </dgm:pt>
    <dgm:pt modelId="{5CEA6951-58D8-4F3F-B336-B21462EAF9C2}" type="pres">
      <dgm:prSet presAssocID="{417162C2-3F1D-4D49-87DB-375153D2B263}" presName="parentText" presStyleLbl="node1" presStyleIdx="6" presStyleCnt="10">
        <dgm:presLayoutVars>
          <dgm:chMax val="1"/>
          <dgm:bulletEnabled val="1"/>
        </dgm:presLayoutVars>
      </dgm:prSet>
      <dgm:spPr/>
    </dgm:pt>
    <dgm:pt modelId="{8C9FB0C2-1C47-449C-A6B3-B46DB68E5685}" type="pres">
      <dgm:prSet presAssocID="{417162C2-3F1D-4D49-87DB-375153D2B263}" presName="descendantText" presStyleLbl="alignAccFollowNode1" presStyleIdx="6" presStyleCnt="10">
        <dgm:presLayoutVars>
          <dgm:bulletEnabled val="1"/>
        </dgm:presLayoutVars>
      </dgm:prSet>
      <dgm:spPr/>
    </dgm:pt>
    <dgm:pt modelId="{DADF2404-CD0D-4419-9EBF-5B761900851A}" type="pres">
      <dgm:prSet presAssocID="{7B862828-5615-4307-AEFD-73D747120AAE}" presName="sp" presStyleCnt="0"/>
      <dgm:spPr/>
    </dgm:pt>
    <dgm:pt modelId="{A8EF9877-97EF-42A2-8551-C050ED4CD730}" type="pres">
      <dgm:prSet presAssocID="{75D69B37-514F-47E6-A485-E6AD097236AC}" presName="linNode" presStyleCnt="0"/>
      <dgm:spPr/>
    </dgm:pt>
    <dgm:pt modelId="{9BC66D60-2EAC-47A1-A36D-C43B7822D30D}" type="pres">
      <dgm:prSet presAssocID="{75D69B37-514F-47E6-A485-E6AD097236AC}" presName="parentText" presStyleLbl="node1" presStyleIdx="7" presStyleCnt="10" custLinFactNeighborX="0" custLinFactNeighborY="-4867">
        <dgm:presLayoutVars>
          <dgm:chMax val="1"/>
          <dgm:bulletEnabled val="1"/>
        </dgm:presLayoutVars>
      </dgm:prSet>
      <dgm:spPr/>
    </dgm:pt>
    <dgm:pt modelId="{8BFEC797-4881-406F-A00B-CB7DB66736A0}" type="pres">
      <dgm:prSet presAssocID="{75D69B37-514F-47E6-A485-E6AD097236AC}" presName="descendantText" presStyleLbl="alignAccFollowNode1" presStyleIdx="7" presStyleCnt="10">
        <dgm:presLayoutVars>
          <dgm:bulletEnabled val="1"/>
        </dgm:presLayoutVars>
      </dgm:prSet>
      <dgm:spPr/>
    </dgm:pt>
    <dgm:pt modelId="{43F6541B-7293-497E-A3F1-7BE060CD0AC3}" type="pres">
      <dgm:prSet presAssocID="{5C34A66B-D0E4-4480-AFB7-61E9039BBF5E}" presName="sp" presStyleCnt="0"/>
      <dgm:spPr/>
    </dgm:pt>
    <dgm:pt modelId="{D73ABD9D-DCE8-45BF-A865-C7F9B132A0DC}" type="pres">
      <dgm:prSet presAssocID="{4D005C13-547A-410D-B90E-3429625CA911}" presName="linNode" presStyleCnt="0"/>
      <dgm:spPr/>
    </dgm:pt>
    <dgm:pt modelId="{EA4DAC60-C1A6-4E5D-B5E6-6332A2261CCC}" type="pres">
      <dgm:prSet presAssocID="{4D005C13-547A-410D-B90E-3429625CA911}" presName="parentText" presStyleLbl="node1" presStyleIdx="8" presStyleCnt="10">
        <dgm:presLayoutVars>
          <dgm:chMax val="1"/>
          <dgm:bulletEnabled val="1"/>
        </dgm:presLayoutVars>
      </dgm:prSet>
      <dgm:spPr/>
    </dgm:pt>
    <dgm:pt modelId="{DACDAA1B-4CC8-4602-B592-678BA9CF476C}" type="pres">
      <dgm:prSet presAssocID="{4D005C13-547A-410D-B90E-3429625CA911}" presName="descendantText" presStyleLbl="alignAccFollowNode1" presStyleIdx="8" presStyleCnt="10">
        <dgm:presLayoutVars>
          <dgm:bulletEnabled val="1"/>
        </dgm:presLayoutVars>
      </dgm:prSet>
      <dgm:spPr/>
    </dgm:pt>
    <dgm:pt modelId="{E19C200E-672F-4BC0-A417-B2673C0AEE53}" type="pres">
      <dgm:prSet presAssocID="{EC82A1AE-76FC-4509-9188-582DE90D245C}" presName="sp" presStyleCnt="0"/>
      <dgm:spPr/>
    </dgm:pt>
    <dgm:pt modelId="{18AC3E88-14E3-4452-8602-10DDA653698C}" type="pres">
      <dgm:prSet presAssocID="{55BAE7D5-896A-4FA8-83D3-6667D7D79649}" presName="linNode" presStyleCnt="0"/>
      <dgm:spPr/>
    </dgm:pt>
    <dgm:pt modelId="{E2BF746B-AE3D-4135-B447-4D1D94774ACB}" type="pres">
      <dgm:prSet presAssocID="{55BAE7D5-896A-4FA8-83D3-6667D7D79649}" presName="parentText" presStyleLbl="node1" presStyleIdx="9" presStyleCnt="10">
        <dgm:presLayoutVars>
          <dgm:chMax val="1"/>
          <dgm:bulletEnabled val="1"/>
        </dgm:presLayoutVars>
      </dgm:prSet>
      <dgm:spPr/>
    </dgm:pt>
    <dgm:pt modelId="{CF803D88-E8C9-4FAA-9CF4-4803FD097F4A}" type="pres">
      <dgm:prSet presAssocID="{55BAE7D5-896A-4FA8-83D3-6667D7D79649}" presName="descendantText" presStyleLbl="alignAccFollowNode1" presStyleIdx="9" presStyleCnt="10">
        <dgm:presLayoutVars>
          <dgm:bulletEnabled val="1"/>
        </dgm:presLayoutVars>
      </dgm:prSet>
      <dgm:spPr/>
    </dgm:pt>
  </dgm:ptLst>
  <dgm:cxnLst>
    <dgm:cxn modelId="{107CDE08-DDC1-4E6D-90B3-E344FB0EC9D9}" type="presOf" srcId="{38FF215A-FF38-43D4-9BE5-63AA70CF4085}" destId="{A7AC2249-1F32-42A7-9E64-5675E99E8222}" srcOrd="0" destOrd="0" presId="urn:microsoft.com/office/officeart/2005/8/layout/vList5"/>
    <dgm:cxn modelId="{0294710A-DDFE-47A7-8194-942CB6BC2D04}" type="presOf" srcId="{639F3986-F8AE-42EA-80DA-55FCA40F8696}" destId="{56F8EFDD-E6FE-42B0-9C1C-69651C0E78D4}" srcOrd="0" destOrd="0" presId="urn:microsoft.com/office/officeart/2005/8/layout/vList5"/>
    <dgm:cxn modelId="{03031B0D-B104-4105-8B74-D0FB3FAFF129}" type="presOf" srcId="{C0FB7563-C55E-4895-A863-DC7A82B99A74}" destId="{BC9C7F60-0599-4529-979D-7C13EE712415}" srcOrd="0" destOrd="0" presId="urn:microsoft.com/office/officeart/2005/8/layout/vList5"/>
    <dgm:cxn modelId="{C2015910-3B71-4067-AADF-E6A2C5036781}" type="presOf" srcId="{1DCAB258-84E9-4693-B8C5-77DBAF11533E}" destId="{A6C6C873-D139-476C-A6ED-7C5D6C4A2F06}" srcOrd="0" destOrd="1" presId="urn:microsoft.com/office/officeart/2005/8/layout/vList5"/>
    <dgm:cxn modelId="{F2092A14-612C-4124-8F3F-104E22E77180}" srcId="{EED38556-6D7D-4F76-85DF-BADD0086BEF8}" destId="{3D6B695B-E704-4F54-BB6B-8E0A7C88F562}" srcOrd="0" destOrd="0" parTransId="{5E6194EC-A736-440E-B24A-C6082E65CDBB}" sibTransId="{1AE3417F-7C98-47B7-B714-D397CF4ACD39}"/>
    <dgm:cxn modelId="{EB100018-1F18-447B-B593-EA4E8702C871}" srcId="{EED38556-6D7D-4F76-85DF-BADD0086BEF8}" destId="{773ACBA8-8BED-4D51-A67D-64B5E93CF147}" srcOrd="1" destOrd="0" parTransId="{AE0936A6-7896-4330-A9D0-BDF968AC8B60}" sibTransId="{3C8C64B4-7536-4DB2-B121-56D1DD4E6BF8}"/>
    <dgm:cxn modelId="{1A4FF81B-0DCA-4C62-B674-F4230BFC551B}" type="presOf" srcId="{75D69B37-514F-47E6-A485-E6AD097236AC}" destId="{9BC66D60-2EAC-47A1-A36D-C43B7822D30D}" srcOrd="0" destOrd="0" presId="urn:microsoft.com/office/officeart/2005/8/layout/vList5"/>
    <dgm:cxn modelId="{F730CE27-69E1-48E0-8416-2BFA77DE0F2B}" type="presOf" srcId="{3D6B695B-E704-4F54-BB6B-8E0A7C88F562}" destId="{0851F0E5-5FF0-4D65-A7B9-4F7126AA0F35}" srcOrd="0" destOrd="0" presId="urn:microsoft.com/office/officeart/2005/8/layout/vList5"/>
    <dgm:cxn modelId="{944BE429-C78B-4EC9-B101-DE72BBE0839E}" srcId="{ECEBE5C8-294B-4295-90EA-CFBEC0C026CA}" destId="{3AFF4B0C-AD3C-4982-906F-73659CED1884}" srcOrd="0" destOrd="0" parTransId="{92CC0B46-0333-4612-8D9C-891957D40A1F}" sibTransId="{E2D6890B-0AE2-4D22-91A7-C54C823B2A7A}"/>
    <dgm:cxn modelId="{B6692C31-34BA-47AD-A814-A02786DE92FD}" srcId="{EED38556-6D7D-4F76-85DF-BADD0086BEF8}" destId="{639F3986-F8AE-42EA-80DA-55FCA40F8696}" srcOrd="4" destOrd="0" parTransId="{196CDA56-88E1-49AC-B697-B29C53671801}" sibTransId="{A857C213-C4C0-48AB-9D39-DACF7F478F42}"/>
    <dgm:cxn modelId="{134AD934-0AB0-42A0-9CF2-7BB9E0577AC8}" srcId="{4D005C13-547A-410D-B90E-3429625CA911}" destId="{88BA0FC6-880D-4478-871B-254E07602AB2}" srcOrd="0" destOrd="0" parTransId="{BF3FF1EC-A472-424A-B7F9-C7EDF791D569}" sibTransId="{6CADD269-F3BF-43D2-A760-E73DE8976743}"/>
    <dgm:cxn modelId="{0D2F3C39-24E6-4C27-8FC4-EE3DC7FAB6EE}" type="presOf" srcId="{EE8AC3E2-4039-4550-B94C-EB33D6D76696}" destId="{8C9FB0C2-1C47-449C-A6B3-B46DB68E5685}" srcOrd="0" destOrd="0" presId="urn:microsoft.com/office/officeart/2005/8/layout/vList5"/>
    <dgm:cxn modelId="{91E1B03B-FD47-43BD-BB39-718736574B58}" type="presOf" srcId="{78877DC7-0646-4975-9CAB-72B9964D6387}" destId="{8C9FB0C2-1C47-449C-A6B3-B46DB68E5685}" srcOrd="0" destOrd="1" presId="urn:microsoft.com/office/officeart/2005/8/layout/vList5"/>
    <dgm:cxn modelId="{CE1A6F5E-EE26-4F14-AE40-5EEA31916843}" srcId="{E0B4727D-8DB3-4297-BDF8-5EB5E5D2971D}" destId="{38FF215A-FF38-43D4-9BE5-63AA70CF4085}" srcOrd="0" destOrd="0" parTransId="{6166D951-6410-4DAE-AF20-A924F32942CA}" sibTransId="{8A7F75B4-CD0D-4897-8475-EEED3445DCCF}"/>
    <dgm:cxn modelId="{D8432760-866B-4AC5-9662-9669630300A1}" type="presOf" srcId="{97CD4036-30B9-447B-9C03-A3F3A75CCB61}" destId="{8BFEC797-4881-406F-A00B-CB7DB66736A0}" srcOrd="0" destOrd="0" presId="urn:microsoft.com/office/officeart/2005/8/layout/vList5"/>
    <dgm:cxn modelId="{1124F142-AFD5-426C-BE50-0559B63A9D22}" srcId="{417162C2-3F1D-4D49-87DB-375153D2B263}" destId="{EE8AC3E2-4039-4550-B94C-EB33D6D76696}" srcOrd="0" destOrd="0" parTransId="{43AA3B4F-2AE6-4DA2-8DF4-8ED67D7A5C0D}" sibTransId="{D22311B3-9520-4CAE-B7E3-2C575F82B230}"/>
    <dgm:cxn modelId="{1D82BD43-2563-49E1-AE6F-21CED8AFA4BB}" srcId="{417162C2-3F1D-4D49-87DB-375153D2B263}" destId="{78877DC7-0646-4975-9CAB-72B9964D6387}" srcOrd="1" destOrd="0" parTransId="{1C4E3F68-03A5-4D44-8FF1-FBA7FFB9CEE8}" sibTransId="{63B1A64B-207C-4A53-AD79-1C02DEE5849B}"/>
    <dgm:cxn modelId="{DDA55344-BBE8-4EEB-B294-FAA3489C4D7D}" srcId="{639F3986-F8AE-42EA-80DA-55FCA40F8696}" destId="{AB6AB9C1-89C5-47E0-AB6B-7029A92F8A69}" srcOrd="0" destOrd="0" parTransId="{A7A07385-D91E-462D-B8AE-D08DF4DA21FE}" sibTransId="{085E6850-7E5C-4C3C-B1BC-99083A8C4F30}"/>
    <dgm:cxn modelId="{6B58A544-E370-4004-8D1A-D663D3039700}" srcId="{773ACBA8-8BED-4D51-A67D-64B5E93CF147}" destId="{D4D73DA8-2026-4C35-A5A7-643D933C3F77}" srcOrd="0" destOrd="0" parTransId="{98BE3861-B7AA-4881-8CAE-6D15EDD29260}" sibTransId="{8B8E217E-1A3E-4700-A791-903D9976BC2B}"/>
    <dgm:cxn modelId="{16096067-941E-4615-852D-185A82D86356}" srcId="{3D6B695B-E704-4F54-BB6B-8E0A7C88F562}" destId="{B282CC6F-7B36-4CEA-9212-9A590F162B3C}" srcOrd="1" destOrd="0" parTransId="{6FC7F356-EE2B-46E3-9A5E-082CDD7195D9}" sibTransId="{612D4F90-51AB-4916-B06D-ED9292B0D5C4}"/>
    <dgm:cxn modelId="{64E6B167-57B2-4FD7-BDDB-2CCCF3DC5E04}" type="presOf" srcId="{209CB6C5-4698-4FA3-A498-594BA9B80E2E}" destId="{469DBA07-D2AB-4CB4-BE98-B8C7C326723D}" srcOrd="0" destOrd="1" presId="urn:microsoft.com/office/officeart/2005/8/layout/vList5"/>
    <dgm:cxn modelId="{91B53449-D12F-4C67-A498-4A692BA6C3E8}" type="presOf" srcId="{C32D65D5-F20C-41D7-8D5B-69A482C6B9DE}" destId="{249BD6D0-61A5-411E-956F-88F6121FCD5A}" srcOrd="0" destOrd="0" presId="urn:microsoft.com/office/officeart/2005/8/layout/vList5"/>
    <dgm:cxn modelId="{D13B044A-4789-44AE-B82F-3A1BC6143BFC}" srcId="{4D005C13-547A-410D-B90E-3429625CA911}" destId="{9223455D-4310-4092-8ABD-FD43411279A7}" srcOrd="1" destOrd="0" parTransId="{5D5D4BBE-10ED-4077-91F3-B0CBF2DBAA63}" sibTransId="{9CCC773A-7D3C-42B2-9909-6EB580544B7C}"/>
    <dgm:cxn modelId="{124D814A-C0FD-4A72-BBAB-5EA6858D91E3}" srcId="{EED38556-6D7D-4F76-85DF-BADD0086BEF8}" destId="{E0B4727D-8DB3-4297-BDF8-5EB5E5D2971D}" srcOrd="2" destOrd="0" parTransId="{0D3F0B80-D596-47C8-A62F-BB517921E89C}" sibTransId="{EFB5EE7E-6159-4CEC-B389-D361859EB51D}"/>
    <dgm:cxn modelId="{F3B1D24F-3289-4E2C-A9BB-FF5F04FCE6D6}" srcId="{773ACBA8-8BED-4D51-A67D-64B5E93CF147}" destId="{209CB6C5-4698-4FA3-A498-594BA9B80E2E}" srcOrd="1" destOrd="0" parTransId="{58502354-FBDF-4547-AB27-57367C3CC594}" sibTransId="{96B3DF87-D9F1-4A23-8E04-2A09F70B3D75}"/>
    <dgm:cxn modelId="{E7FED972-8484-4A0A-9CA0-7BDB6B5C78D7}" srcId="{75D69B37-514F-47E6-A485-E6AD097236AC}" destId="{123ECB6E-BF04-423B-8954-2754169ED43E}" srcOrd="1" destOrd="0" parTransId="{1D098FB3-4AF5-43A5-9FC2-057A0D1196DE}" sibTransId="{EBBC75B3-3E52-41F9-95A3-BD5E6430ABD1}"/>
    <dgm:cxn modelId="{7F5A6174-CDEC-4070-83A8-9E9439DB434E}" srcId="{C32D65D5-F20C-41D7-8D5B-69A482C6B9DE}" destId="{97BBC3B5-D239-434B-83AF-630254DC0BE9}" srcOrd="1" destOrd="0" parTransId="{F5E6B5DE-B9D8-4C5D-930B-F50C8CA1D125}" sibTransId="{F192BA43-3DEA-4F91-B3F5-E51DFB46E63F}"/>
    <dgm:cxn modelId="{11CB6F74-08AD-4777-AB2C-C3D32AD91279}" type="presOf" srcId="{D4D73DA8-2026-4C35-A5A7-643D933C3F77}" destId="{469DBA07-D2AB-4CB4-BE98-B8C7C326723D}" srcOrd="0" destOrd="0" presId="urn:microsoft.com/office/officeart/2005/8/layout/vList5"/>
    <dgm:cxn modelId="{34420D57-ED70-458E-A90F-8B41F3460B89}" type="presOf" srcId="{ECEBE5C8-294B-4295-90EA-CFBEC0C026CA}" destId="{D7ACAEDA-B383-4C48-A7A5-A4EDAB95B5F5}" srcOrd="0" destOrd="0" presId="urn:microsoft.com/office/officeart/2005/8/layout/vList5"/>
    <dgm:cxn modelId="{B03CC978-F6D2-4F18-A14A-CACD5B6BC2A6}" type="presOf" srcId="{EED38556-6D7D-4F76-85DF-BADD0086BEF8}" destId="{5BCB8E66-3C5C-4D4B-BCD2-0B5122D25C8A}" srcOrd="0" destOrd="0" presId="urn:microsoft.com/office/officeart/2005/8/layout/vList5"/>
    <dgm:cxn modelId="{4691BA7C-11DD-435B-9FFD-31903B583D02}" type="presOf" srcId="{97BBC3B5-D239-434B-83AF-630254DC0BE9}" destId="{FAB5BEAC-6E20-48CA-AE9E-B5BDAF22DB93}" srcOrd="0" destOrd="1" presId="urn:microsoft.com/office/officeart/2005/8/layout/vList5"/>
    <dgm:cxn modelId="{7FABCE7E-1D68-4FF4-8B21-2892DED16426}" srcId="{3D6B695B-E704-4F54-BB6B-8E0A7C88F562}" destId="{C0FB7563-C55E-4895-A863-DC7A82B99A74}" srcOrd="0" destOrd="0" parTransId="{B0492EE4-A02B-4A8F-B9A0-64D3E6D7DD6A}" sibTransId="{3AC2C852-F5B3-4ACE-A91C-5075E805E537}"/>
    <dgm:cxn modelId="{47C49C81-4E80-492C-AC0E-7EE920C1BF09}" type="presOf" srcId="{3AFF4B0C-AD3C-4982-906F-73659CED1884}" destId="{A6C6C873-D139-476C-A6ED-7C5D6C4A2F06}" srcOrd="0" destOrd="0" presId="urn:microsoft.com/office/officeart/2005/8/layout/vList5"/>
    <dgm:cxn modelId="{FFDE0787-B36F-4338-A3E0-73D484EF24DE}" type="presOf" srcId="{AB6AB9C1-89C5-47E0-AB6B-7029A92F8A69}" destId="{117F1085-A13C-43E1-901D-8901E37E3BE5}" srcOrd="0" destOrd="0" presId="urn:microsoft.com/office/officeart/2005/8/layout/vList5"/>
    <dgm:cxn modelId="{4E855F8C-8229-4121-B735-0F6392061227}" srcId="{75D69B37-514F-47E6-A485-E6AD097236AC}" destId="{97CD4036-30B9-447B-9C03-A3F3A75CCB61}" srcOrd="0" destOrd="0" parTransId="{6D0B4AA1-B9CF-4D3F-BE21-173E13D9CF8E}" sibTransId="{02BCF337-928D-4723-ACB5-38CFF57A9599}"/>
    <dgm:cxn modelId="{A27D428C-4DA6-4975-B7E5-AA559C0D1B84}" srcId="{639F3986-F8AE-42EA-80DA-55FCA40F8696}" destId="{A8ED4D8F-3769-4408-B016-90C9092CFE07}" srcOrd="1" destOrd="0" parTransId="{E184CC61-FED7-49B8-899F-6C9AED7F1887}" sibTransId="{20B34C2B-EE70-41AC-A2B3-089CE039457D}"/>
    <dgm:cxn modelId="{A9486292-3CCC-475E-A404-FF41889632E9}" type="presOf" srcId="{123ECB6E-BF04-423B-8954-2754169ED43E}" destId="{8BFEC797-4881-406F-A00B-CB7DB66736A0}" srcOrd="0" destOrd="1" presId="urn:microsoft.com/office/officeart/2005/8/layout/vList5"/>
    <dgm:cxn modelId="{E6265094-8AE4-49A2-978A-1B8CF07F8DB9}" srcId="{EED38556-6D7D-4F76-85DF-BADD0086BEF8}" destId="{417162C2-3F1D-4D49-87DB-375153D2B263}" srcOrd="6" destOrd="0" parTransId="{0CAC1557-9DF5-409C-96DC-16CA7F5E8FB6}" sibTransId="{7B862828-5615-4307-AEFD-73D747120AAE}"/>
    <dgm:cxn modelId="{89432C95-86E6-4893-8DED-AA95AA200236}" srcId="{EED38556-6D7D-4F76-85DF-BADD0086BEF8}" destId="{ECEBE5C8-294B-4295-90EA-CFBEC0C026CA}" srcOrd="5" destOrd="0" parTransId="{7BA6993E-AB39-48BA-98A3-B7767323BCEA}" sibTransId="{C814D913-093E-40CE-8755-2D089EF6B818}"/>
    <dgm:cxn modelId="{8A520997-62DC-403E-AFC4-21322EB60447}" type="presOf" srcId="{417162C2-3F1D-4D49-87DB-375153D2B263}" destId="{5CEA6951-58D8-4F3F-B336-B21462EAF9C2}" srcOrd="0" destOrd="0" presId="urn:microsoft.com/office/officeart/2005/8/layout/vList5"/>
    <dgm:cxn modelId="{A0453C97-398A-4F91-B61E-535BF54DC085}" srcId="{ECEBE5C8-294B-4295-90EA-CFBEC0C026CA}" destId="{1DCAB258-84E9-4693-B8C5-77DBAF11533E}" srcOrd="1" destOrd="0" parTransId="{C3DF83BC-F400-4D34-A766-4C65836344DF}" sibTransId="{826D4F30-AD74-448B-B558-32A14CFA22B5}"/>
    <dgm:cxn modelId="{86F6DC97-82E8-443D-9246-4417EB15AACC}" srcId="{55BAE7D5-896A-4FA8-83D3-6667D7D79649}" destId="{2DD11D8F-261B-4AFB-B3D0-9F34006BCB9F}" srcOrd="1" destOrd="0" parTransId="{FE793CF8-FBCD-459C-85F1-47C915C0DCE1}" sibTransId="{2AEEFCDB-9BED-4FEC-9D64-BEE48737CC05}"/>
    <dgm:cxn modelId="{7290AC9B-B11F-473B-AE5B-2C2A6521EA99}" srcId="{EED38556-6D7D-4F76-85DF-BADD0086BEF8}" destId="{4D005C13-547A-410D-B90E-3429625CA911}" srcOrd="8" destOrd="0" parTransId="{A0087087-8128-4182-8D08-C67B3F99088D}" sibTransId="{EC82A1AE-76FC-4509-9188-582DE90D245C}"/>
    <dgm:cxn modelId="{B5232D9C-943C-4905-A3C8-02D72A7CB4AD}" srcId="{EED38556-6D7D-4F76-85DF-BADD0086BEF8}" destId="{55BAE7D5-896A-4FA8-83D3-6667D7D79649}" srcOrd="9" destOrd="0" parTransId="{D8101C0E-6A38-4AAE-A306-F5B2FAB629A5}" sibTransId="{D2252305-FF8E-4B4C-BB6B-1396BB9E53BD}"/>
    <dgm:cxn modelId="{EED3289E-C2A0-416B-8EAE-D92B3375278A}" type="presOf" srcId="{0C234C9D-7BF6-448F-959B-E21B5FB6504B}" destId="{CF803D88-E8C9-4FAA-9CF4-4803FD097F4A}" srcOrd="0" destOrd="0" presId="urn:microsoft.com/office/officeart/2005/8/layout/vList5"/>
    <dgm:cxn modelId="{0AFCA7A6-DDA4-4B8D-B94B-CBCBF5742BC7}" type="presOf" srcId="{773ACBA8-8BED-4D51-A67D-64B5E93CF147}" destId="{664962E6-5654-4F22-B01C-A69E3FBA2042}" srcOrd="0" destOrd="0" presId="urn:microsoft.com/office/officeart/2005/8/layout/vList5"/>
    <dgm:cxn modelId="{9357EEA8-A1CE-4B1C-B087-7CE6AA378855}" type="presOf" srcId="{E936BDEC-E2A6-408D-809C-EF42E18B1592}" destId="{FAB5BEAC-6E20-48CA-AE9E-B5BDAF22DB93}" srcOrd="0" destOrd="0" presId="urn:microsoft.com/office/officeart/2005/8/layout/vList5"/>
    <dgm:cxn modelId="{A65954AD-BC1B-4050-884B-B68E9A50D01A}" srcId="{C32D65D5-F20C-41D7-8D5B-69A482C6B9DE}" destId="{E936BDEC-E2A6-408D-809C-EF42E18B1592}" srcOrd="0" destOrd="0" parTransId="{82E696BA-A34A-4D30-8C61-C05F029F84B4}" sibTransId="{8AC5A4CC-DA7F-4847-9759-F58CE5091995}"/>
    <dgm:cxn modelId="{D7B180B3-FF2E-4572-BE0D-0E2C72FE7BEF}" type="presOf" srcId="{88BA0FC6-880D-4478-871B-254E07602AB2}" destId="{DACDAA1B-4CC8-4602-B592-678BA9CF476C}" srcOrd="0" destOrd="0" presId="urn:microsoft.com/office/officeart/2005/8/layout/vList5"/>
    <dgm:cxn modelId="{9E2FDEBC-60D8-4251-ADFF-D6180B5887F7}" type="presOf" srcId="{55BAE7D5-896A-4FA8-83D3-6667D7D79649}" destId="{E2BF746B-AE3D-4135-B447-4D1D94774ACB}" srcOrd="0" destOrd="0" presId="urn:microsoft.com/office/officeart/2005/8/layout/vList5"/>
    <dgm:cxn modelId="{660B7BC9-8F1A-456F-9025-7840B5F9A702}" srcId="{E0B4727D-8DB3-4297-BDF8-5EB5E5D2971D}" destId="{02DE8519-C8AA-47BB-896E-788F87C9968F}" srcOrd="1" destOrd="0" parTransId="{44B59505-AE33-4C5F-90C5-F9F280CF0E4B}" sibTransId="{993E9E34-7AB8-49FF-8828-9F2075D3E2E8}"/>
    <dgm:cxn modelId="{0E9F89CF-2377-4D60-A13B-D35C98440B6A}" type="presOf" srcId="{B282CC6F-7B36-4CEA-9212-9A590F162B3C}" destId="{BC9C7F60-0599-4529-979D-7C13EE712415}" srcOrd="0" destOrd="1" presId="urn:microsoft.com/office/officeart/2005/8/layout/vList5"/>
    <dgm:cxn modelId="{6369A5D1-FAD7-40AC-BCA2-36F8A7F4177B}" type="presOf" srcId="{8F01E9AD-C708-4630-8F21-28436485D37D}" destId="{CF803D88-E8C9-4FAA-9CF4-4803FD097F4A}" srcOrd="0" destOrd="2" presId="urn:microsoft.com/office/officeart/2005/8/layout/vList5"/>
    <dgm:cxn modelId="{235533D4-AA02-496B-87D3-4136EB2DA919}" srcId="{EED38556-6D7D-4F76-85DF-BADD0086BEF8}" destId="{75D69B37-514F-47E6-A485-E6AD097236AC}" srcOrd="7" destOrd="0" parTransId="{5CFB9B31-6EE6-420D-A522-66DB546FC7CE}" sibTransId="{5C34A66B-D0E4-4480-AFB7-61E9039BBF5E}"/>
    <dgm:cxn modelId="{25C393D8-4442-4059-9DA2-72DD128059C4}" type="presOf" srcId="{E0B4727D-8DB3-4297-BDF8-5EB5E5D2971D}" destId="{51A6E1CA-3E97-4E89-9467-E65695C0D97B}" srcOrd="0" destOrd="0" presId="urn:microsoft.com/office/officeart/2005/8/layout/vList5"/>
    <dgm:cxn modelId="{0CE744DF-6274-4903-822A-0B04EA9CAC12}" type="presOf" srcId="{4D005C13-547A-410D-B90E-3429625CA911}" destId="{EA4DAC60-C1A6-4E5D-B5E6-6332A2261CCC}" srcOrd="0" destOrd="0" presId="urn:microsoft.com/office/officeart/2005/8/layout/vList5"/>
    <dgm:cxn modelId="{B13ED2E2-F1FA-42C5-92DF-9C3FD2A32D5D}" type="presOf" srcId="{02DE8519-C8AA-47BB-896E-788F87C9968F}" destId="{A7AC2249-1F32-42A7-9E64-5675E99E8222}" srcOrd="0" destOrd="1" presId="urn:microsoft.com/office/officeart/2005/8/layout/vList5"/>
    <dgm:cxn modelId="{2757FDE5-1EBA-47E0-9267-D8E7C027C2E7}" srcId="{55BAE7D5-896A-4FA8-83D3-6667D7D79649}" destId="{0C234C9D-7BF6-448F-959B-E21B5FB6504B}" srcOrd="0" destOrd="0" parTransId="{70555D2C-2AF2-4439-93D8-BA1F7A58F854}" sibTransId="{88BC5611-5655-47E6-8401-DEEA18CB1CEF}"/>
    <dgm:cxn modelId="{530209E7-6027-4E05-965A-5601F8FF8401}" srcId="{55BAE7D5-896A-4FA8-83D3-6667D7D79649}" destId="{8F01E9AD-C708-4630-8F21-28436485D37D}" srcOrd="2" destOrd="0" parTransId="{5823B115-B5A9-4CD8-8509-D39EAE3BC9C5}" sibTransId="{71C28544-0445-407D-AFF1-6FBDE6C06591}"/>
    <dgm:cxn modelId="{67D1A7EF-FDA7-431D-8FB2-2454C240F896}" srcId="{EED38556-6D7D-4F76-85DF-BADD0086BEF8}" destId="{C32D65D5-F20C-41D7-8D5B-69A482C6B9DE}" srcOrd="3" destOrd="0" parTransId="{489BD7B8-44FC-493C-90EA-BE96D9F03ECF}" sibTransId="{D22AA9C8-3A00-41AE-83AB-5AEBA3DBE4F5}"/>
    <dgm:cxn modelId="{091822F1-796E-495B-9C1A-1DCC24A05AEF}" type="presOf" srcId="{2DD11D8F-261B-4AFB-B3D0-9F34006BCB9F}" destId="{CF803D88-E8C9-4FAA-9CF4-4803FD097F4A}" srcOrd="0" destOrd="1" presId="urn:microsoft.com/office/officeart/2005/8/layout/vList5"/>
    <dgm:cxn modelId="{7350B6F4-17EA-4E36-B487-AC21C6D66D51}" type="presOf" srcId="{A8ED4D8F-3769-4408-B016-90C9092CFE07}" destId="{117F1085-A13C-43E1-901D-8901E37E3BE5}" srcOrd="0" destOrd="1" presId="urn:microsoft.com/office/officeart/2005/8/layout/vList5"/>
    <dgm:cxn modelId="{2E1334F7-F909-46E2-9090-16A58552EE01}" type="presOf" srcId="{9223455D-4310-4092-8ABD-FD43411279A7}" destId="{DACDAA1B-4CC8-4602-B592-678BA9CF476C}" srcOrd="0" destOrd="1" presId="urn:microsoft.com/office/officeart/2005/8/layout/vList5"/>
    <dgm:cxn modelId="{485CE97E-E337-498B-BBAE-6D91BA766FEA}" type="presParOf" srcId="{5BCB8E66-3C5C-4D4B-BCD2-0B5122D25C8A}" destId="{0D9CD8B5-96DD-464D-8DF3-5F8F58B462AD}" srcOrd="0" destOrd="0" presId="urn:microsoft.com/office/officeart/2005/8/layout/vList5"/>
    <dgm:cxn modelId="{E83F431F-92F2-4FD0-9469-8969D54263B4}" type="presParOf" srcId="{0D9CD8B5-96DD-464D-8DF3-5F8F58B462AD}" destId="{0851F0E5-5FF0-4D65-A7B9-4F7126AA0F35}" srcOrd="0" destOrd="0" presId="urn:microsoft.com/office/officeart/2005/8/layout/vList5"/>
    <dgm:cxn modelId="{BD327E59-8E4B-4B93-AFF5-F2DF5B780067}" type="presParOf" srcId="{0D9CD8B5-96DD-464D-8DF3-5F8F58B462AD}" destId="{BC9C7F60-0599-4529-979D-7C13EE712415}" srcOrd="1" destOrd="0" presId="urn:microsoft.com/office/officeart/2005/8/layout/vList5"/>
    <dgm:cxn modelId="{4592CD4C-1B22-4216-B56C-2384FB293DEE}" type="presParOf" srcId="{5BCB8E66-3C5C-4D4B-BCD2-0B5122D25C8A}" destId="{7C307244-6CE8-4E57-9FE7-BAA1F7AA12D0}" srcOrd="1" destOrd="0" presId="urn:microsoft.com/office/officeart/2005/8/layout/vList5"/>
    <dgm:cxn modelId="{E4BF0DEA-C5A1-454B-A512-FA6B3DA2BFFD}" type="presParOf" srcId="{5BCB8E66-3C5C-4D4B-BCD2-0B5122D25C8A}" destId="{8E5E9DD7-D01B-43C7-9B1E-D21736923323}" srcOrd="2" destOrd="0" presId="urn:microsoft.com/office/officeart/2005/8/layout/vList5"/>
    <dgm:cxn modelId="{6F8A75C9-E62E-4FE4-92F7-21B99AD15E36}" type="presParOf" srcId="{8E5E9DD7-D01B-43C7-9B1E-D21736923323}" destId="{664962E6-5654-4F22-B01C-A69E3FBA2042}" srcOrd="0" destOrd="0" presId="urn:microsoft.com/office/officeart/2005/8/layout/vList5"/>
    <dgm:cxn modelId="{22A5691E-CD00-449C-95B2-7BABD5CC86D9}" type="presParOf" srcId="{8E5E9DD7-D01B-43C7-9B1E-D21736923323}" destId="{469DBA07-D2AB-4CB4-BE98-B8C7C326723D}" srcOrd="1" destOrd="0" presId="urn:microsoft.com/office/officeart/2005/8/layout/vList5"/>
    <dgm:cxn modelId="{7DE61FEF-7A8C-4B4E-A808-782383701AB0}" type="presParOf" srcId="{5BCB8E66-3C5C-4D4B-BCD2-0B5122D25C8A}" destId="{A7E8E69B-1235-45CD-A7F6-85CDAAF9A0CE}" srcOrd="3" destOrd="0" presId="urn:microsoft.com/office/officeart/2005/8/layout/vList5"/>
    <dgm:cxn modelId="{749ACFA0-38AE-48B7-A75C-5776D1C7CD4B}" type="presParOf" srcId="{5BCB8E66-3C5C-4D4B-BCD2-0B5122D25C8A}" destId="{6DC49251-5193-4233-976E-29EBFBA2CA9A}" srcOrd="4" destOrd="0" presId="urn:microsoft.com/office/officeart/2005/8/layout/vList5"/>
    <dgm:cxn modelId="{BDC2D5C9-72FF-4C28-A392-506306D33EB6}" type="presParOf" srcId="{6DC49251-5193-4233-976E-29EBFBA2CA9A}" destId="{51A6E1CA-3E97-4E89-9467-E65695C0D97B}" srcOrd="0" destOrd="0" presId="urn:microsoft.com/office/officeart/2005/8/layout/vList5"/>
    <dgm:cxn modelId="{7F20F888-6AD7-45FF-8D8A-BC3ED9E1824D}" type="presParOf" srcId="{6DC49251-5193-4233-976E-29EBFBA2CA9A}" destId="{A7AC2249-1F32-42A7-9E64-5675E99E8222}" srcOrd="1" destOrd="0" presId="urn:microsoft.com/office/officeart/2005/8/layout/vList5"/>
    <dgm:cxn modelId="{7B034B3F-39ED-4975-B946-95FD91B3C1FC}" type="presParOf" srcId="{5BCB8E66-3C5C-4D4B-BCD2-0B5122D25C8A}" destId="{46C983B4-3CE2-40CF-A6E6-634497C1A781}" srcOrd="5" destOrd="0" presId="urn:microsoft.com/office/officeart/2005/8/layout/vList5"/>
    <dgm:cxn modelId="{E20D6CDC-8080-4521-8FBC-080DD2BA316E}" type="presParOf" srcId="{5BCB8E66-3C5C-4D4B-BCD2-0B5122D25C8A}" destId="{8992D099-7315-4ED8-A80A-01E8B47FA0F1}" srcOrd="6" destOrd="0" presId="urn:microsoft.com/office/officeart/2005/8/layout/vList5"/>
    <dgm:cxn modelId="{B6DD0A26-14CC-4EBB-99E5-762E5988E100}" type="presParOf" srcId="{8992D099-7315-4ED8-A80A-01E8B47FA0F1}" destId="{249BD6D0-61A5-411E-956F-88F6121FCD5A}" srcOrd="0" destOrd="0" presId="urn:microsoft.com/office/officeart/2005/8/layout/vList5"/>
    <dgm:cxn modelId="{ED7BB792-1356-4F57-8F96-DE10F55866D0}" type="presParOf" srcId="{8992D099-7315-4ED8-A80A-01E8B47FA0F1}" destId="{FAB5BEAC-6E20-48CA-AE9E-B5BDAF22DB93}" srcOrd="1" destOrd="0" presId="urn:microsoft.com/office/officeart/2005/8/layout/vList5"/>
    <dgm:cxn modelId="{B7FC20A4-3E2A-4815-9172-8509054240A2}" type="presParOf" srcId="{5BCB8E66-3C5C-4D4B-BCD2-0B5122D25C8A}" destId="{9EE951F3-2DAD-4E8B-AD21-B9531F5E970A}" srcOrd="7" destOrd="0" presId="urn:microsoft.com/office/officeart/2005/8/layout/vList5"/>
    <dgm:cxn modelId="{CFCB795F-76BF-4A48-927A-1BBB12C8F5F5}" type="presParOf" srcId="{5BCB8E66-3C5C-4D4B-BCD2-0B5122D25C8A}" destId="{DC689D32-9C26-4C47-99AE-ED125A5CAF5C}" srcOrd="8" destOrd="0" presId="urn:microsoft.com/office/officeart/2005/8/layout/vList5"/>
    <dgm:cxn modelId="{464F12ED-5FA5-41B0-A8F5-FFA276640B20}" type="presParOf" srcId="{DC689D32-9C26-4C47-99AE-ED125A5CAF5C}" destId="{56F8EFDD-E6FE-42B0-9C1C-69651C0E78D4}" srcOrd="0" destOrd="0" presId="urn:microsoft.com/office/officeart/2005/8/layout/vList5"/>
    <dgm:cxn modelId="{D96E4BDE-CE33-48BE-B835-CDE8DE40F0A3}" type="presParOf" srcId="{DC689D32-9C26-4C47-99AE-ED125A5CAF5C}" destId="{117F1085-A13C-43E1-901D-8901E37E3BE5}" srcOrd="1" destOrd="0" presId="urn:microsoft.com/office/officeart/2005/8/layout/vList5"/>
    <dgm:cxn modelId="{74CBF4B9-EFC1-48A1-9492-4A1B0D9B73E9}" type="presParOf" srcId="{5BCB8E66-3C5C-4D4B-BCD2-0B5122D25C8A}" destId="{03EE783F-3D75-4E9D-BCC8-581BE1B329D3}" srcOrd="9" destOrd="0" presId="urn:microsoft.com/office/officeart/2005/8/layout/vList5"/>
    <dgm:cxn modelId="{3A471E88-7B89-4C6C-A3F0-B2CB62872696}" type="presParOf" srcId="{5BCB8E66-3C5C-4D4B-BCD2-0B5122D25C8A}" destId="{372A479D-F7EE-4689-816C-239C071D1B35}" srcOrd="10" destOrd="0" presId="urn:microsoft.com/office/officeart/2005/8/layout/vList5"/>
    <dgm:cxn modelId="{D2296656-8AA2-4A3A-ABE7-27E74909E3C0}" type="presParOf" srcId="{372A479D-F7EE-4689-816C-239C071D1B35}" destId="{D7ACAEDA-B383-4C48-A7A5-A4EDAB95B5F5}" srcOrd="0" destOrd="0" presId="urn:microsoft.com/office/officeart/2005/8/layout/vList5"/>
    <dgm:cxn modelId="{EE9F9701-B20A-4483-B7EB-1AD40B413BA6}" type="presParOf" srcId="{372A479D-F7EE-4689-816C-239C071D1B35}" destId="{A6C6C873-D139-476C-A6ED-7C5D6C4A2F06}" srcOrd="1" destOrd="0" presId="urn:microsoft.com/office/officeart/2005/8/layout/vList5"/>
    <dgm:cxn modelId="{5DEEA5F6-E063-4A79-8DA3-40E5CAE35094}" type="presParOf" srcId="{5BCB8E66-3C5C-4D4B-BCD2-0B5122D25C8A}" destId="{EA6C5E9C-818B-4CCA-945B-A958435B6787}" srcOrd="11" destOrd="0" presId="urn:microsoft.com/office/officeart/2005/8/layout/vList5"/>
    <dgm:cxn modelId="{64980E49-414B-4E5C-93B3-786D7569683D}" type="presParOf" srcId="{5BCB8E66-3C5C-4D4B-BCD2-0B5122D25C8A}" destId="{928D8E0B-3626-4BC1-84D1-57DC9D70F892}" srcOrd="12" destOrd="0" presId="urn:microsoft.com/office/officeart/2005/8/layout/vList5"/>
    <dgm:cxn modelId="{FA4BDBB1-2F1C-4FF3-B175-7FD475AC9CC3}" type="presParOf" srcId="{928D8E0B-3626-4BC1-84D1-57DC9D70F892}" destId="{5CEA6951-58D8-4F3F-B336-B21462EAF9C2}" srcOrd="0" destOrd="0" presId="urn:microsoft.com/office/officeart/2005/8/layout/vList5"/>
    <dgm:cxn modelId="{545057FC-C6AD-435C-9294-82C87C24988F}" type="presParOf" srcId="{928D8E0B-3626-4BC1-84D1-57DC9D70F892}" destId="{8C9FB0C2-1C47-449C-A6B3-B46DB68E5685}" srcOrd="1" destOrd="0" presId="urn:microsoft.com/office/officeart/2005/8/layout/vList5"/>
    <dgm:cxn modelId="{C6DEC708-0B80-4A19-9ADE-C226C58A7923}" type="presParOf" srcId="{5BCB8E66-3C5C-4D4B-BCD2-0B5122D25C8A}" destId="{DADF2404-CD0D-4419-9EBF-5B761900851A}" srcOrd="13" destOrd="0" presId="urn:microsoft.com/office/officeart/2005/8/layout/vList5"/>
    <dgm:cxn modelId="{215851F6-9ED1-4ED9-919E-8D56AF4D32B2}" type="presParOf" srcId="{5BCB8E66-3C5C-4D4B-BCD2-0B5122D25C8A}" destId="{A8EF9877-97EF-42A2-8551-C050ED4CD730}" srcOrd="14" destOrd="0" presId="urn:microsoft.com/office/officeart/2005/8/layout/vList5"/>
    <dgm:cxn modelId="{0E426933-C454-4E47-85DA-6498EEC14523}" type="presParOf" srcId="{A8EF9877-97EF-42A2-8551-C050ED4CD730}" destId="{9BC66D60-2EAC-47A1-A36D-C43B7822D30D}" srcOrd="0" destOrd="0" presId="urn:microsoft.com/office/officeart/2005/8/layout/vList5"/>
    <dgm:cxn modelId="{B20E02EC-5C2C-40DA-846A-6F679BBDDD2B}" type="presParOf" srcId="{A8EF9877-97EF-42A2-8551-C050ED4CD730}" destId="{8BFEC797-4881-406F-A00B-CB7DB66736A0}" srcOrd="1" destOrd="0" presId="urn:microsoft.com/office/officeart/2005/8/layout/vList5"/>
    <dgm:cxn modelId="{307851A6-ACB2-4FE2-AFE7-168A50008753}" type="presParOf" srcId="{5BCB8E66-3C5C-4D4B-BCD2-0B5122D25C8A}" destId="{43F6541B-7293-497E-A3F1-7BE060CD0AC3}" srcOrd="15" destOrd="0" presId="urn:microsoft.com/office/officeart/2005/8/layout/vList5"/>
    <dgm:cxn modelId="{DF5867CA-01BD-4E56-A6E3-FF7035687A5E}" type="presParOf" srcId="{5BCB8E66-3C5C-4D4B-BCD2-0B5122D25C8A}" destId="{D73ABD9D-DCE8-45BF-A865-C7F9B132A0DC}" srcOrd="16" destOrd="0" presId="urn:microsoft.com/office/officeart/2005/8/layout/vList5"/>
    <dgm:cxn modelId="{08652B84-79AA-447E-A476-CED1B2A65ADC}" type="presParOf" srcId="{D73ABD9D-DCE8-45BF-A865-C7F9B132A0DC}" destId="{EA4DAC60-C1A6-4E5D-B5E6-6332A2261CCC}" srcOrd="0" destOrd="0" presId="urn:microsoft.com/office/officeart/2005/8/layout/vList5"/>
    <dgm:cxn modelId="{D98CDC62-0CFB-4813-8F44-A82C48612C57}" type="presParOf" srcId="{D73ABD9D-DCE8-45BF-A865-C7F9B132A0DC}" destId="{DACDAA1B-4CC8-4602-B592-678BA9CF476C}" srcOrd="1" destOrd="0" presId="urn:microsoft.com/office/officeart/2005/8/layout/vList5"/>
    <dgm:cxn modelId="{569663CE-9EDD-4895-A808-6C4406B1B1B6}" type="presParOf" srcId="{5BCB8E66-3C5C-4D4B-BCD2-0B5122D25C8A}" destId="{E19C200E-672F-4BC0-A417-B2673C0AEE53}" srcOrd="17" destOrd="0" presId="urn:microsoft.com/office/officeart/2005/8/layout/vList5"/>
    <dgm:cxn modelId="{4E2651E8-A9AA-4C48-B6F4-D1B07E235B77}" type="presParOf" srcId="{5BCB8E66-3C5C-4D4B-BCD2-0B5122D25C8A}" destId="{18AC3E88-14E3-4452-8602-10DDA653698C}" srcOrd="18" destOrd="0" presId="urn:microsoft.com/office/officeart/2005/8/layout/vList5"/>
    <dgm:cxn modelId="{D598C9D9-5C7A-4F14-8F56-F72930FB8AB2}" type="presParOf" srcId="{18AC3E88-14E3-4452-8602-10DDA653698C}" destId="{E2BF746B-AE3D-4135-B447-4D1D94774ACB}" srcOrd="0" destOrd="0" presId="urn:microsoft.com/office/officeart/2005/8/layout/vList5"/>
    <dgm:cxn modelId="{14124481-1490-4702-94E3-7F4790A0A7DE}" type="presParOf" srcId="{18AC3E88-14E3-4452-8602-10DDA653698C}" destId="{CF803D88-E8C9-4FAA-9CF4-4803FD097F4A}"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15B7B-FA9B-4483-8370-0FE45D03092E}">
      <dsp:nvSpPr>
        <dsp:cNvPr id="0" name=""/>
        <dsp:cNvSpPr/>
      </dsp:nvSpPr>
      <dsp:spPr>
        <a:xfrm>
          <a:off x="0" y="0"/>
          <a:ext cx="13131053"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C8A553-4CD5-4FB4-A341-75AA1B1A329E}">
      <dsp:nvSpPr>
        <dsp:cNvPr id="0" name=""/>
        <dsp:cNvSpPr/>
      </dsp:nvSpPr>
      <dsp:spPr>
        <a:xfrm>
          <a:off x="0" y="0"/>
          <a:ext cx="444808" cy="74864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endParaRPr lang="en-IE" sz="2400" kern="1200" dirty="0">
            <a:solidFill>
              <a:schemeClr val="accent1">
                <a:lumMod val="75000"/>
              </a:schemeClr>
            </a:solidFill>
            <a:latin typeface="Arial" panose="020B0604020202020204" pitchFamily="34" charset="0"/>
            <a:cs typeface="Arial" panose="020B0604020202020204" pitchFamily="34" charset="0"/>
          </a:endParaRPr>
        </a:p>
      </dsp:txBody>
      <dsp:txXfrm>
        <a:off x="0" y="0"/>
        <a:ext cx="444808" cy="7486463"/>
      </dsp:txXfrm>
    </dsp:sp>
    <dsp:sp modelId="{AE992A85-DE6C-4233-9CF3-930B586B0922}">
      <dsp:nvSpPr>
        <dsp:cNvPr id="0" name=""/>
        <dsp:cNvSpPr/>
      </dsp:nvSpPr>
      <dsp:spPr>
        <a:xfrm>
          <a:off x="622731" y="231027"/>
          <a:ext cx="11861590" cy="216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dirty="0" err="1">
              <a:solidFill>
                <a:schemeClr val="tx2">
                  <a:lumMod val="75000"/>
                </a:schemeClr>
              </a:solidFill>
              <a:latin typeface="Arial" panose="020B0604020202020204" pitchFamily="34" charset="0"/>
              <a:cs typeface="Arial" panose="020B0604020202020204" pitchFamily="34" charset="0"/>
            </a:rPr>
            <a:t>Kilcarbery</a:t>
          </a:r>
          <a:r>
            <a:rPr lang="en-GB" sz="2000" kern="1200" dirty="0">
              <a:solidFill>
                <a:schemeClr val="tx2">
                  <a:lumMod val="75000"/>
                </a:schemeClr>
              </a:solidFill>
              <a:latin typeface="Arial" panose="020B0604020202020204" pitchFamily="34" charset="0"/>
              <a:cs typeface="Arial" panose="020B0604020202020204" pitchFamily="34" charset="0"/>
            </a:rPr>
            <a:t> Grange: 1,034 homes with 30% social (310 homes)</a:t>
          </a:r>
        </a:p>
        <a:p>
          <a:pPr marL="0" lvl="0" indent="0" algn="l"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	</a:t>
          </a:r>
          <a:r>
            <a:rPr lang="en-GB" sz="1800" kern="1200" dirty="0">
              <a:latin typeface="Arial" panose="020B0604020202020204" pitchFamily="34" charset="0"/>
              <a:cs typeface="Arial" panose="020B0604020202020204" pitchFamily="34" charset="0"/>
            </a:rPr>
            <a:t>Phase 1 &amp; 2 of this project is now complete, with delivery of 227 social homes to date. Construction work is 	continuing through phases 3 &amp; 4. Full completion of project is anticipated by mid 2025.</a:t>
          </a:r>
          <a:endParaRPr lang="en-IE" sz="1800" kern="1200" dirty="0">
            <a:latin typeface="Arial" panose="020B0604020202020204" pitchFamily="34" charset="0"/>
            <a:cs typeface="Arial" panose="020B0604020202020204" pitchFamily="34" charset="0"/>
          </a:endParaRPr>
        </a:p>
        <a:p>
          <a:pPr marL="0" lvl="0" indent="0" algn="l" defTabSz="889000">
            <a:lnSpc>
              <a:spcPct val="90000"/>
            </a:lnSpc>
            <a:spcBef>
              <a:spcPct val="0"/>
            </a:spcBef>
            <a:spcAft>
              <a:spcPct val="35000"/>
            </a:spcAft>
            <a:buNone/>
          </a:pPr>
          <a:endParaRPr lang="en-IE" sz="2000" kern="1200" dirty="0">
            <a:latin typeface="Arial" panose="020B0604020202020204" pitchFamily="34" charset="0"/>
            <a:cs typeface="Arial" panose="020B0604020202020204" pitchFamily="34" charset="0"/>
          </a:endParaRPr>
        </a:p>
      </dsp:txBody>
      <dsp:txXfrm>
        <a:off x="622731" y="231027"/>
        <a:ext cx="11861590" cy="2162972"/>
      </dsp:txXfrm>
    </dsp:sp>
    <dsp:sp modelId="{882419E3-7196-4B77-8369-D067C2846167}">
      <dsp:nvSpPr>
        <dsp:cNvPr id="0" name=""/>
        <dsp:cNvSpPr/>
      </dsp:nvSpPr>
      <dsp:spPr>
        <a:xfrm>
          <a:off x="444808" y="2394000"/>
          <a:ext cx="9489237" cy="0"/>
        </a:xfrm>
        <a:prstGeom prst="line">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3B09C857-CBFF-4059-A50C-411BE6F08F96}">
      <dsp:nvSpPr>
        <dsp:cNvPr id="0" name=""/>
        <dsp:cNvSpPr/>
      </dsp:nvSpPr>
      <dsp:spPr>
        <a:xfrm>
          <a:off x="634896" y="1855151"/>
          <a:ext cx="12496156" cy="4620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dirty="0">
              <a:solidFill>
                <a:schemeClr val="tx2">
                  <a:lumMod val="75000"/>
                </a:schemeClr>
              </a:solidFill>
              <a:latin typeface="Arial" panose="020B0604020202020204" pitchFamily="34" charset="0"/>
              <a:cs typeface="Arial" panose="020B0604020202020204" pitchFamily="34" charset="0"/>
            </a:rPr>
            <a:t>Clonburris: Phases 1 &amp; 2 comprising 382 homes (149 social), Phases 3,4,5 with potential for 1,430* homes</a:t>
          </a:r>
          <a:endParaRPr lang="en-IE" sz="2000" kern="1200" dirty="0">
            <a:solidFill>
              <a:schemeClr val="tx2">
                <a:lumMod val="75000"/>
              </a:schemeClr>
            </a:solidFill>
            <a:latin typeface="Arial" panose="020B0604020202020204" pitchFamily="34" charset="0"/>
            <a:cs typeface="Arial" panose="020B0604020202020204" pitchFamily="34" charset="0"/>
          </a:endParaRPr>
        </a:p>
        <a:p>
          <a:pPr marL="0" lvl="0" indent="0" algn="l" defTabSz="889000">
            <a:lnSpc>
              <a:spcPct val="90000"/>
            </a:lnSpc>
            <a:spcBef>
              <a:spcPct val="0"/>
            </a:spcBef>
            <a:spcAft>
              <a:spcPct val="35000"/>
            </a:spcAft>
            <a:buNone/>
          </a:pPr>
          <a:r>
            <a:rPr lang="en-GB" sz="2000" kern="1200" cap="none" spc="0" dirty="0">
              <a:solidFill>
                <a:schemeClr val="tx1"/>
              </a:solidFill>
            </a:rPr>
            <a:t>	</a:t>
          </a:r>
          <a:r>
            <a:rPr lang="en-GB" sz="1800" kern="1200" cap="none" spc="0" dirty="0">
              <a:solidFill>
                <a:schemeClr val="tx1"/>
              </a:solidFill>
              <a:latin typeface="+mn-lt"/>
              <a:cs typeface="Arial" panose="020B0604020202020204" pitchFamily="34" charset="0"/>
            </a:rPr>
            <a:t>The tender process for construction of 266 social, affordable, and cost rental homes in the </a:t>
          </a:r>
          <a:r>
            <a:rPr lang="en-GB" sz="1800" kern="1200" cap="none" spc="0" dirty="0" err="1">
              <a:solidFill>
                <a:schemeClr val="tx1"/>
              </a:solidFill>
              <a:latin typeface="+mn-lt"/>
              <a:cs typeface="Arial" panose="020B0604020202020204" pitchFamily="34" charset="0"/>
            </a:rPr>
            <a:t>Kishogue</a:t>
          </a:r>
          <a:r>
            <a:rPr lang="en-GB" sz="1800" kern="1200" cap="none" spc="0" dirty="0">
              <a:solidFill>
                <a:schemeClr val="tx1"/>
              </a:solidFill>
              <a:latin typeface="+mn-lt"/>
              <a:cs typeface="Arial" panose="020B0604020202020204" pitchFamily="34" charset="0"/>
            </a:rPr>
            <a:t> has recommenced 	with Tenders due to close on 22</a:t>
          </a:r>
          <a:r>
            <a:rPr lang="en-GB" sz="1800" kern="1200" cap="none" spc="0" baseline="30000" dirty="0">
              <a:solidFill>
                <a:schemeClr val="tx1"/>
              </a:solidFill>
              <a:latin typeface="+mn-lt"/>
              <a:cs typeface="Arial" panose="020B0604020202020204" pitchFamily="34" charset="0"/>
            </a:rPr>
            <a:t>nd</a:t>
          </a:r>
          <a:r>
            <a:rPr lang="en-GB" sz="1800" kern="1200" cap="none" spc="0" dirty="0">
              <a:solidFill>
                <a:schemeClr val="tx1"/>
              </a:solidFill>
              <a:latin typeface="+mn-lt"/>
              <a:cs typeface="Arial" panose="020B0604020202020204" pitchFamily="34" charset="0"/>
            </a:rPr>
            <a:t> November 2024. Anticipated on-site date in Q1 2025. Part 8 report for 118 social homes 	on PPP site adjacent to Lynch’s Lane went to full Council on Monday 11</a:t>
          </a:r>
          <a:r>
            <a:rPr lang="en-GB" sz="1800" kern="1200" cap="none" spc="0" baseline="30000" dirty="0">
              <a:solidFill>
                <a:schemeClr val="tx1"/>
              </a:solidFill>
              <a:latin typeface="+mn-lt"/>
              <a:cs typeface="Arial" panose="020B0604020202020204" pitchFamily="34" charset="0"/>
            </a:rPr>
            <a:t>th</a:t>
          </a:r>
          <a:r>
            <a:rPr lang="en-GB" sz="1800" kern="1200" cap="none" spc="0" dirty="0">
              <a:solidFill>
                <a:schemeClr val="tx1"/>
              </a:solidFill>
              <a:latin typeface="+mn-lt"/>
              <a:cs typeface="Arial" panose="020B0604020202020204" pitchFamily="34" charset="0"/>
            </a:rPr>
            <a:t> November and was approved to proceed.  Draft 	plans for approximately 1300 social and affordable homes were also presented to the Council and were noted ahead of the 	Part 10 application which will be submitted to An Bord Pleanála.</a:t>
          </a:r>
          <a:endParaRPr lang="en-GB" sz="2000" kern="1200" cap="none" spc="0" dirty="0">
            <a:solidFill>
              <a:schemeClr val="tx1"/>
            </a:solidFill>
          </a:endParaRPr>
        </a:p>
        <a:p>
          <a:pPr marL="0" lvl="0" indent="0" algn="l" defTabSz="889000">
            <a:lnSpc>
              <a:spcPct val="100000"/>
            </a:lnSpc>
            <a:spcBef>
              <a:spcPct val="0"/>
            </a:spcBef>
            <a:spcAft>
              <a:spcPts val="0"/>
            </a:spcAft>
            <a:buNone/>
          </a:pPr>
          <a:endParaRPr lang="en-GB" sz="2000" kern="1200" cap="none" spc="0" dirty="0">
            <a:solidFill>
              <a:schemeClr val="tx2">
                <a:lumMod val="75000"/>
              </a:schemeClr>
            </a:solidFill>
            <a:latin typeface="Arial" panose="020B0604020202020204" pitchFamily="34" charset="0"/>
            <a:cs typeface="Arial" panose="020B0604020202020204" pitchFamily="34" charset="0"/>
          </a:endParaRPr>
        </a:p>
        <a:p>
          <a:pPr marL="0" lvl="0" indent="0" algn="l" defTabSz="889000">
            <a:lnSpc>
              <a:spcPct val="90000"/>
            </a:lnSpc>
            <a:spcBef>
              <a:spcPct val="0"/>
            </a:spcBef>
            <a:spcAft>
              <a:spcPct val="35000"/>
            </a:spcAft>
            <a:buNone/>
          </a:pPr>
          <a:endParaRPr lang="en-IE" sz="2000" kern="1200" dirty="0">
            <a:latin typeface="Arial" panose="020B0604020202020204" pitchFamily="34" charset="0"/>
            <a:cs typeface="Arial" panose="020B0604020202020204" pitchFamily="34" charset="0"/>
          </a:endParaRPr>
        </a:p>
      </dsp:txBody>
      <dsp:txXfrm>
        <a:off x="634896" y="1855151"/>
        <a:ext cx="12496156" cy="4620551"/>
      </dsp:txXfrm>
    </dsp:sp>
    <dsp:sp modelId="{B6CD4AB9-B63A-4847-A862-B9689BD3AC55}">
      <dsp:nvSpPr>
        <dsp:cNvPr id="0" name=""/>
        <dsp:cNvSpPr/>
      </dsp:nvSpPr>
      <dsp:spPr>
        <a:xfrm>
          <a:off x="444808" y="7245579"/>
          <a:ext cx="9489237" cy="0"/>
        </a:xfrm>
        <a:prstGeom prst="line">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9C7F60-0599-4529-979D-7C13EE712415}">
      <dsp:nvSpPr>
        <dsp:cNvPr id="0" name=""/>
        <dsp:cNvSpPr/>
      </dsp:nvSpPr>
      <dsp:spPr>
        <a:xfrm rot="5400000">
          <a:off x="9883715" y="-4414202"/>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16 Social Homes</a:t>
          </a: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Advertised 14/12/2023. Tender advertised October 2024</a:t>
          </a:r>
        </a:p>
      </dsp:txBody>
      <dsp:txXfrm rot="-5400000">
        <a:off x="5390388" y="108232"/>
        <a:ext cx="9553805" cy="538043"/>
      </dsp:txXfrm>
    </dsp:sp>
    <dsp:sp modelId="{0851F0E5-5FF0-4D65-A7B9-4F7126AA0F35}">
      <dsp:nvSpPr>
        <dsp:cNvPr id="0" name=""/>
        <dsp:cNvSpPr/>
      </dsp:nvSpPr>
      <dsp:spPr>
        <a:xfrm>
          <a:off x="0" y="4592"/>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err="1">
              <a:latin typeface="Arial" panose="020B0604020202020204" pitchFamily="34" charset="0"/>
              <a:cs typeface="Arial" panose="020B0604020202020204" pitchFamily="34" charset="0"/>
            </a:rPr>
            <a:t>Rossfield</a:t>
          </a:r>
          <a:r>
            <a:rPr lang="en-IE" sz="2300" kern="1200" dirty="0">
              <a:latin typeface="Arial" panose="020B0604020202020204" pitchFamily="34" charset="0"/>
              <a:cs typeface="Arial" panose="020B0604020202020204" pitchFamily="34" charset="0"/>
            </a:rPr>
            <a:t> Avenue, Tallaght </a:t>
          </a:r>
        </a:p>
      </dsp:txBody>
      <dsp:txXfrm>
        <a:off x="36384" y="40976"/>
        <a:ext cx="5317620" cy="672553"/>
      </dsp:txXfrm>
    </dsp:sp>
    <dsp:sp modelId="{469DBA07-D2AB-4CB4-BE98-B8C7C326723D}">
      <dsp:nvSpPr>
        <dsp:cNvPr id="0" name=""/>
        <dsp:cNvSpPr/>
      </dsp:nvSpPr>
      <dsp:spPr>
        <a:xfrm rot="5400000">
          <a:off x="9883715" y="-3631614"/>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27 Age-Friendly Social Homes</a:t>
          </a: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Advertised 14/12/2023. Tender advertised November 2024</a:t>
          </a:r>
        </a:p>
      </dsp:txBody>
      <dsp:txXfrm rot="-5400000">
        <a:off x="5390388" y="890820"/>
        <a:ext cx="9553805" cy="538043"/>
      </dsp:txXfrm>
    </dsp:sp>
    <dsp:sp modelId="{664962E6-5654-4F22-B01C-A69E3FBA2042}">
      <dsp:nvSpPr>
        <dsp:cNvPr id="0" name=""/>
        <dsp:cNvSpPr/>
      </dsp:nvSpPr>
      <dsp:spPr>
        <a:xfrm>
          <a:off x="0" y="787180"/>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a:latin typeface="Arial" panose="020B0604020202020204" pitchFamily="34" charset="0"/>
              <a:cs typeface="Arial" panose="020B0604020202020204" pitchFamily="34" charset="0"/>
            </a:rPr>
            <a:t>Deansrath &amp; Melrose, Clondalkin</a:t>
          </a:r>
        </a:p>
      </dsp:txBody>
      <dsp:txXfrm>
        <a:off x="36384" y="823564"/>
        <a:ext cx="5317620" cy="672553"/>
      </dsp:txXfrm>
    </dsp:sp>
    <dsp:sp modelId="{A7AC2249-1F32-42A7-9E64-5675E99E8222}">
      <dsp:nvSpPr>
        <dsp:cNvPr id="0" name=""/>
        <dsp:cNvSpPr/>
      </dsp:nvSpPr>
      <dsp:spPr>
        <a:xfrm rot="5400000">
          <a:off x="9883715" y="-2849026"/>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88 Social and Affordable Homes</a:t>
          </a: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Advertised 21/12/2023. Section 183 approved at Council Meeting October 2024	</a:t>
          </a:r>
        </a:p>
      </dsp:txBody>
      <dsp:txXfrm rot="-5400000">
        <a:off x="5390388" y="1673408"/>
        <a:ext cx="9553805" cy="538043"/>
      </dsp:txXfrm>
    </dsp:sp>
    <dsp:sp modelId="{51A6E1CA-3E97-4E89-9467-E65695C0D97B}">
      <dsp:nvSpPr>
        <dsp:cNvPr id="0" name=""/>
        <dsp:cNvSpPr/>
      </dsp:nvSpPr>
      <dsp:spPr>
        <a:xfrm>
          <a:off x="0" y="1569768"/>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err="1">
              <a:latin typeface="Arial" panose="020B0604020202020204" pitchFamily="34" charset="0"/>
              <a:cs typeface="Arial" panose="020B0604020202020204" pitchFamily="34" charset="0"/>
            </a:rPr>
            <a:t>Kilcarbery</a:t>
          </a:r>
          <a:r>
            <a:rPr lang="en-IE" sz="2300" kern="1200" dirty="0">
              <a:latin typeface="Arial" panose="020B0604020202020204" pitchFamily="34" charset="0"/>
              <a:cs typeface="Arial" panose="020B0604020202020204" pitchFamily="34" charset="0"/>
            </a:rPr>
            <a:t> Grange, Clondalkin</a:t>
          </a:r>
        </a:p>
      </dsp:txBody>
      <dsp:txXfrm>
        <a:off x="36384" y="1606152"/>
        <a:ext cx="5317620" cy="672553"/>
      </dsp:txXfrm>
    </dsp:sp>
    <dsp:sp modelId="{FAB5BEAC-6E20-48CA-AE9E-B5BDAF22DB93}">
      <dsp:nvSpPr>
        <dsp:cNvPr id="0" name=""/>
        <dsp:cNvSpPr/>
      </dsp:nvSpPr>
      <dsp:spPr>
        <a:xfrm rot="5400000">
          <a:off x="9883715" y="-2066438"/>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13 Age-Friendly Social Homes</a:t>
          </a: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Advertised 04/04/2024. Tender advertised Sept 2024</a:t>
          </a:r>
        </a:p>
      </dsp:txBody>
      <dsp:txXfrm rot="-5400000">
        <a:off x="5390388" y="2455996"/>
        <a:ext cx="9553805" cy="538043"/>
      </dsp:txXfrm>
    </dsp:sp>
    <dsp:sp modelId="{249BD6D0-61A5-411E-956F-88F6121FCD5A}">
      <dsp:nvSpPr>
        <dsp:cNvPr id="0" name=""/>
        <dsp:cNvSpPr/>
      </dsp:nvSpPr>
      <dsp:spPr>
        <a:xfrm>
          <a:off x="0" y="2352356"/>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a:latin typeface="Arial" panose="020B0604020202020204" pitchFamily="34" charset="0"/>
              <a:cs typeface="Arial" panose="020B0604020202020204" pitchFamily="34" charset="0"/>
            </a:rPr>
            <a:t>Alpine Heights, Clondalkin</a:t>
          </a:r>
        </a:p>
      </dsp:txBody>
      <dsp:txXfrm>
        <a:off x="36384" y="2388740"/>
        <a:ext cx="5317620" cy="672553"/>
      </dsp:txXfrm>
    </dsp:sp>
    <dsp:sp modelId="{117F1085-A13C-43E1-901D-8901E37E3BE5}">
      <dsp:nvSpPr>
        <dsp:cNvPr id="0" name=""/>
        <dsp:cNvSpPr/>
      </dsp:nvSpPr>
      <dsp:spPr>
        <a:xfrm rot="5400000">
          <a:off x="9883715" y="-1283850"/>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5 Age-Friendly Social Homes</a:t>
          </a: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Advertised 11/04/2024. Tender assessment ongoing. </a:t>
          </a:r>
        </a:p>
      </dsp:txBody>
      <dsp:txXfrm rot="-5400000">
        <a:off x="5390388" y="3238584"/>
        <a:ext cx="9553805" cy="538043"/>
      </dsp:txXfrm>
    </dsp:sp>
    <dsp:sp modelId="{56F8EFDD-E6FE-42B0-9C1C-69651C0E78D4}">
      <dsp:nvSpPr>
        <dsp:cNvPr id="0" name=""/>
        <dsp:cNvSpPr/>
      </dsp:nvSpPr>
      <dsp:spPr>
        <a:xfrm>
          <a:off x="0" y="3134945"/>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a:latin typeface="Arial" panose="020B0604020202020204" pitchFamily="34" charset="0"/>
              <a:cs typeface="Arial" panose="020B0604020202020204" pitchFamily="34" charset="0"/>
            </a:rPr>
            <a:t>         Sarsfield Park, Lucan		</a:t>
          </a:r>
        </a:p>
      </dsp:txBody>
      <dsp:txXfrm>
        <a:off x="36384" y="3171329"/>
        <a:ext cx="5317620" cy="672553"/>
      </dsp:txXfrm>
    </dsp:sp>
    <dsp:sp modelId="{A6C6C873-D139-476C-A6ED-7C5D6C4A2F06}">
      <dsp:nvSpPr>
        <dsp:cNvPr id="0" name=""/>
        <dsp:cNvSpPr/>
      </dsp:nvSpPr>
      <dsp:spPr>
        <a:xfrm rot="5400000">
          <a:off x="9883715" y="-501262"/>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33 Social and Affordable Homes</a:t>
          </a: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Subject to Judicial Review</a:t>
          </a:r>
        </a:p>
      </dsp:txBody>
      <dsp:txXfrm rot="-5400000">
        <a:off x="5390388" y="4021172"/>
        <a:ext cx="9553805" cy="538043"/>
      </dsp:txXfrm>
    </dsp:sp>
    <dsp:sp modelId="{D7ACAEDA-B383-4C48-A7A5-A4EDAB95B5F5}">
      <dsp:nvSpPr>
        <dsp:cNvPr id="0" name=""/>
        <dsp:cNvSpPr/>
      </dsp:nvSpPr>
      <dsp:spPr>
        <a:xfrm>
          <a:off x="0" y="3917533"/>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a:latin typeface="Arial" panose="020B0604020202020204" pitchFamily="34" charset="0"/>
              <a:cs typeface="Arial" panose="020B0604020202020204" pitchFamily="34" charset="0"/>
            </a:rPr>
            <a:t>Castlefield, Old Knocklyon Road</a:t>
          </a:r>
        </a:p>
      </dsp:txBody>
      <dsp:txXfrm>
        <a:off x="36384" y="3953917"/>
        <a:ext cx="5317620" cy="672553"/>
      </dsp:txXfrm>
    </dsp:sp>
    <dsp:sp modelId="{8C9FB0C2-1C47-449C-A6B3-B46DB68E5685}">
      <dsp:nvSpPr>
        <dsp:cNvPr id="0" name=""/>
        <dsp:cNvSpPr/>
      </dsp:nvSpPr>
      <dsp:spPr>
        <a:xfrm rot="5400000">
          <a:off x="9883715" y="281325"/>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130 Social, Affordable and Traveller Accommodation Units</a:t>
          </a: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Detailed design ongoing – boundary agreement outstanding </a:t>
          </a:r>
        </a:p>
      </dsp:txBody>
      <dsp:txXfrm rot="-5400000">
        <a:off x="5390388" y="4803760"/>
        <a:ext cx="9553805" cy="538043"/>
      </dsp:txXfrm>
    </dsp:sp>
    <dsp:sp modelId="{5CEA6951-58D8-4F3F-B336-B21462EAF9C2}">
      <dsp:nvSpPr>
        <dsp:cNvPr id="0" name=""/>
        <dsp:cNvSpPr/>
      </dsp:nvSpPr>
      <dsp:spPr>
        <a:xfrm>
          <a:off x="0" y="4700121"/>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a:latin typeface="Arial" panose="020B0604020202020204" pitchFamily="34" charset="0"/>
              <a:cs typeface="Arial" panose="020B0604020202020204" pitchFamily="34" charset="0"/>
            </a:rPr>
            <a:t>Old Castle, Clondalkin</a:t>
          </a:r>
        </a:p>
      </dsp:txBody>
      <dsp:txXfrm>
        <a:off x="36384" y="4736505"/>
        <a:ext cx="5317620" cy="672553"/>
      </dsp:txXfrm>
    </dsp:sp>
    <dsp:sp modelId="{8BFEC797-4881-406F-A00B-CB7DB66736A0}">
      <dsp:nvSpPr>
        <dsp:cNvPr id="0" name=""/>
        <dsp:cNvSpPr/>
      </dsp:nvSpPr>
      <dsp:spPr>
        <a:xfrm rot="5400000">
          <a:off x="9883715" y="1063913"/>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25 Social Homes</a:t>
          </a: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Detailed design complete – to be advertised. </a:t>
          </a:r>
        </a:p>
      </dsp:txBody>
      <dsp:txXfrm rot="-5400000">
        <a:off x="5390388" y="5586348"/>
        <a:ext cx="9553805" cy="538043"/>
      </dsp:txXfrm>
    </dsp:sp>
    <dsp:sp modelId="{9BC66D60-2EAC-47A1-A36D-C43B7822D30D}">
      <dsp:nvSpPr>
        <dsp:cNvPr id="0" name=""/>
        <dsp:cNvSpPr/>
      </dsp:nvSpPr>
      <dsp:spPr>
        <a:xfrm>
          <a:off x="0" y="5446434"/>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a:latin typeface="Arial" panose="020B0604020202020204" pitchFamily="34" charset="0"/>
              <a:cs typeface="Arial" panose="020B0604020202020204" pitchFamily="34" charset="0"/>
            </a:rPr>
            <a:t>Stocking Lane, Rathfarnham</a:t>
          </a:r>
        </a:p>
      </dsp:txBody>
      <dsp:txXfrm>
        <a:off x="36384" y="5482818"/>
        <a:ext cx="5317620" cy="672553"/>
      </dsp:txXfrm>
    </dsp:sp>
    <dsp:sp modelId="{DACDAA1B-4CC8-4602-B592-678BA9CF476C}">
      <dsp:nvSpPr>
        <dsp:cNvPr id="0" name=""/>
        <dsp:cNvSpPr/>
      </dsp:nvSpPr>
      <dsp:spPr>
        <a:xfrm rot="5400000">
          <a:off x="9883715" y="1846501"/>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9 Traveller Accommodation Units</a:t>
          </a: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FRA Ongoing</a:t>
          </a:r>
        </a:p>
      </dsp:txBody>
      <dsp:txXfrm rot="-5400000">
        <a:off x="5390388" y="6368936"/>
        <a:ext cx="9553805" cy="538043"/>
      </dsp:txXfrm>
    </dsp:sp>
    <dsp:sp modelId="{EA4DAC60-C1A6-4E5D-B5E6-6332A2261CCC}">
      <dsp:nvSpPr>
        <dsp:cNvPr id="0" name=""/>
        <dsp:cNvSpPr/>
      </dsp:nvSpPr>
      <dsp:spPr>
        <a:xfrm>
          <a:off x="0" y="6265297"/>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a:latin typeface="Arial" panose="020B0604020202020204" pitchFamily="34" charset="0"/>
              <a:cs typeface="Arial" panose="020B0604020202020204" pitchFamily="34" charset="0"/>
            </a:rPr>
            <a:t>Owendoher Haven, Rathfarnham</a:t>
          </a:r>
        </a:p>
      </dsp:txBody>
      <dsp:txXfrm>
        <a:off x="36384" y="6301681"/>
        <a:ext cx="5317620" cy="672553"/>
      </dsp:txXfrm>
    </dsp:sp>
    <dsp:sp modelId="{CF803D88-E8C9-4FAA-9CF4-4803FD097F4A}">
      <dsp:nvSpPr>
        <dsp:cNvPr id="0" name=""/>
        <dsp:cNvSpPr/>
      </dsp:nvSpPr>
      <dsp:spPr>
        <a:xfrm rot="5400000">
          <a:off x="9883715" y="2629089"/>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endParaRPr lang="en-IE"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15 Traveller Accommodation Units</a:t>
          </a: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Advertised 30/05/2024. Tender preparation </a:t>
          </a: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	</a:t>
          </a:r>
        </a:p>
      </dsp:txBody>
      <dsp:txXfrm rot="-5400000">
        <a:off x="5390388" y="7151524"/>
        <a:ext cx="9553805" cy="538043"/>
      </dsp:txXfrm>
    </dsp:sp>
    <dsp:sp modelId="{E2BF746B-AE3D-4135-B447-4D1D94774ACB}">
      <dsp:nvSpPr>
        <dsp:cNvPr id="0" name=""/>
        <dsp:cNvSpPr/>
      </dsp:nvSpPr>
      <dsp:spPr>
        <a:xfrm>
          <a:off x="0" y="7047885"/>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a:latin typeface="Arial" panose="020B0604020202020204" pitchFamily="34" charset="0"/>
              <a:cs typeface="Arial" panose="020B0604020202020204" pitchFamily="34" charset="0"/>
            </a:rPr>
            <a:t>Kishogue Park, Clonburris</a:t>
          </a:r>
        </a:p>
      </dsp:txBody>
      <dsp:txXfrm>
        <a:off x="36384" y="7084269"/>
        <a:ext cx="5317620" cy="67255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56A6F9-74FD-4CEF-A097-F1F0D8279164}" type="datetimeFigureOut">
              <a:rPr lang="en-IE" smtClean="0"/>
              <a:t>19/11/2024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7067B7-C82B-4D6B-91E8-19EF28155CC2}" type="slidenum">
              <a:rPr lang="en-IE" smtClean="0"/>
              <a:t>‹#›</a:t>
            </a:fld>
            <a:endParaRPr lang="en-IE"/>
          </a:p>
        </p:txBody>
      </p:sp>
    </p:spTree>
    <p:extLst>
      <p:ext uri="{BB962C8B-B14F-4D97-AF65-F5344CB8AC3E}">
        <p14:creationId xmlns:p14="http://schemas.microsoft.com/office/powerpoint/2010/main" val="3851173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Housing for All Delivery Pipeline 2024</a:t>
            </a:r>
            <a:endParaRPr dirty="0"/>
          </a:p>
          <a:p>
            <a:r>
              <a:rPr b="0" dirty="0"/>
              <a:t>No alt text provided</a:t>
            </a:r>
            <a:endParaRPr dirty="0"/>
          </a:p>
          <a:p>
            <a:endParaRPr dirty="0"/>
          </a:p>
          <a:p>
            <a:r>
              <a:rPr b="1" dirty="0"/>
              <a:t>No. of Potential Units Per LEA</a:t>
            </a:r>
            <a:endParaRPr dirty="0"/>
          </a:p>
          <a:p>
            <a:r>
              <a:rPr b="0" dirty="0"/>
              <a:t>No alt text provided</a:t>
            </a:r>
            <a:endParaRPr dirty="0"/>
          </a:p>
          <a:p>
            <a:endParaRPr dirty="0"/>
          </a:p>
          <a:p>
            <a:r>
              <a:rPr b="1" dirty="0"/>
              <a:t>Potential Units</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Total Number of EOIs</a:t>
            </a:r>
            <a:endParaRPr dirty="0"/>
          </a:p>
          <a:p>
            <a:r>
              <a:rPr b="0" dirty="0"/>
              <a:t>No alt text provided</a:t>
            </a:r>
            <a:endParaRPr dirty="0"/>
          </a:p>
          <a:p>
            <a:endParaRPr dirty="0"/>
          </a:p>
          <a:p>
            <a:r>
              <a:rPr b="1" dirty="0"/>
              <a:t>Number of EOIs by LEA</a:t>
            </a:r>
            <a:endParaRPr dirty="0"/>
          </a:p>
          <a:p>
            <a:r>
              <a:rPr b="0" dirty="0"/>
              <a:t>No alt text provided</a:t>
            </a:r>
            <a:endParaRPr dirty="0"/>
          </a:p>
          <a:p>
            <a:endParaRPr dirty="0"/>
          </a:p>
          <a:p>
            <a:r>
              <a:rPr b="1" dirty="0"/>
              <a:t>Number of EOIs By Status</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app.powerbi.com/groups/me/reports/3e5a9723-4c1b-47d1-9b15-89e6f22f6a8f/?pbi_source=PowerPoint"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hyperlink" Target="https://app.powerbi.com/groups/me/reports/a8adcf4f-526d-4d0a-a410-d7034aaeb492/?pbi_source=PowerPoint"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6200" y="1143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grpSp>
        <p:nvGrpSpPr>
          <p:cNvPr id="3" name="Group 3"/>
          <p:cNvGrpSpPr/>
          <p:nvPr/>
        </p:nvGrpSpPr>
        <p:grpSpPr>
          <a:xfrm>
            <a:off x="457200" y="3093887"/>
            <a:ext cx="17221200" cy="5191293"/>
            <a:chOff x="0" y="76200"/>
            <a:chExt cx="18361834" cy="12219306"/>
          </a:xfrm>
        </p:grpSpPr>
        <p:sp>
          <p:nvSpPr>
            <p:cNvPr id="4" name="TextBox 4"/>
            <p:cNvSpPr txBox="1"/>
            <p:nvPr/>
          </p:nvSpPr>
          <p:spPr>
            <a:xfrm>
              <a:off x="0" y="76200"/>
              <a:ext cx="18361834" cy="12219306"/>
            </a:xfrm>
            <a:prstGeom prst="rect">
              <a:avLst/>
            </a:prstGeom>
          </p:spPr>
          <p:txBody>
            <a:bodyPr lIns="0" tIns="0" rIns="0" bIns="0" rtlCol="0" anchor="t">
              <a:spAutoFit/>
            </a:bodyPr>
            <a:lstStyle/>
            <a:p>
              <a:pPr marL="0" lvl="0" indent="0" algn="ctr">
                <a:lnSpc>
                  <a:spcPts val="8250"/>
                </a:lnSpc>
              </a:pPr>
              <a:r>
                <a:rPr lang="en-US" sz="7500" dirty="0">
                  <a:solidFill>
                    <a:srgbClr val="51626F"/>
                  </a:solidFill>
                  <a:latin typeface="Gotham Bold"/>
                </a:rPr>
                <a:t>Social Housing Delivery</a:t>
              </a:r>
            </a:p>
            <a:p>
              <a:pPr marL="0" lvl="0" indent="0" algn="ctr">
                <a:lnSpc>
                  <a:spcPts val="8250"/>
                </a:lnSpc>
              </a:pPr>
              <a:endParaRPr lang="en-US" sz="7500" dirty="0">
                <a:solidFill>
                  <a:srgbClr val="51626F"/>
                </a:solidFill>
                <a:latin typeface="Gotham Bold"/>
              </a:endParaRPr>
            </a:p>
            <a:p>
              <a:pPr marL="0" lvl="0" indent="0" algn="ctr">
                <a:lnSpc>
                  <a:spcPts val="8250"/>
                </a:lnSpc>
              </a:pPr>
              <a:r>
                <a:rPr lang="en-US" sz="4400" dirty="0">
                  <a:solidFill>
                    <a:srgbClr val="51626F"/>
                  </a:solidFill>
                  <a:latin typeface="Gotham Bold"/>
                </a:rPr>
                <a:t>Lucan Palmerstown North Clondalkin Area Committee Meeting</a:t>
              </a:r>
            </a:p>
            <a:p>
              <a:pPr marL="0" lvl="0" indent="0" algn="ctr">
                <a:lnSpc>
                  <a:spcPts val="8250"/>
                </a:lnSpc>
              </a:pPr>
              <a:r>
                <a:rPr lang="en-US" sz="4400" dirty="0">
                  <a:solidFill>
                    <a:srgbClr val="51626F"/>
                  </a:solidFill>
                  <a:latin typeface="Gotham Bold"/>
                </a:rPr>
                <a:t>26</a:t>
              </a:r>
              <a:r>
                <a:rPr lang="en-US" sz="4400" baseline="30000" dirty="0">
                  <a:solidFill>
                    <a:srgbClr val="51626F"/>
                  </a:solidFill>
                  <a:latin typeface="Gotham Bold"/>
                </a:rPr>
                <a:t>th</a:t>
              </a:r>
              <a:r>
                <a:rPr lang="en-US" sz="4400" dirty="0">
                  <a:solidFill>
                    <a:srgbClr val="51626F"/>
                  </a:solidFill>
                  <a:latin typeface="Gotham Bold"/>
                </a:rPr>
                <a:t> November 2024</a:t>
              </a:r>
            </a:p>
          </p:txBody>
        </p:sp>
        <p:sp>
          <p:nvSpPr>
            <p:cNvPr id="5" name="TextBox 5"/>
            <p:cNvSpPr txBox="1"/>
            <p:nvPr/>
          </p:nvSpPr>
          <p:spPr>
            <a:xfrm>
              <a:off x="0" y="2202753"/>
              <a:ext cx="18361834" cy="483124"/>
            </a:xfrm>
            <a:prstGeom prst="rect">
              <a:avLst/>
            </a:prstGeom>
          </p:spPr>
          <p:txBody>
            <a:bodyPr lIns="0" tIns="0" rIns="0" bIns="0" rtlCol="0" anchor="t">
              <a:spAutoFit/>
            </a:bodyPr>
            <a:lstStyle/>
            <a:p>
              <a:pPr marL="0" lvl="0" indent="0" algn="ctr">
                <a:lnSpc>
                  <a:spcPts val="3080"/>
                </a:lnSpc>
              </a:pPr>
              <a:endParaRPr lang="en-US" sz="2200" dirty="0">
                <a:solidFill>
                  <a:srgbClr val="51626F"/>
                </a:solidFill>
                <a:latin typeface="Arial"/>
              </a:endParaRPr>
            </a:p>
          </p:txBody>
        </p:sp>
        <p:sp>
          <p:nvSpPr>
            <p:cNvPr id="6" name="TextBox 6"/>
            <p:cNvSpPr txBox="1"/>
            <p:nvPr/>
          </p:nvSpPr>
          <p:spPr>
            <a:xfrm>
              <a:off x="0" y="3413424"/>
              <a:ext cx="18361834" cy="437213"/>
            </a:xfrm>
            <a:prstGeom prst="rect">
              <a:avLst/>
            </a:prstGeom>
          </p:spPr>
          <p:txBody>
            <a:bodyPr lIns="0" tIns="0" rIns="0" bIns="0" rtlCol="0" anchor="t">
              <a:spAutoFit/>
            </a:bodyPr>
            <a:lstStyle/>
            <a:p>
              <a:pPr marL="0" lvl="0" indent="0" algn="ctr">
                <a:lnSpc>
                  <a:spcPts val="2810"/>
                </a:lnSpc>
              </a:pPr>
              <a:endParaRPr lang="en-US" sz="2007" dirty="0">
                <a:solidFill>
                  <a:srgbClr val="51626F"/>
                </a:solidFill>
                <a:latin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Housing for All Delivery Pipeline 2024 ,No. of Potential Units Per LEA ,Potential Units ,image. Please refer to the notes on this slide for details">
            <a:hlinkClick r:id="rId3"/>
          </p:cNvPr>
          <p:cNvPicPr>
            <a:picLocks noChangeAspect="1"/>
          </p:cNvPicPr>
          <p:nvPr/>
        </p:nvPicPr>
        <p:blipFill>
          <a:blip r:embed="rId4"/>
          <a:stretch>
            <a:fillRect/>
          </a:stretch>
        </p:blipFill>
        <p:spPr>
          <a:xfrm>
            <a:off x="114300" y="0"/>
            <a:ext cx="18030825" cy="10287000"/>
          </a:xfrm>
          <a:prstGeom prst="rect">
            <a:avLst/>
          </a:prstGeom>
          <a:noFill/>
        </p:spPr>
      </p:pic>
      <p:sp>
        <p:nvSpPr>
          <p:cNvPr id="4" name="Title" hidden="1"/>
          <p:cNvSpPr>
            <a:spLocks noGrp="1"/>
          </p:cNvSpPr>
          <p:nvPr>
            <p:ph type="title"/>
          </p:nvPr>
        </p:nvSpPr>
        <p:spPr/>
        <p:txBody>
          <a:bodyPr/>
          <a:lstStyle/>
          <a:p>
            <a:r>
              <a:t>2024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solidFill>
                <a:schemeClr val="tx2">
                  <a:lumMod val="75000"/>
                </a:schemeClr>
              </a:solidFill>
              <a:latin typeface="Arial" panose="020B0604020202020204" pitchFamily="34" charset="0"/>
              <a:cs typeface="Arial" panose="020B0604020202020204" pitchFamily="34" charset="0"/>
            </a:endParaRPr>
          </a:p>
        </p:txBody>
      </p:sp>
      <p:sp>
        <p:nvSpPr>
          <p:cNvPr id="5" name="TextBox 5"/>
          <p:cNvSpPr txBox="1"/>
          <p:nvPr/>
        </p:nvSpPr>
        <p:spPr>
          <a:xfrm>
            <a:off x="1028700" y="257175"/>
            <a:ext cx="15912385" cy="1040093"/>
          </a:xfrm>
          <a:prstGeom prst="rect">
            <a:avLst/>
          </a:prstGeom>
        </p:spPr>
        <p:txBody>
          <a:bodyPr lIns="0" tIns="0" rIns="0" bIns="0" rtlCol="0" anchor="t">
            <a:spAutoFit/>
          </a:bodyPr>
          <a:lstStyle/>
          <a:p>
            <a:pPr marL="0" lvl="0" indent="0" algn="l">
              <a:lnSpc>
                <a:spcPts val="9600"/>
              </a:lnSpc>
              <a:spcBef>
                <a:spcPct val="0"/>
              </a:spcBef>
            </a:pPr>
            <a:r>
              <a:rPr lang="en-US" sz="4000" dirty="0">
                <a:latin typeface="Arial Bold"/>
              </a:rPr>
              <a:t>Large Development Sites</a:t>
            </a:r>
            <a:r>
              <a:rPr lang="en-US" sz="4000" dirty="0">
                <a:solidFill>
                  <a:srgbClr val="51626F"/>
                </a:solidFill>
                <a:latin typeface="Arial Bold"/>
              </a:rPr>
              <a:t>	</a:t>
            </a:r>
          </a:p>
        </p:txBody>
      </p:sp>
      <p:graphicFrame>
        <p:nvGraphicFramePr>
          <p:cNvPr id="3" name="Diagram 2">
            <a:extLst>
              <a:ext uri="{FF2B5EF4-FFF2-40B4-BE49-F238E27FC236}">
                <a16:creationId xmlns:a16="http://schemas.microsoft.com/office/drawing/2014/main" id="{90253847-5BC3-C761-8E87-B04DDDC4D805}"/>
              </a:ext>
            </a:extLst>
          </p:cNvPr>
          <p:cNvGraphicFramePr/>
          <p:nvPr>
            <p:extLst>
              <p:ext uri="{D42A27DB-BD31-4B8C-83A1-F6EECF244321}">
                <p14:modId xmlns:p14="http://schemas.microsoft.com/office/powerpoint/2010/main" val="1129359653"/>
              </p:ext>
            </p:extLst>
          </p:nvPr>
        </p:nvGraphicFramePr>
        <p:xfrm>
          <a:off x="457199" y="1543237"/>
          <a:ext cx="13131053" cy="74864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30A3ECAE-3CFA-FF88-76C6-82CBB1FB5C90}"/>
              </a:ext>
            </a:extLst>
          </p:cNvPr>
          <p:cNvSpPr txBox="1"/>
          <p:nvPr/>
        </p:nvSpPr>
        <p:spPr>
          <a:xfrm>
            <a:off x="13152928" y="6644373"/>
            <a:ext cx="2044149" cy="369332"/>
          </a:xfrm>
          <a:prstGeom prst="rect">
            <a:avLst/>
          </a:prstGeom>
          <a:noFill/>
        </p:spPr>
        <p:txBody>
          <a:bodyPr wrap="none" rtlCol="0">
            <a:spAutoFit/>
          </a:bodyPr>
          <a:lstStyle/>
          <a:p>
            <a:r>
              <a:rPr lang="en-IE" dirty="0" err="1">
                <a:solidFill>
                  <a:schemeClr val="tx2">
                    <a:lumMod val="75000"/>
                  </a:schemeClr>
                </a:solidFill>
                <a:latin typeface="Arial" panose="020B0604020202020204" pitchFamily="34" charset="0"/>
                <a:cs typeface="Arial" panose="020B0604020202020204" pitchFamily="34" charset="0"/>
              </a:rPr>
              <a:t>Kilcarbery</a:t>
            </a:r>
            <a:r>
              <a:rPr lang="en-IE" dirty="0">
                <a:solidFill>
                  <a:schemeClr val="tx2">
                    <a:lumMod val="75000"/>
                  </a:schemeClr>
                </a:solidFill>
                <a:latin typeface="Arial" panose="020B0604020202020204" pitchFamily="34" charset="0"/>
                <a:cs typeface="Arial" panose="020B0604020202020204" pitchFamily="34" charset="0"/>
              </a:rPr>
              <a:t> Grange</a:t>
            </a:r>
          </a:p>
        </p:txBody>
      </p:sp>
      <p:sp>
        <p:nvSpPr>
          <p:cNvPr id="11" name="TextBox 10">
            <a:extLst>
              <a:ext uri="{FF2B5EF4-FFF2-40B4-BE49-F238E27FC236}">
                <a16:creationId xmlns:a16="http://schemas.microsoft.com/office/drawing/2014/main" id="{F4AA61B1-0F55-171B-5804-DE65352CBA72}"/>
              </a:ext>
            </a:extLst>
          </p:cNvPr>
          <p:cNvSpPr txBox="1"/>
          <p:nvPr/>
        </p:nvSpPr>
        <p:spPr>
          <a:xfrm>
            <a:off x="5310134" y="6515100"/>
            <a:ext cx="2146742" cy="369332"/>
          </a:xfrm>
          <a:prstGeom prst="rect">
            <a:avLst/>
          </a:prstGeom>
          <a:noFill/>
        </p:spPr>
        <p:txBody>
          <a:bodyPr wrap="none" rtlCol="0">
            <a:spAutoFit/>
          </a:bodyPr>
          <a:lstStyle/>
          <a:p>
            <a:pPr algn="ctr"/>
            <a:r>
              <a:rPr lang="en-IE" dirty="0" err="1">
                <a:solidFill>
                  <a:schemeClr val="tx2">
                    <a:lumMod val="75000"/>
                  </a:schemeClr>
                </a:solidFill>
                <a:latin typeface="Arial" panose="020B0604020202020204" pitchFamily="34" charset="0"/>
                <a:cs typeface="Arial" panose="020B0604020202020204" pitchFamily="34" charset="0"/>
              </a:rPr>
              <a:t>Clonburris</a:t>
            </a:r>
            <a:r>
              <a:rPr lang="en-IE" dirty="0">
                <a:solidFill>
                  <a:schemeClr val="tx2">
                    <a:lumMod val="75000"/>
                  </a:schemeClr>
                </a:solidFill>
                <a:latin typeface="Arial" panose="020B0604020202020204" pitchFamily="34" charset="0"/>
                <a:cs typeface="Arial" panose="020B0604020202020204" pitchFamily="34" charset="0"/>
              </a:rPr>
              <a:t> Phase 1</a:t>
            </a:r>
          </a:p>
        </p:txBody>
      </p:sp>
      <p:pic>
        <p:nvPicPr>
          <p:cNvPr id="6" name="Picture 5">
            <a:extLst>
              <a:ext uri="{FF2B5EF4-FFF2-40B4-BE49-F238E27FC236}">
                <a16:creationId xmlns:a16="http://schemas.microsoft.com/office/drawing/2014/main" id="{C11DC3BD-478B-B92D-83CE-778F4129B4A0}"/>
              </a:ext>
            </a:extLst>
          </p:cNvPr>
          <p:cNvPicPr>
            <a:picLocks noChangeAspect="1"/>
          </p:cNvPicPr>
          <p:nvPr/>
        </p:nvPicPr>
        <p:blipFill>
          <a:blip r:embed="rId8"/>
          <a:stretch>
            <a:fillRect/>
          </a:stretch>
        </p:blipFill>
        <p:spPr>
          <a:xfrm>
            <a:off x="1028700" y="5286468"/>
            <a:ext cx="3824235" cy="3466226"/>
          </a:xfrm>
          <a:prstGeom prst="rect">
            <a:avLst/>
          </a:prstGeom>
        </p:spPr>
      </p:pic>
      <p:pic>
        <p:nvPicPr>
          <p:cNvPr id="12" name="Picture 11">
            <a:extLst>
              <a:ext uri="{FF2B5EF4-FFF2-40B4-BE49-F238E27FC236}">
                <a16:creationId xmlns:a16="http://schemas.microsoft.com/office/drawing/2014/main" id="{E9171588-23AC-3032-FBA7-2D8BD8DBA056}"/>
              </a:ext>
            </a:extLst>
          </p:cNvPr>
          <p:cNvPicPr>
            <a:picLocks noChangeAspect="1"/>
          </p:cNvPicPr>
          <p:nvPr/>
        </p:nvPicPr>
        <p:blipFill>
          <a:blip r:embed="rId9"/>
          <a:stretch>
            <a:fillRect/>
          </a:stretch>
        </p:blipFill>
        <p:spPr>
          <a:xfrm>
            <a:off x="9014462" y="5286468"/>
            <a:ext cx="3737172" cy="346622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373" y="29001"/>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6" name="TextBox 6"/>
          <p:cNvSpPr txBox="1"/>
          <p:nvPr/>
        </p:nvSpPr>
        <p:spPr>
          <a:xfrm>
            <a:off x="914400" y="419100"/>
            <a:ext cx="10363202" cy="1107996"/>
          </a:xfrm>
          <a:prstGeom prst="rect">
            <a:avLst/>
          </a:prstGeom>
        </p:spPr>
        <p:txBody>
          <a:bodyPr wrap="square" lIns="0" tIns="0" rIns="0" bIns="0" rtlCol="0" anchor="t">
            <a:spAutoFit/>
          </a:bodyPr>
          <a:lstStyle/>
          <a:p>
            <a:pPr marL="0" lvl="0" indent="0" algn="ctr">
              <a:spcBef>
                <a:spcPct val="0"/>
              </a:spcBef>
            </a:pPr>
            <a:r>
              <a:rPr lang="en-US" sz="4000" dirty="0">
                <a:latin typeface="Arial Bold"/>
              </a:rPr>
              <a:t>Own Build Developments</a:t>
            </a:r>
          </a:p>
          <a:p>
            <a:pPr marL="0" lvl="0" indent="0" algn="l">
              <a:spcBef>
                <a:spcPct val="0"/>
              </a:spcBef>
            </a:pPr>
            <a:endParaRPr lang="en-US" sz="1600" dirty="0">
              <a:solidFill>
                <a:srgbClr val="51626F"/>
              </a:solidFill>
              <a:latin typeface="Arial Bold"/>
            </a:endParaRPr>
          </a:p>
          <a:p>
            <a:pPr marL="0" lvl="0" indent="0" algn="l">
              <a:spcBef>
                <a:spcPct val="0"/>
              </a:spcBef>
            </a:pPr>
            <a:endParaRPr lang="en-US" sz="1600" dirty="0">
              <a:solidFill>
                <a:srgbClr val="51626F"/>
              </a:solidFill>
              <a:latin typeface="Arial Bold"/>
            </a:endParaRPr>
          </a:p>
        </p:txBody>
      </p:sp>
      <p:graphicFrame>
        <p:nvGraphicFramePr>
          <p:cNvPr id="3" name="Table 2">
            <a:extLst>
              <a:ext uri="{FF2B5EF4-FFF2-40B4-BE49-F238E27FC236}">
                <a16:creationId xmlns:a16="http://schemas.microsoft.com/office/drawing/2014/main" id="{F38E97B5-88AE-9057-A3D3-5E7FA8FDB040}"/>
              </a:ext>
            </a:extLst>
          </p:cNvPr>
          <p:cNvGraphicFramePr>
            <a:graphicFrameLocks noGrp="1"/>
          </p:cNvGraphicFramePr>
          <p:nvPr>
            <p:extLst>
              <p:ext uri="{D42A27DB-BD31-4B8C-83A1-F6EECF244321}">
                <p14:modId xmlns:p14="http://schemas.microsoft.com/office/powerpoint/2010/main" val="4097915790"/>
              </p:ext>
            </p:extLst>
          </p:nvPr>
        </p:nvGraphicFramePr>
        <p:xfrm>
          <a:off x="909918" y="1552607"/>
          <a:ext cx="10596284" cy="3083196"/>
        </p:xfrm>
        <a:graphic>
          <a:graphicData uri="http://schemas.openxmlformats.org/drawingml/2006/table">
            <a:tbl>
              <a:tblPr firstRow="1" bandRow="1">
                <a:tableStyleId>{93296810-A885-4BE3-A3E7-6D5BEEA58F35}</a:tableStyleId>
              </a:tblPr>
              <a:tblGrid>
                <a:gridCol w="2649071">
                  <a:extLst>
                    <a:ext uri="{9D8B030D-6E8A-4147-A177-3AD203B41FA5}">
                      <a16:colId xmlns:a16="http://schemas.microsoft.com/office/drawing/2014/main" val="2879550279"/>
                    </a:ext>
                  </a:extLst>
                </a:gridCol>
                <a:gridCol w="2649071">
                  <a:extLst>
                    <a:ext uri="{9D8B030D-6E8A-4147-A177-3AD203B41FA5}">
                      <a16:colId xmlns:a16="http://schemas.microsoft.com/office/drawing/2014/main" val="2911888673"/>
                    </a:ext>
                  </a:extLst>
                </a:gridCol>
                <a:gridCol w="2649071">
                  <a:extLst>
                    <a:ext uri="{9D8B030D-6E8A-4147-A177-3AD203B41FA5}">
                      <a16:colId xmlns:a16="http://schemas.microsoft.com/office/drawing/2014/main" val="198066834"/>
                    </a:ext>
                  </a:extLst>
                </a:gridCol>
                <a:gridCol w="2649071">
                  <a:extLst>
                    <a:ext uri="{9D8B030D-6E8A-4147-A177-3AD203B41FA5}">
                      <a16:colId xmlns:a16="http://schemas.microsoft.com/office/drawing/2014/main" val="1769000939"/>
                    </a:ext>
                  </a:extLst>
                </a:gridCol>
              </a:tblGrid>
              <a:tr h="525380">
                <a:tc>
                  <a:txBody>
                    <a:bodyPr/>
                    <a:lstStyle/>
                    <a:p>
                      <a:pPr algn="ctr"/>
                      <a:r>
                        <a:rPr lang="en-IE" sz="1600" dirty="0">
                          <a:latin typeface="Arial" panose="020B0604020202020204" pitchFamily="34" charset="0"/>
                          <a:cs typeface="Arial" panose="020B0604020202020204" pitchFamily="34" charset="0"/>
                        </a:rPr>
                        <a:t>LEA</a:t>
                      </a:r>
                    </a:p>
                  </a:txBody>
                  <a:tcPr/>
                </a:tc>
                <a:tc>
                  <a:txBody>
                    <a:bodyPr/>
                    <a:lstStyle/>
                    <a:p>
                      <a:pPr algn="ctr"/>
                      <a:r>
                        <a:rPr lang="en-IE" sz="1600" dirty="0">
                          <a:latin typeface="Arial" panose="020B0604020202020204" pitchFamily="34" charset="0"/>
                          <a:cs typeface="Arial" panose="020B0604020202020204" pitchFamily="34" charset="0"/>
                        </a:rPr>
                        <a:t>Project</a:t>
                      </a:r>
                    </a:p>
                  </a:txBody>
                  <a:tcPr/>
                </a:tc>
                <a:tc>
                  <a:txBody>
                    <a:bodyPr/>
                    <a:lstStyle/>
                    <a:p>
                      <a:pPr algn="ctr"/>
                      <a:r>
                        <a:rPr lang="en-IE" sz="1600" dirty="0">
                          <a:latin typeface="Arial" panose="020B0604020202020204" pitchFamily="34" charset="0"/>
                          <a:cs typeface="Arial" panose="020B0604020202020204" pitchFamily="34" charset="0"/>
                        </a:rPr>
                        <a:t>Units</a:t>
                      </a:r>
                    </a:p>
                  </a:txBody>
                  <a:tcPr/>
                </a:tc>
                <a:tc>
                  <a:txBody>
                    <a:bodyPr/>
                    <a:lstStyle/>
                    <a:p>
                      <a:pPr algn="ctr"/>
                      <a:r>
                        <a:rPr lang="en-IE" sz="1600" dirty="0">
                          <a:latin typeface="Arial" panose="020B0604020202020204" pitchFamily="34" charset="0"/>
                          <a:cs typeface="Arial" panose="020B0604020202020204" pitchFamily="34" charset="0"/>
                        </a:rPr>
                        <a:t>Status</a:t>
                      </a:r>
                    </a:p>
                  </a:txBody>
                  <a:tcPr/>
                </a:tc>
                <a:extLst>
                  <a:ext uri="{0D108BD9-81ED-4DB2-BD59-A6C34878D82A}">
                    <a16:rowId xmlns:a16="http://schemas.microsoft.com/office/drawing/2014/main" val="3989869854"/>
                  </a:ext>
                </a:extLst>
              </a:tr>
              <a:tr h="820456">
                <a:tc>
                  <a:txBody>
                    <a:bodyPr/>
                    <a:lstStyle/>
                    <a:p>
                      <a:pPr algn="ctr"/>
                      <a:r>
                        <a:rPr lang="en-IE" sz="1600" dirty="0">
                          <a:latin typeface="Arial" panose="020B0604020202020204" pitchFamily="34" charset="0"/>
                          <a:cs typeface="Arial" panose="020B0604020202020204" pitchFamily="34" charset="0"/>
                        </a:rPr>
                        <a:t>Palmerstown- Fonthill</a:t>
                      </a:r>
                    </a:p>
                  </a:txBody>
                  <a:tcPr/>
                </a:tc>
                <a:tc>
                  <a:txBody>
                    <a:bodyPr/>
                    <a:lstStyle/>
                    <a:p>
                      <a:pPr algn="ctr"/>
                      <a:r>
                        <a:rPr lang="en-IE" sz="1600" dirty="0">
                          <a:latin typeface="Arial" panose="020B0604020202020204" pitchFamily="34" charset="0"/>
                          <a:cs typeface="Arial" panose="020B0604020202020204" pitchFamily="34" charset="0"/>
                        </a:rPr>
                        <a:t>Omer Walk, </a:t>
                      </a:r>
                      <a:r>
                        <a:rPr lang="en-IE" sz="1600" dirty="0" err="1">
                          <a:latin typeface="Arial" panose="020B0604020202020204" pitchFamily="34" charset="0"/>
                          <a:cs typeface="Arial" panose="020B0604020202020204" pitchFamily="34" charset="0"/>
                        </a:rPr>
                        <a:t>Balgaddy</a:t>
                      </a:r>
                      <a:endParaRPr lang="en-IE" sz="1600" dirty="0">
                        <a:latin typeface="Arial" panose="020B0604020202020204" pitchFamily="34" charset="0"/>
                        <a:cs typeface="Arial" panose="020B0604020202020204" pitchFamily="34" charset="0"/>
                      </a:endParaRPr>
                    </a:p>
                  </a:txBody>
                  <a:tcPr/>
                </a:tc>
                <a:tc>
                  <a:txBody>
                    <a:bodyPr/>
                    <a:lstStyle/>
                    <a:p>
                      <a:pPr algn="ctr"/>
                      <a:r>
                        <a:rPr lang="en-IE" sz="1600" dirty="0">
                          <a:latin typeface="Arial" panose="020B0604020202020204" pitchFamily="34" charset="0"/>
                          <a:cs typeface="Arial" panose="020B0604020202020204" pitchFamily="34" charset="0"/>
                        </a:rPr>
                        <a:t>69</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On-site. 47 homes handed over to date. Full handover November 2024</a:t>
                      </a:r>
                    </a:p>
                  </a:txBody>
                  <a:tcPr/>
                </a:tc>
                <a:extLst>
                  <a:ext uri="{0D108BD9-81ED-4DB2-BD59-A6C34878D82A}">
                    <a16:rowId xmlns:a16="http://schemas.microsoft.com/office/drawing/2014/main" val="1288419678"/>
                  </a:ext>
                </a:extLst>
              </a:tr>
              <a:tr h="82045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Palmerstown- Fonthill</a:t>
                      </a:r>
                    </a:p>
                    <a:p>
                      <a:pPr algn="ctr"/>
                      <a:endParaRPr lang="en-IE" sz="1600" dirty="0">
                        <a:latin typeface="Arial" panose="020B0604020202020204" pitchFamily="34" charset="0"/>
                        <a:cs typeface="Arial" panose="020B0604020202020204" pitchFamily="34" charset="0"/>
                      </a:endParaRPr>
                    </a:p>
                  </a:txBody>
                  <a:tcPr/>
                </a:tc>
                <a:tc>
                  <a:txBody>
                    <a:bodyPr/>
                    <a:lstStyle/>
                    <a:p>
                      <a:pPr algn="ctr"/>
                      <a:r>
                        <a:rPr lang="en-IE" sz="1600" dirty="0">
                          <a:latin typeface="Arial" panose="020B0604020202020204" pitchFamily="34" charset="0"/>
                          <a:cs typeface="Arial" panose="020B0604020202020204" pitchFamily="34" charset="0"/>
                        </a:rPr>
                        <a:t>St Ronan’s Crescent (Age Friendly)</a:t>
                      </a:r>
                    </a:p>
                  </a:txBody>
                  <a:tcPr/>
                </a:tc>
                <a:tc>
                  <a:txBody>
                    <a:bodyPr/>
                    <a:lstStyle/>
                    <a:p>
                      <a:pPr algn="ctr"/>
                      <a:r>
                        <a:rPr lang="en-IE" dirty="0"/>
                        <a:t>9</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dirty="0"/>
                        <a:t>Contractor appointed. Awaiting site start date. </a:t>
                      </a:r>
                    </a:p>
                  </a:txBody>
                  <a:tcPr/>
                </a:tc>
                <a:extLst>
                  <a:ext uri="{0D108BD9-81ED-4DB2-BD59-A6C34878D82A}">
                    <a16:rowId xmlns:a16="http://schemas.microsoft.com/office/drawing/2014/main" val="1100287435"/>
                  </a:ext>
                </a:extLst>
              </a:tr>
              <a:tr h="820456">
                <a:tc>
                  <a:txBody>
                    <a:bodyPr/>
                    <a:lstStyle/>
                    <a:p>
                      <a:pPr algn="ctr"/>
                      <a:r>
                        <a:rPr lang="en-IE" dirty="0"/>
                        <a:t>Lucan</a:t>
                      </a:r>
                    </a:p>
                  </a:txBody>
                  <a:tcPr/>
                </a:tc>
                <a:tc>
                  <a:txBody>
                    <a:bodyPr/>
                    <a:lstStyle/>
                    <a:p>
                      <a:pPr algn="ctr"/>
                      <a:r>
                        <a:rPr lang="en-IE" dirty="0"/>
                        <a:t>Sarsfield Park (Age-Friendly)</a:t>
                      </a:r>
                    </a:p>
                  </a:txBody>
                  <a:tcPr/>
                </a:tc>
                <a:tc>
                  <a:txBody>
                    <a:bodyPr/>
                    <a:lstStyle/>
                    <a:p>
                      <a:pPr algn="ctr"/>
                      <a:r>
                        <a:rPr lang="en-IE" dirty="0"/>
                        <a:t>5</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dirty="0"/>
                        <a:t>Tender closed. Assessment of submissions ongoing</a:t>
                      </a:r>
                    </a:p>
                  </a:txBody>
                  <a:tcPr/>
                </a:tc>
                <a:extLst>
                  <a:ext uri="{0D108BD9-81ED-4DB2-BD59-A6C34878D82A}">
                    <a16:rowId xmlns:a16="http://schemas.microsoft.com/office/drawing/2014/main" val="3677529085"/>
                  </a:ext>
                </a:extLst>
              </a:tr>
            </a:tbl>
          </a:graphicData>
        </a:graphic>
      </p:graphicFrame>
      <p:pic>
        <p:nvPicPr>
          <p:cNvPr id="9" name="Picture 8">
            <a:extLst>
              <a:ext uri="{FF2B5EF4-FFF2-40B4-BE49-F238E27FC236}">
                <a16:creationId xmlns:a16="http://schemas.microsoft.com/office/drawing/2014/main" id="{CE6B2BDD-30BB-2C87-5EE9-3BEB6D2748D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814599" y="5133049"/>
            <a:ext cx="4636517" cy="3168287"/>
          </a:xfrm>
          <a:prstGeom prst="rect">
            <a:avLst/>
          </a:prstGeom>
          <a:effectLst>
            <a:outerShdw blurRad="50800" dist="38100" dir="2700000" algn="tl" rotWithShape="0">
              <a:prstClr val="black">
                <a:alpha val="40000"/>
              </a:prstClr>
            </a:outerShdw>
            <a:softEdge rad="12700"/>
          </a:effectLst>
        </p:spPr>
      </p:pic>
      <p:sp>
        <p:nvSpPr>
          <p:cNvPr id="11" name="TextBox 10">
            <a:extLst>
              <a:ext uri="{FF2B5EF4-FFF2-40B4-BE49-F238E27FC236}">
                <a16:creationId xmlns:a16="http://schemas.microsoft.com/office/drawing/2014/main" id="{6397564D-A783-E636-A574-DBD8B7A292EB}"/>
              </a:ext>
            </a:extLst>
          </p:cNvPr>
          <p:cNvSpPr txBox="1"/>
          <p:nvPr/>
        </p:nvSpPr>
        <p:spPr>
          <a:xfrm>
            <a:off x="15003644" y="6526615"/>
            <a:ext cx="2743200" cy="646331"/>
          </a:xfrm>
          <a:prstGeom prst="rect">
            <a:avLst/>
          </a:prstGeom>
          <a:noFill/>
        </p:spPr>
        <p:txBody>
          <a:bodyPr wrap="square" rtlCol="0">
            <a:spAutoFit/>
          </a:bodyPr>
          <a:lstStyle/>
          <a:p>
            <a:r>
              <a:rPr lang="en-IE" dirty="0">
                <a:solidFill>
                  <a:schemeClr val="accent1"/>
                </a:solidFill>
              </a:rPr>
              <a:t>St Ronan's Crescent Age Friendly Scheme </a:t>
            </a:r>
          </a:p>
        </p:txBody>
      </p:sp>
      <p:sp>
        <p:nvSpPr>
          <p:cNvPr id="18" name="TextBox 17">
            <a:extLst>
              <a:ext uri="{FF2B5EF4-FFF2-40B4-BE49-F238E27FC236}">
                <a16:creationId xmlns:a16="http://schemas.microsoft.com/office/drawing/2014/main" id="{D72FC4F2-4B46-BB93-C5CF-EF3678CA6194}"/>
              </a:ext>
            </a:extLst>
          </p:cNvPr>
          <p:cNvSpPr txBox="1"/>
          <p:nvPr/>
        </p:nvSpPr>
        <p:spPr>
          <a:xfrm>
            <a:off x="6096001" y="6538770"/>
            <a:ext cx="2743200" cy="369332"/>
          </a:xfrm>
          <a:prstGeom prst="rect">
            <a:avLst/>
          </a:prstGeom>
          <a:noFill/>
        </p:spPr>
        <p:txBody>
          <a:bodyPr wrap="square" rtlCol="0">
            <a:spAutoFit/>
          </a:bodyPr>
          <a:lstStyle/>
          <a:p>
            <a:r>
              <a:rPr lang="en-IE" dirty="0">
                <a:solidFill>
                  <a:schemeClr val="accent1"/>
                </a:solidFill>
              </a:rPr>
              <a:t>Omer Walk, </a:t>
            </a:r>
            <a:r>
              <a:rPr lang="en-IE" dirty="0" err="1">
                <a:solidFill>
                  <a:schemeClr val="accent1"/>
                </a:solidFill>
              </a:rPr>
              <a:t>Balgaddy</a:t>
            </a:r>
            <a:r>
              <a:rPr lang="en-IE" dirty="0">
                <a:solidFill>
                  <a:schemeClr val="accent1"/>
                </a:solidFill>
              </a:rPr>
              <a:t> </a:t>
            </a:r>
          </a:p>
        </p:txBody>
      </p:sp>
      <p:pic>
        <p:nvPicPr>
          <p:cNvPr id="4" name="Picture 3">
            <a:extLst>
              <a:ext uri="{FF2B5EF4-FFF2-40B4-BE49-F238E27FC236}">
                <a16:creationId xmlns:a16="http://schemas.microsoft.com/office/drawing/2014/main" id="{F742263A-C7F4-64E8-02CF-7FEF1675A6C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09917" y="5133049"/>
            <a:ext cx="4881283" cy="3168287"/>
          </a:xfrm>
          <a:prstGeom prst="rect">
            <a:avLst/>
          </a:prstGeom>
          <a:ln>
            <a:noFill/>
          </a:ln>
          <a:effectLst>
            <a:outerShdw blurRad="50800" dist="38100" dir="2700000" algn="tl" rotWithShape="0">
              <a:prstClr val="black">
                <a:alpha val="40000"/>
              </a:prstClr>
            </a:outerShdw>
            <a:softEdge rad="127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solidFill>
                <a:schemeClr val="tx2">
                  <a:lumMod val="75000"/>
                </a:schemeClr>
              </a:solidFill>
              <a:latin typeface="Arial" panose="020B0604020202020204" pitchFamily="34" charset="0"/>
              <a:cs typeface="Arial" panose="020B0604020202020204" pitchFamily="34" charset="0"/>
            </a:endParaRPr>
          </a:p>
        </p:txBody>
      </p:sp>
      <p:sp>
        <p:nvSpPr>
          <p:cNvPr id="5" name="TextBox 5"/>
          <p:cNvSpPr txBox="1"/>
          <p:nvPr/>
        </p:nvSpPr>
        <p:spPr>
          <a:xfrm>
            <a:off x="1028700" y="257175"/>
            <a:ext cx="15912385" cy="1040093"/>
          </a:xfrm>
          <a:prstGeom prst="rect">
            <a:avLst/>
          </a:prstGeom>
        </p:spPr>
        <p:txBody>
          <a:bodyPr lIns="0" tIns="0" rIns="0" bIns="0" rtlCol="0" anchor="t">
            <a:spAutoFit/>
          </a:bodyPr>
          <a:lstStyle/>
          <a:p>
            <a:pPr marL="0" lvl="0" indent="0" algn="ctr">
              <a:lnSpc>
                <a:spcPts val="9600"/>
              </a:lnSpc>
              <a:spcBef>
                <a:spcPct val="0"/>
              </a:spcBef>
            </a:pPr>
            <a:r>
              <a:rPr lang="en-US" sz="4000" dirty="0">
                <a:latin typeface="Arial Bold"/>
              </a:rPr>
              <a:t>Planning Derogation Sites – Section 179A / 161</a:t>
            </a:r>
            <a:r>
              <a:rPr lang="en-US" sz="4000" dirty="0">
                <a:solidFill>
                  <a:srgbClr val="51626F"/>
                </a:solidFill>
                <a:latin typeface="Arial Bold"/>
              </a:rPr>
              <a:t>	</a:t>
            </a:r>
          </a:p>
        </p:txBody>
      </p:sp>
      <p:graphicFrame>
        <p:nvGraphicFramePr>
          <p:cNvPr id="3" name="Diagram 2">
            <a:extLst>
              <a:ext uri="{FF2B5EF4-FFF2-40B4-BE49-F238E27FC236}">
                <a16:creationId xmlns:a16="http://schemas.microsoft.com/office/drawing/2014/main" id="{90253847-5BC3-C761-8E87-B04DDDC4D805}"/>
              </a:ext>
            </a:extLst>
          </p:cNvPr>
          <p:cNvGraphicFramePr/>
          <p:nvPr/>
        </p:nvGraphicFramePr>
        <p:xfrm>
          <a:off x="457199" y="1543237"/>
          <a:ext cx="13131053" cy="74864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a:extLst>
              <a:ext uri="{FF2B5EF4-FFF2-40B4-BE49-F238E27FC236}">
                <a16:creationId xmlns:a16="http://schemas.microsoft.com/office/drawing/2014/main" id="{3E930625-07CB-7B25-0724-8E2D8901761E}"/>
              </a:ext>
            </a:extLst>
          </p:cNvPr>
          <p:cNvGraphicFramePr/>
          <p:nvPr>
            <p:extLst>
              <p:ext uri="{D42A27DB-BD31-4B8C-83A1-F6EECF244321}">
                <p14:modId xmlns:p14="http://schemas.microsoft.com/office/powerpoint/2010/main" val="2068981527"/>
              </p:ext>
            </p:extLst>
          </p:nvPr>
        </p:nvGraphicFramePr>
        <p:xfrm>
          <a:off x="1028699" y="1297268"/>
          <a:ext cx="14973301" cy="7797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899635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81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a:effectLst>
            <a:softEdge rad="31750"/>
          </a:effectLst>
        </p:spPr>
        <p:txBody>
          <a:bodyPr/>
          <a:lstStyle/>
          <a:p>
            <a:endParaRPr lang="en-IE" dirty="0"/>
          </a:p>
        </p:txBody>
      </p:sp>
      <p:sp>
        <p:nvSpPr>
          <p:cNvPr id="6" name="TextBox 6"/>
          <p:cNvSpPr txBox="1"/>
          <p:nvPr/>
        </p:nvSpPr>
        <p:spPr>
          <a:xfrm>
            <a:off x="914400" y="419100"/>
            <a:ext cx="13487400" cy="984885"/>
          </a:xfrm>
          <a:prstGeom prst="rect">
            <a:avLst/>
          </a:prstGeom>
        </p:spPr>
        <p:txBody>
          <a:bodyPr wrap="square" lIns="0" tIns="0" rIns="0" bIns="0" rtlCol="0" anchor="t">
            <a:spAutoFit/>
          </a:bodyPr>
          <a:lstStyle/>
          <a:p>
            <a:pPr marL="0" lvl="0" indent="0" algn="ctr">
              <a:spcBef>
                <a:spcPct val="0"/>
              </a:spcBef>
            </a:pPr>
            <a:r>
              <a:rPr lang="en-US" sz="3200" dirty="0">
                <a:latin typeface="Arial Bold"/>
              </a:rPr>
              <a:t>Approved Housing Bodies – Part V Delivery</a:t>
            </a:r>
          </a:p>
          <a:p>
            <a:pPr marL="0" lvl="0" indent="0" algn="l">
              <a:spcBef>
                <a:spcPct val="0"/>
              </a:spcBef>
            </a:pPr>
            <a:endParaRPr lang="en-US" sz="1600" dirty="0">
              <a:solidFill>
                <a:srgbClr val="51626F"/>
              </a:solidFill>
              <a:latin typeface="Arial Bold"/>
            </a:endParaRPr>
          </a:p>
          <a:p>
            <a:pPr marL="0" lvl="0" indent="0" algn="l">
              <a:spcBef>
                <a:spcPct val="0"/>
              </a:spcBef>
            </a:pPr>
            <a:endParaRPr lang="en-US" sz="1600" dirty="0">
              <a:solidFill>
                <a:srgbClr val="51626F"/>
              </a:solidFill>
              <a:latin typeface="Arial Bold"/>
            </a:endParaRPr>
          </a:p>
        </p:txBody>
      </p:sp>
      <p:graphicFrame>
        <p:nvGraphicFramePr>
          <p:cNvPr id="3" name="Table 2">
            <a:extLst>
              <a:ext uri="{FF2B5EF4-FFF2-40B4-BE49-F238E27FC236}">
                <a16:creationId xmlns:a16="http://schemas.microsoft.com/office/drawing/2014/main" id="{3C1C7AE9-9249-468A-EDF7-3070BBCF4446}"/>
              </a:ext>
            </a:extLst>
          </p:cNvPr>
          <p:cNvGraphicFramePr>
            <a:graphicFrameLocks noGrp="1"/>
          </p:cNvGraphicFramePr>
          <p:nvPr>
            <p:extLst>
              <p:ext uri="{D42A27DB-BD31-4B8C-83A1-F6EECF244321}">
                <p14:modId xmlns:p14="http://schemas.microsoft.com/office/powerpoint/2010/main" val="2312620232"/>
              </p:ext>
            </p:extLst>
          </p:nvPr>
        </p:nvGraphicFramePr>
        <p:xfrm>
          <a:off x="914400" y="1562100"/>
          <a:ext cx="9377084" cy="7608632"/>
        </p:xfrm>
        <a:graphic>
          <a:graphicData uri="http://schemas.openxmlformats.org/drawingml/2006/table">
            <a:tbl>
              <a:tblPr firstRow="1" bandRow="1">
                <a:tableStyleId>{69012ECD-51FC-41F1-AA8D-1B2483CD663E}</a:tableStyleId>
              </a:tblPr>
              <a:tblGrid>
                <a:gridCol w="2344271">
                  <a:extLst>
                    <a:ext uri="{9D8B030D-6E8A-4147-A177-3AD203B41FA5}">
                      <a16:colId xmlns:a16="http://schemas.microsoft.com/office/drawing/2014/main" val="2879550279"/>
                    </a:ext>
                  </a:extLst>
                </a:gridCol>
                <a:gridCol w="2344271">
                  <a:extLst>
                    <a:ext uri="{9D8B030D-6E8A-4147-A177-3AD203B41FA5}">
                      <a16:colId xmlns:a16="http://schemas.microsoft.com/office/drawing/2014/main" val="2911888673"/>
                    </a:ext>
                  </a:extLst>
                </a:gridCol>
                <a:gridCol w="2344271">
                  <a:extLst>
                    <a:ext uri="{9D8B030D-6E8A-4147-A177-3AD203B41FA5}">
                      <a16:colId xmlns:a16="http://schemas.microsoft.com/office/drawing/2014/main" val="198066834"/>
                    </a:ext>
                  </a:extLst>
                </a:gridCol>
                <a:gridCol w="2344271">
                  <a:extLst>
                    <a:ext uri="{9D8B030D-6E8A-4147-A177-3AD203B41FA5}">
                      <a16:colId xmlns:a16="http://schemas.microsoft.com/office/drawing/2014/main" val="1769000939"/>
                    </a:ext>
                  </a:extLst>
                </a:gridCol>
              </a:tblGrid>
              <a:tr h="416785">
                <a:tc>
                  <a:txBody>
                    <a:bodyPr/>
                    <a:lstStyle/>
                    <a:p>
                      <a:pPr algn="ctr"/>
                      <a:r>
                        <a:rPr lang="en-IE" sz="1600" dirty="0">
                          <a:latin typeface="Arial" panose="020B0604020202020204" pitchFamily="34" charset="0"/>
                          <a:cs typeface="Arial" panose="020B0604020202020204" pitchFamily="34" charset="0"/>
                        </a:rPr>
                        <a:t>LEA</a:t>
                      </a:r>
                    </a:p>
                  </a:txBody>
                  <a:tcPr/>
                </a:tc>
                <a:tc>
                  <a:txBody>
                    <a:bodyPr/>
                    <a:lstStyle/>
                    <a:p>
                      <a:pPr algn="ctr"/>
                      <a:r>
                        <a:rPr lang="en-IE" sz="1600" dirty="0">
                          <a:latin typeface="Arial" panose="020B0604020202020204" pitchFamily="34" charset="0"/>
                          <a:cs typeface="Arial" panose="020B0604020202020204" pitchFamily="34" charset="0"/>
                        </a:rPr>
                        <a:t>Project</a:t>
                      </a:r>
                    </a:p>
                  </a:txBody>
                  <a:tcPr/>
                </a:tc>
                <a:tc>
                  <a:txBody>
                    <a:bodyPr/>
                    <a:lstStyle/>
                    <a:p>
                      <a:pPr algn="ctr"/>
                      <a:r>
                        <a:rPr lang="en-IE" sz="1600" dirty="0">
                          <a:latin typeface="Arial" panose="020B0604020202020204" pitchFamily="34" charset="0"/>
                          <a:cs typeface="Arial" panose="020B0604020202020204" pitchFamily="34" charset="0"/>
                        </a:rPr>
                        <a:t>Units</a:t>
                      </a:r>
                    </a:p>
                  </a:txBody>
                  <a:tcPr/>
                </a:tc>
                <a:tc>
                  <a:txBody>
                    <a:bodyPr/>
                    <a:lstStyle/>
                    <a:p>
                      <a:pPr algn="ctr"/>
                      <a:r>
                        <a:rPr lang="en-IE" sz="1600" dirty="0">
                          <a:latin typeface="Arial" panose="020B0604020202020204" pitchFamily="34" charset="0"/>
                          <a:cs typeface="Arial" panose="020B0604020202020204" pitchFamily="34" charset="0"/>
                        </a:rPr>
                        <a:t>Status</a:t>
                      </a:r>
                    </a:p>
                  </a:txBody>
                  <a:tcPr/>
                </a:tc>
                <a:extLst>
                  <a:ext uri="{0D108BD9-81ED-4DB2-BD59-A6C34878D82A}">
                    <a16:rowId xmlns:a16="http://schemas.microsoft.com/office/drawing/2014/main" val="3989869854"/>
                  </a:ext>
                </a:extLst>
              </a:tr>
              <a:tr h="10230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Lucan</a:t>
                      </a:r>
                    </a:p>
                  </a:txBody>
                  <a:tcPr/>
                </a:tc>
                <a:tc>
                  <a:txBody>
                    <a:bodyPr/>
                    <a:lstStyle/>
                    <a:p>
                      <a:pPr algn="ctr"/>
                      <a:r>
                        <a:rPr lang="en-IE" sz="1600" dirty="0">
                          <a:latin typeface="Arial" panose="020B0604020202020204" pitchFamily="34" charset="0"/>
                          <a:cs typeface="Arial" panose="020B0604020202020204" pitchFamily="34" charset="0"/>
                        </a:rPr>
                        <a:t>Tandy’s Lane, Adamstown</a:t>
                      </a:r>
                    </a:p>
                    <a:p>
                      <a:pPr algn="ctr"/>
                      <a:r>
                        <a:rPr lang="en-IE" sz="1600" dirty="0">
                          <a:solidFill>
                            <a:srgbClr val="0070C0"/>
                          </a:solidFill>
                          <a:latin typeface="Arial" panose="020B0604020202020204" pitchFamily="34" charset="0"/>
                          <a:cs typeface="Arial" panose="020B0604020202020204" pitchFamily="34" charset="0"/>
                        </a:rPr>
                        <a:t>North &amp; East Housing Association </a:t>
                      </a:r>
                    </a:p>
                  </a:txBody>
                  <a:tcPr/>
                </a:tc>
                <a:tc>
                  <a:txBody>
                    <a:bodyPr/>
                    <a:lstStyle/>
                    <a:p>
                      <a:pPr algn="ctr"/>
                      <a:r>
                        <a:rPr lang="en-IE" sz="1600" dirty="0">
                          <a:latin typeface="Arial" panose="020B0604020202020204" pitchFamily="34" charset="0"/>
                          <a:cs typeface="Arial" panose="020B0604020202020204" pitchFamily="34" charset="0"/>
                        </a:rPr>
                        <a:t>15</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On site. Phased delivery from Q2.2025</a:t>
                      </a:r>
                    </a:p>
                  </a:txBody>
                  <a:tcPr/>
                </a:tc>
                <a:extLst>
                  <a:ext uri="{0D108BD9-81ED-4DB2-BD59-A6C34878D82A}">
                    <a16:rowId xmlns:a16="http://schemas.microsoft.com/office/drawing/2014/main" val="1288419678"/>
                  </a:ext>
                </a:extLst>
              </a:tr>
              <a:tr h="726215">
                <a:tc>
                  <a:txBody>
                    <a:bodyPr/>
                    <a:lstStyle/>
                    <a:p>
                      <a:pPr algn="ctr"/>
                      <a:endParaRPr lang="en-IE" sz="1600" dirty="0">
                        <a:latin typeface="Arial" panose="020B0604020202020204" pitchFamily="34" charset="0"/>
                        <a:cs typeface="Arial" panose="020B0604020202020204" pitchFamily="34" charset="0"/>
                      </a:endParaRPr>
                    </a:p>
                  </a:txBody>
                  <a:tcPr/>
                </a:tc>
                <a:tc>
                  <a:txBody>
                    <a:bodyPr/>
                    <a:lstStyle/>
                    <a:p>
                      <a:pPr algn="ctr"/>
                      <a:r>
                        <a:rPr lang="en-IE" sz="1600" dirty="0" err="1">
                          <a:latin typeface="Arial" panose="020B0604020202020204" pitchFamily="34" charset="0"/>
                          <a:cs typeface="Arial" panose="020B0604020202020204" pitchFamily="34" charset="0"/>
                        </a:rPr>
                        <a:t>Aderrig</a:t>
                      </a:r>
                      <a:r>
                        <a:rPr lang="en-IE" sz="1600" dirty="0">
                          <a:latin typeface="Arial" panose="020B0604020202020204" pitchFamily="34" charset="0"/>
                          <a:cs typeface="Arial" panose="020B0604020202020204" pitchFamily="34" charset="0"/>
                        </a:rPr>
                        <a:t>, Adamstown</a:t>
                      </a:r>
                    </a:p>
                    <a:p>
                      <a:pPr algn="ctr"/>
                      <a:r>
                        <a:rPr lang="en-IE" sz="1600" dirty="0" err="1">
                          <a:solidFill>
                            <a:srgbClr val="0070C0"/>
                          </a:solidFill>
                          <a:latin typeface="Arial" panose="020B0604020202020204" pitchFamily="34" charset="0"/>
                          <a:cs typeface="Arial" panose="020B0604020202020204" pitchFamily="34" charset="0"/>
                        </a:rPr>
                        <a:t>Cluid</a:t>
                      </a:r>
                      <a:r>
                        <a:rPr lang="en-IE" sz="1600" dirty="0">
                          <a:solidFill>
                            <a:srgbClr val="0070C0"/>
                          </a:solidFill>
                          <a:latin typeface="Arial" panose="020B0604020202020204" pitchFamily="34" charset="0"/>
                          <a:cs typeface="Arial" panose="020B0604020202020204" pitchFamily="34" charset="0"/>
                        </a:rPr>
                        <a:t> Housing </a:t>
                      </a:r>
                    </a:p>
                  </a:txBody>
                  <a:tcPr/>
                </a:tc>
                <a:tc>
                  <a:txBody>
                    <a:bodyPr/>
                    <a:lstStyle/>
                    <a:p>
                      <a:pPr algn="ctr"/>
                      <a:r>
                        <a:rPr lang="en-IE" sz="1600" dirty="0">
                          <a:latin typeface="Arial" panose="020B0604020202020204" pitchFamily="34" charset="0"/>
                          <a:cs typeface="Arial" panose="020B0604020202020204" pitchFamily="34" charset="0"/>
                        </a:rPr>
                        <a:t>23</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Delivered November 2024</a:t>
                      </a:r>
                    </a:p>
                  </a:txBody>
                  <a:tcPr/>
                </a:tc>
                <a:extLst>
                  <a:ext uri="{0D108BD9-81ED-4DB2-BD59-A6C34878D82A}">
                    <a16:rowId xmlns:a16="http://schemas.microsoft.com/office/drawing/2014/main" val="2985538198"/>
                  </a:ext>
                </a:extLst>
              </a:tr>
              <a:tr h="719900">
                <a:tc>
                  <a:txBody>
                    <a:bodyPr/>
                    <a:lstStyle/>
                    <a:p>
                      <a:pPr algn="ctr"/>
                      <a:endParaRPr lang="en-IE" sz="1600" dirty="0">
                        <a:latin typeface="Arial" panose="020B0604020202020204" pitchFamily="34" charset="0"/>
                        <a:cs typeface="Arial" panose="020B0604020202020204" pitchFamily="34" charset="0"/>
                      </a:endParaRPr>
                    </a:p>
                  </a:txBody>
                  <a:tcPr/>
                </a:tc>
                <a:tc>
                  <a:txBody>
                    <a:bodyPr/>
                    <a:lstStyle/>
                    <a:p>
                      <a:pPr algn="ctr"/>
                      <a:r>
                        <a:rPr lang="en-IE" sz="1600" dirty="0">
                          <a:latin typeface="Arial" panose="020B0604020202020204" pitchFamily="34" charset="0"/>
                          <a:cs typeface="Arial" panose="020B0604020202020204" pitchFamily="34" charset="0"/>
                        </a:rPr>
                        <a:t>The Crossings, Adamstown </a:t>
                      </a:r>
                    </a:p>
                    <a:p>
                      <a:pPr algn="ctr"/>
                      <a:r>
                        <a:rPr lang="en-IE" sz="1600" dirty="0" err="1">
                          <a:solidFill>
                            <a:srgbClr val="0070C0"/>
                          </a:solidFill>
                          <a:latin typeface="Arial" panose="020B0604020202020204" pitchFamily="34" charset="0"/>
                          <a:cs typeface="Arial" panose="020B0604020202020204" pitchFamily="34" charset="0"/>
                        </a:rPr>
                        <a:t>Oaklee</a:t>
                      </a:r>
                      <a:r>
                        <a:rPr lang="en-IE" sz="1600" dirty="0">
                          <a:solidFill>
                            <a:srgbClr val="0070C0"/>
                          </a:solidFill>
                          <a:latin typeface="Arial" panose="020B0604020202020204" pitchFamily="34" charset="0"/>
                          <a:cs typeface="Arial" panose="020B0604020202020204" pitchFamily="34" charset="0"/>
                        </a:rPr>
                        <a:t> Housing</a:t>
                      </a:r>
                    </a:p>
                  </a:txBody>
                  <a:tcPr/>
                </a:tc>
                <a:tc>
                  <a:txBody>
                    <a:bodyPr/>
                    <a:lstStyle/>
                    <a:p>
                      <a:pPr algn="ctr"/>
                      <a:r>
                        <a:rPr lang="en-IE" sz="1600" dirty="0">
                          <a:latin typeface="Arial" panose="020B0604020202020204" pitchFamily="34" charset="0"/>
                          <a:cs typeface="Arial" panose="020B0604020202020204" pitchFamily="34" charset="0"/>
                        </a:rPr>
                        <a:t>30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Delivered August 2024</a:t>
                      </a:r>
                    </a:p>
                  </a:txBody>
                  <a:tcPr/>
                </a:tc>
                <a:extLst>
                  <a:ext uri="{0D108BD9-81ED-4DB2-BD59-A6C34878D82A}">
                    <a16:rowId xmlns:a16="http://schemas.microsoft.com/office/drawing/2014/main" val="938467089"/>
                  </a:ext>
                </a:extLst>
              </a:tr>
              <a:tr h="929640">
                <a:tc>
                  <a:txBody>
                    <a:bodyPr/>
                    <a:lstStyle/>
                    <a:p>
                      <a:pPr algn="ctr"/>
                      <a:endParaRPr lang="en-IE" sz="1600" dirty="0">
                        <a:latin typeface="Arial" panose="020B0604020202020204" pitchFamily="34" charset="0"/>
                        <a:cs typeface="Arial" panose="020B0604020202020204" pitchFamily="34" charset="0"/>
                      </a:endParaRPr>
                    </a:p>
                  </a:txBody>
                  <a:tcPr/>
                </a:tc>
                <a:tc>
                  <a:txBody>
                    <a:bodyPr/>
                    <a:lstStyle/>
                    <a:p>
                      <a:pPr algn="ctr"/>
                      <a:r>
                        <a:rPr lang="en-IE" sz="1600" dirty="0">
                          <a:latin typeface="Arial" panose="020B0604020202020204" pitchFamily="34" charset="0"/>
                          <a:cs typeface="Arial" panose="020B0604020202020204" pitchFamily="34" charset="0"/>
                        </a:rPr>
                        <a:t>Adamstown District Centre</a:t>
                      </a:r>
                    </a:p>
                    <a:p>
                      <a:pPr algn="ctr"/>
                      <a:r>
                        <a:rPr lang="en-IE" sz="1600" dirty="0">
                          <a:solidFill>
                            <a:srgbClr val="0070C0"/>
                          </a:solidFill>
                          <a:latin typeface="Arial" panose="020B0604020202020204" pitchFamily="34" charset="0"/>
                          <a:cs typeface="Arial" panose="020B0604020202020204" pitchFamily="34" charset="0"/>
                        </a:rPr>
                        <a:t>Tuath Housing</a:t>
                      </a:r>
                    </a:p>
                  </a:txBody>
                  <a:tcPr/>
                </a:tc>
                <a:tc>
                  <a:txBody>
                    <a:bodyPr/>
                    <a:lstStyle/>
                    <a:p>
                      <a:pPr algn="ctr"/>
                      <a:r>
                        <a:rPr lang="en-IE" sz="1600" dirty="0">
                          <a:latin typeface="Arial" panose="020B0604020202020204" pitchFamily="34" charset="0"/>
                          <a:cs typeface="Arial" panose="020B0604020202020204" pitchFamily="34" charset="0"/>
                        </a:rPr>
                        <a:t>44</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On-site – completion Q1.2026</a:t>
                      </a:r>
                    </a:p>
                  </a:txBody>
                  <a:tcPr/>
                </a:tc>
                <a:extLst>
                  <a:ext uri="{0D108BD9-81ED-4DB2-BD59-A6C34878D82A}">
                    <a16:rowId xmlns:a16="http://schemas.microsoft.com/office/drawing/2014/main" val="77005293"/>
                  </a:ext>
                </a:extLst>
              </a:tr>
              <a:tr h="762000">
                <a:tc>
                  <a:txBody>
                    <a:bodyPr/>
                    <a:lstStyle/>
                    <a:p>
                      <a:pPr algn="ctr"/>
                      <a:endParaRPr lang="en-IE" sz="1600" dirty="0">
                        <a:latin typeface="Arial" panose="020B0604020202020204" pitchFamily="34" charset="0"/>
                        <a:cs typeface="Arial" panose="020B0604020202020204" pitchFamily="34" charset="0"/>
                      </a:endParaRPr>
                    </a:p>
                  </a:txBody>
                  <a:tcPr/>
                </a:tc>
                <a:tc>
                  <a:txBody>
                    <a:bodyPr/>
                    <a:lstStyle/>
                    <a:p>
                      <a:pPr algn="ctr"/>
                      <a:r>
                        <a:rPr lang="en-IE" sz="1600" dirty="0" err="1">
                          <a:latin typeface="Arial" panose="020B0604020202020204" pitchFamily="34" charset="0"/>
                          <a:cs typeface="Arial" panose="020B0604020202020204" pitchFamily="34" charset="0"/>
                        </a:rPr>
                        <a:t>Hallwell</a:t>
                      </a:r>
                      <a:r>
                        <a:rPr lang="en-IE" sz="1600" dirty="0">
                          <a:latin typeface="Arial" panose="020B0604020202020204" pitchFamily="34" charset="0"/>
                          <a:cs typeface="Arial" panose="020B0604020202020204" pitchFamily="34" charset="0"/>
                        </a:rPr>
                        <a:t>, Lucan </a:t>
                      </a:r>
                    </a:p>
                    <a:p>
                      <a:pPr algn="ctr"/>
                      <a:r>
                        <a:rPr lang="en-IE" sz="1600" dirty="0" err="1">
                          <a:solidFill>
                            <a:srgbClr val="0070C0"/>
                          </a:solidFill>
                          <a:latin typeface="Arial" panose="020B0604020202020204" pitchFamily="34" charset="0"/>
                          <a:cs typeface="Arial" panose="020B0604020202020204" pitchFamily="34" charset="0"/>
                        </a:rPr>
                        <a:t>Oaklee</a:t>
                      </a:r>
                      <a:r>
                        <a:rPr lang="en-IE" sz="1600" dirty="0">
                          <a:solidFill>
                            <a:srgbClr val="0070C0"/>
                          </a:solidFill>
                          <a:latin typeface="Arial" panose="020B0604020202020204" pitchFamily="34" charset="0"/>
                          <a:cs typeface="Arial" panose="020B0604020202020204" pitchFamily="34" charset="0"/>
                        </a:rPr>
                        <a:t> Housing</a:t>
                      </a:r>
                    </a:p>
                  </a:txBody>
                  <a:tcPr/>
                </a:tc>
                <a:tc>
                  <a:txBody>
                    <a:bodyPr/>
                    <a:lstStyle/>
                    <a:p>
                      <a:pPr algn="ctr"/>
                      <a:r>
                        <a:rPr lang="en-IE" sz="1600" dirty="0">
                          <a:latin typeface="Arial" panose="020B0604020202020204" pitchFamily="34" charset="0"/>
                          <a:cs typeface="Arial" panose="020B0604020202020204" pitchFamily="34" charset="0"/>
                        </a:rPr>
                        <a:t>64</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On-site – completion Q4.2024</a:t>
                      </a:r>
                    </a:p>
                  </a:txBody>
                  <a:tcPr/>
                </a:tc>
                <a:extLst>
                  <a:ext uri="{0D108BD9-81ED-4DB2-BD59-A6C34878D82A}">
                    <a16:rowId xmlns:a16="http://schemas.microsoft.com/office/drawing/2014/main" val="1463732276"/>
                  </a:ext>
                </a:extLst>
              </a:tr>
              <a:tr h="838200">
                <a:tc>
                  <a:txBody>
                    <a:bodyPr/>
                    <a:lstStyle/>
                    <a:p>
                      <a:pPr algn="ctr"/>
                      <a:endParaRPr lang="en-IE" sz="1600" dirty="0">
                        <a:latin typeface="Arial" panose="020B0604020202020204" pitchFamily="34" charset="0"/>
                        <a:cs typeface="Arial" panose="020B0604020202020204" pitchFamily="34" charset="0"/>
                      </a:endParaRPr>
                    </a:p>
                  </a:txBody>
                  <a:tcPr/>
                </a:tc>
                <a:tc>
                  <a:txBody>
                    <a:bodyPr/>
                    <a:lstStyle/>
                    <a:p>
                      <a:pPr algn="ctr"/>
                      <a:r>
                        <a:rPr lang="en-IE" sz="1600" dirty="0">
                          <a:latin typeface="Arial" panose="020B0604020202020204" pitchFamily="34" charset="0"/>
                          <a:cs typeface="Arial" panose="020B0604020202020204" pitchFamily="34" charset="0"/>
                        </a:rPr>
                        <a:t>St Helen’s Plaza, Adamstown</a:t>
                      </a:r>
                    </a:p>
                    <a:p>
                      <a:pPr algn="ctr"/>
                      <a:r>
                        <a:rPr lang="en-IE" sz="1600" dirty="0">
                          <a:solidFill>
                            <a:srgbClr val="0070C0"/>
                          </a:solidFill>
                          <a:latin typeface="Arial" panose="020B0604020202020204" pitchFamily="34" charset="0"/>
                          <a:cs typeface="Arial" panose="020B0604020202020204" pitchFamily="34" charset="0"/>
                        </a:rPr>
                        <a:t>Tuath Housing</a:t>
                      </a:r>
                    </a:p>
                  </a:txBody>
                  <a:tcPr/>
                </a:tc>
                <a:tc>
                  <a:txBody>
                    <a:bodyPr/>
                    <a:lstStyle/>
                    <a:p>
                      <a:pPr algn="ctr"/>
                      <a:r>
                        <a:rPr lang="en-IE" sz="1600" dirty="0">
                          <a:latin typeface="Arial" panose="020B0604020202020204" pitchFamily="34" charset="0"/>
                          <a:cs typeface="Arial" panose="020B0604020202020204" pitchFamily="34" charset="0"/>
                        </a:rPr>
                        <a:t>80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On-site – phased delivery from Q3.2025</a:t>
                      </a:r>
                    </a:p>
                  </a:txBody>
                  <a:tcPr/>
                </a:tc>
                <a:extLst>
                  <a:ext uri="{0D108BD9-81ED-4DB2-BD59-A6C34878D82A}">
                    <a16:rowId xmlns:a16="http://schemas.microsoft.com/office/drawing/2014/main" val="2758217375"/>
                  </a:ext>
                </a:extLst>
              </a:tr>
              <a:tr h="1023016">
                <a:tc>
                  <a:txBody>
                    <a:bodyPr/>
                    <a:lstStyle/>
                    <a:p>
                      <a:pPr algn="ctr"/>
                      <a:endParaRPr lang="en-IE" sz="1600" dirty="0">
                        <a:latin typeface="Arial" panose="020B0604020202020204" pitchFamily="34" charset="0"/>
                        <a:cs typeface="Arial" panose="020B0604020202020204" pitchFamily="34" charset="0"/>
                      </a:endParaRPr>
                    </a:p>
                  </a:txBody>
                  <a:tcPr/>
                </a:tc>
                <a:tc>
                  <a:txBody>
                    <a:bodyPr/>
                    <a:lstStyle/>
                    <a:p>
                      <a:pPr algn="ctr"/>
                      <a:r>
                        <a:rPr lang="en-IE" sz="1600" dirty="0">
                          <a:latin typeface="Arial" panose="020B0604020202020204" pitchFamily="34" charset="0"/>
                          <a:cs typeface="Arial" panose="020B0604020202020204" pitchFamily="34" charset="0"/>
                        </a:rPr>
                        <a:t>Somerton, Adamstown</a:t>
                      </a:r>
                    </a:p>
                    <a:p>
                      <a:pPr algn="ctr"/>
                      <a:r>
                        <a:rPr lang="en-IE" sz="1600" dirty="0" err="1">
                          <a:solidFill>
                            <a:srgbClr val="0070C0"/>
                          </a:solidFill>
                          <a:latin typeface="Arial" panose="020B0604020202020204" pitchFamily="34" charset="0"/>
                          <a:cs typeface="Arial" panose="020B0604020202020204" pitchFamily="34" charset="0"/>
                        </a:rPr>
                        <a:t>Cluid</a:t>
                      </a:r>
                      <a:r>
                        <a:rPr lang="en-IE" sz="1600" dirty="0">
                          <a:solidFill>
                            <a:srgbClr val="0070C0"/>
                          </a:solidFill>
                          <a:latin typeface="Arial" panose="020B0604020202020204" pitchFamily="34" charset="0"/>
                          <a:cs typeface="Arial" panose="020B0604020202020204" pitchFamily="34" charset="0"/>
                        </a:rPr>
                        <a:t> Housing </a:t>
                      </a:r>
                    </a:p>
                  </a:txBody>
                  <a:tcPr/>
                </a:tc>
                <a:tc>
                  <a:txBody>
                    <a:bodyPr/>
                    <a:lstStyle/>
                    <a:p>
                      <a:pPr algn="ctr"/>
                      <a:r>
                        <a:rPr lang="en-IE" sz="1600" dirty="0">
                          <a:latin typeface="Arial" panose="020B0604020202020204" pitchFamily="34" charset="0"/>
                          <a:cs typeface="Arial" panose="020B0604020202020204" pitchFamily="34" charset="0"/>
                        </a:rPr>
                        <a:t>68</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Due for delivery 2026. Age Friendly Development </a:t>
                      </a:r>
                    </a:p>
                  </a:txBody>
                  <a:tcPr/>
                </a:tc>
                <a:extLst>
                  <a:ext uri="{0D108BD9-81ED-4DB2-BD59-A6C34878D82A}">
                    <a16:rowId xmlns:a16="http://schemas.microsoft.com/office/drawing/2014/main" val="2587009672"/>
                  </a:ext>
                </a:extLst>
              </a:tr>
              <a:tr h="1023016">
                <a:tc>
                  <a:txBody>
                    <a:bodyPr/>
                    <a:lstStyle/>
                    <a:p>
                      <a:pPr algn="ctr"/>
                      <a:endParaRPr lang="en-IE" sz="1600" dirty="0">
                        <a:latin typeface="Arial" panose="020B0604020202020204" pitchFamily="34" charset="0"/>
                        <a:cs typeface="Arial" panose="020B0604020202020204" pitchFamily="34" charset="0"/>
                      </a:endParaRPr>
                    </a:p>
                  </a:txBody>
                  <a:tcPr/>
                </a:tc>
                <a:tc>
                  <a:txBody>
                    <a:bodyPr/>
                    <a:lstStyle/>
                    <a:p>
                      <a:pPr algn="ctr"/>
                      <a:r>
                        <a:rPr lang="en-IE" sz="1600" dirty="0" err="1">
                          <a:latin typeface="Arial" panose="020B0604020202020204" pitchFamily="34" charset="0"/>
                          <a:cs typeface="Arial" panose="020B0604020202020204" pitchFamily="34" charset="0"/>
                        </a:rPr>
                        <a:t>Hallwell</a:t>
                      </a:r>
                      <a:r>
                        <a:rPr lang="en-IE" sz="1600" dirty="0">
                          <a:latin typeface="Arial" panose="020B0604020202020204" pitchFamily="34" charset="0"/>
                          <a:cs typeface="Arial" panose="020B0604020202020204" pitchFamily="34" charset="0"/>
                        </a:rPr>
                        <a:t> Avenue</a:t>
                      </a:r>
                    </a:p>
                    <a:p>
                      <a:pPr algn="ctr"/>
                      <a:r>
                        <a:rPr lang="en-IE" sz="1600" dirty="0">
                          <a:solidFill>
                            <a:srgbClr val="0070C0"/>
                          </a:solidFill>
                          <a:latin typeface="Arial" panose="020B0604020202020204" pitchFamily="34" charset="0"/>
                          <a:cs typeface="Arial" panose="020B0604020202020204" pitchFamily="34" charset="0"/>
                        </a:rPr>
                        <a:t>Tuath Housing</a:t>
                      </a:r>
                    </a:p>
                  </a:txBody>
                  <a:tcPr/>
                </a:tc>
                <a:tc>
                  <a:txBody>
                    <a:bodyPr/>
                    <a:lstStyle/>
                    <a:p>
                      <a:pPr algn="ctr"/>
                      <a:r>
                        <a:rPr lang="en-IE" sz="1600" dirty="0">
                          <a:latin typeface="Arial" panose="020B0604020202020204" pitchFamily="34" charset="0"/>
                          <a:cs typeface="Arial" panose="020B0604020202020204" pitchFamily="34" charset="0"/>
                        </a:rPr>
                        <a:t>17</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On site. Delivery Q2 2025. Age Friendly Units</a:t>
                      </a:r>
                    </a:p>
                  </a:txBody>
                  <a:tcPr/>
                </a:tc>
                <a:extLst>
                  <a:ext uri="{0D108BD9-81ED-4DB2-BD59-A6C34878D82A}">
                    <a16:rowId xmlns:a16="http://schemas.microsoft.com/office/drawing/2014/main" val="1798176761"/>
                  </a:ext>
                </a:extLst>
              </a:tr>
            </a:tbl>
          </a:graphicData>
        </a:graphic>
      </p:graphicFrame>
      <p:pic>
        <p:nvPicPr>
          <p:cNvPr id="8" name="Picture 7">
            <a:extLst>
              <a:ext uri="{FF2B5EF4-FFF2-40B4-BE49-F238E27FC236}">
                <a16:creationId xmlns:a16="http://schemas.microsoft.com/office/drawing/2014/main" id="{5FC550AD-4C70-91DC-AD4A-9911FCCACDA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312532" y="1745791"/>
            <a:ext cx="3874562" cy="2849769"/>
          </a:xfrm>
          <a:prstGeom prst="rect">
            <a:avLst/>
          </a:prstGeom>
          <a:effectLst>
            <a:outerShdw blurRad="50800" dist="38100" dir="18900000" algn="bl" rotWithShape="0">
              <a:prstClr val="black">
                <a:alpha val="40000"/>
              </a:prstClr>
            </a:outerShdw>
            <a:softEdge rad="31750"/>
          </a:effectLst>
        </p:spPr>
      </p:pic>
      <p:sp>
        <p:nvSpPr>
          <p:cNvPr id="9" name="TextBox 8">
            <a:extLst>
              <a:ext uri="{FF2B5EF4-FFF2-40B4-BE49-F238E27FC236}">
                <a16:creationId xmlns:a16="http://schemas.microsoft.com/office/drawing/2014/main" id="{7D208FAC-8179-6E52-E9E5-F01E6B9D4191}"/>
              </a:ext>
            </a:extLst>
          </p:cNvPr>
          <p:cNvSpPr txBox="1"/>
          <p:nvPr/>
        </p:nvSpPr>
        <p:spPr>
          <a:xfrm>
            <a:off x="15773400" y="2857500"/>
            <a:ext cx="2209800" cy="646331"/>
          </a:xfrm>
          <a:prstGeom prst="rect">
            <a:avLst/>
          </a:prstGeom>
          <a:noFill/>
        </p:spPr>
        <p:txBody>
          <a:bodyPr wrap="square" rtlCol="0">
            <a:spAutoFit/>
          </a:bodyPr>
          <a:lstStyle/>
          <a:p>
            <a:r>
              <a:rPr lang="en-IE" dirty="0">
                <a:solidFill>
                  <a:schemeClr val="accent1"/>
                </a:solidFill>
              </a:rPr>
              <a:t>Tandy’s Lane, Adamstown</a:t>
            </a:r>
          </a:p>
        </p:txBody>
      </p:sp>
      <p:pic>
        <p:nvPicPr>
          <p:cNvPr id="14" name="Picture 13">
            <a:extLst>
              <a:ext uri="{FF2B5EF4-FFF2-40B4-BE49-F238E27FC236}">
                <a16:creationId xmlns:a16="http://schemas.microsoft.com/office/drawing/2014/main" id="{4E3CAD6C-E68D-10DD-A172-43297C84142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3835352" y="5677061"/>
            <a:ext cx="3690647" cy="2803838"/>
          </a:xfrm>
          <a:prstGeom prst="rect">
            <a:avLst/>
          </a:prstGeom>
          <a:effectLst>
            <a:outerShdw blurRad="50800" dist="38100" dir="18900000" algn="bl" rotWithShape="0">
              <a:prstClr val="black">
                <a:alpha val="40000"/>
              </a:prstClr>
            </a:outerShdw>
          </a:effectLst>
        </p:spPr>
      </p:pic>
      <p:sp>
        <p:nvSpPr>
          <p:cNvPr id="15" name="TextBox 14">
            <a:extLst>
              <a:ext uri="{FF2B5EF4-FFF2-40B4-BE49-F238E27FC236}">
                <a16:creationId xmlns:a16="http://schemas.microsoft.com/office/drawing/2014/main" id="{8283A4C0-70EF-A5FE-67D8-822789F3E513}"/>
              </a:ext>
            </a:extLst>
          </p:cNvPr>
          <p:cNvSpPr txBox="1"/>
          <p:nvPr/>
        </p:nvSpPr>
        <p:spPr>
          <a:xfrm>
            <a:off x="11279550" y="6591300"/>
            <a:ext cx="2479964" cy="646331"/>
          </a:xfrm>
          <a:prstGeom prst="rect">
            <a:avLst/>
          </a:prstGeom>
          <a:noFill/>
        </p:spPr>
        <p:txBody>
          <a:bodyPr wrap="square" rtlCol="0">
            <a:spAutoFit/>
          </a:bodyPr>
          <a:lstStyle/>
          <a:p>
            <a:r>
              <a:rPr lang="en-IE" dirty="0">
                <a:solidFill>
                  <a:schemeClr val="accent1"/>
                </a:solidFill>
              </a:rPr>
              <a:t>Adamstown District Centre</a:t>
            </a:r>
          </a:p>
        </p:txBody>
      </p:sp>
    </p:spTree>
    <p:extLst>
      <p:ext uri="{BB962C8B-B14F-4D97-AF65-F5344CB8AC3E}">
        <p14:creationId xmlns:p14="http://schemas.microsoft.com/office/powerpoint/2010/main" val="3211114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otal Number of EOIs ,Number of EOIs by LEA ,Number of EOIs By Status ,image ,textbox. Please refer to the notes on this slide for details">
            <a:hlinkClick r:id="rId3"/>
          </p:cNvPr>
          <p:cNvPicPr>
            <a:picLocks noChangeAspect="1"/>
          </p:cNvPicPr>
          <p:nvPr/>
        </p:nvPicPr>
        <p:blipFill>
          <a:blip r:embed="rId4"/>
          <a:stretch>
            <a:fillRect/>
          </a:stretch>
        </p:blipFill>
        <p:spPr>
          <a:xfrm>
            <a:off x="114300" y="0"/>
            <a:ext cx="18030825" cy="10287000"/>
          </a:xfrm>
          <a:prstGeom prst="rect">
            <a:avLst/>
          </a:prstGeom>
          <a:noFill/>
        </p:spPr>
      </p:pic>
      <p:sp>
        <p:nvSpPr>
          <p:cNvPr id="4" name="Title" hidden="1"/>
          <p:cNvSpPr>
            <a:spLocks noGrp="1"/>
          </p:cNvSpPr>
          <p:nvPr>
            <p:ph type="title"/>
          </p:nvPr>
        </p:nvSpPr>
        <p:spPr/>
        <p:txBody>
          <a:bodyPr/>
          <a:lstStyle/>
          <a:p>
            <a:r>
              <a:t>Overview</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1436</TotalTime>
  <Words>628</Words>
  <Application>Microsoft Office PowerPoint</Application>
  <PresentationFormat>Custom</PresentationFormat>
  <Paragraphs>132</Paragraphs>
  <Slides>7</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Gotham Bold</vt:lpstr>
      <vt:lpstr>Arial Bold</vt:lpstr>
      <vt:lpstr>Arial</vt:lpstr>
      <vt:lpstr>Calibri</vt:lpstr>
      <vt:lpstr>Aptos</vt:lpstr>
      <vt:lpstr>Office Theme</vt:lpstr>
      <vt:lpstr>PowerPoint Presentation</vt:lpstr>
      <vt:lpstr>2024</vt:lpstr>
      <vt:lpstr>PowerPoint Presentation</vt:lpstr>
      <vt:lpstr>PowerPoint Presentation</vt:lpstr>
      <vt:lpstr>PowerPoint Presentation</vt:lpstr>
      <vt:lpstr>PowerPoint Presentation</vt:lpstr>
      <vt:lpstr>Overview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SDCC - PPT Template</dc:title>
  <dc:creator>Vivienne Hartnett</dc:creator>
  <cp:lastModifiedBy>Vivienne Hartnett</cp:lastModifiedBy>
  <cp:revision>9</cp:revision>
  <dcterms:created xsi:type="dcterms:W3CDTF">2006-08-16T00:00:00Z</dcterms:created>
  <dcterms:modified xsi:type="dcterms:W3CDTF">2024-11-19T11:14:27Z</dcterms:modified>
  <dc:identifier>DAGCkzqZMNw</dc:identifier>
</cp:coreProperties>
</file>