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3" r:id="rId4"/>
    <p:sldId id="264" r:id="rId5"/>
    <p:sldId id="265" r:id="rId6"/>
    <p:sldId id="266" r:id="rId7"/>
    <p:sldId id="268" r:id="rId8"/>
    <p:sldId id="267" r:id="rId9"/>
    <p:sldId id="269" r:id="rId10"/>
    <p:sldId id="270" r:id="rId11"/>
    <p:sldId id="271" r:id="rId12"/>
    <p:sldId id="273" r:id="rId13"/>
    <p:sldId id="275" r:id="rId14"/>
    <p:sldId id="276" r:id="rId15"/>
    <p:sldId id="278" r:id="rId16"/>
    <p:sldId id="279" r:id="rId17"/>
    <p:sldId id="280" r:id="rId18"/>
    <p:sldId id="289" r:id="rId19"/>
    <p:sldId id="282" r:id="rId20"/>
    <p:sldId id="283" r:id="rId21"/>
    <p:sldId id="284" r:id="rId22"/>
    <p:sldId id="285" r:id="rId23"/>
    <p:sldId id="288" r:id="rId24"/>
  </p:sldIdLst>
  <p:sldSz cx="18288000" cy="10287000"/>
  <p:notesSz cx="6808788" cy="9940925"/>
  <p:embeddedFontLst>
    <p:embeddedFont>
      <p:font typeface="Arial Bold" panose="020B0704020202020204" pitchFamily="34" charset="0"/>
      <p:regular r:id="rId26"/>
      <p:bold r:id="rId27"/>
    </p:embeddedFont>
    <p:embeddedFont>
      <p:font typeface="Gotham Bold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36DAC0-B212-4F76-9A24-DF3BD3874E33}" v="67" dt="2024-11-13T10:30:59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IE" sz="1300" b="1" i="0" u="none" strike="noStrike" baseline="0">
                <a:solidFill>
                  <a:srgbClr val="FFFFFF"/>
                </a:solidFill>
                <a:latin typeface="Calibri"/>
              </a:rPr>
              <a:t>Inner Ring 2025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IE" sz="1300" b="1" i="0" u="none" strike="noStrike" baseline="0">
                <a:solidFill>
                  <a:srgbClr val="FFFFFF"/>
                </a:solidFill>
                <a:latin typeface="Calibri"/>
              </a:rPr>
              <a:t>Outer Ring 2024</a:t>
            </a:r>
          </a:p>
        </c:rich>
      </c:tx>
      <c:layout>
        <c:manualLayout>
          <c:xMode val="edge"/>
          <c:yMode val="edge"/>
          <c:x val="6.6715236647320458E-2"/>
          <c:y val="2.2731554987671997E-2"/>
        </c:manualLayout>
      </c:layout>
      <c:overlay val="0"/>
      <c:spPr>
        <a:solidFill>
          <a:srgbClr val="D95E00"/>
        </a:solidFill>
        <a:effectLst>
          <a:outerShdw blurRad="50800" dist="50800" dir="5400000" algn="ctr" rotWithShape="0">
            <a:srgbClr val="D95E00"/>
          </a:outerShdw>
        </a:effectLst>
      </c:spPr>
    </c:title>
    <c:autoTitleDeleted val="0"/>
    <c:plotArea>
      <c:layout>
        <c:manualLayout>
          <c:layoutTarget val="inner"/>
          <c:xMode val="edge"/>
          <c:yMode val="edge"/>
          <c:x val="0.10589735588989432"/>
          <c:y val="2.2942413813532646E-2"/>
          <c:w val="0.60401861423763747"/>
          <c:h val="0.86212814466492915"/>
        </c:manualLayout>
      </c:layout>
      <c:doughnutChart>
        <c:varyColors val="1"/>
        <c:ser>
          <c:idx val="0"/>
          <c:order val="0"/>
          <c:tx>
            <c:strRef>
              <c:f>'Expenditure for Chart'!$C$3</c:f>
              <c:strCache>
                <c:ptCount val="1"/>
                <c:pt idx="0">
                  <c:v>Budget 2025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B6F-40EE-B760-5F5C1E59E20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B6F-40EE-B760-5F5C1E59E20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B6F-40EE-B760-5F5C1E59E20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B6F-40EE-B760-5F5C1E59E20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B6F-40EE-B760-5F5C1E59E20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CB6F-40EE-B760-5F5C1E59E20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CB6F-40EE-B760-5F5C1E59E20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CB6F-40EE-B760-5F5C1E59E20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CB6F-40EE-B760-5F5C1E59E20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CB6F-40EE-B760-5F5C1E59E20C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CB6F-40EE-B760-5F5C1E59E20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CB6F-40EE-B760-5F5C1E59E20C}"/>
              </c:ext>
            </c:extLst>
          </c:dPt>
          <c:dLbls>
            <c:spPr>
              <a:solidFill>
                <a:sysClr val="window" lastClr="FFFFFF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'Expenditure for Chart'!$B$4:$B$15</c:f>
              <c:strCache>
                <c:ptCount val="12"/>
                <c:pt idx="0">
                  <c:v>Payroll &amp; Staff Costs</c:v>
                </c:pt>
                <c:pt idx="1">
                  <c:v>Pensions &amp; Gratuities</c:v>
                </c:pt>
                <c:pt idx="2">
                  <c:v>Other Local Authorities &amp; Agency Services</c:v>
                </c:pt>
                <c:pt idx="3">
                  <c:v>Minor Contracts Trade Payments</c:v>
                </c:pt>
                <c:pt idx="4">
                  <c:v>Energy, Materials, Plant &amp; Equipment</c:v>
                </c:pt>
                <c:pt idx="5">
                  <c:v>RAS &amp; Leasing</c:v>
                </c:pt>
                <c:pt idx="6">
                  <c:v>Transfers to Reserves</c:v>
                </c:pt>
                <c:pt idx="7">
                  <c:v>Refunds, Write Offs &amp; Provisions for Vacancies &amp; Bad Debts</c:v>
                </c:pt>
                <c:pt idx="8">
                  <c:v>Insurance, Loan &amp; Financial Charges</c:v>
                </c:pt>
                <c:pt idx="9">
                  <c:v>Rent &amp; Rates</c:v>
                </c:pt>
                <c:pt idx="10">
                  <c:v>Grants &amp; Contributions Statutory &amp; Voluntary</c:v>
                </c:pt>
                <c:pt idx="11">
                  <c:v>Other</c:v>
                </c:pt>
              </c:strCache>
            </c:strRef>
          </c:cat>
          <c:val>
            <c:numRef>
              <c:f>'Expenditure for Chart'!$C$4:$C$15</c:f>
              <c:numCache>
                <c:formatCode>"€"#,##0_);[Red]\("€"#,##0\)</c:formatCode>
                <c:ptCount val="12"/>
                <c:pt idx="0">
                  <c:v>80912500</c:v>
                </c:pt>
                <c:pt idx="1">
                  <c:v>20114200</c:v>
                </c:pt>
                <c:pt idx="2">
                  <c:v>33557500</c:v>
                </c:pt>
                <c:pt idx="3">
                  <c:v>39443300</c:v>
                </c:pt>
                <c:pt idx="4">
                  <c:v>12722700</c:v>
                </c:pt>
                <c:pt idx="5">
                  <c:v>102212200</c:v>
                </c:pt>
                <c:pt idx="6">
                  <c:v>37292500</c:v>
                </c:pt>
                <c:pt idx="7">
                  <c:v>6198700</c:v>
                </c:pt>
                <c:pt idx="8">
                  <c:v>12401900</c:v>
                </c:pt>
                <c:pt idx="9">
                  <c:v>3910700</c:v>
                </c:pt>
                <c:pt idx="10">
                  <c:v>23113700</c:v>
                </c:pt>
                <c:pt idx="11">
                  <c:v>20062300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B6F-40EE-B760-5F5C1E59E20C}"/>
            </c:ext>
          </c:extLst>
        </c:ser>
        <c:ser>
          <c:idx val="1"/>
          <c:order val="1"/>
          <c:tx>
            <c:strRef>
              <c:f>'Expenditure for Chart'!$D$3</c:f>
              <c:strCache>
                <c:ptCount val="1"/>
                <c:pt idx="0">
                  <c:v>Budget 2024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CB6F-40EE-B760-5F5C1E59E20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CB6F-40EE-B760-5F5C1E59E20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CB6F-40EE-B760-5F5C1E59E20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CB6F-40EE-B760-5F5C1E59E20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CB6F-40EE-B760-5F5C1E59E20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CB6F-40EE-B760-5F5C1E59E20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CB6F-40EE-B760-5F5C1E59E20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CB6F-40EE-B760-5F5C1E59E20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CB6F-40EE-B760-5F5C1E59E20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CB6F-40EE-B760-5F5C1E59E20C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7-CB6F-40EE-B760-5F5C1E59E20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8-CB6F-40EE-B760-5F5C1E59E20C}"/>
              </c:ext>
            </c:extLst>
          </c:dPt>
          <c:dLbls>
            <c:spPr>
              <a:solidFill>
                <a:schemeClr val="bg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'Expenditure for Chart'!$B$4:$B$15</c:f>
              <c:strCache>
                <c:ptCount val="12"/>
                <c:pt idx="0">
                  <c:v>Payroll &amp; Staff Costs</c:v>
                </c:pt>
                <c:pt idx="1">
                  <c:v>Pensions &amp; Gratuities</c:v>
                </c:pt>
                <c:pt idx="2">
                  <c:v>Other Local Authorities &amp; Agency Services</c:v>
                </c:pt>
                <c:pt idx="3">
                  <c:v>Minor Contracts Trade Payments</c:v>
                </c:pt>
                <c:pt idx="4">
                  <c:v>Energy, Materials, Plant &amp; Equipment</c:v>
                </c:pt>
                <c:pt idx="5">
                  <c:v>RAS &amp; Leasing</c:v>
                </c:pt>
                <c:pt idx="6">
                  <c:v>Transfers to Reserves</c:v>
                </c:pt>
                <c:pt idx="7">
                  <c:v>Refunds, Write Offs &amp; Provisions for Vacancies &amp; Bad Debts</c:v>
                </c:pt>
                <c:pt idx="8">
                  <c:v>Insurance, Loan &amp; Financial Charges</c:v>
                </c:pt>
                <c:pt idx="9">
                  <c:v>Rent &amp; Rates</c:v>
                </c:pt>
                <c:pt idx="10">
                  <c:v>Grants &amp; Contributions Statutory &amp; Voluntary</c:v>
                </c:pt>
                <c:pt idx="11">
                  <c:v>Other</c:v>
                </c:pt>
              </c:strCache>
            </c:strRef>
          </c:cat>
          <c:val>
            <c:numRef>
              <c:f>'Expenditure for Chart'!$D$4:$D$15</c:f>
              <c:numCache>
                <c:formatCode>"€"#,##0_);[Red]\("€"#,##0\)</c:formatCode>
                <c:ptCount val="12"/>
                <c:pt idx="0">
                  <c:v>74577700</c:v>
                </c:pt>
                <c:pt idx="1">
                  <c:v>17567600</c:v>
                </c:pt>
                <c:pt idx="2">
                  <c:v>33361800</c:v>
                </c:pt>
                <c:pt idx="3">
                  <c:v>35297500</c:v>
                </c:pt>
                <c:pt idx="4">
                  <c:v>13948200</c:v>
                </c:pt>
                <c:pt idx="5">
                  <c:v>70916800</c:v>
                </c:pt>
                <c:pt idx="6">
                  <c:v>32607400</c:v>
                </c:pt>
                <c:pt idx="7">
                  <c:v>7175500</c:v>
                </c:pt>
                <c:pt idx="8">
                  <c:v>13109900</c:v>
                </c:pt>
                <c:pt idx="9">
                  <c:v>3616200</c:v>
                </c:pt>
                <c:pt idx="10">
                  <c:v>18409900</c:v>
                </c:pt>
                <c:pt idx="11">
                  <c:v>17732600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CB6F-40EE-B760-5F5C1E59E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7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8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9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0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1"/>
        <c:txPr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64213430427110829"/>
          <c:y val="5.2073581656801853E-3"/>
          <c:w val="0.35786569572889176"/>
          <c:h val="0.90467946312208536"/>
        </c:manualLayout>
      </c:layout>
      <c:overlay val="0"/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IE" sz="1300" b="1" i="0" u="none" strike="noStrike" baseline="0">
                <a:solidFill>
                  <a:srgbClr val="FFFFFF"/>
                </a:solidFill>
                <a:latin typeface="Calibri"/>
              </a:rPr>
              <a:t>Inner Ring 2025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IE" sz="1300" b="1" i="0" u="none" strike="noStrike" baseline="0">
                <a:solidFill>
                  <a:srgbClr val="FFFFFF"/>
                </a:solidFill>
                <a:latin typeface="Calibri"/>
              </a:rPr>
              <a:t>Outer Ring 2024</a:t>
            </a:r>
          </a:p>
        </c:rich>
      </c:tx>
      <c:layout>
        <c:manualLayout>
          <c:xMode val="edge"/>
          <c:yMode val="edge"/>
          <c:x val="2.264997450858211E-2"/>
          <c:y val="3.9823978046700202E-2"/>
        </c:manualLayout>
      </c:layout>
      <c:overlay val="0"/>
      <c:spPr>
        <a:solidFill>
          <a:srgbClr val="D95E00"/>
        </a:solidFill>
        <a:effectLst>
          <a:outerShdw blurRad="50800" dist="50800" dir="5400000" algn="ctr" rotWithShape="0">
            <a:srgbClr val="D95E00"/>
          </a:outerShdw>
        </a:effectLst>
      </c:spPr>
    </c:title>
    <c:autoTitleDeleted val="0"/>
    <c:plotArea>
      <c:layout>
        <c:manualLayout>
          <c:layoutTarget val="inner"/>
          <c:xMode val="edge"/>
          <c:yMode val="edge"/>
          <c:x val="1.8728870336013195E-2"/>
          <c:y val="0.1396391278770498"/>
          <c:w val="0.59715574108431246"/>
          <c:h val="0.85206338701375106"/>
        </c:manualLayout>
      </c:layout>
      <c:doughnutChart>
        <c:varyColors val="1"/>
        <c:ser>
          <c:idx val="2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B6A-4E59-8AAF-231D5FD57D9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B6A-4E59-8AAF-231D5FD57D9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B6A-4E59-8AAF-231D5FD57D9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B6A-4E59-8AAF-231D5FD57D9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B6A-4E59-8AAF-231D5FD57D9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6B6A-4E59-8AAF-231D5FD57D9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6B6A-4E59-8AAF-231D5FD57D9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6B6A-4E59-8AAF-231D5FD57D9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6B6A-4E59-8AAF-231D5FD57D9B}"/>
              </c:ext>
            </c:extLst>
          </c:dPt>
          <c:dLbls>
            <c:dLbl>
              <c:idx val="4"/>
              <c:layout>
                <c:manualLayout>
                  <c:x val="-1.2307692307692308E-2"/>
                  <c:y val="-1.25195618153364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6A-4E59-8AAF-231D5FD57D9B}"/>
                </c:ext>
              </c:extLst>
            </c:dLbl>
            <c:dLbl>
              <c:idx val="6"/>
              <c:layout>
                <c:manualLayout>
                  <c:x val="-1.6362605648319933E-3"/>
                  <c:y val="2.3347304948893302E-3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6A-4E59-8AAF-231D5FD57D9B}"/>
                </c:ext>
              </c:extLst>
            </c:dLbl>
            <c:dLbl>
              <c:idx val="7"/>
              <c:layout>
                <c:manualLayout>
                  <c:x val="-2.774345514502995E-3"/>
                  <c:y val="-2.9460401956797694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6A-4E59-8AAF-231D5FD57D9B}"/>
                </c:ext>
              </c:extLst>
            </c:dLbl>
            <c:spPr>
              <a:solidFill>
                <a:sysClr val="window" lastClr="FFFFFF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'Income for Chart'!$B$5:$B$13</c:f>
              <c:strCache>
                <c:ptCount val="9"/>
                <c:pt idx="0">
                  <c:v>Commercial Rates </c:v>
                </c:pt>
                <c:pt idx="1">
                  <c:v>Local Property Tax</c:v>
                </c:pt>
                <c:pt idx="2">
                  <c:v>Grants</c:v>
                </c:pt>
                <c:pt idx="3">
                  <c:v>Fees &amp; Charges</c:v>
                </c:pt>
                <c:pt idx="4">
                  <c:v>Other Local Authorities</c:v>
                </c:pt>
                <c:pt idx="5">
                  <c:v>Housing Rents &amp; Annuities</c:v>
                </c:pt>
                <c:pt idx="6">
                  <c:v>Superannuation </c:v>
                </c:pt>
                <c:pt idx="7">
                  <c:v>NPPR / Irish Water</c:v>
                </c:pt>
                <c:pt idx="8">
                  <c:v>Other</c:v>
                </c:pt>
              </c:strCache>
            </c:strRef>
          </c:cat>
          <c:val>
            <c:numRef>
              <c:f>'Income for Chart'!$C$5:$C$13</c:f>
              <c:numCache>
                <c:formatCode>"€"#,##0_);[Red]\("€"#,##0\)</c:formatCode>
                <c:ptCount val="9"/>
                <c:pt idx="0">
                  <c:v>153170200</c:v>
                </c:pt>
                <c:pt idx="1">
                  <c:v>11704800</c:v>
                </c:pt>
                <c:pt idx="2">
                  <c:v>157317000</c:v>
                </c:pt>
                <c:pt idx="3">
                  <c:v>7235500</c:v>
                </c:pt>
                <c:pt idx="4">
                  <c:v>2828500</c:v>
                </c:pt>
                <c:pt idx="5">
                  <c:v>42174200</c:v>
                </c:pt>
                <c:pt idx="6">
                  <c:v>1742600</c:v>
                </c:pt>
                <c:pt idx="7">
                  <c:v>6957500</c:v>
                </c:pt>
                <c:pt idx="8">
                  <c:v>8811900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6A-4E59-8AAF-231D5FD57D9B}"/>
            </c:ext>
          </c:extLst>
        </c:ser>
        <c:ser>
          <c:idx val="3"/>
          <c:order val="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A-6B6A-4E59-8AAF-231D5FD57D9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6B6A-4E59-8AAF-231D5FD57D9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C-6B6A-4E59-8AAF-231D5FD57D9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D-6B6A-4E59-8AAF-231D5FD57D9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E-6B6A-4E59-8AAF-231D5FD57D9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F-6B6A-4E59-8AAF-231D5FD57D9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0-6B6A-4E59-8AAF-231D5FD57D9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1-6B6A-4E59-8AAF-231D5FD57D9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2-6B6A-4E59-8AAF-231D5FD57D9B}"/>
              </c:ext>
            </c:extLst>
          </c:dPt>
          <c:dLbls>
            <c:numFmt formatCode="General" sourceLinked="0"/>
            <c:spPr>
              <a:solidFill>
                <a:schemeClr val="bg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'Income for Chart'!$B$5:$B$13</c:f>
              <c:strCache>
                <c:ptCount val="9"/>
                <c:pt idx="0">
                  <c:v>Commercial Rates </c:v>
                </c:pt>
                <c:pt idx="1">
                  <c:v>Local Property Tax</c:v>
                </c:pt>
                <c:pt idx="2">
                  <c:v>Grants</c:v>
                </c:pt>
                <c:pt idx="3">
                  <c:v>Fees &amp; Charges</c:v>
                </c:pt>
                <c:pt idx="4">
                  <c:v>Other Local Authorities</c:v>
                </c:pt>
                <c:pt idx="5">
                  <c:v>Housing Rents &amp; Annuities</c:v>
                </c:pt>
                <c:pt idx="6">
                  <c:v>Superannuation </c:v>
                </c:pt>
                <c:pt idx="7">
                  <c:v>NPPR / Irish Water</c:v>
                </c:pt>
                <c:pt idx="8">
                  <c:v>Other</c:v>
                </c:pt>
              </c:strCache>
            </c:strRef>
          </c:cat>
          <c:val>
            <c:numRef>
              <c:f>'Income for Chart'!$D$5:$D$13</c:f>
              <c:numCache>
                <c:formatCode>"€"#,##0_);[Red]\("€"#,##0\)</c:formatCode>
                <c:ptCount val="9"/>
                <c:pt idx="0">
                  <c:v>145432500</c:v>
                </c:pt>
                <c:pt idx="1">
                  <c:v>11509600</c:v>
                </c:pt>
                <c:pt idx="2">
                  <c:v>113687700</c:v>
                </c:pt>
                <c:pt idx="3">
                  <c:v>7479500</c:v>
                </c:pt>
                <c:pt idx="4">
                  <c:v>3119000</c:v>
                </c:pt>
                <c:pt idx="5">
                  <c:v>38294500</c:v>
                </c:pt>
                <c:pt idx="6">
                  <c:v>1684300</c:v>
                </c:pt>
                <c:pt idx="7">
                  <c:v>6746300</c:v>
                </c:pt>
                <c:pt idx="8">
                  <c:v>10367700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B6A-4E59-8AAF-231D5FD57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9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523530366003054"/>
          <c:y val="1.0179380390852939E-2"/>
          <c:w val="0.38476469633996946"/>
          <c:h val="0.97728133433685505"/>
        </c:manualLayout>
      </c:layout>
      <c:overlay val="0"/>
      <c:txPr>
        <a:bodyPr/>
        <a:lstStyle/>
        <a:p>
          <a:pPr>
            <a:defRPr sz="2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0.04513</cdr:x>
      <cdr:y>0.04416</cdr:y>
    </cdr:from>
    <cdr:to>
      <cdr:x>0.12664</cdr:x>
      <cdr:y>0.09783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4202" y="272143"/>
          <a:ext cx="768403" cy="328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I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0937E-5551-4EF8-B96D-32C72B3159C0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7043B-7565-47F5-95C2-0F24420042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380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7043B-7565-47F5-95C2-0F244200422E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186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2258312" y="3093886"/>
            <a:ext cx="13771375" cy="4156379"/>
            <a:chOff x="0" y="76200"/>
            <a:chExt cx="18361834" cy="5541838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1425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200" b="1" dirty="0">
                  <a:solidFill>
                    <a:srgbClr val="51626F"/>
                  </a:solidFill>
                </a:rPr>
                <a:t>Draft Budget 2025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1515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r>
                <a:rPr lang="en-US" sz="4400" b="1" dirty="0">
                  <a:solidFill>
                    <a:srgbClr val="51626F"/>
                  </a:solidFill>
                </a:rPr>
                <a:t>Annual Budget Meeting of South Dublin County Council</a:t>
              </a:r>
            </a:p>
            <a:p>
              <a:pPr marL="0" lvl="0" indent="0" algn="ctr">
                <a:lnSpc>
                  <a:spcPts val="2810"/>
                </a:lnSpc>
              </a:pPr>
              <a:endParaRPr lang="en-US" sz="4400" b="1" dirty="0">
                <a:solidFill>
                  <a:srgbClr val="51626F"/>
                </a:solidFill>
              </a:endParaRPr>
            </a:p>
            <a:p>
              <a:pPr marL="0" lvl="0" indent="0" algn="ctr">
                <a:lnSpc>
                  <a:spcPts val="2810"/>
                </a:lnSpc>
              </a:pPr>
              <a:r>
                <a:rPr lang="en-US" sz="4400" b="1" dirty="0">
                  <a:solidFill>
                    <a:srgbClr val="51626F"/>
                  </a:solidFill>
                </a:rPr>
                <a:t>14</a:t>
              </a:r>
              <a:r>
                <a:rPr lang="en-US" sz="4400" b="1" baseline="30000" dirty="0">
                  <a:solidFill>
                    <a:srgbClr val="51626F"/>
                  </a:solidFill>
                </a:rPr>
                <a:t>th</a:t>
              </a:r>
              <a:r>
                <a:rPr lang="en-US" sz="4400" b="1" dirty="0">
                  <a:solidFill>
                    <a:srgbClr val="51626F"/>
                  </a:solidFill>
                </a:rPr>
                <a:t> November 2024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CC828-0008-0B2A-E603-05D7F43D2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FA9718A-9AC3-49EA-FD0E-6C06E33A232C}"/>
              </a:ext>
            </a:extLst>
          </p:cNvPr>
          <p:cNvSpPr/>
          <p:nvPr/>
        </p:nvSpPr>
        <p:spPr>
          <a:xfrm>
            <a:off x="-1706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696A016-6206-A98F-B4C9-5DCD2B3C3FE1}"/>
              </a:ext>
            </a:extLst>
          </p:cNvPr>
          <p:cNvGrpSpPr/>
          <p:nvPr/>
        </p:nvGrpSpPr>
        <p:grpSpPr>
          <a:xfrm>
            <a:off x="2241252" y="3093886"/>
            <a:ext cx="13788435" cy="4156379"/>
            <a:chOff x="-22747" y="76200"/>
            <a:chExt cx="18384581" cy="5541838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19394BD-8984-9A47-F0FC-B912FCD6EF31}"/>
                </a:ext>
              </a:extLst>
            </p:cNvPr>
            <p:cNvSpPr txBox="1"/>
            <p:nvPr/>
          </p:nvSpPr>
          <p:spPr>
            <a:xfrm>
              <a:off x="0" y="76200"/>
              <a:ext cx="18361834" cy="1447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endParaRPr lang="en-US" sz="7500" dirty="0">
                <a:solidFill>
                  <a:srgbClr val="51626F"/>
                </a:solidFill>
                <a:latin typeface="Gotham Bold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EE260FB-E266-0309-8342-6C9934B993F5}"/>
                </a:ext>
              </a:extLst>
            </p:cNvPr>
            <p:cNvSpPr txBox="1"/>
            <p:nvPr/>
          </p:nvSpPr>
          <p:spPr>
            <a:xfrm>
              <a:off x="-22747" y="1385605"/>
              <a:ext cx="18361834" cy="2708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indent="0" algn="ctr"/>
              <a:r>
                <a:rPr lang="en-US" sz="6600" b="1" dirty="0">
                  <a:solidFill>
                    <a:srgbClr val="51626F"/>
                  </a:solidFill>
                </a:rPr>
                <a:t>Director of Land Use, Planning and Transportation</a:t>
              </a:r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2719ED0B-3BD4-0934-E3B0-63E240539F9B}"/>
                </a:ext>
              </a:extLst>
            </p:cNvPr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401226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0ACF-2E91-6A0A-9E35-5BD9FC2A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6124930-7B6C-FA09-F60E-5B8A9D01EF4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AE01F92-DE77-3AFF-4DB4-9956B90DB12D}"/>
              </a:ext>
            </a:extLst>
          </p:cNvPr>
          <p:cNvSpPr txBox="1"/>
          <p:nvPr/>
        </p:nvSpPr>
        <p:spPr>
          <a:xfrm>
            <a:off x="651681" y="297448"/>
            <a:ext cx="15912385" cy="1040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9600"/>
              </a:lnSpc>
              <a:spcBef>
                <a:spcPct val="0"/>
              </a:spcBef>
              <a:defRPr sz="7200">
                <a:solidFill>
                  <a:srgbClr val="51626F"/>
                </a:solidFill>
                <a:latin typeface="Arial Bold"/>
              </a:defRPr>
            </a:lvl1pPr>
          </a:lstStyle>
          <a:p>
            <a:r>
              <a:rPr lang="en-US" sz="6600" dirty="0"/>
              <a:t>Road Transport &amp; Safety (Division B)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5F0A7D-D612-7C66-FF83-13CA0025FF00}"/>
              </a:ext>
            </a:extLst>
          </p:cNvPr>
          <p:cNvSpPr txBox="1">
            <a:spLocks/>
          </p:cNvSpPr>
          <p:nvPr/>
        </p:nvSpPr>
        <p:spPr bwMode="auto">
          <a:xfrm>
            <a:off x="651681" y="1370751"/>
            <a:ext cx="17068006" cy="78597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endParaRPr lang="en-IE" altLang="en-US" sz="1000" b="1" dirty="0"/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Expenditure of €</a:t>
            </a:r>
            <a:r>
              <a:rPr lang="en-I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41,879,300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proposed for 2025 (</a:t>
            </a:r>
            <a:r>
              <a:rPr lang="en-IE" sz="2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€1,122,800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increase on 2024)</a:t>
            </a:r>
          </a:p>
          <a:p>
            <a:pPr marL="0" indent="0" eaLnBrk="1" hangingPunct="1">
              <a:spcBef>
                <a:spcPts val="500"/>
              </a:spcBef>
              <a:spcAft>
                <a:spcPts val="500"/>
              </a:spcAft>
              <a:buSzPct val="100000"/>
              <a:buNone/>
              <a:defRPr/>
            </a:pPr>
            <a:r>
              <a:rPr lang="en-IE" altLang="en-US" sz="2800" dirty="0">
                <a:solidFill>
                  <a:srgbClr val="51626F"/>
                </a:solidFill>
                <a:latin typeface="Arial Bold"/>
              </a:rPr>
              <a:t>Forward and Delivery Planning: €3,885,200</a:t>
            </a:r>
            <a:endParaRPr lang="en-US" sz="2800" dirty="0">
              <a:solidFill>
                <a:srgbClr val="51626F"/>
              </a:solidFill>
              <a:latin typeface="Arial Bold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€4,743,000: road, footpath &amp; winter maintenance on national &amp; regional roads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€20,565,400: local road maintenance including general road &amp; winter maintenance (€9,483,600), footpath maintenance (€2,200,000), cycle track maintenance (€200,000), social housing estate footpath works (€300,000) </a:t>
            </a:r>
            <a:r>
              <a:rPr lang="en-IE" sz="2600" dirty="0">
                <a:latin typeface="Arial" panose="020B0604020202020204" pitchFamily="34" charset="0"/>
                <a:cs typeface="Arial" panose="020B0604020202020204" pitchFamily="34" charset="0"/>
              </a:rPr>
              <a:t>€400,000 for enhanced accessibility works, €56,000 for </a:t>
            </a: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footpath dishing </a:t>
            </a:r>
            <a:r>
              <a:rPr lang="en-IE" sz="2600" dirty="0">
                <a:latin typeface="Arial" panose="020B0604020202020204" pitchFamily="34" charset="0"/>
                <a:cs typeface="Arial" panose="020B0604020202020204" pitchFamily="34" charset="0"/>
              </a:rPr>
              <a:t>&amp; €475,900 for bridge safety works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€750,000 for district centre enhancement programme (incl. feasibility studies for Tallaght &amp; Rathfarnham) &amp; €500,000 for Clondalkin Village design stage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€5,645,900 for maintenance of 32,000 public lights &amp; LED upgrade programme (c.1,500 upgrades in 2025)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sz="2600" dirty="0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€4,598,800 for traffic management centre &amp; operation/</a:t>
            </a: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maintenance of traffic lights (including €450,000 for new traffic signals upgrade programme starting in 2025)</a:t>
            </a:r>
            <a:r>
              <a:rPr lang="en-IE" sz="26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€2,552,100 for road safety &amp; improvement works with €825,000 to deliver street management &amp; traffic calming guide, €558,200 for on &amp; off-street car-parking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€2,185,700 Road safety promotion &amp; education including school warden service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30+ active travel (pedestrian &amp; cycle) schemes under Cycle South Dublin programme. A SDCC Quiet Streets programme and a School Zone programme will also be commenced.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en-IE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IE" altLang="en-US"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IE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IE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IE" altLang="en-US" sz="17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IE" altLang="en-US" sz="17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IE" altLang="en-US" sz="17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IE" altLang="en-US" sz="1700" u="sng" dirty="0"/>
          </a:p>
          <a:p>
            <a:pPr marL="0" indent="0">
              <a:buNone/>
              <a:defRPr/>
            </a:pPr>
            <a:endParaRPr lang="en-IE" altLang="en-US" u="sng" dirty="0"/>
          </a:p>
        </p:txBody>
      </p:sp>
    </p:spTree>
    <p:extLst>
      <p:ext uri="{BB962C8B-B14F-4D97-AF65-F5344CB8AC3E}">
        <p14:creationId xmlns:p14="http://schemas.microsoft.com/office/powerpoint/2010/main" val="315432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855DB-6145-EBC9-6B0D-6427D862A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F958ACF-140B-7C43-CD5B-BC912AA7530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5A24D7C-A505-BD35-85C2-3C992D735510}"/>
              </a:ext>
            </a:extLst>
          </p:cNvPr>
          <p:cNvSpPr txBox="1"/>
          <p:nvPr/>
        </p:nvSpPr>
        <p:spPr>
          <a:xfrm>
            <a:off x="533400" y="300036"/>
            <a:ext cx="15912385" cy="1115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6600" dirty="0">
                <a:solidFill>
                  <a:srgbClr val="51626F"/>
                </a:solidFill>
                <a:latin typeface="Arial Bold"/>
              </a:rPr>
              <a:t>Development Management (Division D)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0D3EBB3-66D3-3427-6917-1187EE77D67B}"/>
              </a:ext>
            </a:extLst>
          </p:cNvPr>
          <p:cNvSpPr txBox="1">
            <a:spLocks/>
          </p:cNvSpPr>
          <p:nvPr/>
        </p:nvSpPr>
        <p:spPr>
          <a:xfrm>
            <a:off x="651681" y="1485900"/>
            <a:ext cx="16721919" cy="76152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1200"/>
              </a:spcAft>
              <a:buNone/>
              <a:defRPr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Expenditure of </a:t>
            </a:r>
            <a:r>
              <a:rPr lang="en-I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€11,253,100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proposed for 2025 </a:t>
            </a:r>
            <a:r>
              <a:rPr lang="en-I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(€340,200 increase on 2024)</a:t>
            </a:r>
            <a:r>
              <a:rPr lang="en-IE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IE" altLang="en-US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spcAft>
                <a:spcPts val="500"/>
              </a:spcAft>
              <a:buNone/>
              <a:defRPr/>
            </a:pPr>
            <a:r>
              <a:rPr lang="en-IE" altLang="en-US" sz="2800" dirty="0">
                <a:solidFill>
                  <a:srgbClr val="51626F"/>
                </a:solidFill>
                <a:latin typeface="Arial Bold"/>
              </a:rPr>
              <a:t>Forward and Delivery Planning: €3,885,200</a:t>
            </a:r>
            <a:endParaRPr lang="en-US" sz="2800" dirty="0">
              <a:solidFill>
                <a:srgbClr val="51626F"/>
              </a:solidFill>
              <a:latin typeface="Arial Bold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Implement adopted County Development Plan &amp; begin 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reparatory work for next 10-year CDP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Manage delivery of SDZ planning schemes at Adamstown &amp; </a:t>
            </a:r>
            <a:r>
              <a:rPr lang="en-IE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Clonburris</a:t>
            </a: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&amp; of adopted LAPs at Newcastle, Tallaght, </a:t>
            </a:r>
            <a:r>
              <a:rPr lang="en-IE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Ballycullen-Oldcourt</a:t>
            </a: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&amp; progress Clondalkin LAP &amp; CDP variation for City Edge lands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Active Land Management (RZLT, Vacant Sites Register, Housing Task Force &amp; new Dev. Contribution Scheme) &amp; review employment land &amp; rural housing</a:t>
            </a:r>
          </a:p>
          <a:p>
            <a:pPr eaLnBrk="1" hangingPunct="1">
              <a:spcBef>
                <a:spcPts val="50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€240,500 for heritage, biodiversity and conservation projects</a:t>
            </a:r>
          </a:p>
          <a:p>
            <a:pPr marL="0" indent="0" eaLnBrk="1" hangingPunct="1">
              <a:lnSpc>
                <a:spcPct val="80000"/>
              </a:lnSpc>
              <a:spcAft>
                <a:spcPts val="500"/>
              </a:spcAft>
              <a:buNone/>
              <a:defRPr/>
            </a:pPr>
            <a:r>
              <a:rPr lang="en-IE" altLang="en-US" sz="2800" dirty="0">
                <a:solidFill>
                  <a:srgbClr val="51626F"/>
                </a:solidFill>
                <a:latin typeface="Arial Bold"/>
              </a:rPr>
              <a:t>Development Management and Planning Enforcement: €6,262,500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2024 (up to end Sept): 692 planning applications received &amp; 231 planning enforcement cases opened/434 closed</a:t>
            </a:r>
          </a:p>
          <a:p>
            <a:pPr eaLnBrk="1" hangingPunct="1">
              <a:spcBef>
                <a:spcPts val="50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e-Planning operational since May 2024  (€66,400 provided)</a:t>
            </a:r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None/>
              <a:defRPr/>
            </a:pPr>
            <a:r>
              <a:rPr lang="en-IE" altLang="en-US" sz="2800" dirty="0">
                <a:solidFill>
                  <a:srgbClr val="51626F"/>
                </a:solidFill>
                <a:latin typeface="Arial Bold"/>
              </a:rPr>
              <a:t>Building Control at €750,900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2024 (up to end Sept): 174 Disability Access Certs / 256 Fire Certs / 515 Commencement Notices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en-IE" alt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5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68446-7C28-FA71-3242-E604B3E0A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04AF01-2F32-4799-E498-699F8814078C}"/>
              </a:ext>
            </a:extLst>
          </p:cNvPr>
          <p:cNvSpPr/>
          <p:nvPr/>
        </p:nvSpPr>
        <p:spPr>
          <a:xfrm>
            <a:off x="-1706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DE3AB5B-2F62-844E-1BEF-97F3CF0B4A80}"/>
              </a:ext>
            </a:extLst>
          </p:cNvPr>
          <p:cNvGrpSpPr/>
          <p:nvPr/>
        </p:nvGrpSpPr>
        <p:grpSpPr>
          <a:xfrm>
            <a:off x="2258312" y="3093886"/>
            <a:ext cx="13771375" cy="4156379"/>
            <a:chOff x="0" y="76200"/>
            <a:chExt cx="18361834" cy="5541838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1F587B9-15DB-2DAB-DF05-D663B889C3C3}"/>
                </a:ext>
              </a:extLst>
            </p:cNvPr>
            <p:cNvSpPr txBox="1"/>
            <p:nvPr/>
          </p:nvSpPr>
          <p:spPr>
            <a:xfrm>
              <a:off x="0" y="76200"/>
              <a:ext cx="18361834" cy="1447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endParaRPr lang="en-US" sz="7500" dirty="0">
                <a:solidFill>
                  <a:srgbClr val="51626F"/>
                </a:solidFill>
                <a:latin typeface="Gotham Bold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A70A589-4EDC-82EB-BECA-1A252C139DAE}"/>
                </a:ext>
              </a:extLst>
            </p:cNvPr>
            <p:cNvSpPr txBox="1"/>
            <p:nvPr/>
          </p:nvSpPr>
          <p:spPr>
            <a:xfrm>
              <a:off x="0" y="1454801"/>
              <a:ext cx="18361834" cy="2708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51626F"/>
                  </a:solidFill>
                </a:rPr>
                <a:t>Director of Environment, Water and Climate Change</a:t>
              </a:r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C0B6403E-A18E-BCA0-6625-A913D9837AFC}"/>
                </a:ext>
              </a:extLst>
            </p:cNvPr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599456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5D019-1988-57CA-5639-B481DA95D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867E9A6-A87C-831B-C9FA-A5EE145A556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pic>
        <p:nvPicPr>
          <p:cNvPr id="11" name="Picture 10" descr="A group of cars parked in front of a building&#10;&#10;Description automatically generated">
            <a:extLst>
              <a:ext uri="{FF2B5EF4-FFF2-40B4-BE49-F238E27FC236}">
                <a16:creationId xmlns:a16="http://schemas.microsoft.com/office/drawing/2014/main" id="{9A890CD5-2A90-536F-F302-0401ED583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854" y="5681956"/>
            <a:ext cx="3965627" cy="3433836"/>
          </a:xfrm>
          <a:prstGeom prst="rect">
            <a:avLst/>
          </a:prstGeom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7FDFEE00-F040-703B-EEEA-D9FE23A0D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1566863"/>
            <a:ext cx="17295812" cy="9096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  <a:buNone/>
              <a:defRPr/>
            </a:pPr>
            <a:endParaRPr lang="en-GB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DA61933-682E-98FC-A473-DAE1785F5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8" y="2028319"/>
            <a:ext cx="13213335" cy="634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ts val="500"/>
              </a:spcBef>
              <a:spcAft>
                <a:spcPts val="500"/>
              </a:spcAft>
              <a:buSzPct val="100000"/>
              <a:buNone/>
              <a:defRPr/>
            </a:pPr>
            <a:r>
              <a:rPr lang="en-US" altLang="en-US" sz="2800" b="1" dirty="0">
                <a:cs typeface="Arial" panose="020B0604020202020204" pitchFamily="34" charset="0"/>
              </a:rPr>
              <a:t>Overall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Expenditure of </a:t>
            </a:r>
            <a:r>
              <a:rPr lang="en-I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€98.37m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proposed for 2025</a:t>
            </a:r>
            <a:endParaRPr lang="en-IE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500"/>
              </a:spcBef>
              <a:spcAft>
                <a:spcPts val="500"/>
              </a:spcAft>
              <a:buSzPct val="100000"/>
              <a:buNone/>
              <a:defRPr/>
            </a:pPr>
            <a:r>
              <a:rPr lang="en-GB" altLang="en-US" sz="2800" b="1" dirty="0">
                <a:solidFill>
                  <a:srgbClr val="51626F"/>
                </a:solidFill>
                <a:cs typeface="Arial" panose="020B0604020202020204" pitchFamily="34" charset="0"/>
              </a:rPr>
              <a:t>Water Services (Division C)</a:t>
            </a:r>
          </a:p>
          <a:p>
            <a:pPr fontAlgn="base">
              <a:spcBef>
                <a:spcPts val="500"/>
              </a:spcBef>
              <a:spcAft>
                <a:spcPts val="500"/>
              </a:spcAft>
              <a:buSzPct val="100000"/>
              <a:buNone/>
              <a:defRPr/>
            </a:pPr>
            <a:r>
              <a:rPr lang="en-GB" altLang="en-US" sz="2600" b="1" dirty="0">
                <a:cs typeface="Arial" panose="020B0604020202020204" pitchFamily="34" charset="0"/>
              </a:rPr>
              <a:t>€16.24m </a:t>
            </a:r>
            <a:r>
              <a:rPr lang="en-IE" altLang="en-US" sz="2600" dirty="0">
                <a:cs typeface="Arial" panose="020B0604020202020204" pitchFamily="34" charset="0"/>
              </a:rPr>
              <a:t>expenditure including </a:t>
            </a:r>
            <a:r>
              <a:rPr lang="en-IE" altLang="en-US" sz="2600" b="1" dirty="0">
                <a:cs typeface="Arial" panose="020B0604020202020204" pitchFamily="34" charset="0"/>
              </a:rPr>
              <a:t>€</a:t>
            </a:r>
            <a:r>
              <a:rPr lang="en-GB" sz="2600" b="1" dirty="0">
                <a:cs typeface="Arial" panose="020B0604020202020204" pitchFamily="34" charset="0"/>
              </a:rPr>
              <a:t>10m </a:t>
            </a:r>
            <a:r>
              <a:rPr lang="en-GB" altLang="en-US" sz="2600" dirty="0">
                <a:cs typeface="Arial" panose="020B0604020202020204" pitchFamily="34" charset="0"/>
              </a:rPr>
              <a:t>for water &amp; wastewater services (recoupable from </a:t>
            </a:r>
            <a:r>
              <a:rPr lang="en-GB" altLang="en-US" sz="2600" dirty="0" err="1">
                <a:cs typeface="Arial" panose="020B0604020202020204" pitchFamily="34" charset="0"/>
              </a:rPr>
              <a:t>Uisce</a:t>
            </a:r>
            <a:r>
              <a:rPr lang="en-GB" altLang="en-US" sz="2600" dirty="0">
                <a:cs typeface="Arial" panose="020B0604020202020204" pitchFamily="34" charset="0"/>
              </a:rPr>
              <a:t> Éireann/DHLGH)</a:t>
            </a:r>
            <a:r>
              <a:rPr lang="en-IE" sz="2600" dirty="0">
                <a:cs typeface="Arial" panose="020B0604020202020204" pitchFamily="34" charset="0"/>
              </a:rPr>
              <a:t> &amp; </a:t>
            </a:r>
            <a:r>
              <a:rPr lang="en-IE" sz="2600" b="1" dirty="0">
                <a:cs typeface="Arial" panose="020B0604020202020204" pitchFamily="34" charset="0"/>
              </a:rPr>
              <a:t>€6.68m </a:t>
            </a:r>
            <a:r>
              <a:rPr lang="en-IE" sz="2600" dirty="0">
                <a:cs typeface="Arial" panose="020B0604020202020204" pitchFamily="34" charset="0"/>
              </a:rPr>
              <a:t>for </a:t>
            </a:r>
            <a:r>
              <a:rPr lang="en-IE" altLang="en-US" sz="2600" dirty="0">
                <a:cs typeface="Arial" panose="020B0604020202020204" pitchFamily="34" charset="0"/>
              </a:rPr>
              <a:t>surface water &amp; flood management</a:t>
            </a:r>
          </a:p>
          <a:p>
            <a:pPr>
              <a:spcAft>
                <a:spcPts val="500"/>
              </a:spcAft>
              <a:buNone/>
              <a:defRPr/>
            </a:pPr>
            <a:r>
              <a:rPr lang="en-US" sz="2800" b="1" dirty="0">
                <a:solidFill>
                  <a:srgbClr val="51626F"/>
                </a:solidFill>
                <a:cs typeface="Arial" panose="020B0604020202020204" pitchFamily="34" charset="0"/>
              </a:rPr>
              <a:t>Environmental Services (Division E)  </a:t>
            </a:r>
            <a:r>
              <a:rPr lang="en-IE" altLang="en-US" sz="2600" b="1" dirty="0">
                <a:cs typeface="Arial" panose="020B0604020202020204" pitchFamily="34" charset="0"/>
              </a:rPr>
              <a:t>€50.9m </a:t>
            </a:r>
            <a:r>
              <a:rPr lang="en-IE" altLang="en-US" sz="2600" dirty="0">
                <a:cs typeface="Arial" panose="020B0604020202020204" pitchFamily="34" charset="0"/>
              </a:rPr>
              <a:t>expenditure including:</a:t>
            </a:r>
          </a:p>
          <a:p>
            <a:pPr marL="342900" indent="-342900" fontAlgn="base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sz="2600" b="1" dirty="0">
                <a:cs typeface="Arial" panose="020B0604020202020204" pitchFamily="34" charset="0"/>
              </a:rPr>
              <a:t>€27m </a:t>
            </a:r>
            <a:r>
              <a:rPr lang="en-IE" sz="2600" dirty="0">
                <a:cs typeface="Arial" panose="020B0604020202020204" pitchFamily="34" charset="0"/>
              </a:rPr>
              <a:t>for </a:t>
            </a:r>
            <a:r>
              <a:rPr lang="en-IE" altLang="en-US" sz="2600" dirty="0">
                <a:cs typeface="Arial" panose="020B0604020202020204" pitchFamily="34" charset="0"/>
              </a:rPr>
              <a:t>Fire Service (operated by DCC on our behalf)</a:t>
            </a:r>
            <a:endParaRPr lang="en-IE" sz="2600" dirty="0">
              <a:cs typeface="Arial" panose="020B0604020202020204" pitchFamily="34" charset="0"/>
            </a:endParaRPr>
          </a:p>
          <a:p>
            <a:pPr marL="342900" indent="-342900" fontAlgn="base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sz="2600" b="1" dirty="0">
                <a:cs typeface="Arial" panose="020B0604020202020204" pitchFamily="34" charset="0"/>
              </a:rPr>
              <a:t>€14.62m  </a:t>
            </a:r>
            <a:r>
              <a:rPr lang="en-IE" sz="2600" dirty="0">
                <a:cs typeface="Arial" panose="020B0604020202020204" pitchFamily="34" charset="0"/>
              </a:rPr>
              <a:t>public realm &amp; cleansing (litter management/litter wardens, village/street cleaning/litter bins, environmental awareness, waste regulation &amp; enforcement)</a:t>
            </a:r>
          </a:p>
          <a:p>
            <a:pPr marL="342900" indent="-342900" fontAlgn="base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b="1" dirty="0">
                <a:cs typeface="Arial" panose="020B0604020202020204" pitchFamily="34" charset="0"/>
              </a:rPr>
              <a:t>€4.45m </a:t>
            </a:r>
            <a:r>
              <a:rPr lang="en-IE" altLang="en-US" sz="2600" dirty="0">
                <a:cs typeface="Arial" panose="020B0604020202020204" pitchFamily="34" charset="0"/>
              </a:rPr>
              <a:t>to support Climate Action Plan initiatives</a:t>
            </a:r>
          </a:p>
          <a:p>
            <a:pPr marL="342900" indent="-342900" fontAlgn="base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b="1" dirty="0">
                <a:cs typeface="Arial" panose="020B0604020202020204" pitchFamily="34" charset="0"/>
              </a:rPr>
              <a:t>€1.45m </a:t>
            </a:r>
            <a:r>
              <a:rPr lang="en-IE" altLang="en-US" sz="2600" dirty="0">
                <a:cs typeface="Arial" panose="020B0604020202020204" pitchFamily="34" charset="0"/>
              </a:rPr>
              <a:t>for burial grounds including Columbarium wall &amp; car park improvements at </a:t>
            </a:r>
            <a:r>
              <a:rPr lang="en-IE" altLang="en-US" sz="2600" dirty="0" err="1">
                <a:cs typeface="Arial" panose="020B0604020202020204" pitchFamily="34" charset="0"/>
              </a:rPr>
              <a:t>Bohernabreena</a:t>
            </a:r>
            <a:endParaRPr lang="en-IE" altLang="en-US" sz="2600" dirty="0">
              <a:cs typeface="Arial" panose="020B0604020202020204" pitchFamily="34" charset="0"/>
            </a:endParaRPr>
          </a:p>
          <a:p>
            <a:pPr marL="342900" indent="-342900" fontAlgn="base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b="1" dirty="0">
                <a:cs typeface="Arial" panose="020B0604020202020204" pitchFamily="34" charset="0"/>
              </a:rPr>
              <a:t>€1.1m </a:t>
            </a:r>
            <a:r>
              <a:rPr lang="en-IE" altLang="en-US" sz="2600" dirty="0">
                <a:cs typeface="Arial" panose="020B0604020202020204" pitchFamily="34" charset="0"/>
              </a:rPr>
              <a:t>for landfill operations &amp; </a:t>
            </a:r>
            <a:r>
              <a:rPr lang="en-IE" sz="2600" dirty="0">
                <a:cs typeface="Arial" panose="020B0604020202020204" pitchFamily="34" charset="0"/>
              </a:rPr>
              <a:t>aftercare at </a:t>
            </a:r>
            <a:r>
              <a:rPr lang="en-IE" sz="2600" dirty="0" err="1">
                <a:cs typeface="Arial" panose="020B0604020202020204" pitchFamily="34" charset="0"/>
              </a:rPr>
              <a:t>Arthurstown</a:t>
            </a:r>
            <a:r>
              <a:rPr lang="en-IE" sz="2600" dirty="0">
                <a:cs typeface="Arial" panose="020B0604020202020204" pitchFamily="34" charset="0"/>
              </a:rPr>
              <a:t> &amp; other historic landfills</a:t>
            </a:r>
          </a:p>
          <a:p>
            <a:pPr marL="342900" indent="-342900" fontAlgn="base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b="1" dirty="0">
                <a:cs typeface="Arial" panose="020B0604020202020204" pitchFamily="34" charset="0"/>
              </a:rPr>
              <a:t>€811k </a:t>
            </a:r>
            <a:r>
              <a:rPr lang="en-IE" altLang="en-US" sz="2600" dirty="0">
                <a:cs typeface="Arial" panose="020B0604020202020204" pitchFamily="34" charset="0"/>
              </a:rPr>
              <a:t>for water quality, air &amp; noise pollution control </a:t>
            </a:r>
          </a:p>
          <a:p>
            <a:pPr marL="342900" indent="-342900" fontAlgn="base">
              <a:spcBef>
                <a:spcPts val="50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IE" altLang="en-US" sz="2600" b="1" dirty="0">
                <a:cs typeface="Arial" panose="020B0604020202020204" pitchFamily="34" charset="0"/>
              </a:rPr>
              <a:t>€396k </a:t>
            </a:r>
            <a:r>
              <a:rPr lang="en-IE" altLang="en-US" sz="2600" dirty="0">
                <a:cs typeface="Arial" panose="020B0604020202020204" pitchFamily="34" charset="0"/>
              </a:rPr>
              <a:t>for derelict sites &amp; dangerous buildings</a:t>
            </a:r>
            <a:endParaRPr lang="en-GB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6FAB90E5-A4AC-0C9A-621D-2DB49E0E2A5B}"/>
              </a:ext>
            </a:extLst>
          </p:cNvPr>
          <p:cNvSpPr txBox="1"/>
          <p:nvPr/>
        </p:nvSpPr>
        <p:spPr>
          <a:xfrm>
            <a:off x="651681" y="297448"/>
            <a:ext cx="15912385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9600"/>
              </a:lnSpc>
              <a:spcBef>
                <a:spcPct val="0"/>
              </a:spcBef>
              <a:defRPr sz="6600">
                <a:solidFill>
                  <a:srgbClr val="51626F"/>
                </a:solidFill>
                <a:latin typeface="Arial Bold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Environment Water &amp; Climate Change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(Division C, E, F, G &amp; H)</a:t>
            </a:r>
          </a:p>
        </p:txBody>
      </p:sp>
      <p:pic>
        <p:nvPicPr>
          <p:cNvPr id="8" name="Picture 7" descr="A group of people outside&#10;&#10;Description automatically generated">
            <a:extLst>
              <a:ext uri="{FF2B5EF4-FFF2-40B4-BE49-F238E27FC236}">
                <a16:creationId xmlns:a16="http://schemas.microsoft.com/office/drawing/2014/main" id="{67715E2F-AEE4-C99E-92C8-03C12C3EB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854" y="2011001"/>
            <a:ext cx="3965627" cy="34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02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97624-1037-E948-66D7-9848A056C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A0358FA-18EA-C02A-D5E7-0770098AD806}"/>
              </a:ext>
            </a:extLst>
          </p:cNvPr>
          <p:cNvSpPr/>
          <p:nvPr/>
        </p:nvSpPr>
        <p:spPr>
          <a:xfrm>
            <a:off x="-36796" y="19903"/>
            <a:ext cx="18324796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pic>
        <p:nvPicPr>
          <p:cNvPr id="9" name="Picture 8" descr="A group of benches in a park&#10;&#10;Description automatically generated">
            <a:extLst>
              <a:ext uri="{FF2B5EF4-FFF2-40B4-BE49-F238E27FC236}">
                <a16:creationId xmlns:a16="http://schemas.microsoft.com/office/drawing/2014/main" id="{FAF41ADB-C02E-80B3-DA4B-E38B02007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854" y="5681956"/>
            <a:ext cx="3965627" cy="3433836"/>
          </a:xfrm>
          <a:prstGeom prst="rect">
            <a:avLst/>
          </a:prstGeom>
        </p:spPr>
      </p:pic>
      <p:pic>
        <p:nvPicPr>
          <p:cNvPr id="6" name="Picture 5" descr="A brick walkway with a park and trees&#10;&#10;Description automatically generated with medium confidence">
            <a:extLst>
              <a:ext uri="{FF2B5EF4-FFF2-40B4-BE49-F238E27FC236}">
                <a16:creationId xmlns:a16="http://schemas.microsoft.com/office/drawing/2014/main" id="{813D5537-805E-6114-AD65-1D34CC081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854" y="2015262"/>
            <a:ext cx="3965627" cy="3433037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C06FDF8B-FA88-1DE0-45E2-58E033D2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33" y="1278757"/>
            <a:ext cx="12841402" cy="746912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fontAlgn="base" hangingPunct="1">
              <a:spcAft>
                <a:spcPts val="500"/>
              </a:spcAft>
              <a:buNone/>
              <a:defRPr/>
            </a:pPr>
            <a:r>
              <a:rPr lang="en-US" sz="2800" dirty="0">
                <a:solidFill>
                  <a:srgbClr val="51626F"/>
                </a:solidFill>
                <a:latin typeface="Arial Bold"/>
              </a:rPr>
              <a:t>Division F Recreation &amp; Amenity</a:t>
            </a:r>
          </a:p>
          <a:p>
            <a:pPr marL="92075" indent="0" eaLnBrk="1" hangingPunct="1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Expenditure of </a:t>
            </a:r>
            <a:r>
              <a:rPr lang="en-I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IE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30.34m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proposed for </a:t>
            </a:r>
            <a:r>
              <a:rPr lang="en-I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maintenance &amp; improvement of public realm for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en-I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E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€2.63m</a:t>
            </a:r>
            <a:r>
              <a:rPr lang="en-I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increase on 2024)</a:t>
            </a:r>
            <a:r>
              <a:rPr lang="en-IE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IE" altLang="en-US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eaLnBrk="1" hangingPunct="1"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Grass-cutting					      				€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5.70m</a:t>
            </a:r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eaLnBrk="1" hangingPunct="1"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Tree/hedge management							€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4.59m </a:t>
            </a:r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eaLnBrk="1" hangingPunct="1"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Public realm/parks management &amp; operation     			€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3.97m </a:t>
            </a:r>
          </a:p>
          <a:p>
            <a:pPr marL="342900" lvl="1" indent="-342900" eaLnBrk="1" hangingPunct="1"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Park Ranger services			      					€1.13m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eaLnBrk="1" hangingPunct="1"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Pitch maintenance/improvements		     				€1.02m</a:t>
            </a:r>
          </a:p>
          <a:p>
            <a:pPr marL="342900" lvl="1" indent="-342900" eaLnBrk="1" hangingPunct="1"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Public realm improvement works		      				€2.84m</a:t>
            </a:r>
          </a:p>
          <a:p>
            <a:pPr marL="342900" lvl="1" indent="-342900" eaLnBrk="1" hangingPunct="1"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Leisure facility &amp; playground maintenance				€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1.88m</a:t>
            </a:r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eaLnBrk="1" hangingPunct="1"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Delivery of 3G artificial pitches &amp; </a:t>
            </a:r>
            <a:r>
              <a:rPr lang="en-I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teenspaces</a:t>
            </a: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		 	         €1.00m</a:t>
            </a:r>
          </a:p>
          <a:p>
            <a:pPr marL="342900" lvl="1" indent="-342900" eaLnBrk="1" hangingPunct="1"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Upgrades at Killinarden, </a:t>
            </a:r>
            <a:r>
              <a:rPr lang="en-I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Jobstown</a:t>
            </a: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I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Quarryvale</a:t>
            </a: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 Parks, maintenance of new parks </a:t>
            </a: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(Airlie) </a:t>
            </a: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and upkeep of Lucan House</a:t>
            </a:r>
          </a:p>
          <a:p>
            <a:pPr marL="0" indent="0" eaLnBrk="1" hangingPunct="1">
              <a:spcAft>
                <a:spcPts val="500"/>
              </a:spcAft>
              <a:buNone/>
              <a:defRPr/>
            </a:pPr>
            <a:r>
              <a:rPr lang="en-IE" altLang="en-US" sz="2800" dirty="0">
                <a:solidFill>
                  <a:srgbClr val="51626F"/>
                </a:solidFill>
                <a:latin typeface="Arial Bold"/>
              </a:rPr>
              <a:t>Miscellaneous (Division G &amp; H)</a:t>
            </a:r>
          </a:p>
          <a:p>
            <a:pPr marL="342900" lvl="1" indent="-342900" eaLnBrk="1" hangingPunct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€4.21m for machinery yard including €1m for updating/decarbonising our fleet</a:t>
            </a:r>
          </a:p>
          <a:p>
            <a:pPr marL="342900" lvl="1" indent="-342900" eaLnBrk="1" hangingPunct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€1.57m for v</a:t>
            </a: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eterinary services</a:t>
            </a:r>
            <a:br>
              <a:rPr lang="en-IE" sz="2800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IE" sz="2800" dirty="0">
                <a:cs typeface="Arial" panose="020B0604020202020204" pitchFamily="34" charset="0"/>
              </a:rPr>
              <a:t>.</a:t>
            </a:r>
          </a:p>
          <a:p>
            <a:pPr lvl="1" indent="0" eaLnBrk="1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endParaRPr lang="en-IE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0BAA8BA7-4A1B-3855-4E93-B29AF2FCA645}"/>
              </a:ext>
            </a:extLst>
          </p:cNvPr>
          <p:cNvSpPr txBox="1"/>
          <p:nvPr/>
        </p:nvSpPr>
        <p:spPr>
          <a:xfrm>
            <a:off x="371933" y="284897"/>
            <a:ext cx="1591238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9600"/>
              </a:lnSpc>
              <a:spcBef>
                <a:spcPct val="0"/>
              </a:spcBef>
              <a:defRPr sz="6600">
                <a:solidFill>
                  <a:srgbClr val="51626F"/>
                </a:solidFill>
                <a:latin typeface="Arial Bold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Environment Water &amp; Climate Change</a:t>
            </a:r>
            <a:endParaRPr lang="en-GB" altLang="en-US" sz="4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83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B9715-431F-FB0A-D8F8-F21969748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C536823-A4CA-0B1A-D755-CF2BA34A348C}"/>
              </a:ext>
            </a:extLst>
          </p:cNvPr>
          <p:cNvSpPr/>
          <p:nvPr/>
        </p:nvSpPr>
        <p:spPr>
          <a:xfrm>
            <a:off x="-1706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29B7467-6BB5-C91B-C58E-0660AA01F1F9}"/>
              </a:ext>
            </a:extLst>
          </p:cNvPr>
          <p:cNvGrpSpPr/>
          <p:nvPr/>
        </p:nvGrpSpPr>
        <p:grpSpPr>
          <a:xfrm>
            <a:off x="1524000" y="3093886"/>
            <a:ext cx="14505687" cy="4156379"/>
            <a:chOff x="-979083" y="76200"/>
            <a:chExt cx="19340917" cy="5541838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4D87B9C-1E15-C287-EBCF-4548A0BCB1C0}"/>
                </a:ext>
              </a:extLst>
            </p:cNvPr>
            <p:cNvSpPr txBox="1"/>
            <p:nvPr/>
          </p:nvSpPr>
          <p:spPr>
            <a:xfrm>
              <a:off x="0" y="76200"/>
              <a:ext cx="18361834" cy="1447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endParaRPr lang="en-US" sz="7500" dirty="0">
                <a:solidFill>
                  <a:srgbClr val="51626F"/>
                </a:solidFill>
                <a:latin typeface="Gotham Bold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82931AD-868F-57B1-C2AB-01BF4785A138}"/>
                </a:ext>
              </a:extLst>
            </p:cNvPr>
            <p:cNvSpPr txBox="1"/>
            <p:nvPr/>
          </p:nvSpPr>
          <p:spPr>
            <a:xfrm>
              <a:off x="-979083" y="1519004"/>
              <a:ext cx="19340917" cy="2708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indent="0" algn="ctr"/>
              <a:r>
                <a:rPr lang="en-US" sz="6600" b="1" dirty="0">
                  <a:solidFill>
                    <a:srgbClr val="51626F"/>
                  </a:solidFill>
                </a:rPr>
                <a:t>Director of Economic Enterprise &amp; Tourism Development</a:t>
              </a:r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56E168CA-FDAB-5653-9381-681E12A231F7}"/>
                </a:ext>
              </a:extLst>
            </p:cNvPr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054452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CA084-406F-12F8-A166-4871D82AB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10B0F20-7415-6559-0C82-401A01CB4AB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I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group of people on stage with a large screen&#10;&#10;Description automatically generated">
            <a:extLst>
              <a:ext uri="{FF2B5EF4-FFF2-40B4-BE49-F238E27FC236}">
                <a16:creationId xmlns:a16="http://schemas.microsoft.com/office/drawing/2014/main" id="{EEE1DAE1-48A2-AB10-69F4-31333C4ED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8" r="14673" b="17826"/>
          <a:stretch/>
        </p:blipFill>
        <p:spPr>
          <a:xfrm>
            <a:off x="13767853" y="5681957"/>
            <a:ext cx="3965627" cy="3433037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657476D-0FF9-C9D3-DE20-47EBF1A65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24" y="2479575"/>
            <a:ext cx="13175819" cy="556317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Expenditure of €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28,279,500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proposed for 2025 (€</a:t>
            </a:r>
            <a:r>
              <a:rPr lang="en-IE" sz="2800" b="1" dirty="0">
                <a:latin typeface="Arial" panose="020B0604020202020204" pitchFamily="34" charset="0"/>
                <a:cs typeface="Arial" panose="020B0604020202020204" pitchFamily="34" charset="0"/>
              </a:rPr>
              <a:t>1,712,600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ncrease on 2024)</a:t>
            </a:r>
          </a:p>
          <a:p>
            <a:pPr marL="0" lvl="1" indent="0" eaLnBrk="1" hangingPunct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None/>
              <a:defRPr/>
            </a:pPr>
            <a:r>
              <a:rPr lang="en-US" sz="2800" dirty="0">
                <a:solidFill>
                  <a:srgbClr val="51626F"/>
                </a:solidFill>
                <a:latin typeface="Arial Bold"/>
              </a:rPr>
              <a:t>Working with Business &amp; Tourism (Division D &amp; F)</a:t>
            </a:r>
          </a:p>
          <a:p>
            <a:pPr marL="342900" lvl="1" indent="-342900" eaLnBrk="1" hangingPunct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Business Support Fund: €1,000,000</a:t>
            </a:r>
          </a:p>
          <a:p>
            <a:pPr marL="342900" lvl="1" indent="-342900" eaLnBrk="1" hangingPunct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Grange Castle Business Park &amp; Expansion</a:t>
            </a:r>
          </a:p>
          <a:p>
            <a:pPr marL="342900" lvl="1" indent="-342900" eaLnBrk="1" hangingPunct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County Economic Strategy 2025</a:t>
            </a:r>
          </a:p>
          <a:p>
            <a:pPr marL="342900" lvl="1" indent="-342900" eaLnBrk="1" hangingPunct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LEO Grants</a:t>
            </a:r>
          </a:p>
          <a:p>
            <a:pPr marL="342900" lvl="1" indent="-342900" eaLnBrk="1" hangingPunct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Development of Business Networks: : €1,227,400 </a:t>
            </a:r>
          </a:p>
          <a:p>
            <a:pPr marL="342900" lvl="1" indent="-342900" eaLnBrk="1" hangingPunct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12th Lock Masterplan: €1,500,000</a:t>
            </a:r>
          </a:p>
          <a:p>
            <a:pPr marL="342900" lvl="1" indent="-342900" eaLnBrk="1" hangingPunct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Tourism: Dublin Mountains, Rathfarnham Castle &amp; Grand Canal Greenway</a:t>
            </a:r>
          </a:p>
          <a:p>
            <a:pPr marL="342900" lvl="1" indent="-342900" eaLnBrk="1" hangingPunct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Rathfarnham Village Economic Plan: €100,000</a:t>
            </a:r>
          </a:p>
          <a:p>
            <a:pPr marL="342900" lvl="1" indent="-342900" eaLnBrk="1" hangingPunct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Lucan House Masterplan: €190,000</a:t>
            </a:r>
          </a:p>
          <a:p>
            <a:pPr marL="342900" lvl="1" indent="-342900" eaLnBrk="1" hangingPunct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Tallaght Stadium</a:t>
            </a:r>
          </a:p>
          <a:p>
            <a:pPr marL="0" lvl="1" indent="0" eaLnBrk="1" hangingPunct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None/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erial view of a football stadium and a city at night&#10;&#10;Description automatically generated">
            <a:extLst>
              <a:ext uri="{FF2B5EF4-FFF2-40B4-BE49-F238E27FC236}">
                <a16:creationId xmlns:a16="http://schemas.microsoft.com/office/drawing/2014/main" id="{7ED099DB-8CC0-303B-4C7C-1F8D3F312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45892" r="41051" b="11082"/>
          <a:stretch/>
        </p:blipFill>
        <p:spPr>
          <a:xfrm>
            <a:off x="13767854" y="2015262"/>
            <a:ext cx="3965627" cy="7099732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51D31C2E-4998-4417-0B7C-89840AEA8133}"/>
              </a:ext>
            </a:extLst>
          </p:cNvPr>
          <p:cNvSpPr txBox="1"/>
          <p:nvPr/>
        </p:nvSpPr>
        <p:spPr>
          <a:xfrm>
            <a:off x="651681" y="297448"/>
            <a:ext cx="1591238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9600"/>
              </a:lnSpc>
              <a:spcBef>
                <a:spcPct val="0"/>
              </a:spcBef>
              <a:defRPr sz="6600">
                <a:solidFill>
                  <a:srgbClr val="51626F"/>
                </a:solidFill>
                <a:latin typeface="Arial Bold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Economic, Tourism &amp; Enterprise Development </a:t>
            </a:r>
            <a:r>
              <a:rPr lang="en-US" sz="4400" dirty="0"/>
              <a:t>(Division D &amp; F)</a:t>
            </a:r>
            <a:endParaRPr lang="en-GB" altLang="en-US" sz="4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06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544C1-BADE-2B84-CA55-C5841AF2A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C1BF0E-284F-6DA9-763B-8A35B0EBEFB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I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oup of people on stage with a large screen&#10;&#10;Description automatically generated">
            <a:extLst>
              <a:ext uri="{FF2B5EF4-FFF2-40B4-BE49-F238E27FC236}">
                <a16:creationId xmlns:a16="http://schemas.microsoft.com/office/drawing/2014/main" id="{96FCC4D9-2DE6-5EBB-6BC0-C709BCF75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8" r="14673" b="17826"/>
          <a:stretch/>
        </p:blipFill>
        <p:spPr>
          <a:xfrm>
            <a:off x="13767853" y="2025653"/>
            <a:ext cx="3944845" cy="7074682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97C06A8-7277-D135-1CFD-0918E1515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24" y="2479575"/>
            <a:ext cx="13175819" cy="556317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None/>
              <a:defRPr/>
            </a:pPr>
            <a:r>
              <a:rPr lang="en-US" sz="2800" dirty="0">
                <a:solidFill>
                  <a:srgbClr val="51626F"/>
                </a:solidFill>
                <a:latin typeface="Arial Bold"/>
              </a:rPr>
              <a:t>Division F: Managing &amp; Promoting Culture (Division F)</a:t>
            </a:r>
          </a:p>
          <a:p>
            <a:pPr marL="0" lvl="1" indent="0" eaLnBrk="1" hangingPunct="1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None/>
              <a:defRPr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Library Services: €9,950,400  / Arts Programme: €2,974,700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Library Development Plan Strategy 2023-2027 </a:t>
            </a:r>
          </a:p>
          <a:p>
            <a:pPr>
              <a:buClr>
                <a:schemeClr val="tx2"/>
              </a:buClr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Library Branch Running Costs: €1,300,000 </a:t>
            </a:r>
          </a:p>
          <a:p>
            <a:pPr>
              <a:buClr>
                <a:schemeClr val="tx2"/>
              </a:buClr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Books, periodicals &amp; other materials: €1,104,100 	(€3.67 per capita)</a:t>
            </a:r>
          </a:p>
          <a:p>
            <a:pPr>
              <a:buClr>
                <a:schemeClr val="tx2"/>
              </a:buClr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Dublin West Library revenue to capital transfer: €555,000 </a:t>
            </a:r>
          </a:p>
          <a:p>
            <a:pPr>
              <a:buClr>
                <a:schemeClr val="tx2"/>
              </a:buClr>
              <a:defRPr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Music Generation Programme: €414,200 </a:t>
            </a:r>
          </a:p>
          <a:p>
            <a:pPr>
              <a:buClr>
                <a:schemeClr val="tx2"/>
              </a:buClr>
              <a:defRPr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Other Arts Programmes: €378,100 </a:t>
            </a:r>
          </a:p>
          <a:p>
            <a:pPr>
              <a:buClr>
                <a:schemeClr val="tx2"/>
              </a:buClr>
              <a:defRPr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Creative Ireland &amp;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Cruinniú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nÓg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Programmes: €278,800 </a:t>
            </a:r>
          </a:p>
          <a:p>
            <a:pPr>
              <a:buClr>
                <a:schemeClr val="tx2"/>
              </a:buClr>
              <a:defRPr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Live Outdoor Performance Programme: €180,000 </a:t>
            </a:r>
          </a:p>
          <a:p>
            <a:pPr>
              <a:buClr>
                <a:schemeClr val="tx2"/>
              </a:buClr>
              <a:defRPr/>
            </a:pPr>
            <a:r>
              <a:rPr lang="en-IE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Parthalán</a:t>
            </a: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 Place Activation Programme: €100,000 </a:t>
            </a:r>
          </a:p>
          <a:p>
            <a:pPr>
              <a:buClr>
                <a:schemeClr val="tx2"/>
              </a:buClr>
              <a:defRPr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Civic Theatre: €425,400 </a:t>
            </a:r>
          </a:p>
          <a:p>
            <a:pPr>
              <a:buClr>
                <a:schemeClr val="tx2"/>
              </a:buClr>
              <a:defRPr/>
            </a:pPr>
            <a:r>
              <a:rPr lang="en-IE" sz="2800" dirty="0">
                <a:latin typeface="Arial" panose="020B0604020202020204" pitchFamily="34" charset="0"/>
                <a:cs typeface="Arial" panose="020B0604020202020204" pitchFamily="34" charset="0"/>
              </a:rPr>
              <a:t>Rua Red Arts Centre: €460,000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8D0DBFC-1EA8-D3A8-0D2B-CC22EE84C0C0}"/>
              </a:ext>
            </a:extLst>
          </p:cNvPr>
          <p:cNvSpPr txBox="1"/>
          <p:nvPr/>
        </p:nvSpPr>
        <p:spPr>
          <a:xfrm>
            <a:off x="651681" y="297448"/>
            <a:ext cx="1591238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9600"/>
              </a:lnSpc>
              <a:spcBef>
                <a:spcPct val="0"/>
              </a:spcBef>
              <a:defRPr sz="6600">
                <a:solidFill>
                  <a:srgbClr val="51626F"/>
                </a:solidFill>
                <a:latin typeface="Arial Bold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Economic, Tourism &amp; Enterprise Development </a:t>
            </a:r>
            <a:r>
              <a:rPr lang="en-US" sz="4400" dirty="0"/>
              <a:t>(Division D &amp; F)</a:t>
            </a:r>
            <a:endParaRPr lang="en-GB" altLang="en-US" sz="4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04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208C8-7B12-A949-3825-CD2BE6507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7105504-82C5-09AE-CEB4-09912391C893}"/>
              </a:ext>
            </a:extLst>
          </p:cNvPr>
          <p:cNvSpPr/>
          <p:nvPr/>
        </p:nvSpPr>
        <p:spPr>
          <a:xfrm>
            <a:off x="-1706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E6C652B-CA3D-06B1-8EDD-063DA879A1F8}"/>
              </a:ext>
            </a:extLst>
          </p:cNvPr>
          <p:cNvGrpSpPr/>
          <p:nvPr/>
        </p:nvGrpSpPr>
        <p:grpSpPr>
          <a:xfrm>
            <a:off x="1621240" y="3093886"/>
            <a:ext cx="15011400" cy="4156379"/>
            <a:chOff x="-849430" y="76200"/>
            <a:chExt cx="20015201" cy="5541838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68396D1-EF5C-87FF-1E98-B1C977B1EB74}"/>
                </a:ext>
              </a:extLst>
            </p:cNvPr>
            <p:cNvSpPr txBox="1"/>
            <p:nvPr/>
          </p:nvSpPr>
          <p:spPr>
            <a:xfrm>
              <a:off x="0" y="76200"/>
              <a:ext cx="18361834" cy="1447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endParaRPr lang="en-US" sz="7500" dirty="0">
                <a:solidFill>
                  <a:srgbClr val="51626F"/>
                </a:solidFill>
                <a:latin typeface="Gotham Bold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44BE5ED-8D70-F312-F7B2-EF3E86EA2897}"/>
                </a:ext>
              </a:extLst>
            </p:cNvPr>
            <p:cNvSpPr txBox="1"/>
            <p:nvPr/>
          </p:nvSpPr>
          <p:spPr>
            <a:xfrm>
              <a:off x="-849430" y="1183419"/>
              <a:ext cx="20015201" cy="2708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51626F"/>
                  </a:solidFill>
                </a:rPr>
                <a:t>Director of Corporate Performance &amp; Change Management</a:t>
              </a:r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57273C56-2C10-87CB-A635-521AF53BDFF4}"/>
                </a:ext>
              </a:extLst>
            </p:cNvPr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16878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13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7200" dirty="0">
                <a:solidFill>
                  <a:srgbClr val="51626F"/>
                </a:solidFill>
                <a:latin typeface="Arial Bold"/>
              </a:rPr>
              <a:t>Budget Strategy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E7AA54F-BA35-C186-5A90-DACE2E5B8BFE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511596"/>
            <a:ext cx="17335501" cy="72120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"/>
              </a:spcAft>
              <a:buFont typeface="Arial" pitchFamily="34" charset="0"/>
              <a:buNone/>
            </a:pPr>
            <a:r>
              <a:rPr lang="en-IE" altLang="en-US" sz="2800" dirty="0">
                <a:solidFill>
                  <a:srgbClr val="211D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 Property Tax (LPT) to be reduced by 15% for 2025, as approved at October Council meeting</a:t>
            </a:r>
            <a:endParaRPr lang="en-IE" alt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13"/>
              </a:spcAft>
              <a:buFont typeface="Arial" pitchFamily="34" charset="0"/>
              <a:buNone/>
            </a:pPr>
            <a:r>
              <a:rPr lang="en-IE" altLang="en-US" sz="2800" dirty="0">
                <a:solidFill>
                  <a:srgbClr val="211D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proposed increase in Differential Rent Scheme for 2025</a:t>
            </a:r>
          </a:p>
          <a:p>
            <a:pPr marL="0" indent="0">
              <a:spcAft>
                <a:spcPts val="213"/>
              </a:spcAft>
              <a:buFont typeface="Arial" pitchFamily="34" charset="0"/>
              <a:buNone/>
            </a:pPr>
            <a:r>
              <a:rPr lang="en-IE" altLang="en-US" sz="2800" dirty="0">
                <a:solidFill>
                  <a:srgbClr val="211D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proposed increase in Annual Rate on Valuation (ARV) or Commercial Rates Multiplier</a:t>
            </a:r>
          </a:p>
          <a:p>
            <a:pPr marL="0" indent="0">
              <a:spcAft>
                <a:spcPts val="213"/>
              </a:spcAft>
              <a:buFont typeface="Arial" pitchFamily="34" charset="0"/>
              <a:buNone/>
            </a:pPr>
            <a:r>
              <a:rPr lang="en-IE" altLang="en-US" sz="2800" dirty="0">
                <a:solidFill>
                  <a:srgbClr val="211D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Reduction in Commercial Rates Vacancy Scheme proposed from 25% to 0% refund for properties vacant in 2025, subject to approval by Council</a:t>
            </a:r>
          </a:p>
          <a:p>
            <a:pPr marL="0" indent="0">
              <a:spcAft>
                <a:spcPts val="213"/>
              </a:spcAft>
              <a:buFont typeface="Arial" pitchFamily="34" charset="0"/>
              <a:buNone/>
            </a:pPr>
            <a:r>
              <a:rPr lang="en-IE" altLang="en-US" sz="2800" dirty="0">
                <a:solidFill>
                  <a:srgbClr val="211D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Financial supports for small and medium businesses to be maintained in 2025</a:t>
            </a:r>
          </a:p>
          <a:p>
            <a:pPr marL="0" indent="0">
              <a:spcAft>
                <a:spcPts val="213"/>
              </a:spcAft>
              <a:buFont typeface="Arial" pitchFamily="34" charset="0"/>
              <a:buNone/>
            </a:pPr>
            <a:r>
              <a:rPr lang="en-IE" sz="2800" dirty="0">
                <a:solidFill>
                  <a:srgbClr val="211D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 additional provisions for the following:</a:t>
            </a:r>
          </a:p>
          <a:p>
            <a:pPr marL="360363" lvl="1">
              <a:spcAft>
                <a:spcPts val="213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IE" dirty="0">
                <a:solidFill>
                  <a:srgbClr val="211D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Significant expansion of AHB &amp; leasing social housing provision in line with Housing Delivery Action Plan</a:t>
            </a:r>
          </a:p>
          <a:p>
            <a:pPr marL="360363" lvl="1">
              <a:spcAft>
                <a:spcPts val="213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IE" dirty="0">
                <a:solidFill>
                  <a:srgbClr val="211D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Further investment in town/village enhancement &amp; public realm maintenance including trees, laneways, graffiti removal etc.</a:t>
            </a:r>
          </a:p>
          <a:p>
            <a:pPr marL="360363" lvl="1">
              <a:spcAft>
                <a:spcPts val="213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IE" dirty="0">
                <a:solidFill>
                  <a:srgbClr val="211D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 centre developments &amp; community supports</a:t>
            </a:r>
          </a:p>
          <a:p>
            <a:pPr marL="360363" lvl="1">
              <a:spcAft>
                <a:spcPts val="213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IE" dirty="0">
                <a:solidFill>
                  <a:srgbClr val="211D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Economic, tourism and heritage projects</a:t>
            </a:r>
          </a:p>
          <a:p>
            <a:pPr marL="360363" lvl="1">
              <a:spcAft>
                <a:spcPts val="213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IE" dirty="0">
                <a:solidFill>
                  <a:srgbClr val="211D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Park, playground, </a:t>
            </a:r>
            <a:r>
              <a:rPr lang="en-IE" dirty="0" err="1">
                <a:solidFill>
                  <a:srgbClr val="211D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teenspace</a:t>
            </a:r>
            <a:r>
              <a:rPr lang="en-IE" dirty="0">
                <a:solidFill>
                  <a:srgbClr val="211D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outdoor furniture upgrades</a:t>
            </a:r>
          </a:p>
          <a:p>
            <a:pPr marL="360363" lvl="1">
              <a:spcAft>
                <a:spcPts val="213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IE" dirty="0">
                <a:solidFill>
                  <a:srgbClr val="211D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Safety, inclusivity and accessibility initiatives</a:t>
            </a:r>
          </a:p>
          <a:p>
            <a:pPr lvl="1">
              <a:spcAft>
                <a:spcPts val="213"/>
              </a:spcAft>
              <a:buFont typeface="Symbol" panose="05050102010706020507" pitchFamily="18" charset="2"/>
              <a:buChar char=""/>
            </a:pPr>
            <a:endParaRPr lang="en-IE" sz="1400" dirty="0">
              <a:latin typeface="WHCUEL+Arial-BoldM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FB763-6FFC-4F22-7997-091E27D84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2D18BD0-D99C-AA68-F252-935508CC7C0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05725-ADEE-9CBE-17F7-BF2D1C856C73}"/>
              </a:ext>
            </a:extLst>
          </p:cNvPr>
          <p:cNvSpPr txBox="1">
            <a:spLocks/>
          </p:cNvSpPr>
          <p:nvPr/>
        </p:nvSpPr>
        <p:spPr>
          <a:xfrm>
            <a:off x="810491" y="2615044"/>
            <a:ext cx="15940094" cy="56526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80000"/>
              </a:lnSpc>
              <a:spcAft>
                <a:spcPts val="500"/>
              </a:spcAft>
              <a:buClr>
                <a:schemeClr val="tx2"/>
              </a:buClr>
              <a:buSzPct val="70000"/>
              <a:buNone/>
              <a:defRPr/>
            </a:pPr>
            <a:r>
              <a:rPr lang="en-GB" altLang="en-US" sz="2800" dirty="0">
                <a:solidFill>
                  <a:srgbClr val="51626F"/>
                </a:solidFill>
                <a:latin typeface="Arial Bold"/>
              </a:rPr>
              <a:t>Division D Development Management </a:t>
            </a:r>
          </a:p>
          <a:p>
            <a:pPr marL="342900" lvl="1" indent="-342900" fontAlgn="base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D06 Participatory Budgeting initiative €300,000</a:t>
            </a:r>
          </a:p>
          <a:p>
            <a:pPr marL="342900" lvl="1" indent="-342900" fontAlgn="base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tabLst>
                <a:tab pos="1790700" algn="l"/>
              </a:tabLst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D06 Diversity in Local Government €10,000</a:t>
            </a:r>
          </a:p>
          <a:p>
            <a:pPr marL="342900" lvl="1" indent="-342900" fontAlgn="base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tabLst>
                <a:tab pos="1790700" algn="l"/>
              </a:tabLst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D09 Twinning €20,000</a:t>
            </a:r>
          </a:p>
          <a:p>
            <a:pPr marL="342900" lvl="1" indent="-342900" fontAlgn="base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tabLst>
                <a:tab pos="1790700" algn="l"/>
              </a:tabLst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D09 Eastern and Midland Regional Assembly (EMRA) annual contribution €262,30</a:t>
            </a:r>
          </a:p>
          <a:p>
            <a:pPr marL="0" lvl="1" indent="0" fontAlgn="base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None/>
              <a:tabLst>
                <a:tab pos="360363" algn="l"/>
                <a:tab pos="1790700" algn="l"/>
              </a:tabLst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	(79% increase in since 2023)</a:t>
            </a:r>
          </a:p>
          <a:p>
            <a:pPr marL="342900" lvl="1" indent="-342900" fontAlgn="base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fontAlgn="base">
              <a:lnSpc>
                <a:spcPct val="80000"/>
              </a:lnSpc>
              <a:spcAft>
                <a:spcPts val="500"/>
              </a:spcAft>
              <a:buClr>
                <a:schemeClr val="tx2"/>
              </a:buClr>
              <a:buSzPct val="70000"/>
              <a:buNone/>
              <a:defRPr/>
            </a:pPr>
            <a:r>
              <a:rPr lang="en-GB" altLang="en-US" dirty="0">
                <a:solidFill>
                  <a:srgbClr val="51626F"/>
                </a:solidFill>
                <a:latin typeface="Arial Bold"/>
              </a:rPr>
              <a:t>Division H –Miscellaneous Services</a:t>
            </a:r>
          </a:p>
          <a:p>
            <a:pPr marL="342900" lvl="1" indent="-342900" fontAlgn="base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H04 Franchise Costs Register of Electors and Local Elections €744,700</a:t>
            </a:r>
          </a:p>
          <a:p>
            <a:pPr marL="342900" lvl="1" indent="-342900" fontAlgn="base"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H09 Local Representation and Civic Leadership €2,002,300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21CEEC9-AE7B-DC7D-68AF-610E1457A1DA}"/>
              </a:ext>
            </a:extLst>
          </p:cNvPr>
          <p:cNvSpPr txBox="1"/>
          <p:nvPr/>
        </p:nvSpPr>
        <p:spPr>
          <a:xfrm>
            <a:off x="838200" y="310515"/>
            <a:ext cx="159123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9600"/>
              </a:lnSpc>
              <a:spcBef>
                <a:spcPct val="0"/>
              </a:spcBef>
              <a:defRPr sz="6600">
                <a:solidFill>
                  <a:srgbClr val="51626F"/>
                </a:solidFill>
                <a:latin typeface="Arial Bold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400" dirty="0">
                <a:solidFill>
                  <a:srgbClr val="51626F"/>
                </a:solidFill>
                <a:latin typeface="Arial Bold"/>
              </a:rPr>
              <a:t>Corporate Performance &amp; Change Management </a:t>
            </a:r>
            <a:r>
              <a:rPr lang="en-US" sz="4400" dirty="0"/>
              <a:t>(Division D &amp; H)</a:t>
            </a:r>
            <a:endParaRPr lang="en-GB" altLang="en-US" sz="4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90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1D5B0-EE86-25BA-4CAB-753B4A143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C92BA33-2856-82D9-52C0-194580F2BF9D}"/>
              </a:ext>
            </a:extLst>
          </p:cNvPr>
          <p:cNvSpPr/>
          <p:nvPr/>
        </p:nvSpPr>
        <p:spPr>
          <a:xfrm>
            <a:off x="-1706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sz="2000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0924AB5-58BC-CAE3-D5C1-8416470FB47B}"/>
              </a:ext>
            </a:extLst>
          </p:cNvPr>
          <p:cNvGrpSpPr/>
          <p:nvPr/>
        </p:nvGrpSpPr>
        <p:grpSpPr>
          <a:xfrm>
            <a:off x="1524000" y="3093886"/>
            <a:ext cx="14505687" cy="4156379"/>
            <a:chOff x="-979083" y="76200"/>
            <a:chExt cx="19340917" cy="5541838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977559D-B838-5356-B2EB-955B3D8D346C}"/>
                </a:ext>
              </a:extLst>
            </p:cNvPr>
            <p:cNvSpPr txBox="1"/>
            <p:nvPr/>
          </p:nvSpPr>
          <p:spPr>
            <a:xfrm>
              <a:off x="0" y="76200"/>
              <a:ext cx="18361834" cy="1447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endParaRPr lang="en-US" sz="7500" b="1" dirty="0">
                <a:solidFill>
                  <a:srgbClr val="51626F"/>
                </a:solidFill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2CF5793-D6F9-C21C-7E7A-9A85ACD600D5}"/>
                </a:ext>
              </a:extLst>
            </p:cNvPr>
            <p:cNvSpPr txBox="1"/>
            <p:nvPr/>
          </p:nvSpPr>
          <p:spPr>
            <a:xfrm>
              <a:off x="-979083" y="2202753"/>
              <a:ext cx="19340917" cy="6954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r>
                <a:rPr lang="en-US" sz="6600" b="1" dirty="0">
                  <a:solidFill>
                    <a:srgbClr val="51626F"/>
                  </a:solidFill>
                </a:rPr>
                <a:t>Director of Finance</a:t>
              </a:r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4953AC47-7724-A043-15F2-DD82BA4073BF}"/>
                </a:ext>
              </a:extLst>
            </p:cNvPr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 b="1"/>
            </a:p>
          </p:txBody>
        </p:sp>
      </p:grpSp>
    </p:spTree>
    <p:extLst>
      <p:ext uri="{BB962C8B-B14F-4D97-AF65-F5344CB8AC3E}">
        <p14:creationId xmlns:p14="http://schemas.microsoft.com/office/powerpoint/2010/main" val="417397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39DA4-680F-C1F1-DFE2-7AFCA47B1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1362C02-4740-9BC9-D023-FB2C73D312B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29D9A7-222D-102E-4816-3E33D70E5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439577"/>
              </p:ext>
            </p:extLst>
          </p:nvPr>
        </p:nvGraphicFramePr>
        <p:xfrm>
          <a:off x="1143000" y="1790700"/>
          <a:ext cx="15316200" cy="708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6672">
                  <a:extLst>
                    <a:ext uri="{9D8B030D-6E8A-4147-A177-3AD203B41FA5}">
                      <a16:colId xmlns:a16="http://schemas.microsoft.com/office/drawing/2014/main" val="1705029693"/>
                    </a:ext>
                  </a:extLst>
                </a:gridCol>
                <a:gridCol w="3119128">
                  <a:extLst>
                    <a:ext uri="{9D8B030D-6E8A-4147-A177-3AD203B41FA5}">
                      <a16:colId xmlns:a16="http://schemas.microsoft.com/office/drawing/2014/main" val="3974250606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437474461"/>
                    </a:ext>
                  </a:extLst>
                </a:gridCol>
              </a:tblGrid>
              <a:tr h="524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5162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Division H: Miscellaneous Services</a:t>
                      </a:r>
                      <a:endParaRPr lang="en-IE" sz="2800" kern="1200" dirty="0">
                        <a:solidFill>
                          <a:srgbClr val="5162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800" b="1" kern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IE" sz="2800" b="1" kern="1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006032"/>
                  </a:ext>
                </a:extLst>
              </a:tr>
              <a:tr h="461345">
                <a:tc>
                  <a:txBody>
                    <a:bodyPr/>
                    <a:lstStyle/>
                    <a:p>
                      <a:r>
                        <a:rPr lang="en-IE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€11.7m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€12.3m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693315"/>
                  </a:ext>
                </a:extLst>
              </a:tr>
              <a:tr h="474653">
                <a:tc>
                  <a:txBody>
                    <a:bodyPr/>
                    <a:lstStyle/>
                    <a:p>
                      <a:r>
                        <a:rPr lang="en-IE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€24.1m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€21.2m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578134"/>
                  </a:ext>
                </a:extLst>
              </a:tr>
              <a:tr h="390444">
                <a:tc>
                  <a:txBody>
                    <a:bodyPr/>
                    <a:lstStyle/>
                    <a:p>
                      <a:endParaRPr lang="en-I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(€12.4m)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(€8.9m)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093738"/>
                  </a:ext>
                </a:extLst>
              </a:tr>
              <a:tr h="20728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500"/>
                        </a:spcAft>
                        <a:buClr>
                          <a:schemeClr val="tx2"/>
                        </a:buClr>
                        <a:buSzPct val="70000"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rgbClr val="5162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906622"/>
                  </a:ext>
                </a:extLst>
              </a:tr>
              <a:tr h="493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rgbClr val="5162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Division H03: Administration of Rates Expenditure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800" b="1" kern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IE" sz="2800" b="1" kern="1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452435"/>
                  </a:ext>
                </a:extLst>
              </a:tr>
              <a:tr h="37459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Refund due to Vacancy</a:t>
                      </a:r>
                      <a:endParaRPr lang="en-I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€0.8m</a:t>
                      </a:r>
                      <a:endParaRPr lang="en-I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€1.625m</a:t>
                      </a:r>
                      <a:endParaRPr lang="en-I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84924"/>
                  </a:ext>
                </a:extLst>
              </a:tr>
              <a:tr h="32887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Provision for Irrecoverable Rates</a:t>
                      </a:r>
                      <a:endParaRPr lang="en-I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€3.6m</a:t>
                      </a:r>
                      <a:endParaRPr lang="en-I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€4.0m</a:t>
                      </a:r>
                      <a:endParaRPr lang="en-I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365056"/>
                  </a:ext>
                </a:extLst>
              </a:tr>
              <a:tr h="35052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500"/>
                        </a:spcAft>
                        <a:buClr>
                          <a:schemeClr val="tx2"/>
                        </a:buClr>
                        <a:buSzPct val="70000"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rgbClr val="5162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3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181146"/>
                  </a:ext>
                </a:extLst>
              </a:tr>
              <a:tr h="530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rgbClr val="5162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Division H: Miscellaneous Services - Income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800" b="1" kern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IE" sz="2800" b="1" kern="1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109862"/>
                  </a:ext>
                </a:extLst>
              </a:tr>
              <a:tr h="467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Grants: Payroll Recoupment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€16.7m</a:t>
                      </a:r>
                      <a:endParaRPr lang="en-I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€12.8m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227227"/>
                  </a:ext>
                </a:extLst>
              </a:tr>
              <a:tr h="181826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 &amp; Services:   	</a:t>
                      </a:r>
                    </a:p>
                    <a:p>
                      <a:pPr marL="895350" lvl="2" indent="0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Income</a:t>
                      </a:r>
                    </a:p>
                    <a:p>
                      <a:pPr marL="895350" lvl="2" indent="0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IPB</a:t>
                      </a:r>
                    </a:p>
                    <a:p>
                      <a:pPr marL="895350" lvl="2" indent="0">
                        <a:lnSpc>
                          <a:spcPct val="9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Income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€0.00m</a:t>
                      </a:r>
                    </a:p>
                    <a:p>
                      <a:pPr algn="ctr"/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€1.83m</a:t>
                      </a:r>
                    </a:p>
                    <a:p>
                      <a:pPr algn="ctr"/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€4.5m </a:t>
                      </a:r>
                      <a:endParaRPr lang="en-I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€4.4m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€0.75m</a:t>
                      </a:r>
                    </a:p>
                    <a:p>
                      <a:pPr algn="ctr"/>
                      <a:r>
                        <a:rPr lang="en-IE" alt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€2.4m</a:t>
                      </a:r>
                      <a:endParaRPr lang="en-IE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05602"/>
                  </a:ext>
                </a:extLst>
              </a:tr>
            </a:tbl>
          </a:graphicData>
        </a:graphic>
      </p:graphicFrame>
      <p:sp>
        <p:nvSpPr>
          <p:cNvPr id="10" name="TextBox 5">
            <a:extLst>
              <a:ext uri="{FF2B5EF4-FFF2-40B4-BE49-F238E27FC236}">
                <a16:creationId xmlns:a16="http://schemas.microsoft.com/office/drawing/2014/main" id="{9915354A-CD06-DAC9-CA4E-D02DE8F92CF0}"/>
              </a:ext>
            </a:extLst>
          </p:cNvPr>
          <p:cNvSpPr txBox="1"/>
          <p:nvPr/>
        </p:nvSpPr>
        <p:spPr>
          <a:xfrm>
            <a:off x="838200" y="310515"/>
            <a:ext cx="1591238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9600"/>
              </a:lnSpc>
              <a:spcBef>
                <a:spcPct val="0"/>
              </a:spcBef>
              <a:defRPr sz="6600">
                <a:solidFill>
                  <a:srgbClr val="51626F"/>
                </a:solidFill>
                <a:latin typeface="Arial Bold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400" dirty="0">
                <a:solidFill>
                  <a:srgbClr val="51626F"/>
                </a:solidFill>
                <a:latin typeface="Arial Bold"/>
              </a:rPr>
              <a:t>Finance Dept. </a:t>
            </a:r>
            <a:r>
              <a:rPr lang="en-US" sz="4400" dirty="0"/>
              <a:t>(Division H)</a:t>
            </a:r>
            <a:endParaRPr lang="en-GB" altLang="en-US" sz="4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69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F43E5-48C5-B5AC-D6DF-C98A6B01C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00FB4B-03D3-59BC-93BE-4C73333138A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F65B0A5-55C1-F3CC-B258-0E7C778DEEA5}"/>
              </a:ext>
            </a:extLst>
          </p:cNvPr>
          <p:cNvSpPr txBox="1"/>
          <p:nvPr/>
        </p:nvSpPr>
        <p:spPr>
          <a:xfrm>
            <a:off x="990600" y="190500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solidFill>
                  <a:srgbClr val="51626F"/>
                </a:solidFill>
                <a:latin typeface="Arial Bold"/>
              </a:rPr>
              <a:t>Draft Budget 2025 &amp; Adopted 2024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777A93-E95A-0489-5FD5-C23A28A70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9517"/>
              </p:ext>
            </p:extLst>
          </p:nvPr>
        </p:nvGraphicFramePr>
        <p:xfrm>
          <a:off x="499846" y="1425326"/>
          <a:ext cx="17288308" cy="7686292"/>
        </p:xfrm>
        <a:graphic>
          <a:graphicData uri="http://schemas.openxmlformats.org/drawingml/2006/table">
            <a:tbl>
              <a:tblPr/>
              <a:tblGrid>
                <a:gridCol w="6555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5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4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3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97902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Divisions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62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Budget Expenditure </a:t>
                      </a:r>
                    </a:p>
                    <a:p>
                      <a:pPr algn="ctr" fontAlgn="b"/>
                      <a:r>
                        <a:rPr lang="en-IE" sz="2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62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  <a:p>
                      <a:pPr algn="ctr" fontAlgn="b"/>
                      <a:r>
                        <a:rPr lang="en-IE" sz="2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Expenditure </a:t>
                      </a:r>
                    </a:p>
                    <a:p>
                      <a:pPr algn="ctr" fontAlgn="b"/>
                      <a:r>
                        <a:rPr lang="en-IE" sz="2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62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Budget     </a:t>
                      </a:r>
                    </a:p>
                    <a:p>
                      <a:pPr algn="ctr" fontAlgn="b"/>
                      <a:r>
                        <a:rPr lang="en-IE" sz="2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Income  </a:t>
                      </a:r>
                    </a:p>
                    <a:p>
                      <a:pPr algn="ctr" fontAlgn="b"/>
                      <a:r>
                        <a:rPr lang="en-IE" sz="2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62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Budget     </a:t>
                      </a:r>
                    </a:p>
                    <a:p>
                      <a:pPr algn="ctr" fontAlgn="b"/>
                      <a:r>
                        <a:rPr lang="en-IE" sz="2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Income    </a:t>
                      </a:r>
                    </a:p>
                    <a:p>
                      <a:pPr algn="ctr" fontAlgn="b"/>
                      <a:r>
                        <a:rPr lang="en-IE" sz="2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62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481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Housing &amp; Building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tabLst>
                          <a:tab pos="2336800" algn="l"/>
                        </a:tabLst>
                      </a:pPr>
                      <a:r>
                        <a:rPr lang="en-GB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€174,288,000</a:t>
                      </a:r>
                      <a:endParaRPr lang="en-IE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€133,274,700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€164,429,000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€122,266,700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481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Road Transport &amp; Safety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€41,879,300</a:t>
                      </a:r>
                      <a:endParaRPr lang="en-IE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€40,756,500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€5,434,600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€5,784,400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481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Water Services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€16,249,300</a:t>
                      </a:r>
                      <a:endParaRPr lang="en-IE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€15,048,600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€10,879,800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€10,142,000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481">
                <a:tc>
                  <a:txBody>
                    <a:bodyPr/>
                    <a:lstStyle/>
                    <a:p>
                      <a:pPr marL="92075" indent="0" algn="l" fontAlgn="b">
                        <a:tabLst>
                          <a:tab pos="92075" algn="l"/>
                        </a:tabLst>
                      </a:pPr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Development Management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€32,960,700</a:t>
                      </a:r>
                      <a:endParaRPr lang="en-IE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€30,285,300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€10,631,400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€9,451,800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481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Environmental Services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€50,938,900</a:t>
                      </a:r>
                      <a:endParaRPr lang="en-IE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€47,733,700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€6,184,600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€7,227,300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481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Recreation &amp; Amenity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€62,096,800</a:t>
                      </a:r>
                      <a:endParaRPr lang="en-IE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€57,239,800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€4,834,000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€4,566,600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481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Agriculture, Education, Health &amp; Welfare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€1,757,100</a:t>
                      </a:r>
                      <a:endParaRPr lang="en-IE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€1,630,500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€605,600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€689,200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481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Miscellaneous Services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€11,772,100</a:t>
                      </a:r>
                      <a:endParaRPr lang="en-IE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€12,352,000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IE" sz="2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€24,068,200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€21,251,000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9163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62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€391,942,200</a:t>
                      </a:r>
                    </a:p>
                  </a:txBody>
                  <a:tcPr marL="9525" marR="9525" marT="9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62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€338,321,100</a:t>
                      </a:r>
                    </a:p>
                  </a:txBody>
                  <a:tcPr marL="9525" marR="9525" marT="9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62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€227,067,200</a:t>
                      </a:r>
                    </a:p>
                  </a:txBody>
                  <a:tcPr marL="9525" marR="9525" marT="9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62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€181,379,000</a:t>
                      </a:r>
                    </a:p>
                  </a:txBody>
                  <a:tcPr marL="9525" marR="9525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62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Local Property Tax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€11,704,800</a:t>
                      </a:r>
                      <a:endParaRPr lang="en-IE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€11,509,600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Rates</a:t>
                      </a: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D95E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D95E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€153,170,200</a:t>
                      </a:r>
                      <a:endParaRPr lang="en-IE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€145,432,500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62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62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62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€391,942,200</a:t>
                      </a:r>
                    </a:p>
                  </a:txBody>
                  <a:tcPr marL="9525" marR="9525" marT="9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62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€338,321,100</a:t>
                      </a:r>
                    </a:p>
                  </a:txBody>
                  <a:tcPr marL="9525" marR="9525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62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99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9D4AC-9B97-CA50-4B76-2211AE433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040CD45-979E-0639-136B-DB8D1DCCACB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34272EB-7DEF-A852-045E-32140EAFF7FF}"/>
              </a:ext>
            </a:extLst>
          </p:cNvPr>
          <p:cNvSpPr txBox="1"/>
          <p:nvPr/>
        </p:nvSpPr>
        <p:spPr>
          <a:xfrm>
            <a:off x="685800" y="404793"/>
            <a:ext cx="14735392" cy="1133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9600"/>
              </a:lnSpc>
              <a:spcBef>
                <a:spcPct val="0"/>
              </a:spcBef>
              <a:defRPr sz="7200">
                <a:solidFill>
                  <a:srgbClr val="51626F"/>
                </a:solidFill>
                <a:latin typeface="Arial Bold"/>
              </a:defRPr>
            </a:lvl1pPr>
          </a:lstStyle>
          <a:p>
            <a:r>
              <a:rPr lang="en-US" dirty="0"/>
              <a:t>Revenue Expenditure 2025 v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5EE93-4BCF-12FB-9B6A-618B525C1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08" y="1943100"/>
            <a:ext cx="1636438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6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1E9DB-CD6F-222C-741E-6711F80B1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8E15539-D757-8DF6-D453-1D2FE4E8BC1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E22469C-D04E-3004-2CBC-213D17891ECD}"/>
              </a:ext>
            </a:extLst>
          </p:cNvPr>
          <p:cNvSpPr txBox="1"/>
          <p:nvPr/>
        </p:nvSpPr>
        <p:spPr>
          <a:xfrm>
            <a:off x="1028700" y="257175"/>
            <a:ext cx="15912385" cy="1081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9600"/>
              </a:lnSpc>
              <a:spcBef>
                <a:spcPct val="0"/>
              </a:spcBef>
              <a:defRPr sz="7200">
                <a:solidFill>
                  <a:srgbClr val="51626F"/>
                </a:solidFill>
                <a:latin typeface="Arial Bold"/>
              </a:defRPr>
            </a:lvl1pPr>
          </a:lstStyle>
          <a:p>
            <a:r>
              <a:rPr lang="en-US" dirty="0"/>
              <a:t>Sources of Expenditure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E4AE80-EDB7-D223-B8AF-9385FE41F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349097"/>
              </p:ext>
            </p:extLst>
          </p:nvPr>
        </p:nvGraphicFramePr>
        <p:xfrm>
          <a:off x="-381001" y="1599508"/>
          <a:ext cx="17322085" cy="842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955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C7D27-561A-2F38-A667-5FE31F7E3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742E5B0-6326-D202-D6AA-E0A435137D4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DEAB6B0-8389-4AD3-8B84-AEAD527469C5}"/>
              </a:ext>
            </a:extLst>
          </p:cNvPr>
          <p:cNvSpPr txBox="1"/>
          <p:nvPr/>
        </p:nvSpPr>
        <p:spPr>
          <a:xfrm>
            <a:off x="1028700" y="257175"/>
            <a:ext cx="15912385" cy="1081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9600"/>
              </a:lnSpc>
              <a:spcBef>
                <a:spcPct val="0"/>
              </a:spcBef>
              <a:defRPr sz="7200">
                <a:solidFill>
                  <a:srgbClr val="51626F"/>
                </a:solidFill>
                <a:latin typeface="Arial Bold"/>
              </a:defRPr>
            </a:lvl1pPr>
          </a:lstStyle>
          <a:p>
            <a:r>
              <a:rPr lang="en-US" dirty="0"/>
              <a:t>Revenue Income 2025 v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3CEED1-0F3A-F1B5-C88B-754FC03DD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866900"/>
            <a:ext cx="1653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3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55676-C5CB-A7F7-4E33-CB12D208C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2187C72-1050-87C1-E7C0-3D9D5AC33AE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7048049-D04C-DE29-63E3-DA36EEC822BC}"/>
              </a:ext>
            </a:extLst>
          </p:cNvPr>
          <p:cNvSpPr txBox="1"/>
          <p:nvPr/>
        </p:nvSpPr>
        <p:spPr>
          <a:xfrm>
            <a:off x="1028700" y="257175"/>
            <a:ext cx="15912385" cy="1081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9600"/>
              </a:lnSpc>
              <a:spcBef>
                <a:spcPct val="0"/>
              </a:spcBef>
              <a:defRPr sz="7200">
                <a:solidFill>
                  <a:srgbClr val="51626F"/>
                </a:solidFill>
                <a:latin typeface="Arial Bold"/>
              </a:defRPr>
            </a:lvl1pPr>
          </a:lstStyle>
          <a:p>
            <a:r>
              <a:rPr lang="en-US" dirty="0"/>
              <a:t>Sources of Income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4AA54AC-51F3-2ED3-19D6-D62CCB5EA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85541"/>
              </p:ext>
            </p:extLst>
          </p:nvPr>
        </p:nvGraphicFramePr>
        <p:xfrm>
          <a:off x="2514600" y="1485900"/>
          <a:ext cx="12649200" cy="753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974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F7E574CD-2D57-C91B-81F5-5781AFE72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20AFE7E-4E8D-F538-4388-D3F28C8C90F2}"/>
              </a:ext>
            </a:extLst>
          </p:cNvPr>
          <p:cNvSpPr/>
          <p:nvPr/>
        </p:nvSpPr>
        <p:spPr>
          <a:xfrm>
            <a:off x="-1706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4D5B3E0-07F9-FF9A-AA51-2A3377541744}"/>
              </a:ext>
            </a:extLst>
          </p:cNvPr>
          <p:cNvGrpSpPr/>
          <p:nvPr/>
        </p:nvGrpSpPr>
        <p:grpSpPr>
          <a:xfrm>
            <a:off x="2258312" y="3093886"/>
            <a:ext cx="13771375" cy="4156379"/>
            <a:chOff x="0" y="76200"/>
            <a:chExt cx="18361834" cy="5541838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9051E86-E723-898A-62D2-BB4F0E0F70F2}"/>
                </a:ext>
              </a:extLst>
            </p:cNvPr>
            <p:cNvSpPr txBox="1"/>
            <p:nvPr/>
          </p:nvSpPr>
          <p:spPr>
            <a:xfrm>
              <a:off x="0" y="76200"/>
              <a:ext cx="18361834" cy="1447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endParaRPr lang="en-US" sz="7500" dirty="0">
                <a:solidFill>
                  <a:srgbClr val="51626F"/>
                </a:solidFill>
                <a:latin typeface="Gotham Bold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C00D5ED-6CF6-D26A-FE14-C435C1CD6CFE}"/>
                </a:ext>
              </a:extLst>
            </p:cNvPr>
            <p:cNvSpPr txBox="1"/>
            <p:nvPr/>
          </p:nvSpPr>
          <p:spPr>
            <a:xfrm>
              <a:off x="0" y="1183419"/>
              <a:ext cx="18361834" cy="2708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51626F"/>
                  </a:solidFill>
                </a:rPr>
                <a:t>Director of Housing, Social &amp; Community Development</a:t>
              </a:r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6F163BB1-29A5-FA53-D168-9F9C22002C94}"/>
                </a:ext>
              </a:extLst>
            </p:cNvPr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05707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75DE3-C426-313C-EBEB-97FD4B1A4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00ACAFF-8131-9805-10A6-CD922ACE3B8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7BBBB67-873B-2667-CB9D-3D691D6978B1}"/>
              </a:ext>
            </a:extLst>
          </p:cNvPr>
          <p:cNvSpPr txBox="1"/>
          <p:nvPr/>
        </p:nvSpPr>
        <p:spPr>
          <a:xfrm>
            <a:off x="692728" y="404793"/>
            <a:ext cx="15912385" cy="1133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9600"/>
              </a:lnSpc>
              <a:spcBef>
                <a:spcPct val="0"/>
              </a:spcBef>
              <a:defRPr sz="7200">
                <a:solidFill>
                  <a:srgbClr val="51626F"/>
                </a:solidFill>
                <a:latin typeface="Arial Bold"/>
              </a:defRPr>
            </a:lvl1pPr>
          </a:lstStyle>
          <a:p>
            <a:r>
              <a:rPr lang="en-US" sz="6600" dirty="0"/>
              <a:t>Housing (Division A)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7D6104-8931-2EC9-7549-EC3DE3B4265B}"/>
              </a:ext>
            </a:extLst>
          </p:cNvPr>
          <p:cNvSpPr txBox="1">
            <a:spLocks/>
          </p:cNvSpPr>
          <p:nvPr/>
        </p:nvSpPr>
        <p:spPr>
          <a:xfrm>
            <a:off x="554182" y="1866900"/>
            <a:ext cx="12954000" cy="70063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Expenditure of €</a:t>
            </a:r>
            <a:r>
              <a:rPr lang="en-IE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174,288,000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proposed for 2025 (€41,013,000 increase on 2024)</a:t>
            </a: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€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104,567,500: for the provision of AHB, RAS and Leased properties</a:t>
            </a:r>
            <a:endParaRPr lang="en-IE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€21,894,100: maintenance of over 10,000 homes including €7,799,000 for re-lets/rightsizing transfers &amp; €2,000,000 transfer to planned maintenance fund</a:t>
            </a: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€12,880,600: supporting housing strategy, construction and delivery including Part V</a:t>
            </a: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€6,970,900: for homeless services provided directly and with DRHE</a:t>
            </a: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€7,296,400: housing grants &amp; supports for disabled/older persons and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Travellers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€6,027,900: loans &amp; rents assessment (including debt management)</a:t>
            </a:r>
            <a:endParaRPr lang="en-IE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€5,980,000: estate &amp; tenancy management including housing welfare supports</a:t>
            </a:r>
            <a:endParaRPr lang="en-IE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€2,818,900 for vacant property refurbishment grants</a:t>
            </a: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€1,663,000: private rented inspections</a:t>
            </a:r>
          </a:p>
          <a:p>
            <a:pPr marL="0" indent="0">
              <a:spcBef>
                <a:spcPts val="500"/>
              </a:spcBef>
              <a:buClr>
                <a:schemeClr val="tx2"/>
              </a:buClr>
              <a:buSzPct val="100000"/>
              <a:buNone/>
              <a:defRPr/>
            </a:pPr>
            <a:endParaRPr lang="en-IE" altLang="en-US" sz="2600" dirty="0"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Income of </a:t>
            </a:r>
            <a:r>
              <a:rPr lang="en-IE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€164,429,000 projected for 2025 (€42,162,300 increase on 2024)</a:t>
            </a: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DHLGH funding: €103,056,600 for AHB /RAS/ Leasing  supply in addition to funding for: Re-lets, Traveller accommodation, housing grants, private inspections etc.</a:t>
            </a: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Projected combined rental income of €40,261,400</a:t>
            </a:r>
          </a:p>
          <a:p>
            <a:endParaRPr lang="en-IE" sz="2600" dirty="0"/>
          </a:p>
        </p:txBody>
      </p:sp>
      <p:pic>
        <p:nvPicPr>
          <p:cNvPr id="7" name="Picture 6" descr="A sign in front of a building&#10;&#10;Description automatically generated">
            <a:extLst>
              <a:ext uri="{FF2B5EF4-FFF2-40B4-BE49-F238E27FC236}">
                <a16:creationId xmlns:a16="http://schemas.microsoft.com/office/drawing/2014/main" id="{662A479A-02F6-E791-B398-011C0C7D85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1714500"/>
            <a:ext cx="4006185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6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6B090-2E1C-CC08-786E-47C16392D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13009A5-0144-7F86-DAB8-F8B2CF86B0F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8043334-7985-36B5-65E8-23C2E43B3D06}"/>
              </a:ext>
            </a:extLst>
          </p:cNvPr>
          <p:cNvSpPr txBox="1"/>
          <p:nvPr/>
        </p:nvSpPr>
        <p:spPr>
          <a:xfrm>
            <a:off x="651681" y="297448"/>
            <a:ext cx="15912385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9600"/>
              </a:lnSpc>
              <a:spcBef>
                <a:spcPct val="0"/>
              </a:spcBef>
              <a:defRPr sz="6600">
                <a:solidFill>
                  <a:srgbClr val="51626F"/>
                </a:solidFill>
                <a:latin typeface="Arial Bold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Social &amp; Community Development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(Parts of Division D, F &amp; 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0C88A-757D-7441-6A9D-256E97B512FD}"/>
              </a:ext>
            </a:extLst>
          </p:cNvPr>
          <p:cNvSpPr txBox="1">
            <a:spLocks/>
          </p:cNvSpPr>
          <p:nvPr/>
        </p:nvSpPr>
        <p:spPr>
          <a:xfrm>
            <a:off x="606418" y="2057400"/>
            <a:ext cx="13490582" cy="723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altLang="en-US" sz="2800" dirty="0">
                <a:solidFill>
                  <a:srgbClr val="51626F"/>
                </a:solidFill>
                <a:latin typeface="Arial Bold"/>
              </a:rPr>
              <a:t>Social Inclusion &amp; Interagency (Division D)</a:t>
            </a:r>
            <a:endParaRPr lang="en-IE" alt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€3,536,800: </a:t>
            </a:r>
            <a:r>
              <a:rPr lang="en-IE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Inclusion and Community Activation Programme  (</a:t>
            </a: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SICAP)</a:t>
            </a: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€</a:t>
            </a: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1,403,100: Various additional social inclusion, interagency, integration, younger &amp; older person’s initiatives, and €75,000 to support the new Community Safety Partnership</a:t>
            </a:r>
            <a:endParaRPr lang="en-IE" altLang="en-US" sz="2600" dirty="0"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51626F"/>
                </a:solidFill>
                <a:latin typeface="Arial Bold"/>
              </a:rPr>
              <a:t>Community Development &amp; Sports (Division F)</a:t>
            </a:r>
            <a:endParaRPr lang="en-IE" altLang="en-US" sz="2800" dirty="0">
              <a:solidFill>
                <a:srgbClr val="51626F"/>
              </a:solidFill>
              <a:latin typeface="Arial Bold"/>
            </a:endParaRP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€1,856,100: community facilities including solar panel installations &amp; virtual scanning</a:t>
            </a: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€720,000: community &amp; sports grants and community infrastructure fund</a:t>
            </a:r>
            <a:endParaRPr lang="en-IE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€329,000:</a:t>
            </a:r>
            <a:r>
              <a:rPr lang="en-IE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community events &amp; projects including St. Patricks Day Festival in Tallaght</a:t>
            </a: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€350,000</a:t>
            </a:r>
            <a:r>
              <a:rPr lang="en-IE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new Whitechurch sports facility &amp; €250,000 for fit-out of new youth facilities </a:t>
            </a:r>
            <a:endParaRPr lang="en-IE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€1,291,400: Active South Dublin and other sports, physical activity &amp; wellbeing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contributions to sporting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(including €25,000 to Special Olympics Ireland) &amp; access to sports/leisure facilities </a:t>
            </a: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US" altLang="en-US" sz="2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€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2,096,000: CE schemes &amp; €461,900 for Community CCTV operational costs</a:t>
            </a:r>
            <a:endParaRPr lang="en-IE" altLang="en-US" sz="2600" dirty="0"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51626F"/>
                </a:solidFill>
                <a:latin typeface="Arial Bold"/>
              </a:rPr>
              <a:t>Miscellaneous (Division G)</a:t>
            </a:r>
            <a:endParaRPr lang="en-IE" altLang="en-US" sz="2800" dirty="0">
              <a:solidFill>
                <a:srgbClr val="51626F"/>
              </a:solidFill>
              <a:latin typeface="Arial Bold"/>
            </a:endParaRPr>
          </a:p>
          <a:p>
            <a:pPr>
              <a:spcBef>
                <a:spcPts val="500"/>
              </a:spcBef>
              <a:buClr>
                <a:schemeClr val="tx2"/>
              </a:buClr>
              <a:buSzPct val="100000"/>
              <a:defRPr/>
            </a:pPr>
            <a:r>
              <a:rPr lang="en-IE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€128,500: school meals programme (22 schools) &amp; €52,500 education/sports bursaries</a:t>
            </a:r>
            <a:endParaRPr lang="en-I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BFD23A-FD56-A9FC-F3F1-8A236BDA7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800" y="1866901"/>
            <a:ext cx="3479381" cy="3594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27B689-D63C-B223-5E0D-0E332221F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800" y="5666509"/>
            <a:ext cx="3479381" cy="34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17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3102</TotalTime>
  <Words>1907</Words>
  <Application>Microsoft Office PowerPoint</Application>
  <PresentationFormat>Custom</PresentationFormat>
  <Paragraphs>270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 Bold</vt:lpstr>
      <vt:lpstr>Calibri</vt:lpstr>
      <vt:lpstr>Arial</vt:lpstr>
      <vt:lpstr>Aptos</vt:lpstr>
      <vt:lpstr>WHCUEL+Arial-BoldMT</vt:lpstr>
      <vt:lpstr>Wingdings</vt:lpstr>
      <vt:lpstr>Symbol</vt:lpstr>
      <vt:lpstr>Gotham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Ronan Fitzgerald</dc:creator>
  <cp:lastModifiedBy>Angela O’Melia</cp:lastModifiedBy>
  <cp:revision>25</cp:revision>
  <dcterms:created xsi:type="dcterms:W3CDTF">2006-08-16T00:00:00Z</dcterms:created>
  <dcterms:modified xsi:type="dcterms:W3CDTF">2024-11-14T10:37:52Z</dcterms:modified>
  <dc:identifier>DAGCkzqZMNw</dc:identifier>
</cp:coreProperties>
</file>