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3" r:id="rId4"/>
    <p:sldId id="264" r:id="rId5"/>
    <p:sldId id="265" r:id="rId6"/>
    <p:sldId id="266" r:id="rId7"/>
    <p:sldId id="268"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18288000" cy="10287000"/>
  <p:notesSz cx="6808788" cy="9940925"/>
  <p:embeddedFontLst>
    <p:embeddedFont>
      <p:font typeface="Arial Bold" panose="020B0704020202020204" pitchFamily="34" charset="0"/>
      <p:regular r:id="rId30"/>
      <p:bold r:id="rId31"/>
    </p:embeddedFont>
    <p:embeddedFont>
      <p:font typeface="Gotham Bold"/>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IE" sz="1300" b="1" i="0" u="none" strike="noStrike" baseline="0">
                <a:solidFill>
                  <a:srgbClr val="FFFFFF"/>
                </a:solidFill>
                <a:latin typeface="Calibri"/>
              </a:rPr>
              <a:t>Inner Ring 2025</a:t>
            </a:r>
          </a:p>
          <a:p>
            <a:pPr>
              <a:defRPr sz="1000" b="0" i="0" u="none" strike="noStrike" baseline="0">
                <a:solidFill>
                  <a:srgbClr val="000000"/>
                </a:solidFill>
                <a:latin typeface="Calibri"/>
                <a:ea typeface="Calibri"/>
                <a:cs typeface="Calibri"/>
              </a:defRPr>
            </a:pPr>
            <a:r>
              <a:rPr lang="en-IE" sz="1300" b="1" i="0" u="none" strike="noStrike" baseline="0">
                <a:solidFill>
                  <a:srgbClr val="FFFFFF"/>
                </a:solidFill>
                <a:latin typeface="Calibri"/>
              </a:rPr>
              <a:t>Outer Ring 2024</a:t>
            </a:r>
          </a:p>
        </c:rich>
      </c:tx>
      <c:layout>
        <c:manualLayout>
          <c:xMode val="edge"/>
          <c:yMode val="edge"/>
          <c:x val="2.7013372112947145E-2"/>
          <c:y val="3.47942356262071E-2"/>
        </c:manualLayout>
      </c:layout>
      <c:overlay val="0"/>
      <c:spPr>
        <a:solidFill>
          <a:srgbClr val="D95E00"/>
        </a:solidFill>
        <a:effectLst>
          <a:outerShdw blurRad="50800" dist="50800" dir="5400000" algn="ctr" rotWithShape="0">
            <a:srgbClr val="D95E00"/>
          </a:outerShdw>
        </a:effectLst>
      </c:spPr>
    </c:title>
    <c:autoTitleDeleted val="0"/>
    <c:plotArea>
      <c:layout>
        <c:manualLayout>
          <c:layoutTarget val="inner"/>
          <c:xMode val="edge"/>
          <c:yMode val="edge"/>
          <c:x val="3.8986936977705375E-2"/>
          <c:y val="0.12999835546872432"/>
          <c:w val="0.60401861423763747"/>
          <c:h val="0.86212814466492915"/>
        </c:manualLayout>
      </c:layout>
      <c:doughnutChart>
        <c:varyColors val="1"/>
        <c:ser>
          <c:idx val="0"/>
          <c:order val="0"/>
          <c:tx>
            <c:strRef>
              <c:f>'Expenditure for Chart'!$C$3</c:f>
              <c:strCache>
                <c:ptCount val="1"/>
                <c:pt idx="0">
                  <c:v>Budget 2025</c:v>
                </c:pt>
              </c:strCache>
            </c:strRef>
          </c:tx>
          <c:dPt>
            <c:idx val="0"/>
            <c:bubble3D val="0"/>
            <c:extLst>
              <c:ext xmlns:c16="http://schemas.microsoft.com/office/drawing/2014/chart" uri="{C3380CC4-5D6E-409C-BE32-E72D297353CC}">
                <c16:uniqueId val="{00000000-CB6F-40EE-B760-5F5C1E59E20C}"/>
              </c:ext>
            </c:extLst>
          </c:dPt>
          <c:dPt>
            <c:idx val="1"/>
            <c:bubble3D val="0"/>
            <c:extLst>
              <c:ext xmlns:c16="http://schemas.microsoft.com/office/drawing/2014/chart" uri="{C3380CC4-5D6E-409C-BE32-E72D297353CC}">
                <c16:uniqueId val="{00000001-CB6F-40EE-B760-5F5C1E59E20C}"/>
              </c:ext>
            </c:extLst>
          </c:dPt>
          <c:dPt>
            <c:idx val="2"/>
            <c:bubble3D val="0"/>
            <c:extLst>
              <c:ext xmlns:c16="http://schemas.microsoft.com/office/drawing/2014/chart" uri="{C3380CC4-5D6E-409C-BE32-E72D297353CC}">
                <c16:uniqueId val="{00000002-CB6F-40EE-B760-5F5C1E59E20C}"/>
              </c:ext>
            </c:extLst>
          </c:dPt>
          <c:dPt>
            <c:idx val="3"/>
            <c:bubble3D val="0"/>
            <c:extLst>
              <c:ext xmlns:c16="http://schemas.microsoft.com/office/drawing/2014/chart" uri="{C3380CC4-5D6E-409C-BE32-E72D297353CC}">
                <c16:uniqueId val="{00000003-CB6F-40EE-B760-5F5C1E59E20C}"/>
              </c:ext>
            </c:extLst>
          </c:dPt>
          <c:dPt>
            <c:idx val="4"/>
            <c:bubble3D val="0"/>
            <c:extLst>
              <c:ext xmlns:c16="http://schemas.microsoft.com/office/drawing/2014/chart" uri="{C3380CC4-5D6E-409C-BE32-E72D297353CC}">
                <c16:uniqueId val="{00000004-CB6F-40EE-B760-5F5C1E59E20C}"/>
              </c:ext>
            </c:extLst>
          </c:dPt>
          <c:dPt>
            <c:idx val="5"/>
            <c:bubble3D val="0"/>
            <c:extLst>
              <c:ext xmlns:c16="http://schemas.microsoft.com/office/drawing/2014/chart" uri="{C3380CC4-5D6E-409C-BE32-E72D297353CC}">
                <c16:uniqueId val="{00000005-CB6F-40EE-B760-5F5C1E59E20C}"/>
              </c:ext>
            </c:extLst>
          </c:dPt>
          <c:dPt>
            <c:idx val="6"/>
            <c:bubble3D val="0"/>
            <c:extLst>
              <c:ext xmlns:c16="http://schemas.microsoft.com/office/drawing/2014/chart" uri="{C3380CC4-5D6E-409C-BE32-E72D297353CC}">
                <c16:uniqueId val="{00000006-CB6F-40EE-B760-5F5C1E59E20C}"/>
              </c:ext>
            </c:extLst>
          </c:dPt>
          <c:dPt>
            <c:idx val="7"/>
            <c:bubble3D val="0"/>
            <c:extLst>
              <c:ext xmlns:c16="http://schemas.microsoft.com/office/drawing/2014/chart" uri="{C3380CC4-5D6E-409C-BE32-E72D297353CC}">
                <c16:uniqueId val="{00000007-CB6F-40EE-B760-5F5C1E59E20C}"/>
              </c:ext>
            </c:extLst>
          </c:dPt>
          <c:dPt>
            <c:idx val="8"/>
            <c:bubble3D val="0"/>
            <c:extLst>
              <c:ext xmlns:c16="http://schemas.microsoft.com/office/drawing/2014/chart" uri="{C3380CC4-5D6E-409C-BE32-E72D297353CC}">
                <c16:uniqueId val="{00000008-CB6F-40EE-B760-5F5C1E59E20C}"/>
              </c:ext>
            </c:extLst>
          </c:dPt>
          <c:dPt>
            <c:idx val="9"/>
            <c:bubble3D val="0"/>
            <c:extLst>
              <c:ext xmlns:c16="http://schemas.microsoft.com/office/drawing/2014/chart" uri="{C3380CC4-5D6E-409C-BE32-E72D297353CC}">
                <c16:uniqueId val="{00000009-CB6F-40EE-B760-5F5C1E59E20C}"/>
              </c:ext>
            </c:extLst>
          </c:dPt>
          <c:dPt>
            <c:idx val="10"/>
            <c:bubble3D val="0"/>
            <c:extLst>
              <c:ext xmlns:c16="http://schemas.microsoft.com/office/drawing/2014/chart" uri="{C3380CC4-5D6E-409C-BE32-E72D297353CC}">
                <c16:uniqueId val="{0000000A-CB6F-40EE-B760-5F5C1E59E20C}"/>
              </c:ext>
            </c:extLst>
          </c:dPt>
          <c:dPt>
            <c:idx val="11"/>
            <c:bubble3D val="0"/>
            <c:extLst>
              <c:ext xmlns:c16="http://schemas.microsoft.com/office/drawing/2014/chart" uri="{C3380CC4-5D6E-409C-BE32-E72D297353CC}">
                <c16:uniqueId val="{0000000B-CB6F-40EE-B760-5F5C1E59E20C}"/>
              </c:ext>
            </c:extLst>
          </c:dPt>
          <c:dLbls>
            <c:spPr>
              <a:solidFill>
                <a:sysClr val="window" lastClr="FFFFFF"/>
              </a:solidFill>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'Expenditure for Chart'!$B$4:$B$15</c:f>
              <c:strCache>
                <c:ptCount val="12"/>
                <c:pt idx="0">
                  <c:v>Payroll &amp; Staff Costs</c:v>
                </c:pt>
                <c:pt idx="1">
                  <c:v>Pensions &amp; Gratuities</c:v>
                </c:pt>
                <c:pt idx="2">
                  <c:v>Other Local Authorities &amp; Agency Services</c:v>
                </c:pt>
                <c:pt idx="3">
                  <c:v>Minor Contracts Trade Payments</c:v>
                </c:pt>
                <c:pt idx="4">
                  <c:v>Energy, Materials, Plant &amp; Equipment</c:v>
                </c:pt>
                <c:pt idx="5">
                  <c:v>RAS &amp; Leasing</c:v>
                </c:pt>
                <c:pt idx="6">
                  <c:v>Transfers to Reserves</c:v>
                </c:pt>
                <c:pt idx="7">
                  <c:v>Refunds, Write Offs &amp; Provisions for Vacancies &amp; Bad Debts</c:v>
                </c:pt>
                <c:pt idx="8">
                  <c:v>Insurance, Loan &amp; Financial Charges</c:v>
                </c:pt>
                <c:pt idx="9">
                  <c:v>Rent &amp; Rates</c:v>
                </c:pt>
                <c:pt idx="10">
                  <c:v>Grants &amp; Contributions Statutory &amp; Voluntary</c:v>
                </c:pt>
                <c:pt idx="11">
                  <c:v>Other</c:v>
                </c:pt>
              </c:strCache>
            </c:strRef>
          </c:cat>
          <c:val>
            <c:numRef>
              <c:f>'Expenditure for Chart'!$C$4:$C$15</c:f>
              <c:numCache>
                <c:formatCode>"€"#,##0_);[Red]\("€"#,##0\)</c:formatCode>
                <c:ptCount val="12"/>
                <c:pt idx="0">
                  <c:v>80912500</c:v>
                </c:pt>
                <c:pt idx="1">
                  <c:v>20114200</c:v>
                </c:pt>
                <c:pt idx="2">
                  <c:v>33557500</c:v>
                </c:pt>
                <c:pt idx="3">
                  <c:v>39443300</c:v>
                </c:pt>
                <c:pt idx="4">
                  <c:v>12722700</c:v>
                </c:pt>
                <c:pt idx="5">
                  <c:v>102212200</c:v>
                </c:pt>
                <c:pt idx="6">
                  <c:v>37292500</c:v>
                </c:pt>
                <c:pt idx="7">
                  <c:v>6198700</c:v>
                </c:pt>
                <c:pt idx="8">
                  <c:v>12401900</c:v>
                </c:pt>
                <c:pt idx="9">
                  <c:v>3910700</c:v>
                </c:pt>
                <c:pt idx="10">
                  <c:v>23113700</c:v>
                </c:pt>
                <c:pt idx="11">
                  <c:v>20062300</c:v>
                </c:pt>
              </c:numCache>
            </c:numRef>
          </c:val>
          <c:extLst>
            <c:ext xmlns:c16="http://schemas.microsoft.com/office/drawing/2014/chart" uri="{C3380CC4-5D6E-409C-BE32-E72D297353CC}">
              <c16:uniqueId val="{0000000C-CB6F-40EE-B760-5F5C1E59E20C}"/>
            </c:ext>
          </c:extLst>
        </c:ser>
        <c:ser>
          <c:idx val="1"/>
          <c:order val="1"/>
          <c:tx>
            <c:strRef>
              <c:f>'Expenditure for Chart'!$D$3</c:f>
              <c:strCache>
                <c:ptCount val="1"/>
                <c:pt idx="0">
                  <c:v>Budget 2024</c:v>
                </c:pt>
              </c:strCache>
            </c:strRef>
          </c:tx>
          <c:dPt>
            <c:idx val="0"/>
            <c:bubble3D val="0"/>
            <c:extLst>
              <c:ext xmlns:c16="http://schemas.microsoft.com/office/drawing/2014/chart" uri="{C3380CC4-5D6E-409C-BE32-E72D297353CC}">
                <c16:uniqueId val="{0000000D-CB6F-40EE-B760-5F5C1E59E20C}"/>
              </c:ext>
            </c:extLst>
          </c:dPt>
          <c:dPt>
            <c:idx val="1"/>
            <c:bubble3D val="0"/>
            <c:extLst>
              <c:ext xmlns:c16="http://schemas.microsoft.com/office/drawing/2014/chart" uri="{C3380CC4-5D6E-409C-BE32-E72D297353CC}">
                <c16:uniqueId val="{0000000E-CB6F-40EE-B760-5F5C1E59E20C}"/>
              </c:ext>
            </c:extLst>
          </c:dPt>
          <c:dPt>
            <c:idx val="2"/>
            <c:bubble3D val="0"/>
            <c:extLst>
              <c:ext xmlns:c16="http://schemas.microsoft.com/office/drawing/2014/chart" uri="{C3380CC4-5D6E-409C-BE32-E72D297353CC}">
                <c16:uniqueId val="{0000000F-CB6F-40EE-B760-5F5C1E59E20C}"/>
              </c:ext>
            </c:extLst>
          </c:dPt>
          <c:dPt>
            <c:idx val="3"/>
            <c:bubble3D val="0"/>
            <c:extLst>
              <c:ext xmlns:c16="http://schemas.microsoft.com/office/drawing/2014/chart" uri="{C3380CC4-5D6E-409C-BE32-E72D297353CC}">
                <c16:uniqueId val="{00000010-CB6F-40EE-B760-5F5C1E59E20C}"/>
              </c:ext>
            </c:extLst>
          </c:dPt>
          <c:dPt>
            <c:idx val="4"/>
            <c:bubble3D val="0"/>
            <c:extLst>
              <c:ext xmlns:c16="http://schemas.microsoft.com/office/drawing/2014/chart" uri="{C3380CC4-5D6E-409C-BE32-E72D297353CC}">
                <c16:uniqueId val="{00000011-CB6F-40EE-B760-5F5C1E59E20C}"/>
              </c:ext>
            </c:extLst>
          </c:dPt>
          <c:dPt>
            <c:idx val="5"/>
            <c:bubble3D val="0"/>
            <c:extLst>
              <c:ext xmlns:c16="http://schemas.microsoft.com/office/drawing/2014/chart" uri="{C3380CC4-5D6E-409C-BE32-E72D297353CC}">
                <c16:uniqueId val="{00000012-CB6F-40EE-B760-5F5C1E59E20C}"/>
              </c:ext>
            </c:extLst>
          </c:dPt>
          <c:dPt>
            <c:idx val="6"/>
            <c:bubble3D val="0"/>
            <c:extLst>
              <c:ext xmlns:c16="http://schemas.microsoft.com/office/drawing/2014/chart" uri="{C3380CC4-5D6E-409C-BE32-E72D297353CC}">
                <c16:uniqueId val="{00000013-CB6F-40EE-B760-5F5C1E59E20C}"/>
              </c:ext>
            </c:extLst>
          </c:dPt>
          <c:dPt>
            <c:idx val="7"/>
            <c:bubble3D val="0"/>
            <c:extLst>
              <c:ext xmlns:c16="http://schemas.microsoft.com/office/drawing/2014/chart" uri="{C3380CC4-5D6E-409C-BE32-E72D297353CC}">
                <c16:uniqueId val="{00000014-CB6F-40EE-B760-5F5C1E59E20C}"/>
              </c:ext>
            </c:extLst>
          </c:dPt>
          <c:dPt>
            <c:idx val="8"/>
            <c:bubble3D val="0"/>
            <c:extLst>
              <c:ext xmlns:c16="http://schemas.microsoft.com/office/drawing/2014/chart" uri="{C3380CC4-5D6E-409C-BE32-E72D297353CC}">
                <c16:uniqueId val="{00000015-CB6F-40EE-B760-5F5C1E59E20C}"/>
              </c:ext>
            </c:extLst>
          </c:dPt>
          <c:dPt>
            <c:idx val="9"/>
            <c:bubble3D val="0"/>
            <c:extLst>
              <c:ext xmlns:c16="http://schemas.microsoft.com/office/drawing/2014/chart" uri="{C3380CC4-5D6E-409C-BE32-E72D297353CC}">
                <c16:uniqueId val="{00000016-CB6F-40EE-B760-5F5C1E59E20C}"/>
              </c:ext>
            </c:extLst>
          </c:dPt>
          <c:dPt>
            <c:idx val="10"/>
            <c:bubble3D val="0"/>
            <c:extLst>
              <c:ext xmlns:c16="http://schemas.microsoft.com/office/drawing/2014/chart" uri="{C3380CC4-5D6E-409C-BE32-E72D297353CC}">
                <c16:uniqueId val="{00000017-CB6F-40EE-B760-5F5C1E59E20C}"/>
              </c:ext>
            </c:extLst>
          </c:dPt>
          <c:dPt>
            <c:idx val="11"/>
            <c:bubble3D val="0"/>
            <c:extLst>
              <c:ext xmlns:c16="http://schemas.microsoft.com/office/drawing/2014/chart" uri="{C3380CC4-5D6E-409C-BE32-E72D297353CC}">
                <c16:uniqueId val="{00000018-CB6F-40EE-B760-5F5C1E59E20C}"/>
              </c:ext>
            </c:extLst>
          </c:dPt>
          <c:dLbls>
            <c:spPr>
              <a:solidFill>
                <a:schemeClr val="bg1"/>
              </a:solidFill>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'Expenditure for Chart'!$B$4:$B$15</c:f>
              <c:strCache>
                <c:ptCount val="12"/>
                <c:pt idx="0">
                  <c:v>Payroll &amp; Staff Costs</c:v>
                </c:pt>
                <c:pt idx="1">
                  <c:v>Pensions &amp; Gratuities</c:v>
                </c:pt>
                <c:pt idx="2">
                  <c:v>Other Local Authorities &amp; Agency Services</c:v>
                </c:pt>
                <c:pt idx="3">
                  <c:v>Minor Contracts Trade Payments</c:v>
                </c:pt>
                <c:pt idx="4">
                  <c:v>Energy, Materials, Plant &amp; Equipment</c:v>
                </c:pt>
                <c:pt idx="5">
                  <c:v>RAS &amp; Leasing</c:v>
                </c:pt>
                <c:pt idx="6">
                  <c:v>Transfers to Reserves</c:v>
                </c:pt>
                <c:pt idx="7">
                  <c:v>Refunds, Write Offs &amp; Provisions for Vacancies &amp; Bad Debts</c:v>
                </c:pt>
                <c:pt idx="8">
                  <c:v>Insurance, Loan &amp; Financial Charges</c:v>
                </c:pt>
                <c:pt idx="9">
                  <c:v>Rent &amp; Rates</c:v>
                </c:pt>
                <c:pt idx="10">
                  <c:v>Grants &amp; Contributions Statutory &amp; Voluntary</c:v>
                </c:pt>
                <c:pt idx="11">
                  <c:v>Other</c:v>
                </c:pt>
              </c:strCache>
            </c:strRef>
          </c:cat>
          <c:val>
            <c:numRef>
              <c:f>'Expenditure for Chart'!$D$4:$D$15</c:f>
              <c:numCache>
                <c:formatCode>"€"#,##0_);[Red]\("€"#,##0\)</c:formatCode>
                <c:ptCount val="12"/>
                <c:pt idx="0">
                  <c:v>74577700</c:v>
                </c:pt>
                <c:pt idx="1">
                  <c:v>17567600</c:v>
                </c:pt>
                <c:pt idx="2">
                  <c:v>33361800</c:v>
                </c:pt>
                <c:pt idx="3">
                  <c:v>35297500</c:v>
                </c:pt>
                <c:pt idx="4">
                  <c:v>13948200</c:v>
                </c:pt>
                <c:pt idx="5">
                  <c:v>70916800</c:v>
                </c:pt>
                <c:pt idx="6">
                  <c:v>32607400</c:v>
                </c:pt>
                <c:pt idx="7">
                  <c:v>7175500</c:v>
                </c:pt>
                <c:pt idx="8">
                  <c:v>13109900</c:v>
                </c:pt>
                <c:pt idx="9">
                  <c:v>3616200</c:v>
                </c:pt>
                <c:pt idx="10">
                  <c:v>18409900</c:v>
                </c:pt>
                <c:pt idx="11">
                  <c:v>17732600</c:v>
                </c:pt>
              </c:numCache>
            </c:numRef>
          </c:val>
          <c:extLst>
            <c:ext xmlns:c16="http://schemas.microsoft.com/office/drawing/2014/chart" uri="{C3380CC4-5D6E-409C-BE32-E72D297353CC}">
              <c16:uniqueId val="{00000019-CB6F-40EE-B760-5F5C1E59E20C}"/>
            </c:ext>
          </c:extLst>
        </c:ser>
        <c:dLbls>
          <c:showLegendKey val="0"/>
          <c:showVal val="0"/>
          <c:showCatName val="0"/>
          <c:showSerName val="0"/>
          <c:showPercent val="0"/>
          <c:showBubbleSize val="0"/>
          <c:showLeaderLines val="0"/>
        </c:dLbls>
        <c:firstSliceAng val="0"/>
        <c:holeSize val="40"/>
      </c:doughnutChart>
      <c:spPr>
        <a:noFill/>
        <a:ln w="25400">
          <a:noFill/>
        </a:ln>
      </c:spPr>
    </c:plotArea>
    <c:legend>
      <c:legendPos val="r"/>
      <c:legendEntry>
        <c:idx val="0"/>
        <c:txPr>
          <a:bodyPr/>
          <a:lstStyle/>
          <a:p>
            <a:pPr>
              <a:defRPr sz="1300" b="1" i="0" u="none" strike="noStrike" baseline="0">
                <a:solidFill>
                  <a:srgbClr val="000000"/>
                </a:solidFill>
                <a:latin typeface="Calibri"/>
                <a:ea typeface="Calibri"/>
                <a:cs typeface="Calibri"/>
              </a:defRPr>
            </a:pPr>
            <a:endParaRPr lang="en-US"/>
          </a:p>
        </c:txPr>
      </c:legendEntry>
      <c:legendEntry>
        <c:idx val="1"/>
        <c:txPr>
          <a:bodyPr/>
          <a:lstStyle/>
          <a:p>
            <a:pPr>
              <a:defRPr sz="1300" b="1" i="0" u="none" strike="noStrike" baseline="0">
                <a:solidFill>
                  <a:srgbClr val="000000"/>
                </a:solidFill>
                <a:latin typeface="Calibri"/>
                <a:ea typeface="Calibri"/>
                <a:cs typeface="Calibri"/>
              </a:defRPr>
            </a:pPr>
            <a:endParaRPr lang="en-US"/>
          </a:p>
        </c:txPr>
      </c:legendEntry>
      <c:legendEntry>
        <c:idx val="2"/>
        <c:txPr>
          <a:bodyPr/>
          <a:lstStyle/>
          <a:p>
            <a:pPr>
              <a:defRPr sz="1300" b="1" i="0" u="none" strike="noStrike" baseline="0">
                <a:solidFill>
                  <a:srgbClr val="000000"/>
                </a:solidFill>
                <a:latin typeface="Calibri"/>
                <a:ea typeface="Calibri"/>
                <a:cs typeface="Calibri"/>
              </a:defRPr>
            </a:pPr>
            <a:endParaRPr lang="en-US"/>
          </a:p>
        </c:txPr>
      </c:legendEntry>
      <c:legendEntry>
        <c:idx val="3"/>
        <c:txPr>
          <a:bodyPr/>
          <a:lstStyle/>
          <a:p>
            <a:pPr>
              <a:defRPr sz="1300" b="1" i="0" u="none" strike="noStrike" baseline="0">
                <a:solidFill>
                  <a:srgbClr val="000000"/>
                </a:solidFill>
                <a:latin typeface="Calibri"/>
                <a:ea typeface="Calibri"/>
                <a:cs typeface="Calibri"/>
              </a:defRPr>
            </a:pPr>
            <a:endParaRPr lang="en-US"/>
          </a:p>
        </c:txPr>
      </c:legendEntry>
      <c:legendEntry>
        <c:idx val="4"/>
        <c:txPr>
          <a:bodyPr/>
          <a:lstStyle/>
          <a:p>
            <a:pPr>
              <a:defRPr sz="1300" b="1" i="0" u="none" strike="noStrike" baseline="0">
                <a:solidFill>
                  <a:srgbClr val="000000"/>
                </a:solidFill>
                <a:latin typeface="Calibri"/>
                <a:ea typeface="Calibri"/>
                <a:cs typeface="Calibri"/>
              </a:defRPr>
            </a:pPr>
            <a:endParaRPr lang="en-US"/>
          </a:p>
        </c:txPr>
      </c:legendEntry>
      <c:legendEntry>
        <c:idx val="5"/>
        <c:txPr>
          <a:bodyPr/>
          <a:lstStyle/>
          <a:p>
            <a:pPr>
              <a:defRPr sz="1300" b="1" i="0" u="none" strike="noStrike" baseline="0">
                <a:solidFill>
                  <a:srgbClr val="000000"/>
                </a:solidFill>
                <a:latin typeface="Calibri"/>
                <a:ea typeface="Calibri"/>
                <a:cs typeface="Calibri"/>
              </a:defRPr>
            </a:pPr>
            <a:endParaRPr lang="en-US"/>
          </a:p>
        </c:txPr>
      </c:legendEntry>
      <c:legendEntry>
        <c:idx val="6"/>
        <c:txPr>
          <a:bodyPr/>
          <a:lstStyle/>
          <a:p>
            <a:pPr>
              <a:defRPr sz="1300" b="1" i="0" u="none" strike="noStrike" baseline="0">
                <a:solidFill>
                  <a:srgbClr val="000000"/>
                </a:solidFill>
                <a:latin typeface="Calibri"/>
                <a:ea typeface="Calibri"/>
                <a:cs typeface="Calibri"/>
              </a:defRPr>
            </a:pPr>
            <a:endParaRPr lang="en-US"/>
          </a:p>
        </c:txPr>
      </c:legendEntry>
      <c:legendEntry>
        <c:idx val="7"/>
        <c:txPr>
          <a:bodyPr/>
          <a:lstStyle/>
          <a:p>
            <a:pPr>
              <a:defRPr sz="1300" b="1" i="0" u="none" strike="noStrike" baseline="0">
                <a:solidFill>
                  <a:srgbClr val="000000"/>
                </a:solidFill>
                <a:latin typeface="Calibri"/>
                <a:ea typeface="Calibri"/>
                <a:cs typeface="Calibri"/>
              </a:defRPr>
            </a:pPr>
            <a:endParaRPr lang="en-US"/>
          </a:p>
        </c:txPr>
      </c:legendEntry>
      <c:legendEntry>
        <c:idx val="8"/>
        <c:txPr>
          <a:bodyPr/>
          <a:lstStyle/>
          <a:p>
            <a:pPr>
              <a:defRPr sz="1300" b="1" i="0" u="none" strike="noStrike" baseline="0">
                <a:solidFill>
                  <a:srgbClr val="000000"/>
                </a:solidFill>
                <a:latin typeface="Calibri"/>
                <a:ea typeface="Calibri"/>
                <a:cs typeface="Calibri"/>
              </a:defRPr>
            </a:pPr>
            <a:endParaRPr lang="en-US"/>
          </a:p>
        </c:txPr>
      </c:legendEntry>
      <c:legendEntry>
        <c:idx val="9"/>
        <c:txPr>
          <a:bodyPr/>
          <a:lstStyle/>
          <a:p>
            <a:pPr>
              <a:defRPr sz="1300" b="1" i="0" u="none" strike="noStrike" baseline="0">
                <a:solidFill>
                  <a:srgbClr val="000000"/>
                </a:solidFill>
                <a:latin typeface="Calibri"/>
                <a:ea typeface="Calibri"/>
                <a:cs typeface="Calibri"/>
              </a:defRPr>
            </a:pPr>
            <a:endParaRPr lang="en-US"/>
          </a:p>
        </c:txPr>
      </c:legendEntry>
      <c:legendEntry>
        <c:idx val="10"/>
        <c:txPr>
          <a:bodyPr/>
          <a:lstStyle/>
          <a:p>
            <a:pPr>
              <a:defRPr sz="1300" b="1" i="0" u="none" strike="noStrike" baseline="0">
                <a:solidFill>
                  <a:srgbClr val="000000"/>
                </a:solidFill>
                <a:latin typeface="Calibri"/>
                <a:ea typeface="Calibri"/>
                <a:cs typeface="Calibri"/>
              </a:defRPr>
            </a:pPr>
            <a:endParaRPr lang="en-US"/>
          </a:p>
        </c:txPr>
      </c:legendEntry>
      <c:legendEntry>
        <c:idx val="11"/>
        <c:txPr>
          <a:bodyPr/>
          <a:lstStyle/>
          <a:p>
            <a:pPr>
              <a:defRPr sz="1300" b="1" i="0" u="none" strike="noStrike" baseline="0">
                <a:solidFill>
                  <a:srgbClr val="000000"/>
                </a:solidFill>
                <a:latin typeface="Calibri"/>
                <a:ea typeface="Calibri"/>
                <a:cs typeface="Calibri"/>
              </a:defRPr>
            </a:pPr>
            <a:endParaRPr lang="en-US"/>
          </a:p>
        </c:txPr>
      </c:legendEntry>
      <c:layout>
        <c:manualLayout>
          <c:xMode val="edge"/>
          <c:yMode val="edge"/>
          <c:x val="0.6348026743570635"/>
          <c:y val="2.1943577807491045E-2"/>
          <c:w val="0.36348841579987684"/>
          <c:h val="0.97805642219250888"/>
        </c:manualLayout>
      </c:layout>
      <c:overlay val="0"/>
      <c:txPr>
        <a:bodyPr/>
        <a:lstStyle/>
        <a:p>
          <a:pPr>
            <a:defRPr sz="1300" b="1" i="0" u="none" strike="noStrike" baseline="0">
              <a:solidFill>
                <a:srgbClr val="000000"/>
              </a:solidFill>
              <a:latin typeface="Calibri"/>
              <a:ea typeface="Calibri"/>
              <a:cs typeface="Calibri"/>
            </a:defRPr>
          </a:pPr>
          <a:endParaRPr lang="en-US"/>
        </a:p>
      </c:txPr>
    </c:legend>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IE" sz="1300" b="1" i="0" u="none" strike="noStrike" baseline="0">
                <a:solidFill>
                  <a:srgbClr val="FFFFFF"/>
                </a:solidFill>
                <a:latin typeface="Calibri"/>
              </a:rPr>
              <a:t>Inner Ring 2025</a:t>
            </a:r>
          </a:p>
          <a:p>
            <a:pPr>
              <a:defRPr sz="1000" b="0" i="0" u="none" strike="noStrike" baseline="0">
                <a:solidFill>
                  <a:srgbClr val="000000"/>
                </a:solidFill>
                <a:latin typeface="Calibri"/>
                <a:ea typeface="Calibri"/>
                <a:cs typeface="Calibri"/>
              </a:defRPr>
            </a:pPr>
            <a:r>
              <a:rPr lang="en-IE" sz="1300" b="1" i="0" u="none" strike="noStrike" baseline="0">
                <a:solidFill>
                  <a:srgbClr val="FFFFFF"/>
                </a:solidFill>
                <a:latin typeface="Calibri"/>
              </a:rPr>
              <a:t>Outer Ring 2024</a:t>
            </a:r>
          </a:p>
        </c:rich>
      </c:tx>
      <c:layout>
        <c:manualLayout>
          <c:xMode val="edge"/>
          <c:yMode val="edge"/>
          <c:x val="2.264997450858211E-2"/>
          <c:y val="3.9823978046700202E-2"/>
        </c:manualLayout>
      </c:layout>
      <c:overlay val="0"/>
      <c:spPr>
        <a:solidFill>
          <a:srgbClr val="D95E00"/>
        </a:solidFill>
        <a:effectLst>
          <a:outerShdw blurRad="50800" dist="50800" dir="5400000" algn="ctr" rotWithShape="0">
            <a:srgbClr val="D95E00"/>
          </a:outerShdw>
        </a:effectLst>
      </c:spPr>
    </c:title>
    <c:autoTitleDeleted val="0"/>
    <c:plotArea>
      <c:layout>
        <c:manualLayout>
          <c:layoutTarget val="inner"/>
          <c:xMode val="edge"/>
          <c:yMode val="edge"/>
          <c:x val="1.8728870336013195E-2"/>
          <c:y val="0.1396391278770498"/>
          <c:w val="0.59715574108431246"/>
          <c:h val="0.85206338701375106"/>
        </c:manualLayout>
      </c:layout>
      <c:doughnutChart>
        <c:varyColors val="1"/>
        <c:ser>
          <c:idx val="2"/>
          <c:order val="0"/>
          <c:dPt>
            <c:idx val="0"/>
            <c:bubble3D val="0"/>
            <c:extLst>
              <c:ext xmlns:c16="http://schemas.microsoft.com/office/drawing/2014/chart" uri="{C3380CC4-5D6E-409C-BE32-E72D297353CC}">
                <c16:uniqueId val="{00000000-6B6A-4E59-8AAF-231D5FD57D9B}"/>
              </c:ext>
            </c:extLst>
          </c:dPt>
          <c:dPt>
            <c:idx val="1"/>
            <c:bubble3D val="0"/>
            <c:extLst>
              <c:ext xmlns:c16="http://schemas.microsoft.com/office/drawing/2014/chart" uri="{C3380CC4-5D6E-409C-BE32-E72D297353CC}">
                <c16:uniqueId val="{00000001-6B6A-4E59-8AAF-231D5FD57D9B}"/>
              </c:ext>
            </c:extLst>
          </c:dPt>
          <c:dPt>
            <c:idx val="2"/>
            <c:bubble3D val="0"/>
            <c:extLst>
              <c:ext xmlns:c16="http://schemas.microsoft.com/office/drawing/2014/chart" uri="{C3380CC4-5D6E-409C-BE32-E72D297353CC}">
                <c16:uniqueId val="{00000002-6B6A-4E59-8AAF-231D5FD57D9B}"/>
              </c:ext>
            </c:extLst>
          </c:dPt>
          <c:dPt>
            <c:idx val="3"/>
            <c:bubble3D val="0"/>
            <c:extLst>
              <c:ext xmlns:c16="http://schemas.microsoft.com/office/drawing/2014/chart" uri="{C3380CC4-5D6E-409C-BE32-E72D297353CC}">
                <c16:uniqueId val="{00000003-6B6A-4E59-8AAF-231D5FD57D9B}"/>
              </c:ext>
            </c:extLst>
          </c:dPt>
          <c:dPt>
            <c:idx val="4"/>
            <c:bubble3D val="0"/>
            <c:extLst>
              <c:ext xmlns:c16="http://schemas.microsoft.com/office/drawing/2014/chart" uri="{C3380CC4-5D6E-409C-BE32-E72D297353CC}">
                <c16:uniqueId val="{00000004-6B6A-4E59-8AAF-231D5FD57D9B}"/>
              </c:ext>
            </c:extLst>
          </c:dPt>
          <c:dPt>
            <c:idx val="5"/>
            <c:bubble3D val="0"/>
            <c:extLst>
              <c:ext xmlns:c16="http://schemas.microsoft.com/office/drawing/2014/chart" uri="{C3380CC4-5D6E-409C-BE32-E72D297353CC}">
                <c16:uniqueId val="{00000005-6B6A-4E59-8AAF-231D5FD57D9B}"/>
              </c:ext>
            </c:extLst>
          </c:dPt>
          <c:dPt>
            <c:idx val="6"/>
            <c:bubble3D val="0"/>
            <c:extLst>
              <c:ext xmlns:c16="http://schemas.microsoft.com/office/drawing/2014/chart" uri="{C3380CC4-5D6E-409C-BE32-E72D297353CC}">
                <c16:uniqueId val="{00000006-6B6A-4E59-8AAF-231D5FD57D9B}"/>
              </c:ext>
            </c:extLst>
          </c:dPt>
          <c:dPt>
            <c:idx val="7"/>
            <c:bubble3D val="0"/>
            <c:extLst>
              <c:ext xmlns:c16="http://schemas.microsoft.com/office/drawing/2014/chart" uri="{C3380CC4-5D6E-409C-BE32-E72D297353CC}">
                <c16:uniqueId val="{00000007-6B6A-4E59-8AAF-231D5FD57D9B}"/>
              </c:ext>
            </c:extLst>
          </c:dPt>
          <c:dPt>
            <c:idx val="8"/>
            <c:bubble3D val="0"/>
            <c:extLst>
              <c:ext xmlns:c16="http://schemas.microsoft.com/office/drawing/2014/chart" uri="{C3380CC4-5D6E-409C-BE32-E72D297353CC}">
                <c16:uniqueId val="{00000008-6B6A-4E59-8AAF-231D5FD57D9B}"/>
              </c:ext>
            </c:extLst>
          </c:dPt>
          <c:dLbls>
            <c:dLbl>
              <c:idx val="4"/>
              <c:layout>
                <c:manualLayout>
                  <c:x val="-1.2307692307692308E-2"/>
                  <c:y val="-1.251956181533646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6B6A-4E59-8AAF-231D5FD57D9B}"/>
                </c:ext>
              </c:extLst>
            </c:dLbl>
            <c:dLbl>
              <c:idx val="6"/>
              <c:layout>
                <c:manualLayout>
                  <c:x val="-1.6362605648319933E-3"/>
                  <c:y val="2.3347304948893302E-3"/>
                </c:manualLayout>
              </c:layou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6B6A-4E59-8AAF-231D5FD57D9B}"/>
                </c:ext>
              </c:extLst>
            </c:dLbl>
            <c:dLbl>
              <c:idx val="7"/>
              <c:layout>
                <c:manualLayout>
                  <c:x val="-2.774345514502995E-3"/>
                  <c:y val="-2.9460401956797694E-2"/>
                </c:manualLayout>
              </c:layou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6A-4E59-8AAF-231D5FD57D9B}"/>
                </c:ext>
              </c:extLst>
            </c:dLbl>
            <c:spPr>
              <a:solidFill>
                <a:sysClr val="window" lastClr="FFFFFF"/>
              </a:solidFill>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'Income for Chart'!$B$5:$B$13</c:f>
              <c:strCache>
                <c:ptCount val="9"/>
                <c:pt idx="0">
                  <c:v>Commercial Rates </c:v>
                </c:pt>
                <c:pt idx="1">
                  <c:v>Local Property Tax</c:v>
                </c:pt>
                <c:pt idx="2">
                  <c:v>Grants</c:v>
                </c:pt>
                <c:pt idx="3">
                  <c:v>Fees &amp; Charges</c:v>
                </c:pt>
                <c:pt idx="4">
                  <c:v>Other Local Authorities</c:v>
                </c:pt>
                <c:pt idx="5">
                  <c:v>Housing Rents &amp; Annuities</c:v>
                </c:pt>
                <c:pt idx="6">
                  <c:v>Superannuation </c:v>
                </c:pt>
                <c:pt idx="7">
                  <c:v>NPPR / Irish Water</c:v>
                </c:pt>
                <c:pt idx="8">
                  <c:v>Other</c:v>
                </c:pt>
              </c:strCache>
            </c:strRef>
          </c:cat>
          <c:val>
            <c:numRef>
              <c:f>'Income for Chart'!$C$5:$C$13</c:f>
              <c:numCache>
                <c:formatCode>"€"#,##0_);[Red]\("€"#,##0\)</c:formatCode>
                <c:ptCount val="9"/>
                <c:pt idx="0">
                  <c:v>153170200</c:v>
                </c:pt>
                <c:pt idx="1">
                  <c:v>11704800</c:v>
                </c:pt>
                <c:pt idx="2">
                  <c:v>157317000</c:v>
                </c:pt>
                <c:pt idx="3">
                  <c:v>7235500</c:v>
                </c:pt>
                <c:pt idx="4">
                  <c:v>2828500</c:v>
                </c:pt>
                <c:pt idx="5">
                  <c:v>42174200</c:v>
                </c:pt>
                <c:pt idx="6">
                  <c:v>1742600</c:v>
                </c:pt>
                <c:pt idx="7">
                  <c:v>6957500</c:v>
                </c:pt>
                <c:pt idx="8">
                  <c:v>8811900</c:v>
                </c:pt>
              </c:numCache>
            </c:numRef>
          </c:val>
          <c:extLst>
            <c:ext xmlns:c16="http://schemas.microsoft.com/office/drawing/2014/chart" uri="{C3380CC4-5D6E-409C-BE32-E72D297353CC}">
              <c16:uniqueId val="{00000009-6B6A-4E59-8AAF-231D5FD57D9B}"/>
            </c:ext>
          </c:extLst>
        </c:ser>
        <c:ser>
          <c:idx val="3"/>
          <c:order val="1"/>
          <c:dPt>
            <c:idx val="0"/>
            <c:bubble3D val="0"/>
            <c:extLst>
              <c:ext xmlns:c16="http://schemas.microsoft.com/office/drawing/2014/chart" uri="{C3380CC4-5D6E-409C-BE32-E72D297353CC}">
                <c16:uniqueId val="{0000000A-6B6A-4E59-8AAF-231D5FD57D9B}"/>
              </c:ext>
            </c:extLst>
          </c:dPt>
          <c:dPt>
            <c:idx val="1"/>
            <c:bubble3D val="0"/>
            <c:extLst>
              <c:ext xmlns:c16="http://schemas.microsoft.com/office/drawing/2014/chart" uri="{C3380CC4-5D6E-409C-BE32-E72D297353CC}">
                <c16:uniqueId val="{0000000B-6B6A-4E59-8AAF-231D5FD57D9B}"/>
              </c:ext>
            </c:extLst>
          </c:dPt>
          <c:dPt>
            <c:idx val="2"/>
            <c:bubble3D val="0"/>
            <c:extLst>
              <c:ext xmlns:c16="http://schemas.microsoft.com/office/drawing/2014/chart" uri="{C3380CC4-5D6E-409C-BE32-E72D297353CC}">
                <c16:uniqueId val="{0000000C-6B6A-4E59-8AAF-231D5FD57D9B}"/>
              </c:ext>
            </c:extLst>
          </c:dPt>
          <c:dPt>
            <c:idx val="3"/>
            <c:bubble3D val="0"/>
            <c:extLst>
              <c:ext xmlns:c16="http://schemas.microsoft.com/office/drawing/2014/chart" uri="{C3380CC4-5D6E-409C-BE32-E72D297353CC}">
                <c16:uniqueId val="{0000000D-6B6A-4E59-8AAF-231D5FD57D9B}"/>
              </c:ext>
            </c:extLst>
          </c:dPt>
          <c:dPt>
            <c:idx val="4"/>
            <c:bubble3D val="0"/>
            <c:extLst>
              <c:ext xmlns:c16="http://schemas.microsoft.com/office/drawing/2014/chart" uri="{C3380CC4-5D6E-409C-BE32-E72D297353CC}">
                <c16:uniqueId val="{0000000E-6B6A-4E59-8AAF-231D5FD57D9B}"/>
              </c:ext>
            </c:extLst>
          </c:dPt>
          <c:dPt>
            <c:idx val="5"/>
            <c:bubble3D val="0"/>
            <c:extLst>
              <c:ext xmlns:c16="http://schemas.microsoft.com/office/drawing/2014/chart" uri="{C3380CC4-5D6E-409C-BE32-E72D297353CC}">
                <c16:uniqueId val="{0000000F-6B6A-4E59-8AAF-231D5FD57D9B}"/>
              </c:ext>
            </c:extLst>
          </c:dPt>
          <c:dPt>
            <c:idx val="6"/>
            <c:bubble3D val="0"/>
            <c:extLst>
              <c:ext xmlns:c16="http://schemas.microsoft.com/office/drawing/2014/chart" uri="{C3380CC4-5D6E-409C-BE32-E72D297353CC}">
                <c16:uniqueId val="{00000010-6B6A-4E59-8AAF-231D5FD57D9B}"/>
              </c:ext>
            </c:extLst>
          </c:dPt>
          <c:dPt>
            <c:idx val="7"/>
            <c:bubble3D val="0"/>
            <c:extLst>
              <c:ext xmlns:c16="http://schemas.microsoft.com/office/drawing/2014/chart" uri="{C3380CC4-5D6E-409C-BE32-E72D297353CC}">
                <c16:uniqueId val="{00000011-6B6A-4E59-8AAF-231D5FD57D9B}"/>
              </c:ext>
            </c:extLst>
          </c:dPt>
          <c:dPt>
            <c:idx val="8"/>
            <c:bubble3D val="0"/>
            <c:extLst>
              <c:ext xmlns:c16="http://schemas.microsoft.com/office/drawing/2014/chart" uri="{C3380CC4-5D6E-409C-BE32-E72D297353CC}">
                <c16:uniqueId val="{00000012-6B6A-4E59-8AAF-231D5FD57D9B}"/>
              </c:ext>
            </c:extLst>
          </c:dPt>
          <c:dLbls>
            <c:numFmt formatCode="General" sourceLinked="0"/>
            <c:spPr>
              <a:solidFill>
                <a:schemeClr val="bg1"/>
              </a:solidFill>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'Income for Chart'!$B$5:$B$13</c:f>
              <c:strCache>
                <c:ptCount val="9"/>
                <c:pt idx="0">
                  <c:v>Commercial Rates </c:v>
                </c:pt>
                <c:pt idx="1">
                  <c:v>Local Property Tax</c:v>
                </c:pt>
                <c:pt idx="2">
                  <c:v>Grants</c:v>
                </c:pt>
                <c:pt idx="3">
                  <c:v>Fees &amp; Charges</c:v>
                </c:pt>
                <c:pt idx="4">
                  <c:v>Other Local Authorities</c:v>
                </c:pt>
                <c:pt idx="5">
                  <c:v>Housing Rents &amp; Annuities</c:v>
                </c:pt>
                <c:pt idx="6">
                  <c:v>Superannuation </c:v>
                </c:pt>
                <c:pt idx="7">
                  <c:v>NPPR / Irish Water</c:v>
                </c:pt>
                <c:pt idx="8">
                  <c:v>Other</c:v>
                </c:pt>
              </c:strCache>
            </c:strRef>
          </c:cat>
          <c:val>
            <c:numRef>
              <c:f>'Income for Chart'!$D$5:$D$13</c:f>
              <c:numCache>
                <c:formatCode>"€"#,##0_);[Red]\("€"#,##0\)</c:formatCode>
                <c:ptCount val="9"/>
                <c:pt idx="0">
                  <c:v>145432500</c:v>
                </c:pt>
                <c:pt idx="1">
                  <c:v>11509600</c:v>
                </c:pt>
                <c:pt idx="2">
                  <c:v>113687700</c:v>
                </c:pt>
                <c:pt idx="3">
                  <c:v>7479500</c:v>
                </c:pt>
                <c:pt idx="4">
                  <c:v>3119000</c:v>
                </c:pt>
                <c:pt idx="5">
                  <c:v>38294500</c:v>
                </c:pt>
                <c:pt idx="6">
                  <c:v>1684300</c:v>
                </c:pt>
                <c:pt idx="7">
                  <c:v>6746300</c:v>
                </c:pt>
                <c:pt idx="8">
                  <c:v>10367700</c:v>
                </c:pt>
              </c:numCache>
            </c:numRef>
          </c:val>
          <c:extLst>
            <c:ext xmlns:c16="http://schemas.microsoft.com/office/drawing/2014/chart" uri="{C3380CC4-5D6E-409C-BE32-E72D297353CC}">
              <c16:uniqueId val="{00000013-6B6A-4E59-8AAF-231D5FD57D9B}"/>
            </c:ext>
          </c:extLst>
        </c:ser>
        <c:dLbls>
          <c:showLegendKey val="0"/>
          <c:showVal val="0"/>
          <c:showCatName val="0"/>
          <c:showSerName val="0"/>
          <c:showPercent val="0"/>
          <c:showBubbleSize val="0"/>
          <c:showLeaderLines val="0"/>
        </c:dLbls>
        <c:firstSliceAng val="0"/>
        <c:holeSize val="39"/>
      </c:doughnutChart>
      <c:spPr>
        <a:noFill/>
        <a:ln w="25400">
          <a:noFill/>
        </a:ln>
      </c:spPr>
    </c:plotArea>
    <c:legend>
      <c:legendPos val="r"/>
      <c:layout>
        <c:manualLayout>
          <c:xMode val="edge"/>
          <c:yMode val="edge"/>
          <c:x val="0.64906455658559914"/>
          <c:y val="6.5830727203055661E-2"/>
          <c:w val="0.34580203336651882"/>
          <c:h val="0.92163001602821626"/>
        </c:manualLayout>
      </c:layout>
      <c:overlay val="0"/>
      <c:txPr>
        <a:bodyPr/>
        <a:lstStyle/>
        <a:p>
          <a:pPr>
            <a:defRPr sz="1300" b="1"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0.04513</cdr:x>
      <cdr:y>0.04416</cdr:y>
    </cdr:from>
    <cdr:to>
      <cdr:x>0.12664</cdr:x>
      <cdr:y>0.09783</cdr:y>
    </cdr:to>
    <cdr:sp macro="" textlink="">
      <cdr:nvSpPr>
        <cdr:cNvPr id="2" name="TextBox 1"/>
        <cdr:cNvSpPr txBox="1"/>
      </cdr:nvSpPr>
      <cdr:spPr>
        <a:xfrm xmlns:a="http://schemas.openxmlformats.org/drawingml/2006/main">
          <a:off x="384202" y="272143"/>
          <a:ext cx="768403" cy="3281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IE"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grpSp>
        <p:nvGrpSpPr>
          <p:cNvPr id="3" name="Group 3"/>
          <p:cNvGrpSpPr/>
          <p:nvPr/>
        </p:nvGrpSpPr>
        <p:grpSpPr>
          <a:xfrm>
            <a:off x="2258312" y="3093886"/>
            <a:ext cx="13771375" cy="4156379"/>
            <a:chOff x="0" y="76200"/>
            <a:chExt cx="18361834" cy="5541838"/>
          </a:xfrm>
        </p:grpSpPr>
        <p:sp>
          <p:nvSpPr>
            <p:cNvPr id="4" name="TextBox 4"/>
            <p:cNvSpPr txBox="1"/>
            <p:nvPr/>
          </p:nvSpPr>
          <p:spPr>
            <a:xfrm>
              <a:off x="0" y="76200"/>
              <a:ext cx="18361834" cy="1447800"/>
            </a:xfrm>
            <a:prstGeom prst="rect">
              <a:avLst/>
            </a:prstGeom>
          </p:spPr>
          <p:txBody>
            <a:bodyPr lIns="0" tIns="0" rIns="0" bIns="0" rtlCol="0" anchor="t">
              <a:spAutoFit/>
            </a:bodyPr>
            <a:lstStyle/>
            <a:p>
              <a:pPr marL="0" lvl="0" indent="0" algn="ctr">
                <a:lnSpc>
                  <a:spcPts val="8250"/>
                </a:lnSpc>
              </a:pPr>
              <a:r>
                <a:rPr lang="en-US" sz="7500" dirty="0">
                  <a:solidFill>
                    <a:srgbClr val="51626F"/>
                  </a:solidFill>
                  <a:latin typeface="Gotham Bold"/>
                </a:rPr>
                <a:t>Draft Budget 2025</a:t>
              </a:r>
            </a:p>
          </p:txBody>
        </p:sp>
        <p:sp>
          <p:nvSpPr>
            <p:cNvPr id="5" name="TextBox 5"/>
            <p:cNvSpPr txBox="1"/>
            <p:nvPr/>
          </p:nvSpPr>
          <p:spPr>
            <a:xfrm>
              <a:off x="0" y="2202753"/>
              <a:ext cx="18361834" cy="483124"/>
            </a:xfrm>
            <a:prstGeom prst="rect">
              <a:avLst/>
            </a:prstGeom>
          </p:spPr>
          <p:txBody>
            <a:bodyPr lIns="0" tIns="0" rIns="0" bIns="0" rtlCol="0" anchor="t">
              <a:spAutoFit/>
            </a:bodyPr>
            <a:lstStyle/>
            <a:p>
              <a:pPr marL="0" lvl="0" indent="0" algn="ctr">
                <a:lnSpc>
                  <a:spcPts val="3080"/>
                </a:lnSpc>
              </a:pPr>
              <a:r>
                <a:rPr lang="en-US" sz="2200" dirty="0">
                  <a:solidFill>
                    <a:srgbClr val="51626F"/>
                  </a:solidFill>
                  <a:latin typeface="Arial"/>
                </a:rPr>
                <a:t>Ronan FitzGerald Director of Finance</a:t>
              </a:r>
            </a:p>
          </p:txBody>
        </p:sp>
        <p:sp>
          <p:nvSpPr>
            <p:cNvPr id="6" name="TextBox 6"/>
            <p:cNvSpPr txBox="1"/>
            <p:nvPr/>
          </p:nvSpPr>
          <p:spPr>
            <a:xfrm>
              <a:off x="0" y="3413424"/>
              <a:ext cx="18361834" cy="437213"/>
            </a:xfrm>
            <a:prstGeom prst="rect">
              <a:avLst/>
            </a:prstGeom>
          </p:spPr>
          <p:txBody>
            <a:bodyPr lIns="0" tIns="0" rIns="0" bIns="0" rtlCol="0" anchor="t">
              <a:spAutoFit/>
            </a:bodyPr>
            <a:lstStyle/>
            <a:p>
              <a:pPr marL="0" lvl="0" indent="0" algn="ctr">
                <a:lnSpc>
                  <a:spcPts val="2810"/>
                </a:lnSpc>
              </a:pPr>
              <a:r>
                <a:rPr lang="en-US" sz="2007" dirty="0">
                  <a:solidFill>
                    <a:srgbClr val="51626F"/>
                  </a:solidFill>
                  <a:latin typeface="Arial"/>
                </a:rPr>
                <a:t>7</a:t>
              </a:r>
              <a:r>
                <a:rPr lang="en-US" sz="2007" baseline="30000" dirty="0">
                  <a:solidFill>
                    <a:srgbClr val="51626F"/>
                  </a:solidFill>
                  <a:latin typeface="Arial"/>
                </a:rPr>
                <a:t>th</a:t>
              </a:r>
              <a:r>
                <a:rPr lang="en-US" sz="2007" dirty="0">
                  <a:solidFill>
                    <a:srgbClr val="51626F"/>
                  </a:solidFill>
                  <a:latin typeface="Arial"/>
                </a:rPr>
                <a:t> November 2024</a:t>
              </a:r>
            </a:p>
          </p:txBody>
        </p:sp>
        <p:sp>
          <p:nvSpPr>
            <p:cNvPr id="7" name="AutoShape 7"/>
            <p:cNvSpPr/>
            <p:nvPr/>
          </p:nvSpPr>
          <p:spPr>
            <a:xfrm>
              <a:off x="740999" y="5605338"/>
              <a:ext cx="16879836" cy="12700"/>
            </a:xfrm>
            <a:prstGeom prst="rect">
              <a:avLst/>
            </a:prstGeom>
            <a:solidFill>
              <a:srgbClr val="000000"/>
            </a:solidFill>
          </p:spPr>
          <p:txBody>
            <a:bodyPr/>
            <a:lstStyle/>
            <a:p>
              <a:endParaRPr lang="en-IE"/>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CC828-0008-0B2A-E603-05D7F43D223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A9718A-9AC3-49EA-FD0E-6C06E33A232C}"/>
              </a:ext>
            </a:extLst>
          </p:cNvPr>
          <p:cNvSpPr/>
          <p:nvPr/>
        </p:nvSpPr>
        <p:spPr>
          <a:xfrm>
            <a:off x="-1706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grpSp>
        <p:nvGrpSpPr>
          <p:cNvPr id="3" name="Group 3">
            <a:extLst>
              <a:ext uri="{FF2B5EF4-FFF2-40B4-BE49-F238E27FC236}">
                <a16:creationId xmlns:a16="http://schemas.microsoft.com/office/drawing/2014/main" id="{1696A016-6206-A98F-B4C9-5DCD2B3C3FE1}"/>
              </a:ext>
            </a:extLst>
          </p:cNvPr>
          <p:cNvGrpSpPr/>
          <p:nvPr/>
        </p:nvGrpSpPr>
        <p:grpSpPr>
          <a:xfrm>
            <a:off x="2258312" y="3093886"/>
            <a:ext cx="13771375" cy="4156379"/>
            <a:chOff x="0" y="76200"/>
            <a:chExt cx="18361834" cy="5541838"/>
          </a:xfrm>
        </p:grpSpPr>
        <p:sp>
          <p:nvSpPr>
            <p:cNvPr id="4" name="TextBox 4">
              <a:extLst>
                <a:ext uri="{FF2B5EF4-FFF2-40B4-BE49-F238E27FC236}">
                  <a16:creationId xmlns:a16="http://schemas.microsoft.com/office/drawing/2014/main" id="{619394BD-8984-9A47-F0FC-B912FCD6EF31}"/>
                </a:ext>
              </a:extLst>
            </p:cNvPr>
            <p:cNvSpPr txBox="1"/>
            <p:nvPr/>
          </p:nvSpPr>
          <p:spPr>
            <a:xfrm>
              <a:off x="0" y="76200"/>
              <a:ext cx="18361834" cy="1447800"/>
            </a:xfrm>
            <a:prstGeom prst="rect">
              <a:avLst/>
            </a:prstGeom>
          </p:spPr>
          <p:txBody>
            <a:bodyPr lIns="0" tIns="0" rIns="0" bIns="0" rtlCol="0" anchor="t">
              <a:spAutoFit/>
            </a:bodyPr>
            <a:lstStyle/>
            <a:p>
              <a:pPr marL="0" lvl="0" indent="0" algn="ctr">
                <a:lnSpc>
                  <a:spcPts val="8250"/>
                </a:lnSpc>
              </a:pPr>
              <a:endParaRPr lang="en-US" sz="7500" dirty="0">
                <a:solidFill>
                  <a:srgbClr val="51626F"/>
                </a:solidFill>
                <a:latin typeface="Gotham Bold"/>
              </a:endParaRPr>
            </a:p>
          </p:txBody>
        </p:sp>
        <p:sp>
          <p:nvSpPr>
            <p:cNvPr id="5" name="TextBox 5">
              <a:extLst>
                <a:ext uri="{FF2B5EF4-FFF2-40B4-BE49-F238E27FC236}">
                  <a16:creationId xmlns:a16="http://schemas.microsoft.com/office/drawing/2014/main" id="{1EE260FB-E266-0309-8342-6C9934B993F5}"/>
                </a:ext>
              </a:extLst>
            </p:cNvPr>
            <p:cNvSpPr txBox="1"/>
            <p:nvPr/>
          </p:nvSpPr>
          <p:spPr>
            <a:xfrm>
              <a:off x="0" y="2202753"/>
              <a:ext cx="18361834" cy="568789"/>
            </a:xfrm>
            <a:prstGeom prst="rect">
              <a:avLst/>
            </a:prstGeom>
          </p:spPr>
          <p:txBody>
            <a:bodyPr lIns="0" tIns="0" rIns="0" bIns="0" rtlCol="0" anchor="t">
              <a:spAutoFit/>
            </a:bodyPr>
            <a:lstStyle/>
            <a:p>
              <a:pPr marL="0" lvl="0" indent="0" algn="ctr">
                <a:lnSpc>
                  <a:spcPts val="3080"/>
                </a:lnSpc>
              </a:pPr>
              <a:r>
                <a:rPr lang="en-US" sz="4400" dirty="0">
                  <a:solidFill>
                    <a:srgbClr val="51626F"/>
                  </a:solidFill>
                  <a:latin typeface="Arial"/>
                </a:rPr>
                <a:t>Director of Land Use, Planning and Transportation</a:t>
              </a:r>
            </a:p>
          </p:txBody>
        </p:sp>
        <p:sp>
          <p:nvSpPr>
            <p:cNvPr id="7" name="AutoShape 7">
              <a:extLst>
                <a:ext uri="{FF2B5EF4-FFF2-40B4-BE49-F238E27FC236}">
                  <a16:creationId xmlns:a16="http://schemas.microsoft.com/office/drawing/2014/main" id="{2719ED0B-3BD4-0934-E3B0-63E240539F9B}"/>
                </a:ext>
              </a:extLst>
            </p:cNvPr>
            <p:cNvSpPr/>
            <p:nvPr/>
          </p:nvSpPr>
          <p:spPr>
            <a:xfrm>
              <a:off x="740999" y="5605338"/>
              <a:ext cx="16879836" cy="12700"/>
            </a:xfrm>
            <a:prstGeom prst="rect">
              <a:avLst/>
            </a:prstGeom>
            <a:solidFill>
              <a:srgbClr val="000000"/>
            </a:solidFill>
          </p:spPr>
          <p:txBody>
            <a:bodyPr/>
            <a:lstStyle/>
            <a:p>
              <a:endParaRPr lang="en-IE"/>
            </a:p>
          </p:txBody>
        </p:sp>
      </p:grpSp>
    </p:spTree>
    <p:extLst>
      <p:ext uri="{BB962C8B-B14F-4D97-AF65-F5344CB8AC3E}">
        <p14:creationId xmlns:p14="http://schemas.microsoft.com/office/powerpoint/2010/main" val="401226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A0ACF-2E91-6A0A-9E35-5BD9FC2A11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124930-7B6C-FA09-F60E-5B8A9D01EF4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DAE01F92-DE77-3AFF-4DB4-9956B90DB12D}"/>
              </a:ext>
            </a:extLst>
          </p:cNvPr>
          <p:cNvSpPr txBox="1"/>
          <p:nvPr/>
        </p:nvSpPr>
        <p:spPr>
          <a:xfrm>
            <a:off x="651681" y="297448"/>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B: Road Transport &amp; Safety</a:t>
            </a:r>
          </a:p>
        </p:txBody>
      </p:sp>
      <p:sp>
        <p:nvSpPr>
          <p:cNvPr id="4" name="Content Placeholder 1">
            <a:extLst>
              <a:ext uri="{FF2B5EF4-FFF2-40B4-BE49-F238E27FC236}">
                <a16:creationId xmlns:a16="http://schemas.microsoft.com/office/drawing/2014/main" id="{6F5F0A7D-D612-7C66-FF83-13CA0025FF00}"/>
              </a:ext>
            </a:extLst>
          </p:cNvPr>
          <p:cNvSpPr txBox="1">
            <a:spLocks/>
          </p:cNvSpPr>
          <p:nvPr/>
        </p:nvSpPr>
        <p:spPr bwMode="auto">
          <a:xfrm>
            <a:off x="651681" y="1485900"/>
            <a:ext cx="17068006" cy="7859713"/>
          </a:xfrm>
          <a:prstGeom prst="rect">
            <a:avLst/>
          </a:prstGeom>
          <a:noFill/>
          <a:ln>
            <a:noFill/>
          </a:ln>
          <a:effec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defRPr/>
            </a:pPr>
            <a:endParaRPr lang="en-IE" altLang="en-US" sz="1000" b="1" dirty="0"/>
          </a:p>
          <a:p>
            <a:pPr marL="0" indent="0">
              <a:spcBef>
                <a:spcPts val="500"/>
              </a:spcBef>
              <a:spcAft>
                <a:spcPts val="500"/>
              </a:spcAft>
              <a:buFont typeface="Wingdings" panose="05000000000000000000" pitchFamily="2" charset="2"/>
              <a:buNone/>
              <a:defRPr/>
            </a:pPr>
            <a:r>
              <a:rPr lang="en-IE" altLang="en-US" sz="2800" b="1" dirty="0">
                <a:latin typeface="Arial" panose="020B0604020202020204" pitchFamily="34" charset="0"/>
                <a:cs typeface="Arial" panose="020B0604020202020204" pitchFamily="34" charset="0"/>
              </a:rPr>
              <a:t>Overall expenditure proposed for 2025 is €41,879,300 </a:t>
            </a:r>
            <a:endParaRPr lang="en-IE" altLang="en-US" sz="2800" dirty="0">
              <a:latin typeface="Arial" panose="020B0604020202020204" pitchFamily="34" charset="0"/>
              <a:cs typeface="Arial" panose="020B0604020202020204" pitchFamily="34" charset="0"/>
            </a:endParaRPr>
          </a:p>
          <a:p>
            <a:pPr>
              <a:spcBef>
                <a:spcPts val="500"/>
              </a:spcBef>
              <a:spcAft>
                <a:spcPts val="500"/>
              </a:spcAft>
              <a:defRPr/>
            </a:pPr>
            <a:r>
              <a:rPr lang="en-IE" altLang="en-US" sz="2800" dirty="0">
                <a:latin typeface="Arial" panose="020B0604020202020204" pitchFamily="34" charset="0"/>
                <a:cs typeface="Arial" panose="020B0604020202020204" pitchFamily="34" charset="0"/>
              </a:rPr>
              <a:t>Increase of </a:t>
            </a:r>
            <a:r>
              <a:rPr lang="en-IE" sz="2800" dirty="0">
                <a:solidFill>
                  <a:srgbClr val="231F20"/>
                </a:solidFill>
                <a:effectLst/>
                <a:latin typeface="Arial" panose="020B0604020202020204" pitchFamily="34" charset="0"/>
                <a:ea typeface="Aptos" panose="020B0004020202020204" pitchFamily="34" charset="0"/>
                <a:cs typeface="Arial" panose="020B0604020202020204" pitchFamily="34" charset="0"/>
              </a:rPr>
              <a:t>€1,122,800 over the 2024 </a:t>
            </a:r>
          </a:p>
          <a:p>
            <a:pPr marL="0" indent="0">
              <a:spcBef>
                <a:spcPts val="500"/>
              </a:spcBef>
              <a:spcAft>
                <a:spcPts val="500"/>
              </a:spcAft>
              <a:buNone/>
              <a:defRPr/>
            </a:pPr>
            <a:r>
              <a:rPr lang="en-IE" altLang="en-US" sz="2800" b="1" dirty="0">
                <a:latin typeface="Arial" panose="020B0604020202020204" pitchFamily="34" charset="0"/>
                <a:cs typeface="Arial" panose="020B0604020202020204" pitchFamily="34" charset="0"/>
              </a:rPr>
              <a:t>National and regional road works: €4,743,000	</a:t>
            </a:r>
            <a:endParaRPr lang="en-IE" altLang="en-US" sz="2800" b="1" dirty="0">
              <a:solidFill>
                <a:srgbClr val="FF9900"/>
              </a:solidFill>
              <a:latin typeface="Arial" panose="020B0604020202020204" pitchFamily="34" charset="0"/>
              <a:cs typeface="Arial" panose="020B0604020202020204" pitchFamily="34" charset="0"/>
            </a:endParaRPr>
          </a:p>
          <a:p>
            <a:pPr>
              <a:spcBef>
                <a:spcPts val="500"/>
              </a:spcBef>
              <a:spcAft>
                <a:spcPts val="500"/>
              </a:spcAft>
              <a:defRPr/>
            </a:pPr>
            <a:r>
              <a:rPr lang="en-IE" altLang="en-US" sz="2800" dirty="0">
                <a:latin typeface="Arial" panose="020B0604020202020204" pitchFamily="34" charset="0"/>
                <a:cs typeface="Arial" panose="020B0604020202020204" pitchFamily="34" charset="0"/>
              </a:rPr>
              <a:t>Includes general road and footpath maintenance to our national and regional road network as well as winter maintenance (works to national road network only covers N81 as TII maintain the remaining national roads) </a:t>
            </a:r>
          </a:p>
          <a:p>
            <a:pPr eaLnBrk="1" hangingPunct="1">
              <a:lnSpc>
                <a:spcPct val="80000"/>
              </a:lnSpc>
              <a:spcBef>
                <a:spcPts val="500"/>
              </a:spcBef>
              <a:spcAft>
                <a:spcPts val="500"/>
              </a:spcAft>
              <a:buFont typeface="Wingdings" panose="05000000000000000000" pitchFamily="2" charset="2"/>
              <a:buNone/>
              <a:defRPr/>
            </a:pPr>
            <a:r>
              <a:rPr lang="en-IE" altLang="en-US" sz="2800" b="1" dirty="0">
                <a:latin typeface="Arial" panose="020B0604020202020204" pitchFamily="34" charset="0"/>
                <a:cs typeface="Arial" panose="020B0604020202020204" pitchFamily="34" charset="0"/>
              </a:rPr>
              <a:t>Local road maintenance: €20,565,400 </a:t>
            </a:r>
          </a:p>
          <a:p>
            <a:pPr>
              <a:spcBef>
                <a:spcPts val="500"/>
              </a:spcBef>
              <a:spcAft>
                <a:spcPts val="500"/>
              </a:spcAft>
              <a:defRPr/>
            </a:pPr>
            <a:r>
              <a:rPr lang="en-IE" altLang="en-US" sz="2800" dirty="0">
                <a:latin typeface="Arial" panose="020B0604020202020204" pitchFamily="34" charset="0"/>
                <a:cs typeface="Arial" panose="020B0604020202020204" pitchFamily="34" charset="0"/>
              </a:rPr>
              <a:t>Includes: €9,483,600 for general road and winter maintenance, footpath maintenance (€2,200,000), Cycle Track maintenance (€200,000), Social Housing Estate footpath works (€300,000) and footpath dishing (€56,000)</a:t>
            </a:r>
          </a:p>
          <a:p>
            <a:pPr>
              <a:spcBef>
                <a:spcPts val="500"/>
              </a:spcBef>
              <a:spcAft>
                <a:spcPts val="500"/>
              </a:spcAft>
              <a:defRPr/>
            </a:pPr>
            <a:r>
              <a:rPr lang="en-IE" sz="2800" dirty="0">
                <a:solidFill>
                  <a:srgbClr val="231F20"/>
                </a:solidFill>
                <a:effectLst/>
                <a:latin typeface="Arial" panose="020B0604020202020204" pitchFamily="34" charset="0"/>
                <a:ea typeface="Aptos" panose="020B0004020202020204" pitchFamily="34" charset="0"/>
                <a:cs typeface="Arial" panose="020B0604020202020204" pitchFamily="34" charset="0"/>
              </a:rPr>
              <a:t>An allocation of €400,000 has been provided for enhanced accessibility works</a:t>
            </a:r>
          </a:p>
          <a:p>
            <a:pPr>
              <a:spcBef>
                <a:spcPts val="500"/>
              </a:spcBef>
              <a:spcAft>
                <a:spcPts val="500"/>
              </a:spcAft>
              <a:defRPr/>
            </a:pPr>
            <a:r>
              <a:rPr lang="en-IE" altLang="en-US" sz="2800" dirty="0">
                <a:latin typeface="Arial" panose="020B0604020202020204" pitchFamily="34" charset="0"/>
                <a:cs typeface="Arial" panose="020B0604020202020204" pitchFamily="34" charset="0"/>
              </a:rPr>
              <a:t>Bridge safety works (</a:t>
            </a:r>
            <a:r>
              <a:rPr lang="en-IE" sz="2800" dirty="0">
                <a:solidFill>
                  <a:srgbClr val="231F20"/>
                </a:solidFill>
                <a:effectLst/>
                <a:latin typeface="Arial" panose="020B0604020202020204" pitchFamily="34" charset="0"/>
                <a:ea typeface="Aptos" panose="020B0004020202020204" pitchFamily="34" charset="0"/>
                <a:cs typeface="Arial" panose="020B0604020202020204" pitchFamily="34" charset="0"/>
              </a:rPr>
              <a:t>€475,900</a:t>
            </a:r>
            <a:r>
              <a:rPr lang="en-IE" altLang="en-US" sz="2800" dirty="0">
                <a:latin typeface="Arial" panose="020B0604020202020204" pitchFamily="34" charset="0"/>
                <a:cs typeface="Arial" panose="020B0604020202020204" pitchFamily="34" charset="0"/>
              </a:rPr>
              <a:t>) including safety works to four bridges in 2024</a:t>
            </a:r>
          </a:p>
          <a:p>
            <a:pPr>
              <a:spcBef>
                <a:spcPts val="500"/>
              </a:spcBef>
              <a:spcAft>
                <a:spcPts val="500"/>
              </a:spcAft>
              <a:defRPr/>
            </a:pPr>
            <a:r>
              <a:rPr lang="en-IE" altLang="en-US" sz="2800" dirty="0">
                <a:latin typeface="Arial" panose="020B0604020202020204" pitchFamily="34" charset="0"/>
                <a:cs typeface="Arial" panose="020B0604020202020204" pitchFamily="34" charset="0"/>
              </a:rPr>
              <a:t>District centre enhancement programme (€750,000) including funding for feasibility studies for Tallaght and Rathfarnham. Completion of the works in in Lucan Village. Commence design for Clondalkin Village (€500,000)</a:t>
            </a:r>
          </a:p>
          <a:p>
            <a:pPr marL="0" indent="0">
              <a:buFont typeface="Wingdings" panose="05000000000000000000" pitchFamily="2" charset="2"/>
              <a:buNone/>
              <a:defRPr/>
            </a:pPr>
            <a:endParaRPr lang="en-IE" altLang="en-US" sz="2800" dirty="0">
              <a:highlight>
                <a:srgbClr val="FFFF00"/>
              </a:highlight>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None/>
              <a:defRPr/>
            </a:pPr>
            <a:endParaRPr lang="en-IE" altLang="en-US" sz="2800" b="1" dirty="0">
              <a:latin typeface="Arial" panose="020B0604020202020204" pitchFamily="34" charset="0"/>
              <a:cs typeface="Arial" panose="020B0604020202020204" pitchFamily="34" charset="0"/>
            </a:endParaRPr>
          </a:p>
          <a:p>
            <a:pPr>
              <a:defRPr/>
            </a:pPr>
            <a:endParaRPr lang="en-IE" altLang="en-US" sz="2800" dirty="0">
              <a:latin typeface="Arial" panose="020B0604020202020204" pitchFamily="34" charset="0"/>
              <a:cs typeface="Arial" panose="020B0604020202020204" pitchFamily="34" charset="0"/>
            </a:endParaRPr>
          </a:p>
          <a:p>
            <a:pPr marL="0" indent="0">
              <a:buFont typeface="Wingdings" panose="05000000000000000000" pitchFamily="2" charset="2"/>
              <a:buNone/>
              <a:defRPr/>
            </a:pPr>
            <a:endParaRPr lang="en-IE" altLang="en-US" sz="1700" dirty="0"/>
          </a:p>
          <a:p>
            <a:pPr marL="0" indent="0">
              <a:buFont typeface="Wingdings" panose="05000000000000000000" pitchFamily="2" charset="2"/>
              <a:buNone/>
              <a:defRPr/>
            </a:pPr>
            <a:endParaRPr lang="en-IE" altLang="en-US" sz="1700" dirty="0"/>
          </a:p>
          <a:p>
            <a:pPr marL="0" indent="0">
              <a:buFont typeface="Wingdings" panose="05000000000000000000" pitchFamily="2" charset="2"/>
              <a:buNone/>
              <a:defRPr/>
            </a:pPr>
            <a:endParaRPr lang="en-IE" altLang="en-US" sz="1700" dirty="0"/>
          </a:p>
          <a:p>
            <a:pPr marL="0" indent="0">
              <a:buFont typeface="Wingdings" panose="05000000000000000000" pitchFamily="2" charset="2"/>
              <a:buNone/>
              <a:defRPr/>
            </a:pPr>
            <a:endParaRPr lang="en-IE" altLang="en-US" sz="1700" u="sng" dirty="0"/>
          </a:p>
          <a:p>
            <a:pPr marL="0" indent="0">
              <a:buFont typeface="Wingdings" panose="05000000000000000000" pitchFamily="2" charset="2"/>
              <a:buNone/>
              <a:defRPr/>
            </a:pPr>
            <a:endParaRPr lang="en-IE" altLang="en-US" u="sng" dirty="0"/>
          </a:p>
        </p:txBody>
      </p:sp>
    </p:spTree>
    <p:extLst>
      <p:ext uri="{BB962C8B-B14F-4D97-AF65-F5344CB8AC3E}">
        <p14:creationId xmlns:p14="http://schemas.microsoft.com/office/powerpoint/2010/main" val="315432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0931D-CAD5-F106-A3A3-A18B82CA03B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B72873-DD2D-37D8-AEB4-D7F863E5173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F4EE489D-9BC1-8323-A4AB-9EB462C4F935}"/>
              </a:ext>
            </a:extLst>
          </p:cNvPr>
          <p:cNvSpPr txBox="1"/>
          <p:nvPr/>
        </p:nvSpPr>
        <p:spPr>
          <a:xfrm>
            <a:off x="651681" y="297448"/>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B: Road Transport &amp; Safety</a:t>
            </a:r>
          </a:p>
        </p:txBody>
      </p:sp>
      <p:sp>
        <p:nvSpPr>
          <p:cNvPr id="3" name="TextBox 2">
            <a:extLst>
              <a:ext uri="{FF2B5EF4-FFF2-40B4-BE49-F238E27FC236}">
                <a16:creationId xmlns:a16="http://schemas.microsoft.com/office/drawing/2014/main" id="{CA2BE66A-E7E9-426F-AE4C-4F67F26C0268}"/>
              </a:ext>
            </a:extLst>
          </p:cNvPr>
          <p:cNvSpPr txBox="1"/>
          <p:nvPr/>
        </p:nvSpPr>
        <p:spPr>
          <a:xfrm>
            <a:off x="651681" y="1790700"/>
            <a:ext cx="17256125" cy="6978321"/>
          </a:xfrm>
          <a:prstGeom prst="rect">
            <a:avLst/>
          </a:prstGeom>
          <a:noFill/>
        </p:spPr>
        <p:txBody>
          <a:bodyPr wrap="square">
            <a:spAutoFit/>
          </a:bodyPr>
          <a:lstStyle/>
          <a:p>
            <a:pPr eaLnBrk="1" hangingPunct="1">
              <a:lnSpc>
                <a:spcPct val="80000"/>
              </a:lnSpc>
              <a:spcBef>
                <a:spcPts val="500"/>
              </a:spcBef>
              <a:spcAft>
                <a:spcPts val="500"/>
              </a:spcAft>
              <a:buFont typeface="Wingdings" panose="05000000000000000000" pitchFamily="2" charset="2"/>
              <a:buNone/>
              <a:defRPr/>
            </a:pPr>
            <a:r>
              <a:rPr lang="en-IE" altLang="en-US" sz="2800" b="1" dirty="0">
                <a:latin typeface="Arial" panose="020B0604020202020204" pitchFamily="34" charset="0"/>
                <a:cs typeface="Arial" panose="020B0604020202020204" pitchFamily="34" charset="0"/>
              </a:rPr>
              <a:t>Public lighting at €5,645,900 </a:t>
            </a:r>
          </a:p>
          <a:p>
            <a:pPr marL="285750" indent="-285750">
              <a:spcBef>
                <a:spcPts val="500"/>
              </a:spcBef>
              <a:spcAft>
                <a:spcPts val="500"/>
              </a:spcAft>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Provides for the maintenance of 32,000 public lights a year and </a:t>
            </a:r>
          </a:p>
          <a:p>
            <a:pPr marL="285750" indent="-285750">
              <a:spcBef>
                <a:spcPts val="500"/>
              </a:spcBef>
              <a:spcAft>
                <a:spcPts val="500"/>
              </a:spcAft>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The LED upgrade programme with €850,000 to provide c.1,500 LED upgrades in 2025</a:t>
            </a:r>
            <a:br>
              <a:rPr lang="en-IE" altLang="en-US" sz="2800" dirty="0">
                <a:latin typeface="Arial" panose="020B0604020202020204" pitchFamily="34" charset="0"/>
                <a:cs typeface="Arial" panose="020B0604020202020204" pitchFamily="34" charset="0"/>
              </a:rPr>
            </a:br>
            <a:endParaRPr lang="en-IE" altLang="en-US" sz="2800" dirty="0">
              <a:latin typeface="Arial" panose="020B0604020202020204" pitchFamily="34" charset="0"/>
              <a:cs typeface="Arial" panose="020B0604020202020204" pitchFamily="34" charset="0"/>
            </a:endParaRPr>
          </a:p>
          <a:p>
            <a:pPr eaLnBrk="1" hangingPunct="1">
              <a:lnSpc>
                <a:spcPct val="80000"/>
              </a:lnSpc>
              <a:spcBef>
                <a:spcPts val="500"/>
              </a:spcBef>
              <a:spcAft>
                <a:spcPts val="500"/>
              </a:spcAft>
              <a:buFont typeface="Wingdings" panose="05000000000000000000" pitchFamily="2" charset="2"/>
              <a:buNone/>
              <a:defRPr/>
            </a:pPr>
            <a:r>
              <a:rPr lang="en-IE" altLang="en-US" sz="2800" b="1" dirty="0">
                <a:latin typeface="Arial" panose="020B0604020202020204" pitchFamily="34" charset="0"/>
                <a:cs typeface="Arial" panose="020B0604020202020204" pitchFamily="34" charset="0"/>
              </a:rPr>
              <a:t>Traffic management improvement, road safety &amp; promotion and car parking at €9,894,800 </a:t>
            </a:r>
          </a:p>
          <a:p>
            <a:pPr marL="285750" indent="-285750">
              <a:spcBef>
                <a:spcPts val="500"/>
              </a:spcBef>
              <a:spcAft>
                <a:spcPts val="500"/>
              </a:spcAft>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Operation, maintenance and refurbishment of our traffic lights and management centre </a:t>
            </a:r>
            <a:r>
              <a:rPr lang="en-IE" sz="2800" dirty="0">
                <a:solidFill>
                  <a:srgbClr val="231F20"/>
                </a:solidFill>
                <a:effectLst/>
                <a:latin typeface="Arial" panose="020B0604020202020204" pitchFamily="34" charset="0"/>
                <a:ea typeface="Aptos" panose="020B0004020202020204" pitchFamily="34" charset="0"/>
                <a:cs typeface="Arial" panose="020B0604020202020204" pitchFamily="34" charset="0"/>
              </a:rPr>
              <a:t>€4,598,800. This includes the commencement of a Traffic Signals Upgrade programme for which €450,000 is provided </a:t>
            </a:r>
          </a:p>
          <a:p>
            <a:pPr marL="285750" indent="-285750">
              <a:spcBef>
                <a:spcPts val="500"/>
              </a:spcBef>
              <a:spcAft>
                <a:spcPts val="500"/>
              </a:spcAft>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Road safety and improvement works €2,552,100  of which €825,000 will be used to deliver the Council’s Street Management and Traffic calming guide </a:t>
            </a:r>
            <a:r>
              <a:rPr lang="en-IE" altLang="en-US" sz="2800" i="1" dirty="0">
                <a:latin typeface="Arial" panose="020B0604020202020204" pitchFamily="34" charset="0"/>
                <a:cs typeface="Arial" panose="020B0604020202020204" pitchFamily="34" charset="0"/>
              </a:rPr>
              <a:t> </a:t>
            </a:r>
            <a:endParaRPr lang="en-IE" altLang="en-US" sz="2800" dirty="0">
              <a:latin typeface="Arial" panose="020B0604020202020204" pitchFamily="34" charset="0"/>
              <a:cs typeface="Arial" panose="020B0604020202020204" pitchFamily="34" charset="0"/>
            </a:endParaRPr>
          </a:p>
          <a:p>
            <a:pPr marL="285750" indent="-285750">
              <a:spcBef>
                <a:spcPts val="500"/>
              </a:spcBef>
              <a:spcAft>
                <a:spcPts val="500"/>
              </a:spcAft>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Road safety promotion, school wardens and education work €2,185,700  </a:t>
            </a:r>
          </a:p>
          <a:p>
            <a:pPr marL="285750" indent="-285750">
              <a:spcBef>
                <a:spcPts val="500"/>
              </a:spcBef>
              <a:spcAft>
                <a:spcPts val="500"/>
              </a:spcAft>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On street and off street-car parking €558,200 </a:t>
            </a:r>
          </a:p>
          <a:p>
            <a:pPr marL="285750" indent="-285750">
              <a:spcBef>
                <a:spcPts val="500"/>
              </a:spcBef>
              <a:spcAft>
                <a:spcPts val="500"/>
              </a:spcAft>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Alongside this, over 30 active travel (pedestrian &amp; cycle) schemes are being progressed through the Cycle South Dublin programme. A SDCC Quiet Streets programme and a School Zone programme will also be commenced.</a:t>
            </a:r>
          </a:p>
        </p:txBody>
      </p:sp>
    </p:spTree>
    <p:extLst>
      <p:ext uri="{BB962C8B-B14F-4D97-AF65-F5344CB8AC3E}">
        <p14:creationId xmlns:p14="http://schemas.microsoft.com/office/powerpoint/2010/main" val="63563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855DB-6145-EBC9-6B0D-6427D862AE9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958ACF-140B-7C43-CD5B-BC912AA7530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F5A24D7C-A505-BD35-85C2-3C992D735510}"/>
              </a:ext>
            </a:extLst>
          </p:cNvPr>
          <p:cNvSpPr txBox="1"/>
          <p:nvPr/>
        </p:nvSpPr>
        <p:spPr>
          <a:xfrm>
            <a:off x="651681" y="297448"/>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D: Development Management</a:t>
            </a:r>
          </a:p>
        </p:txBody>
      </p:sp>
      <p:sp>
        <p:nvSpPr>
          <p:cNvPr id="4" name="Content Placeholder 1">
            <a:extLst>
              <a:ext uri="{FF2B5EF4-FFF2-40B4-BE49-F238E27FC236}">
                <a16:creationId xmlns:a16="http://schemas.microsoft.com/office/drawing/2014/main" id="{D0D3EBB3-66D3-3427-6917-1187EE77D67B}"/>
              </a:ext>
            </a:extLst>
          </p:cNvPr>
          <p:cNvSpPr txBox="1">
            <a:spLocks/>
          </p:cNvSpPr>
          <p:nvPr/>
        </p:nvSpPr>
        <p:spPr>
          <a:xfrm>
            <a:off x="651681" y="1485900"/>
            <a:ext cx="17386300" cy="7615236"/>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spcAft>
                <a:spcPts val="500"/>
              </a:spcAft>
              <a:buFont typeface="Wingdings" panose="05000000000000000000" pitchFamily="2" charset="2"/>
              <a:buNone/>
              <a:defRPr/>
            </a:pPr>
            <a:r>
              <a:rPr lang="en-IE" altLang="en-US" sz="2800" b="1" dirty="0">
                <a:latin typeface="Arial" panose="020B0604020202020204" pitchFamily="34" charset="0"/>
                <a:cs typeface="Arial" panose="020B0604020202020204" pitchFamily="34" charset="0"/>
              </a:rPr>
              <a:t>Overall expenditure proposed for 2025 at €11,253,100</a:t>
            </a:r>
          </a:p>
          <a:p>
            <a:pPr marL="0" indent="0">
              <a:spcBef>
                <a:spcPts val="500"/>
              </a:spcBef>
              <a:spcAft>
                <a:spcPts val="500"/>
              </a:spcAft>
              <a:buFont typeface="Wingdings" panose="05000000000000000000" pitchFamily="2" charset="2"/>
              <a:buNone/>
              <a:defRPr/>
            </a:pPr>
            <a:r>
              <a:rPr lang="en-IE" altLang="en-US" sz="2800" dirty="0">
                <a:latin typeface="Arial" panose="020B0604020202020204" pitchFamily="34" charset="0"/>
                <a:cs typeface="Arial" panose="020B0604020202020204" pitchFamily="34" charset="0"/>
              </a:rPr>
              <a:t>Increase of €340,200 on adopted 2024 budget </a:t>
            </a:r>
            <a:r>
              <a:rPr lang="en-IE" altLang="en-US" sz="2800" i="1" dirty="0">
                <a:latin typeface="Arial" panose="020B0604020202020204" pitchFamily="34" charset="0"/>
                <a:cs typeface="Arial" panose="020B0604020202020204" pitchFamily="34" charset="0"/>
              </a:rPr>
              <a:t>  </a:t>
            </a:r>
            <a:endParaRPr lang="en-IE" altLang="en-US" sz="2800" i="1" u="sng" dirty="0">
              <a:latin typeface="Arial" panose="020B0604020202020204" pitchFamily="34" charset="0"/>
              <a:cs typeface="Arial" panose="020B0604020202020204" pitchFamily="34" charset="0"/>
            </a:endParaRPr>
          </a:p>
          <a:p>
            <a:pPr marL="0" indent="0">
              <a:spcBef>
                <a:spcPts val="500"/>
              </a:spcBef>
              <a:spcAft>
                <a:spcPts val="500"/>
              </a:spcAft>
              <a:buFont typeface="Wingdings" panose="05000000000000000000" pitchFamily="2" charset="2"/>
              <a:buNone/>
              <a:defRPr/>
            </a:pPr>
            <a:endParaRPr lang="en-IE" altLang="en-US" sz="2800" u="sng" dirty="0">
              <a:highlight>
                <a:srgbClr val="FFFF00"/>
              </a:highlight>
              <a:latin typeface="Arial" panose="020B0604020202020204" pitchFamily="34" charset="0"/>
              <a:cs typeface="Arial" panose="020B0604020202020204" pitchFamily="34" charset="0"/>
            </a:endParaRPr>
          </a:p>
          <a:p>
            <a:pPr eaLnBrk="1" hangingPunct="1">
              <a:lnSpc>
                <a:spcPct val="80000"/>
              </a:lnSpc>
              <a:spcBef>
                <a:spcPts val="500"/>
              </a:spcBef>
              <a:spcAft>
                <a:spcPts val="500"/>
              </a:spcAft>
              <a:buFont typeface="Wingdings" panose="05000000000000000000" pitchFamily="2" charset="2"/>
              <a:buNone/>
              <a:defRPr/>
            </a:pPr>
            <a:r>
              <a:rPr lang="en-IE" altLang="en-US" sz="2800" b="1" dirty="0">
                <a:latin typeface="Arial" panose="020B0604020202020204" pitchFamily="34" charset="0"/>
                <a:cs typeface="Arial" panose="020B0604020202020204" pitchFamily="34" charset="0"/>
              </a:rPr>
              <a:t>Forward and Delivery Planning at €3,885,200 </a:t>
            </a:r>
          </a:p>
          <a:p>
            <a:pPr eaLnBrk="1" hangingPunct="1">
              <a:lnSpc>
                <a:spcPct val="80000"/>
              </a:lnSpc>
              <a:spcBef>
                <a:spcPts val="500"/>
              </a:spcBef>
              <a:spcAft>
                <a:spcPts val="500"/>
              </a:spcAft>
              <a:buFont typeface="Wingdings" panose="05000000000000000000" pitchFamily="2" charset="2"/>
              <a:buNone/>
              <a:defRPr/>
            </a:pPr>
            <a:r>
              <a:rPr lang="en-IE" altLang="en-US" sz="2800" dirty="0">
                <a:latin typeface="Arial" panose="020B0604020202020204" pitchFamily="34" charset="0"/>
                <a:cs typeface="Arial" panose="020B0604020202020204" pitchFamily="34" charset="0"/>
              </a:rPr>
              <a:t>Implement adopted County Development Plan, manage final JRs &amp; implement a new monitoring system</a:t>
            </a:r>
          </a:p>
          <a:p>
            <a:pPr>
              <a:spcBef>
                <a:spcPts val="500"/>
              </a:spcBef>
              <a:spcAft>
                <a:spcPts val="500"/>
              </a:spcAft>
              <a:defRPr/>
            </a:pPr>
            <a:r>
              <a:rPr lang="en-US" sz="2800" dirty="0">
                <a:solidFill>
                  <a:srgbClr val="231F20"/>
                </a:solidFill>
                <a:effectLst/>
                <a:latin typeface="Arial" panose="020B0604020202020204" pitchFamily="34" charset="0"/>
                <a:ea typeface="Arial" panose="020B0604020202020204" pitchFamily="34" charset="0"/>
                <a:cs typeface="Arial" panose="020B0604020202020204" pitchFamily="34" charset="0"/>
              </a:rPr>
              <a:t>Preparatory work for the next County Development Plan (10-year plan) will commence in 2025.</a:t>
            </a:r>
            <a:endParaRPr lang="en-IE" sz="2800" dirty="0">
              <a:effectLst/>
              <a:latin typeface="Arial" panose="020B0604020202020204" pitchFamily="34" charset="0"/>
              <a:ea typeface="Arial" panose="020B0604020202020204" pitchFamily="34" charset="0"/>
              <a:cs typeface="Arial" panose="020B0604020202020204" pitchFamily="34" charset="0"/>
            </a:endParaRPr>
          </a:p>
          <a:p>
            <a:pPr>
              <a:spcBef>
                <a:spcPts val="500"/>
              </a:spcBef>
              <a:spcAft>
                <a:spcPts val="500"/>
              </a:spcAft>
              <a:defRPr/>
            </a:pPr>
            <a:r>
              <a:rPr lang="en-IE" altLang="en-US" sz="2800" dirty="0">
                <a:latin typeface="Arial" panose="020B0604020202020204" pitchFamily="34" charset="0"/>
                <a:cs typeface="Arial" panose="020B0604020202020204" pitchFamily="34" charset="0"/>
              </a:rPr>
              <a:t>Manage delivery of SDZ planning schemes at Adamstown &amp; Clonburris</a:t>
            </a:r>
          </a:p>
          <a:p>
            <a:pPr>
              <a:spcBef>
                <a:spcPts val="500"/>
              </a:spcBef>
              <a:spcAft>
                <a:spcPts val="500"/>
              </a:spcAft>
              <a:defRPr/>
            </a:pPr>
            <a:r>
              <a:rPr lang="en-IE" altLang="en-US" sz="2800" dirty="0">
                <a:latin typeface="Arial" panose="020B0604020202020204" pitchFamily="34" charset="0"/>
                <a:cs typeface="Arial" panose="020B0604020202020204" pitchFamily="34" charset="0"/>
              </a:rPr>
              <a:t>Manage delivery of adopted LAPs at Newcastle, Tallaght, Ballycullen-Oldcourt and progress the Clondalkin LAP</a:t>
            </a:r>
          </a:p>
          <a:p>
            <a:pPr>
              <a:spcBef>
                <a:spcPts val="500"/>
              </a:spcBef>
              <a:spcAft>
                <a:spcPts val="500"/>
              </a:spcAft>
              <a:defRPr/>
            </a:pPr>
            <a:r>
              <a:rPr lang="en-IE" altLang="en-US" sz="2800" dirty="0">
                <a:latin typeface="Arial" panose="020B0604020202020204" pitchFamily="34" charset="0"/>
                <a:cs typeface="Arial" panose="020B0604020202020204" pitchFamily="34" charset="0"/>
              </a:rPr>
              <a:t>Progress a CDP variation for City Edge lands </a:t>
            </a:r>
          </a:p>
          <a:p>
            <a:pPr>
              <a:spcBef>
                <a:spcPts val="500"/>
              </a:spcBef>
              <a:spcAft>
                <a:spcPts val="500"/>
              </a:spcAft>
              <a:defRPr/>
            </a:pPr>
            <a:r>
              <a:rPr lang="en-IE" altLang="en-US" sz="2800" dirty="0">
                <a:latin typeface="Arial" panose="020B0604020202020204" pitchFamily="34" charset="0"/>
                <a:cs typeface="Arial" panose="020B0604020202020204" pitchFamily="34" charset="0"/>
              </a:rPr>
              <a:t>Continue review of County’s Employment Land &amp; Rural Housing</a:t>
            </a:r>
          </a:p>
          <a:p>
            <a:pPr>
              <a:spcBef>
                <a:spcPts val="500"/>
              </a:spcBef>
              <a:spcAft>
                <a:spcPts val="500"/>
              </a:spcAft>
              <a:defRPr/>
            </a:pPr>
            <a:r>
              <a:rPr lang="en-IE" altLang="en-US" sz="2800" dirty="0">
                <a:latin typeface="Arial" panose="020B0604020202020204" pitchFamily="34" charset="0"/>
                <a:cs typeface="Arial" panose="020B0604020202020204" pitchFamily="34" charset="0"/>
              </a:rPr>
              <a:t>Active Land Management: RZLT, Vacant Sites Register, Housing Task Force &amp; new Dev. Contribution Scheme</a:t>
            </a:r>
          </a:p>
          <a:p>
            <a:pPr>
              <a:spcBef>
                <a:spcPts val="500"/>
              </a:spcBef>
              <a:spcAft>
                <a:spcPts val="500"/>
              </a:spcAft>
              <a:defRPr/>
            </a:pPr>
            <a:r>
              <a:rPr lang="en-IE" altLang="en-US" sz="2800" dirty="0">
                <a:latin typeface="Arial" panose="020B0604020202020204" pitchFamily="34" charset="0"/>
                <a:cs typeface="Arial" panose="020B0604020202020204" pitchFamily="34" charset="0"/>
              </a:rPr>
              <a:t>Heritage &amp; biodiversity projects €119,000 and Conservation projects €221,500</a:t>
            </a:r>
            <a:endParaRPr lang="en-IE" altLang="en-US" sz="2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05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F6205-9913-328E-FFA5-5FEEA6B2B7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DB7381F-58DE-1A1D-748D-CF906BDB6C4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0FDB7210-E6B3-2BCF-F34C-AC8649A45534}"/>
              </a:ext>
            </a:extLst>
          </p:cNvPr>
          <p:cNvSpPr txBox="1"/>
          <p:nvPr/>
        </p:nvSpPr>
        <p:spPr>
          <a:xfrm>
            <a:off x="651681" y="297448"/>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D: Development Management</a:t>
            </a:r>
          </a:p>
        </p:txBody>
      </p:sp>
      <p:sp>
        <p:nvSpPr>
          <p:cNvPr id="3" name="TextBox 2">
            <a:extLst>
              <a:ext uri="{FF2B5EF4-FFF2-40B4-BE49-F238E27FC236}">
                <a16:creationId xmlns:a16="http://schemas.microsoft.com/office/drawing/2014/main" id="{CC4EE08A-D849-6CE6-7C23-7BC99FE51E77}"/>
              </a:ext>
            </a:extLst>
          </p:cNvPr>
          <p:cNvSpPr txBox="1"/>
          <p:nvPr/>
        </p:nvSpPr>
        <p:spPr>
          <a:xfrm>
            <a:off x="914400" y="1600301"/>
            <a:ext cx="16751300" cy="7331238"/>
          </a:xfrm>
          <a:prstGeom prst="rect">
            <a:avLst/>
          </a:prstGeom>
          <a:noFill/>
        </p:spPr>
        <p:txBody>
          <a:bodyPr wrap="square">
            <a:spAutoFit/>
          </a:bodyPr>
          <a:lstStyle/>
          <a:p>
            <a:pPr eaLnBrk="1" hangingPunct="1">
              <a:lnSpc>
                <a:spcPct val="80000"/>
              </a:lnSpc>
              <a:buFont typeface="Wingdings" panose="05000000000000000000" pitchFamily="2" charset="2"/>
              <a:buNone/>
              <a:defRPr/>
            </a:pPr>
            <a:r>
              <a:rPr lang="en-IE" altLang="en-US" sz="2800" b="1" dirty="0">
                <a:latin typeface="Arial" panose="020B0604020202020204" pitchFamily="34" charset="0"/>
                <a:cs typeface="Arial" panose="020B0604020202020204" pitchFamily="34" charset="0"/>
              </a:rPr>
              <a:t>Development Management and Planning Enforcement at €6,262,500. </a:t>
            </a:r>
          </a:p>
          <a:p>
            <a:pPr marL="285750" indent="-285750">
              <a:buFont typeface="Arial" panose="020B0604020202020204" pitchFamily="34" charset="0"/>
              <a:buChar char="•"/>
              <a:defRPr/>
            </a:pPr>
            <a:endParaRPr lang="en-IE" altLang="en-US" sz="2800" dirty="0">
              <a:latin typeface="Arial" panose="020B0604020202020204" pitchFamily="34" charset="0"/>
              <a:cs typeface="Arial" panose="020B0604020202020204" pitchFamily="34" charset="0"/>
            </a:endParaRPr>
          </a:p>
          <a:p>
            <a:pPr marL="285750" indent="-285750">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At the end of September 2024, the Council had received 692 planning applications for assessment</a:t>
            </a:r>
            <a:br>
              <a:rPr lang="en-IE" altLang="en-US" sz="2800" dirty="0">
                <a:latin typeface="Arial" panose="020B0604020202020204" pitchFamily="34" charset="0"/>
                <a:cs typeface="Arial" panose="020B0604020202020204" pitchFamily="34" charset="0"/>
              </a:rPr>
            </a:br>
            <a:endParaRPr lang="en-IE" altLang="en-US" sz="2800" dirty="0">
              <a:latin typeface="Arial" panose="020B0604020202020204" pitchFamily="34" charset="0"/>
              <a:cs typeface="Arial" panose="020B0604020202020204" pitchFamily="34" charset="0"/>
            </a:endParaRPr>
          </a:p>
          <a:p>
            <a:pPr marL="285750" indent="-285750">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At the end of September 2024, a total of 231 planning enforcement cases were opened and closed 434 cases. </a:t>
            </a:r>
            <a:br>
              <a:rPr lang="en-IE" altLang="en-US" sz="2800" dirty="0">
                <a:latin typeface="Arial" panose="020B0604020202020204" pitchFamily="34" charset="0"/>
                <a:cs typeface="Arial" panose="020B0604020202020204" pitchFamily="34" charset="0"/>
              </a:rPr>
            </a:br>
            <a:r>
              <a:rPr lang="en-IE" altLang="en-US" sz="2800" dirty="0">
                <a:latin typeface="Arial" panose="020B0604020202020204" pitchFamily="34" charset="0"/>
                <a:cs typeface="Arial" panose="020B0604020202020204" pitchFamily="34" charset="0"/>
              </a:rPr>
              <a:t> </a:t>
            </a:r>
          </a:p>
          <a:p>
            <a:pPr marL="285750" indent="-285750">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e-Planning became operational in 2024 and will enable submission of applications online €66,400</a:t>
            </a:r>
          </a:p>
          <a:p>
            <a:pPr>
              <a:defRPr/>
            </a:pPr>
            <a:endParaRPr lang="en-IE" altLang="en-US" sz="28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None/>
              <a:defRPr/>
            </a:pPr>
            <a:endParaRPr lang="en-IE" altLang="en-US" sz="2800" b="1"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None/>
              <a:defRPr/>
            </a:pPr>
            <a:r>
              <a:rPr lang="en-IE" altLang="en-US" sz="2800" b="1" dirty="0">
                <a:latin typeface="Arial" panose="020B0604020202020204" pitchFamily="34" charset="0"/>
                <a:cs typeface="Arial" panose="020B0604020202020204" pitchFamily="34" charset="0"/>
              </a:rPr>
              <a:t>Building Control at €750,900 </a:t>
            </a:r>
            <a:endParaRPr lang="en-IE" altLang="en-US" sz="2800" i="1" dirty="0">
              <a:latin typeface="Arial" panose="020B0604020202020204" pitchFamily="34" charset="0"/>
              <a:cs typeface="Arial" panose="020B0604020202020204" pitchFamily="34" charset="0"/>
            </a:endParaRPr>
          </a:p>
          <a:p>
            <a:pPr eaLnBrk="1" hangingPunct="1">
              <a:lnSpc>
                <a:spcPct val="80000"/>
              </a:lnSpc>
              <a:defRPr/>
            </a:pPr>
            <a:endParaRPr lang="en-IE" altLang="en-US" sz="2800" dirty="0">
              <a:latin typeface="Arial" panose="020B0604020202020204" pitchFamily="34" charset="0"/>
              <a:cs typeface="Arial" panose="020B0604020202020204" pitchFamily="34" charset="0"/>
            </a:endParaRPr>
          </a:p>
          <a:p>
            <a:pPr marL="285750" indent="-285750" eaLnBrk="1" hangingPunct="1">
              <a:lnSpc>
                <a:spcPct val="80000"/>
              </a:lnSpc>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At the end of September 2024, the Council had received :</a:t>
            </a:r>
            <a:br>
              <a:rPr lang="en-IE" altLang="en-US" sz="2800" dirty="0">
                <a:latin typeface="Arial" panose="020B0604020202020204" pitchFamily="34" charset="0"/>
                <a:cs typeface="Arial" panose="020B0604020202020204" pitchFamily="34" charset="0"/>
              </a:rPr>
            </a:br>
            <a:r>
              <a:rPr lang="en-IE" altLang="en-US" sz="2800" dirty="0">
                <a:latin typeface="Arial" panose="020B0604020202020204" pitchFamily="34" charset="0"/>
                <a:cs typeface="Arial" panose="020B0604020202020204" pitchFamily="34" charset="0"/>
              </a:rPr>
              <a:t>  </a:t>
            </a:r>
          </a:p>
          <a:p>
            <a:pPr marL="742950" lvl="1" indent="-285750" eaLnBrk="1" hangingPunct="1">
              <a:lnSpc>
                <a:spcPct val="80000"/>
              </a:lnSpc>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174 Disability Access Certs</a:t>
            </a:r>
            <a:br>
              <a:rPr lang="en-IE" altLang="en-US" sz="2800" dirty="0">
                <a:latin typeface="Arial" panose="020B0604020202020204" pitchFamily="34" charset="0"/>
                <a:cs typeface="Arial" panose="020B0604020202020204" pitchFamily="34" charset="0"/>
              </a:rPr>
            </a:br>
            <a:endParaRPr lang="en-IE" altLang="en-US" sz="2800" dirty="0">
              <a:latin typeface="Arial" panose="020B0604020202020204" pitchFamily="34" charset="0"/>
              <a:cs typeface="Arial" panose="020B0604020202020204" pitchFamily="34" charset="0"/>
            </a:endParaRPr>
          </a:p>
          <a:p>
            <a:pPr marL="742950" lvl="1" indent="-285750" eaLnBrk="1" hangingPunct="1">
              <a:lnSpc>
                <a:spcPct val="80000"/>
              </a:lnSpc>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256 Fire Certs</a:t>
            </a:r>
            <a:br>
              <a:rPr lang="en-IE" altLang="en-US" sz="2800" dirty="0">
                <a:latin typeface="Arial" panose="020B0604020202020204" pitchFamily="34" charset="0"/>
                <a:cs typeface="Arial" panose="020B0604020202020204" pitchFamily="34" charset="0"/>
              </a:rPr>
            </a:br>
            <a:endParaRPr lang="en-IE" altLang="en-US" sz="2800" dirty="0">
              <a:latin typeface="Arial" panose="020B0604020202020204" pitchFamily="34" charset="0"/>
              <a:cs typeface="Arial" panose="020B0604020202020204" pitchFamily="34" charset="0"/>
            </a:endParaRPr>
          </a:p>
          <a:p>
            <a:pPr marL="742950" lvl="1" indent="-285750" eaLnBrk="1" hangingPunct="1">
              <a:lnSpc>
                <a:spcPct val="80000"/>
              </a:lnSpc>
              <a:buClr>
                <a:schemeClr val="tx2"/>
              </a:buClr>
              <a:buFont typeface="Arial" panose="020B0604020202020204" pitchFamily="34" charset="0"/>
              <a:buChar char="•"/>
              <a:defRPr/>
            </a:pPr>
            <a:r>
              <a:rPr lang="en-IE" altLang="en-US" sz="2800" dirty="0">
                <a:latin typeface="Arial" panose="020B0604020202020204" pitchFamily="34" charset="0"/>
                <a:cs typeface="Arial" panose="020B0604020202020204" pitchFamily="34" charset="0"/>
              </a:rPr>
              <a:t>515 Commencement Notices</a:t>
            </a:r>
          </a:p>
        </p:txBody>
      </p:sp>
    </p:spTree>
    <p:extLst>
      <p:ext uri="{BB962C8B-B14F-4D97-AF65-F5344CB8AC3E}">
        <p14:creationId xmlns:p14="http://schemas.microsoft.com/office/powerpoint/2010/main" val="2947172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68446-7C28-FA71-3242-E604B3E0A96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304AF01-2F32-4799-E498-699F8814078C}"/>
              </a:ext>
            </a:extLst>
          </p:cNvPr>
          <p:cNvSpPr/>
          <p:nvPr/>
        </p:nvSpPr>
        <p:spPr>
          <a:xfrm>
            <a:off x="-1706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grpSp>
        <p:nvGrpSpPr>
          <p:cNvPr id="3" name="Group 3">
            <a:extLst>
              <a:ext uri="{FF2B5EF4-FFF2-40B4-BE49-F238E27FC236}">
                <a16:creationId xmlns:a16="http://schemas.microsoft.com/office/drawing/2014/main" id="{FDE3AB5B-2F62-844E-1BEF-97F3CF0B4A80}"/>
              </a:ext>
            </a:extLst>
          </p:cNvPr>
          <p:cNvGrpSpPr/>
          <p:nvPr/>
        </p:nvGrpSpPr>
        <p:grpSpPr>
          <a:xfrm>
            <a:off x="2258312" y="3093886"/>
            <a:ext cx="13771375" cy="4156379"/>
            <a:chOff x="0" y="76200"/>
            <a:chExt cx="18361834" cy="5541838"/>
          </a:xfrm>
        </p:grpSpPr>
        <p:sp>
          <p:nvSpPr>
            <p:cNvPr id="4" name="TextBox 4">
              <a:extLst>
                <a:ext uri="{FF2B5EF4-FFF2-40B4-BE49-F238E27FC236}">
                  <a16:creationId xmlns:a16="http://schemas.microsoft.com/office/drawing/2014/main" id="{41F587B9-15DB-2DAB-DF05-D663B889C3C3}"/>
                </a:ext>
              </a:extLst>
            </p:cNvPr>
            <p:cNvSpPr txBox="1"/>
            <p:nvPr/>
          </p:nvSpPr>
          <p:spPr>
            <a:xfrm>
              <a:off x="0" y="76200"/>
              <a:ext cx="18361834" cy="1447800"/>
            </a:xfrm>
            <a:prstGeom prst="rect">
              <a:avLst/>
            </a:prstGeom>
          </p:spPr>
          <p:txBody>
            <a:bodyPr lIns="0" tIns="0" rIns="0" bIns="0" rtlCol="0" anchor="t">
              <a:spAutoFit/>
            </a:bodyPr>
            <a:lstStyle/>
            <a:p>
              <a:pPr marL="0" lvl="0" indent="0" algn="ctr">
                <a:lnSpc>
                  <a:spcPts val="8250"/>
                </a:lnSpc>
              </a:pPr>
              <a:endParaRPr lang="en-US" sz="7500" dirty="0">
                <a:solidFill>
                  <a:srgbClr val="51626F"/>
                </a:solidFill>
                <a:latin typeface="Gotham Bold"/>
              </a:endParaRPr>
            </a:p>
          </p:txBody>
        </p:sp>
        <p:sp>
          <p:nvSpPr>
            <p:cNvPr id="5" name="TextBox 5">
              <a:extLst>
                <a:ext uri="{FF2B5EF4-FFF2-40B4-BE49-F238E27FC236}">
                  <a16:creationId xmlns:a16="http://schemas.microsoft.com/office/drawing/2014/main" id="{AA70A589-4EDC-82EB-BECA-1A252C139DAE}"/>
                </a:ext>
              </a:extLst>
            </p:cNvPr>
            <p:cNvSpPr txBox="1"/>
            <p:nvPr/>
          </p:nvSpPr>
          <p:spPr>
            <a:xfrm>
              <a:off x="0" y="2202753"/>
              <a:ext cx="18361834" cy="568789"/>
            </a:xfrm>
            <a:prstGeom prst="rect">
              <a:avLst/>
            </a:prstGeom>
          </p:spPr>
          <p:txBody>
            <a:bodyPr lIns="0" tIns="0" rIns="0" bIns="0" rtlCol="0" anchor="t">
              <a:spAutoFit/>
            </a:bodyPr>
            <a:lstStyle/>
            <a:p>
              <a:pPr marL="0" lvl="0" indent="0" algn="ctr">
                <a:lnSpc>
                  <a:spcPts val="3080"/>
                </a:lnSpc>
              </a:pPr>
              <a:r>
                <a:rPr lang="en-US" sz="4400" dirty="0">
                  <a:solidFill>
                    <a:srgbClr val="51626F"/>
                  </a:solidFill>
                  <a:latin typeface="Arial"/>
                </a:rPr>
                <a:t>Director of Environment, Water and Climate Change</a:t>
              </a:r>
            </a:p>
          </p:txBody>
        </p:sp>
        <p:sp>
          <p:nvSpPr>
            <p:cNvPr id="7" name="AutoShape 7">
              <a:extLst>
                <a:ext uri="{FF2B5EF4-FFF2-40B4-BE49-F238E27FC236}">
                  <a16:creationId xmlns:a16="http://schemas.microsoft.com/office/drawing/2014/main" id="{C0B6403E-A18E-BCA0-6625-A913D9837AFC}"/>
                </a:ext>
              </a:extLst>
            </p:cNvPr>
            <p:cNvSpPr/>
            <p:nvPr/>
          </p:nvSpPr>
          <p:spPr>
            <a:xfrm>
              <a:off x="740999" y="5605338"/>
              <a:ext cx="16879836" cy="12700"/>
            </a:xfrm>
            <a:prstGeom prst="rect">
              <a:avLst/>
            </a:prstGeom>
            <a:solidFill>
              <a:srgbClr val="000000"/>
            </a:solidFill>
          </p:spPr>
          <p:txBody>
            <a:bodyPr/>
            <a:lstStyle/>
            <a:p>
              <a:endParaRPr lang="en-IE"/>
            </a:p>
          </p:txBody>
        </p:sp>
      </p:grpSp>
    </p:spTree>
    <p:extLst>
      <p:ext uri="{BB962C8B-B14F-4D97-AF65-F5344CB8AC3E}">
        <p14:creationId xmlns:p14="http://schemas.microsoft.com/office/powerpoint/2010/main" val="59945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5D019-1988-57CA-5639-B481DA95DC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867E9A6-A87C-831B-C9FA-A5EE145A556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DBB59F3C-BCDA-37F3-1B4E-91308AC7E5BE}"/>
              </a:ext>
            </a:extLst>
          </p:cNvPr>
          <p:cNvSpPr txBox="1"/>
          <p:nvPr/>
        </p:nvSpPr>
        <p:spPr>
          <a:xfrm>
            <a:off x="651681" y="297448"/>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C, G &amp; H Water Services </a:t>
            </a:r>
            <a:r>
              <a:rPr lang="en-US" sz="4000" dirty="0" err="1">
                <a:solidFill>
                  <a:srgbClr val="51626F"/>
                </a:solidFill>
                <a:latin typeface="Arial Bold"/>
              </a:rPr>
              <a:t>etc</a:t>
            </a:r>
            <a:endParaRPr lang="en-US" sz="4000" dirty="0">
              <a:solidFill>
                <a:srgbClr val="51626F"/>
              </a:solidFill>
              <a:latin typeface="Arial Bold"/>
            </a:endParaRPr>
          </a:p>
        </p:txBody>
      </p:sp>
      <p:sp>
        <p:nvSpPr>
          <p:cNvPr id="4" name="Rectangle 10">
            <a:extLst>
              <a:ext uri="{FF2B5EF4-FFF2-40B4-BE49-F238E27FC236}">
                <a16:creationId xmlns:a16="http://schemas.microsoft.com/office/drawing/2014/main" id="{7FDFEE00-F040-703B-EEEA-D9FE23A0DA6D}"/>
              </a:ext>
            </a:extLst>
          </p:cNvPr>
          <p:cNvSpPr txBox="1">
            <a:spLocks noChangeArrowheads="1"/>
          </p:cNvSpPr>
          <p:nvPr/>
        </p:nvSpPr>
        <p:spPr bwMode="auto">
          <a:xfrm>
            <a:off x="153988" y="1566863"/>
            <a:ext cx="17295812" cy="909637"/>
          </a:xfrm>
          <a:prstGeom prst="rect">
            <a:avLst/>
          </a:prstGeom>
          <a:noFill/>
          <a:ln>
            <a:noFill/>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ts val="500"/>
              </a:spcBef>
              <a:spcAft>
                <a:spcPts val="500"/>
              </a:spcAft>
              <a:buNone/>
              <a:defRPr/>
            </a:pPr>
            <a:endParaRPr lang="en-GB" altLang="en-US" sz="2800" b="1" dirty="0">
              <a:solidFill>
                <a:srgbClr val="0070C0"/>
              </a:solidFill>
              <a:cs typeface="Arial" panose="020B0604020202020204" pitchFamily="34" charset="0"/>
            </a:endParaRPr>
          </a:p>
        </p:txBody>
      </p:sp>
      <p:sp>
        <p:nvSpPr>
          <p:cNvPr id="6" name="Rectangle 10">
            <a:extLst>
              <a:ext uri="{FF2B5EF4-FFF2-40B4-BE49-F238E27FC236}">
                <a16:creationId xmlns:a16="http://schemas.microsoft.com/office/drawing/2014/main" id="{EDA61933-682E-98FC-A473-DAE1785F5F85}"/>
              </a:ext>
            </a:extLst>
          </p:cNvPr>
          <p:cNvSpPr txBox="1">
            <a:spLocks noChangeArrowheads="1"/>
          </p:cNvSpPr>
          <p:nvPr/>
        </p:nvSpPr>
        <p:spPr bwMode="auto">
          <a:xfrm>
            <a:off x="306388" y="2929994"/>
            <a:ext cx="16991012" cy="634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ts val="500"/>
              </a:spcBef>
              <a:spcAft>
                <a:spcPts val="500"/>
              </a:spcAft>
              <a:buFont typeface="Wingdings" panose="05000000000000000000" pitchFamily="2" charset="2"/>
              <a:buNone/>
              <a:defRPr/>
            </a:pPr>
            <a:r>
              <a:rPr lang="en-GB" altLang="en-US" sz="2800" b="1" dirty="0">
                <a:solidFill>
                  <a:srgbClr val="0070C0"/>
                </a:solidFill>
                <a:cs typeface="Arial" panose="020B0604020202020204" pitchFamily="34" charset="0"/>
              </a:rPr>
              <a:t>Water Services (Division C)</a:t>
            </a:r>
          </a:p>
          <a:p>
            <a:pPr eaLnBrk="1" hangingPunct="1">
              <a:spcBef>
                <a:spcPts val="500"/>
              </a:spcBef>
              <a:spcAft>
                <a:spcPts val="500"/>
              </a:spcAft>
              <a:buNone/>
              <a:defRPr/>
            </a:pPr>
            <a:r>
              <a:rPr lang="en-GB" altLang="en-US" sz="2800" dirty="0">
                <a:cs typeface="Arial" panose="020B0604020202020204" pitchFamily="34" charset="0"/>
              </a:rPr>
              <a:t>Total Expenditure of </a:t>
            </a:r>
            <a:r>
              <a:rPr lang="en-IE" sz="2800" b="1" dirty="0">
                <a:cs typeface="Arial" panose="020B0604020202020204" pitchFamily="34" charset="0"/>
              </a:rPr>
              <a:t>€</a:t>
            </a:r>
            <a:r>
              <a:rPr lang="en-IE" sz="2800" b="1" dirty="0">
                <a:ea typeface="Calibri" panose="020F0502020204030204" pitchFamily="34" charset="0"/>
                <a:cs typeface="Arial" panose="020B0604020202020204" pitchFamily="34" charset="0"/>
              </a:rPr>
              <a:t>16.24m</a:t>
            </a:r>
            <a:r>
              <a:rPr lang="en-IE" sz="2800" b="1" dirty="0">
                <a:cs typeface="Arial" panose="020B0604020202020204" pitchFamily="34" charset="0"/>
              </a:rPr>
              <a:t> </a:t>
            </a:r>
            <a:r>
              <a:rPr lang="en-IE" sz="2800" dirty="0">
                <a:cs typeface="Arial" panose="020B0604020202020204" pitchFamily="34" charset="0"/>
              </a:rPr>
              <a:t>of which </a:t>
            </a:r>
            <a:r>
              <a:rPr lang="en-GB" altLang="en-US" sz="2800" b="1" dirty="0">
                <a:cs typeface="Arial" panose="020B0604020202020204" pitchFamily="34" charset="0"/>
              </a:rPr>
              <a:t>€</a:t>
            </a:r>
            <a:r>
              <a:rPr lang="en-GB" sz="2800" b="1" dirty="0">
                <a:ea typeface="Calibri" panose="020F0502020204030204" pitchFamily="34" charset="0"/>
                <a:cs typeface="Arial" panose="020B0604020202020204" pitchFamily="34" charset="0"/>
              </a:rPr>
              <a:t>10m </a:t>
            </a:r>
            <a:r>
              <a:rPr lang="en-GB" sz="2800" dirty="0">
                <a:ea typeface="Calibri" panose="020F0502020204030204" pitchFamily="34" charset="0"/>
                <a:cs typeface="Arial" panose="020B0604020202020204" pitchFamily="34" charset="0"/>
              </a:rPr>
              <a:t>i</a:t>
            </a:r>
            <a:r>
              <a:rPr lang="en-GB" altLang="en-US" sz="2800" dirty="0">
                <a:cs typeface="Arial" panose="020B0604020202020204" pitchFamily="34" charset="0"/>
              </a:rPr>
              <a:t>s for provision of </a:t>
            </a:r>
          </a:p>
          <a:p>
            <a:pPr eaLnBrk="1" hangingPunct="1">
              <a:spcBef>
                <a:spcPts val="500"/>
              </a:spcBef>
              <a:spcAft>
                <a:spcPts val="500"/>
              </a:spcAft>
              <a:buNone/>
              <a:defRPr/>
            </a:pPr>
            <a:r>
              <a:rPr lang="en-GB" altLang="en-US" sz="2800" dirty="0">
                <a:cs typeface="Arial" panose="020B0604020202020204" pitchFamily="34" charset="0"/>
              </a:rPr>
              <a:t>Water &amp; Wastewater Services (recoupable from Uisce Éireann and from </a:t>
            </a:r>
          </a:p>
          <a:p>
            <a:pPr eaLnBrk="1" hangingPunct="1">
              <a:spcBef>
                <a:spcPts val="500"/>
              </a:spcBef>
              <a:spcAft>
                <a:spcPts val="500"/>
              </a:spcAft>
              <a:buNone/>
              <a:defRPr/>
            </a:pPr>
            <a:r>
              <a:rPr lang="en-GB" altLang="en-US" sz="2800" dirty="0">
                <a:cs typeface="Arial" panose="020B0604020202020204" pitchFamily="34" charset="0"/>
              </a:rPr>
              <a:t>the Department of Housing, Local Government and Heritage)</a:t>
            </a:r>
            <a:endParaRPr lang="en-IE" altLang="en-US" sz="2800" dirty="0">
              <a:cs typeface="Arial" panose="020B0604020202020204" pitchFamily="34" charset="0"/>
            </a:endParaRPr>
          </a:p>
          <a:p>
            <a:pPr eaLnBrk="1" hangingPunct="1">
              <a:spcBef>
                <a:spcPts val="500"/>
              </a:spcBef>
              <a:spcAft>
                <a:spcPts val="500"/>
              </a:spcAft>
              <a:buNone/>
              <a:defRPr/>
            </a:pPr>
            <a:r>
              <a:rPr lang="en-IE" altLang="en-US" sz="2800" dirty="0">
                <a:cs typeface="Arial" panose="020B0604020202020204" pitchFamily="34" charset="0"/>
              </a:rPr>
              <a:t>Surface Water/Flood Management expenditure for 2025 is </a:t>
            </a:r>
            <a:r>
              <a:rPr lang="en-IE" sz="2800" b="1" dirty="0">
                <a:cs typeface="Arial" panose="020B0604020202020204" pitchFamily="34" charset="0"/>
              </a:rPr>
              <a:t>€</a:t>
            </a:r>
            <a:r>
              <a:rPr lang="en-IE" sz="2800" b="1" dirty="0">
                <a:ea typeface="Calibri" panose="020F0502020204030204" pitchFamily="34" charset="0"/>
                <a:cs typeface="Arial" panose="020B0604020202020204" pitchFamily="34" charset="0"/>
              </a:rPr>
              <a:t>6.68m</a:t>
            </a:r>
            <a:br>
              <a:rPr lang="en-IE" sz="2800" b="1" dirty="0">
                <a:ea typeface="Calibri" panose="020F0502020204030204" pitchFamily="34" charset="0"/>
                <a:cs typeface="Arial" panose="020B0604020202020204" pitchFamily="34" charset="0"/>
              </a:rPr>
            </a:br>
            <a:endParaRPr lang="en-IE" altLang="en-US" sz="2800" dirty="0">
              <a:cs typeface="Arial" panose="020B0604020202020204" pitchFamily="34" charset="0"/>
            </a:endParaRPr>
          </a:p>
          <a:p>
            <a:pPr eaLnBrk="1" hangingPunct="1">
              <a:spcBef>
                <a:spcPts val="500"/>
              </a:spcBef>
              <a:spcAft>
                <a:spcPts val="500"/>
              </a:spcAft>
              <a:buFont typeface="Wingdings" panose="05000000000000000000" pitchFamily="2" charset="2"/>
              <a:buNone/>
              <a:defRPr/>
            </a:pPr>
            <a:r>
              <a:rPr lang="en-IE" altLang="en-US" sz="2800" b="1" dirty="0">
                <a:solidFill>
                  <a:srgbClr val="0070C0"/>
                </a:solidFill>
                <a:cs typeface="Arial" panose="020B0604020202020204" pitchFamily="34" charset="0"/>
              </a:rPr>
              <a:t>Agriculture, Education, Health and Welfare (Division G)</a:t>
            </a:r>
          </a:p>
          <a:p>
            <a:pPr eaLnBrk="1" hangingPunct="1">
              <a:spcBef>
                <a:spcPts val="500"/>
              </a:spcBef>
              <a:spcAft>
                <a:spcPts val="500"/>
              </a:spcAft>
              <a:buFont typeface="Wingdings" panose="05000000000000000000" pitchFamily="2" charset="2"/>
              <a:buNone/>
              <a:defRPr/>
            </a:pPr>
            <a:r>
              <a:rPr lang="en-IE" altLang="en-US" sz="2800" dirty="0">
                <a:cs typeface="Arial" panose="020B0604020202020204" pitchFamily="34" charset="0"/>
              </a:rPr>
              <a:t>Overall proposed expenditure on Veterinary Services is </a:t>
            </a:r>
            <a:r>
              <a:rPr lang="en-IE" sz="2800" b="1" dirty="0">
                <a:cs typeface="Arial" panose="020B0604020202020204" pitchFamily="34" charset="0"/>
              </a:rPr>
              <a:t>€</a:t>
            </a:r>
            <a:r>
              <a:rPr lang="en-IE" sz="2800" b="1" dirty="0">
                <a:ea typeface="Calibri" panose="020F0502020204030204" pitchFamily="34" charset="0"/>
                <a:cs typeface="Arial" panose="020B0604020202020204" pitchFamily="34" charset="0"/>
              </a:rPr>
              <a:t>1.57</a:t>
            </a:r>
            <a:r>
              <a:rPr lang="en-IE" sz="2800" dirty="0">
                <a:ea typeface="Calibri" panose="020F0502020204030204" pitchFamily="34" charset="0"/>
                <a:cs typeface="Arial" panose="020B0604020202020204" pitchFamily="34" charset="0"/>
              </a:rPr>
              <a:t> </a:t>
            </a:r>
            <a:br>
              <a:rPr lang="en-IE" sz="2800" dirty="0">
                <a:ea typeface="Calibri" panose="020F0502020204030204" pitchFamily="34" charset="0"/>
                <a:cs typeface="Arial" panose="020B0604020202020204" pitchFamily="34" charset="0"/>
              </a:rPr>
            </a:br>
            <a:endParaRPr lang="en-IE" sz="2800" b="1" dirty="0">
              <a:cs typeface="Arial" panose="020B0604020202020204" pitchFamily="34" charset="0"/>
            </a:endParaRPr>
          </a:p>
          <a:p>
            <a:pPr eaLnBrk="1" hangingPunct="1">
              <a:spcBef>
                <a:spcPts val="500"/>
              </a:spcBef>
              <a:spcAft>
                <a:spcPts val="500"/>
              </a:spcAft>
              <a:buFont typeface="Wingdings" panose="05000000000000000000" pitchFamily="2" charset="2"/>
              <a:buNone/>
              <a:defRPr/>
            </a:pPr>
            <a:r>
              <a:rPr lang="en-GB" altLang="en-US" sz="2800" b="1" dirty="0">
                <a:solidFill>
                  <a:srgbClr val="0070C0"/>
                </a:solidFill>
                <a:cs typeface="Arial" panose="020B0604020202020204" pitchFamily="34" charset="0"/>
              </a:rPr>
              <a:t>Machinery Yard (Division H) 2025</a:t>
            </a:r>
          </a:p>
          <a:p>
            <a:pPr>
              <a:spcBef>
                <a:spcPts val="500"/>
              </a:spcBef>
              <a:spcAft>
                <a:spcPts val="500"/>
              </a:spcAft>
              <a:buFont typeface="Wingdings" panose="05000000000000000000" pitchFamily="2" charset="2"/>
              <a:buNone/>
              <a:defRPr/>
            </a:pPr>
            <a:r>
              <a:rPr lang="en-IE" sz="2800" dirty="0">
                <a:cs typeface="Arial" panose="020B0604020202020204" pitchFamily="34" charset="0"/>
              </a:rPr>
              <a:t>The total Machinery Yard budget for 2025 is </a:t>
            </a:r>
            <a:r>
              <a:rPr lang="en-IE" sz="2800" b="1" dirty="0">
                <a:cs typeface="Arial" panose="020B0604020202020204" pitchFamily="34" charset="0"/>
              </a:rPr>
              <a:t>€</a:t>
            </a:r>
            <a:r>
              <a:rPr lang="en-IE" sz="2800" b="1" dirty="0">
                <a:ea typeface="Calibri" panose="020F0502020204030204" pitchFamily="34" charset="0"/>
                <a:cs typeface="Arial" panose="020B0604020202020204" pitchFamily="34" charset="0"/>
              </a:rPr>
              <a:t>4.21m</a:t>
            </a:r>
            <a:r>
              <a:rPr lang="en-IE" sz="2800" dirty="0">
                <a:ea typeface="Calibri" panose="020F0502020204030204" pitchFamily="34" charset="0"/>
                <a:cs typeface="Arial" panose="020B0604020202020204" pitchFamily="34" charset="0"/>
              </a:rPr>
              <a:t> including </a:t>
            </a:r>
          </a:p>
          <a:p>
            <a:pPr>
              <a:spcBef>
                <a:spcPts val="500"/>
              </a:spcBef>
              <a:spcAft>
                <a:spcPts val="500"/>
              </a:spcAft>
              <a:buFont typeface="Wingdings" panose="05000000000000000000" pitchFamily="2" charset="2"/>
              <a:buNone/>
              <a:defRPr/>
            </a:pPr>
            <a:r>
              <a:rPr lang="en-IE" sz="2800" dirty="0">
                <a:cs typeface="Arial" panose="020B0604020202020204" pitchFamily="34" charset="0"/>
              </a:rPr>
              <a:t>€1m for updating and decarbonising the Council’s fleet.</a:t>
            </a:r>
          </a:p>
          <a:p>
            <a:pPr eaLnBrk="1" hangingPunct="1">
              <a:buFont typeface="Wingdings" panose="05000000000000000000" pitchFamily="2" charset="2"/>
              <a:buNone/>
            </a:pPr>
            <a:endParaRPr lang="en-GB" altLang="en-US" dirty="0"/>
          </a:p>
        </p:txBody>
      </p:sp>
      <p:pic>
        <p:nvPicPr>
          <p:cNvPr id="9" name="Picture 8" descr="A group of cars parked in front of a building&#10;&#10;Description automatically generated">
            <a:extLst>
              <a:ext uri="{FF2B5EF4-FFF2-40B4-BE49-F238E27FC236}">
                <a16:creationId xmlns:a16="http://schemas.microsoft.com/office/drawing/2014/main" id="{646317F2-5431-43A8-E887-551895900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7785" y="6362700"/>
            <a:ext cx="4422469" cy="2798736"/>
          </a:xfrm>
          <a:prstGeom prst="rect">
            <a:avLst/>
          </a:prstGeom>
        </p:spPr>
      </p:pic>
      <p:pic>
        <p:nvPicPr>
          <p:cNvPr id="10" name="Picture 9" descr="Construction site with construction equipment and trees&#10;&#10;Description automatically generated">
            <a:extLst>
              <a:ext uri="{FF2B5EF4-FFF2-40B4-BE49-F238E27FC236}">
                <a16:creationId xmlns:a16="http://schemas.microsoft.com/office/drawing/2014/main" id="{AF9BB89F-AE29-C10B-FB29-620C3136EE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8271" y="2476500"/>
            <a:ext cx="4353356" cy="3255575"/>
          </a:xfrm>
          <a:prstGeom prst="rect">
            <a:avLst/>
          </a:prstGeom>
        </p:spPr>
      </p:pic>
      <p:sp>
        <p:nvSpPr>
          <p:cNvPr id="3" name="Rectangle 10">
            <a:extLst>
              <a:ext uri="{FF2B5EF4-FFF2-40B4-BE49-F238E27FC236}">
                <a16:creationId xmlns:a16="http://schemas.microsoft.com/office/drawing/2014/main" id="{5EBBE70E-D155-178B-5E5D-A8719B642720}"/>
              </a:ext>
            </a:extLst>
          </p:cNvPr>
          <p:cNvSpPr txBox="1">
            <a:spLocks noChangeArrowheads="1"/>
          </p:cNvSpPr>
          <p:nvPr/>
        </p:nvSpPr>
        <p:spPr bwMode="auto">
          <a:xfrm>
            <a:off x="153988" y="1566863"/>
            <a:ext cx="15467012" cy="1247522"/>
          </a:xfrm>
          <a:prstGeom prst="rect">
            <a:avLst/>
          </a:prstGeom>
          <a:noFill/>
          <a:ln>
            <a:noFill/>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ts val="500"/>
              </a:spcBef>
              <a:spcAft>
                <a:spcPts val="500"/>
              </a:spcAft>
              <a:buNone/>
              <a:defRPr/>
            </a:pPr>
            <a:r>
              <a:rPr lang="en-GB" altLang="en-US" sz="2800" dirty="0">
                <a:solidFill>
                  <a:schemeClr val="tx1">
                    <a:lumMod val="95000"/>
                    <a:lumOff val="5000"/>
                  </a:schemeClr>
                </a:solidFill>
                <a:cs typeface="Arial" panose="020B0604020202020204" pitchFamily="34" charset="0"/>
              </a:rPr>
              <a:t>The total proposed expenditure of </a:t>
            </a:r>
            <a:r>
              <a:rPr lang="en-IE" sz="2800" b="1" dirty="0">
                <a:ea typeface="Calibri" panose="020F0502020204030204" pitchFamily="34" charset="0"/>
                <a:cs typeface="Arial" panose="020B0604020202020204" pitchFamily="34" charset="0"/>
              </a:rPr>
              <a:t>€98.37M</a:t>
            </a:r>
            <a:r>
              <a:rPr lang="en-IE" sz="2800" dirty="0">
                <a:ea typeface="Calibri" panose="020F0502020204030204" pitchFamily="34" charset="0"/>
                <a:cs typeface="Arial" panose="020B0604020202020204" pitchFamily="34" charset="0"/>
              </a:rPr>
              <a:t> for </a:t>
            </a:r>
            <a:r>
              <a:rPr lang="en-GB" altLang="en-US" sz="2800" dirty="0">
                <a:solidFill>
                  <a:schemeClr val="tx1">
                    <a:lumMod val="95000"/>
                    <a:lumOff val="5000"/>
                  </a:schemeClr>
                </a:solidFill>
                <a:cs typeface="Arial" panose="020B0604020202020204" pitchFamily="34" charset="0"/>
              </a:rPr>
              <a:t>Environment, Water &amp; Climate Change Directorate is across Divisions C,G,H,E &amp;F.</a:t>
            </a:r>
            <a:endParaRPr lang="en-GB" altLang="en-US" sz="2800" b="1" dirty="0">
              <a:solidFill>
                <a:srgbClr val="0070C0"/>
              </a:solidFill>
              <a:cs typeface="Arial" panose="020B0604020202020204" pitchFamily="34" charset="0"/>
            </a:endParaRPr>
          </a:p>
        </p:txBody>
      </p:sp>
    </p:spTree>
    <p:extLst>
      <p:ext uri="{BB962C8B-B14F-4D97-AF65-F5344CB8AC3E}">
        <p14:creationId xmlns:p14="http://schemas.microsoft.com/office/powerpoint/2010/main" val="171120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EF6EF-772F-5724-72B7-63FEACC3CE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DFA4523-0638-5809-9787-15201BE01D1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802322EE-1B0D-2F84-5890-F7C30AD5CA4C}"/>
              </a:ext>
            </a:extLst>
          </p:cNvPr>
          <p:cNvSpPr txBox="1"/>
          <p:nvPr/>
        </p:nvSpPr>
        <p:spPr>
          <a:xfrm>
            <a:off x="641445" y="0"/>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E Environmental Services</a:t>
            </a:r>
          </a:p>
        </p:txBody>
      </p:sp>
      <p:sp>
        <p:nvSpPr>
          <p:cNvPr id="3" name="Rectangle 6">
            <a:extLst>
              <a:ext uri="{FF2B5EF4-FFF2-40B4-BE49-F238E27FC236}">
                <a16:creationId xmlns:a16="http://schemas.microsoft.com/office/drawing/2014/main" id="{50D06523-06A2-D877-6A9B-8C0ED3EB87E6}"/>
              </a:ext>
            </a:extLst>
          </p:cNvPr>
          <p:cNvSpPr txBox="1">
            <a:spLocks noChangeArrowheads="1"/>
          </p:cNvSpPr>
          <p:nvPr/>
        </p:nvSpPr>
        <p:spPr>
          <a:xfrm>
            <a:off x="641445" y="876300"/>
            <a:ext cx="13041573" cy="83004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pPr>
            <a:endParaRPr lang="en-IE" altLang="en-US" sz="2400" dirty="0"/>
          </a:p>
          <a:p>
            <a:pPr marL="0" indent="0">
              <a:lnSpc>
                <a:spcPct val="80000"/>
              </a:lnSpc>
              <a:spcBef>
                <a:spcPts val="500"/>
              </a:spcBef>
              <a:spcAft>
                <a:spcPts val="500"/>
              </a:spcAft>
              <a:buFont typeface="Wingdings" panose="05000000000000000000" pitchFamily="2" charset="2"/>
              <a:buNone/>
            </a:pPr>
            <a:r>
              <a:rPr lang="en-IE" altLang="en-US" sz="2800" dirty="0">
                <a:latin typeface="Arial" panose="020B0604020202020204" pitchFamily="34" charset="0"/>
                <a:cs typeface="Arial" panose="020B0604020202020204" pitchFamily="34" charset="0"/>
              </a:rPr>
              <a:t>Proposed overall expenditure in Division E is </a:t>
            </a:r>
            <a:r>
              <a:rPr lang="en-IE" altLang="en-US" sz="2800" b="1" dirty="0">
                <a:latin typeface="Arial" panose="020B0604020202020204" pitchFamily="34" charset="0"/>
                <a:cs typeface="Arial" panose="020B0604020202020204" pitchFamily="34" charset="0"/>
              </a:rPr>
              <a:t>€50.9m </a:t>
            </a:r>
            <a:r>
              <a:rPr lang="en-IE" altLang="en-US" sz="2800" dirty="0">
                <a:latin typeface="Arial" panose="020B0604020202020204" pitchFamily="34" charset="0"/>
                <a:cs typeface="Arial" panose="020B0604020202020204" pitchFamily="34" charset="0"/>
              </a:rPr>
              <a:t>including the following main areas of expenditure: </a:t>
            </a:r>
          </a:p>
          <a:p>
            <a:pPr>
              <a:lnSpc>
                <a:spcPct val="80000"/>
              </a:lnSpc>
              <a:spcBef>
                <a:spcPts val="500"/>
              </a:spcBef>
              <a:spcAft>
                <a:spcPts val="500"/>
              </a:spcAft>
              <a:buClr>
                <a:schemeClr val="tx2"/>
              </a:buClr>
            </a:pPr>
            <a:r>
              <a:rPr lang="en-IE" altLang="en-US" sz="2800" dirty="0">
                <a:latin typeface="Arial" panose="020B0604020202020204" pitchFamily="34" charset="0"/>
                <a:ea typeface="Calibri" panose="020F0502020204030204" pitchFamily="34" charset="0"/>
                <a:cs typeface="Arial" panose="020B0604020202020204" pitchFamily="34" charset="0"/>
              </a:rPr>
              <a:t>Fire Service (</a:t>
            </a:r>
            <a:r>
              <a:rPr lang="en-IE" altLang="en-US" sz="2800" dirty="0">
                <a:latin typeface="Arial" panose="020B0604020202020204" pitchFamily="34" charset="0"/>
                <a:cs typeface="Arial" panose="020B0604020202020204" pitchFamily="34" charset="0"/>
              </a:rPr>
              <a:t>operated by DCC on our behalf) has a proposed increase of €2m bringing this provision to </a:t>
            </a:r>
            <a:r>
              <a:rPr lang="en-IE" sz="2800" b="1" dirty="0">
                <a:latin typeface="Arial" panose="020B0604020202020204" pitchFamily="34" charset="0"/>
                <a:cs typeface="Arial" panose="020B0604020202020204" pitchFamily="34" charset="0"/>
              </a:rPr>
              <a:t>€27m </a:t>
            </a:r>
            <a:r>
              <a:rPr lang="en-IE" sz="2800" dirty="0">
                <a:latin typeface="Arial" panose="020B0604020202020204" pitchFamily="34" charset="0"/>
                <a:cs typeface="Arial" panose="020B0604020202020204" pitchFamily="34" charset="0"/>
              </a:rPr>
              <a:t>for 2025</a:t>
            </a:r>
            <a:br>
              <a:rPr lang="en-IE" sz="2800" dirty="0">
                <a:latin typeface="Arial" panose="020B0604020202020204" pitchFamily="34" charset="0"/>
                <a:cs typeface="Arial" panose="020B0604020202020204" pitchFamily="34" charset="0"/>
              </a:rPr>
            </a:br>
            <a:endParaRPr lang="en-IE" sz="2800" dirty="0">
              <a:latin typeface="Arial" panose="020B0604020202020204" pitchFamily="34" charset="0"/>
              <a:cs typeface="Arial" panose="020B0604020202020204" pitchFamily="34" charset="0"/>
            </a:endParaRPr>
          </a:p>
          <a:p>
            <a:pPr>
              <a:lnSpc>
                <a:spcPct val="80000"/>
              </a:lnSpc>
              <a:spcBef>
                <a:spcPts val="500"/>
              </a:spcBef>
              <a:spcAft>
                <a:spcPts val="500"/>
              </a:spcAft>
              <a:buClr>
                <a:schemeClr val="tx2"/>
              </a:buClr>
              <a:defRPr/>
            </a:pPr>
            <a:r>
              <a:rPr lang="en-IE" sz="2800" dirty="0">
                <a:latin typeface="Arial" panose="020B0604020202020204" pitchFamily="34" charset="0"/>
                <a:cs typeface="Arial" panose="020B0604020202020204" pitchFamily="34" charset="0"/>
              </a:rPr>
              <a:t>Provision of </a:t>
            </a:r>
            <a:r>
              <a:rPr lang="en-IE" sz="2800" b="1" dirty="0">
                <a:latin typeface="Arial" panose="020B0604020202020204" pitchFamily="34" charset="0"/>
                <a:cs typeface="Arial" panose="020B0604020202020204" pitchFamily="34" charset="0"/>
              </a:rPr>
              <a:t>€14.62m </a:t>
            </a:r>
            <a:r>
              <a:rPr lang="en-IE" sz="2800" dirty="0">
                <a:latin typeface="Arial" panose="020B0604020202020204" pitchFamily="34" charset="0"/>
                <a:cs typeface="Arial" panose="020B0604020202020204" pitchFamily="34" charset="0"/>
              </a:rPr>
              <a:t>made for Public Realm Cleansing Programme which includes litter management, the litter warden service, village maintenance, environmental awareness programmes, street cleaning, bin provision &amp; collection, estate cleaning, waste regulation &amp; enforcement</a:t>
            </a:r>
            <a:br>
              <a:rPr lang="en-IE" sz="2800" dirty="0">
                <a:latin typeface="Arial" panose="020B0604020202020204" pitchFamily="34" charset="0"/>
                <a:cs typeface="Arial" panose="020B0604020202020204" pitchFamily="34" charset="0"/>
              </a:rPr>
            </a:br>
            <a:r>
              <a:rPr lang="en-IE" altLang="en-US" sz="2800" dirty="0">
                <a:latin typeface="Arial" panose="020B0604020202020204" pitchFamily="34" charset="0"/>
                <a:ea typeface="Calibri" panose="020F0502020204030204" pitchFamily="34" charset="0"/>
                <a:cs typeface="Arial" panose="020B0604020202020204" pitchFamily="34" charset="0"/>
              </a:rPr>
              <a:t>		</a:t>
            </a:r>
            <a:endParaRPr lang="en-IE" altLang="en-US" sz="2800" dirty="0">
              <a:latin typeface="Arial" panose="020B0604020202020204" pitchFamily="34" charset="0"/>
              <a:cs typeface="Arial" panose="020B0604020202020204" pitchFamily="34" charset="0"/>
            </a:endParaRPr>
          </a:p>
          <a:p>
            <a:pPr>
              <a:lnSpc>
                <a:spcPct val="80000"/>
              </a:lnSpc>
              <a:spcBef>
                <a:spcPts val="500"/>
              </a:spcBef>
              <a:spcAft>
                <a:spcPts val="500"/>
              </a:spcAft>
              <a:buClr>
                <a:schemeClr val="tx2"/>
              </a:buClr>
            </a:pPr>
            <a:r>
              <a:rPr lang="en-IE" altLang="en-US" sz="2800" b="1" dirty="0">
                <a:latin typeface="Arial" panose="020B0604020202020204" pitchFamily="34" charset="0"/>
                <a:cs typeface="Arial" panose="020B0604020202020204" pitchFamily="34" charset="0"/>
              </a:rPr>
              <a:t>€4.45m </a:t>
            </a:r>
            <a:r>
              <a:rPr lang="en-IE" altLang="en-US" sz="2800" dirty="0">
                <a:latin typeface="Arial" panose="020B0604020202020204" pitchFamily="34" charset="0"/>
                <a:cs typeface="Arial" panose="020B0604020202020204" pitchFamily="34" charset="0"/>
              </a:rPr>
              <a:t>to support the delivery of the Climate Action initiatives</a:t>
            </a:r>
            <a:br>
              <a:rPr lang="en-IE" altLang="en-US" sz="2800" dirty="0">
                <a:latin typeface="Arial" panose="020B0604020202020204" pitchFamily="34" charset="0"/>
                <a:cs typeface="Arial" panose="020B0604020202020204" pitchFamily="34" charset="0"/>
              </a:rPr>
            </a:br>
            <a:endParaRPr lang="en-IE" altLang="en-US" sz="2800" dirty="0">
              <a:latin typeface="Arial" panose="020B0604020202020204" pitchFamily="34" charset="0"/>
              <a:cs typeface="Arial" panose="020B0604020202020204" pitchFamily="34" charset="0"/>
            </a:endParaRPr>
          </a:p>
          <a:p>
            <a:pPr>
              <a:lnSpc>
                <a:spcPct val="80000"/>
              </a:lnSpc>
              <a:spcBef>
                <a:spcPts val="500"/>
              </a:spcBef>
              <a:spcAft>
                <a:spcPts val="500"/>
              </a:spcAft>
              <a:buClr>
                <a:schemeClr val="tx2"/>
              </a:buClr>
            </a:pPr>
            <a:r>
              <a:rPr lang="en-IE" altLang="en-US" sz="2800" b="1" dirty="0">
                <a:latin typeface="Arial" panose="020B0604020202020204" pitchFamily="34" charset="0"/>
                <a:cs typeface="Arial" panose="020B0604020202020204" pitchFamily="34" charset="0"/>
              </a:rPr>
              <a:t>€1.1m </a:t>
            </a:r>
            <a:r>
              <a:rPr lang="en-IE" altLang="en-US" sz="2800" dirty="0">
                <a:latin typeface="Arial" panose="020B0604020202020204" pitchFamily="34" charset="0"/>
                <a:cs typeface="Arial" panose="020B0604020202020204" pitchFamily="34" charset="0"/>
              </a:rPr>
              <a:t>in Landfill Operations for </a:t>
            </a:r>
            <a:r>
              <a:rPr lang="en-IE" sz="2800" dirty="0">
                <a:latin typeface="Arial" panose="020B0604020202020204" pitchFamily="34" charset="0"/>
                <a:cs typeface="Arial" panose="020B0604020202020204" pitchFamily="34" charset="0"/>
              </a:rPr>
              <a:t>aftercare costs at </a:t>
            </a:r>
            <a:r>
              <a:rPr lang="en-IE" sz="2800" dirty="0" err="1">
                <a:latin typeface="Arial" panose="020B0604020202020204" pitchFamily="34" charset="0"/>
                <a:cs typeface="Arial" panose="020B0604020202020204" pitchFamily="34" charset="0"/>
              </a:rPr>
              <a:t>Arthurstown</a:t>
            </a:r>
            <a:r>
              <a:rPr lang="en-IE" sz="2800" dirty="0">
                <a:latin typeface="Arial" panose="020B0604020202020204" pitchFamily="34" charset="0"/>
                <a:cs typeface="Arial" panose="020B0604020202020204" pitchFamily="34" charset="0"/>
              </a:rPr>
              <a:t> &amp; other historic landfills</a:t>
            </a:r>
            <a:br>
              <a:rPr lang="en-IE" sz="2800" dirty="0">
                <a:latin typeface="Arial" panose="020B0604020202020204" pitchFamily="34" charset="0"/>
                <a:cs typeface="Arial" panose="020B0604020202020204" pitchFamily="34" charset="0"/>
              </a:rPr>
            </a:br>
            <a:endParaRPr lang="en-IE" sz="2800" dirty="0">
              <a:latin typeface="Arial" panose="020B0604020202020204" pitchFamily="34" charset="0"/>
              <a:cs typeface="Arial" panose="020B0604020202020204" pitchFamily="34" charset="0"/>
            </a:endParaRPr>
          </a:p>
          <a:p>
            <a:pPr>
              <a:lnSpc>
                <a:spcPct val="80000"/>
              </a:lnSpc>
              <a:spcBef>
                <a:spcPts val="500"/>
              </a:spcBef>
              <a:spcAft>
                <a:spcPts val="500"/>
              </a:spcAft>
              <a:buClr>
                <a:schemeClr val="tx2"/>
              </a:buClr>
            </a:pPr>
            <a:r>
              <a:rPr lang="en-IE" altLang="en-US" sz="2800" b="1" dirty="0">
                <a:latin typeface="Arial" panose="020B0604020202020204" pitchFamily="34" charset="0"/>
                <a:cs typeface="Arial" panose="020B0604020202020204" pitchFamily="34" charset="0"/>
              </a:rPr>
              <a:t>€811k </a:t>
            </a:r>
            <a:r>
              <a:rPr lang="en-IE" altLang="en-US" sz="2800" dirty="0">
                <a:latin typeface="Arial" panose="020B0604020202020204" pitchFamily="34" charset="0"/>
                <a:cs typeface="Arial" panose="020B0604020202020204" pitchFamily="34" charset="0"/>
              </a:rPr>
              <a:t>for Water Quality, Air &amp; Noise Pollution Control  </a:t>
            </a:r>
            <a:br>
              <a:rPr lang="en-IE" altLang="en-US" sz="2800" dirty="0">
                <a:latin typeface="Arial" panose="020B0604020202020204" pitchFamily="34" charset="0"/>
                <a:cs typeface="Arial" panose="020B0604020202020204" pitchFamily="34" charset="0"/>
              </a:rPr>
            </a:br>
            <a:r>
              <a:rPr lang="en-IE" altLang="en-US" sz="2800" dirty="0">
                <a:latin typeface="Arial" panose="020B0604020202020204" pitchFamily="34" charset="0"/>
                <a:cs typeface="Arial" panose="020B0604020202020204" pitchFamily="34" charset="0"/>
              </a:rPr>
              <a:t> </a:t>
            </a:r>
            <a:r>
              <a:rPr lang="en-IE" altLang="en-US" sz="2800" b="1" dirty="0">
                <a:latin typeface="Arial" panose="020B0604020202020204" pitchFamily="34" charset="0"/>
                <a:cs typeface="Arial" panose="020B0604020202020204" pitchFamily="34" charset="0"/>
              </a:rPr>
              <a:t>	</a:t>
            </a:r>
          </a:p>
          <a:p>
            <a:pPr>
              <a:lnSpc>
                <a:spcPct val="80000"/>
              </a:lnSpc>
              <a:spcBef>
                <a:spcPts val="500"/>
              </a:spcBef>
              <a:spcAft>
                <a:spcPts val="500"/>
              </a:spcAft>
              <a:buClr>
                <a:schemeClr val="tx2"/>
              </a:buClr>
            </a:pPr>
            <a:r>
              <a:rPr lang="en-IE" altLang="en-US" sz="2800" b="1" dirty="0">
                <a:latin typeface="Arial" panose="020B0604020202020204" pitchFamily="34" charset="0"/>
                <a:cs typeface="Arial" panose="020B0604020202020204" pitchFamily="34" charset="0"/>
              </a:rPr>
              <a:t>€1.45m </a:t>
            </a:r>
            <a:r>
              <a:rPr lang="en-IE" altLang="en-US" sz="2800" dirty="0">
                <a:latin typeface="Arial" panose="020B0604020202020204" pitchFamily="34" charset="0"/>
                <a:cs typeface="Arial" panose="020B0604020202020204" pitchFamily="34" charset="0"/>
              </a:rPr>
              <a:t>for Burial Grounds including </a:t>
            </a:r>
            <a:r>
              <a:rPr lang="en-IE" altLang="en-US" sz="2800" b="1" dirty="0"/>
              <a:t>€325K </a:t>
            </a:r>
            <a:r>
              <a:rPr lang="en-IE" altLang="en-US" sz="2800" dirty="0"/>
              <a:t>for Columbarium wall at  </a:t>
            </a:r>
            <a:r>
              <a:rPr lang="en-IE" altLang="en-US" sz="2800" dirty="0" err="1"/>
              <a:t>Bohernabreena</a:t>
            </a:r>
            <a:r>
              <a:rPr lang="en-IE" altLang="en-US" sz="2800" dirty="0"/>
              <a:t> and car park improvement works</a:t>
            </a:r>
            <a:br>
              <a:rPr lang="en-IE" altLang="en-US" sz="2800" dirty="0">
                <a:latin typeface="Arial" panose="020B0604020202020204" pitchFamily="34" charset="0"/>
                <a:cs typeface="Arial" panose="020B0604020202020204" pitchFamily="34" charset="0"/>
              </a:rPr>
            </a:br>
            <a:endParaRPr lang="en-IE" altLang="en-US" sz="2800" dirty="0">
              <a:latin typeface="Arial" panose="020B0604020202020204" pitchFamily="34" charset="0"/>
              <a:cs typeface="Arial" panose="020B0604020202020204" pitchFamily="34" charset="0"/>
            </a:endParaRPr>
          </a:p>
          <a:p>
            <a:pPr>
              <a:lnSpc>
                <a:spcPct val="80000"/>
              </a:lnSpc>
              <a:spcBef>
                <a:spcPts val="500"/>
              </a:spcBef>
              <a:spcAft>
                <a:spcPts val="500"/>
              </a:spcAft>
              <a:buClr>
                <a:schemeClr val="tx2"/>
              </a:buClr>
            </a:pPr>
            <a:r>
              <a:rPr lang="en-IE" altLang="en-US" sz="2800" dirty="0">
                <a:latin typeface="Arial" panose="020B0604020202020204" pitchFamily="34" charset="0"/>
                <a:cs typeface="Arial" panose="020B0604020202020204" pitchFamily="34" charset="0"/>
              </a:rPr>
              <a:t>Derelict Sites &amp; Dangerous Buildings provision of </a:t>
            </a:r>
            <a:r>
              <a:rPr lang="en-IE" altLang="en-US" sz="2800" b="1" dirty="0">
                <a:latin typeface="Arial" panose="020B0604020202020204" pitchFamily="34" charset="0"/>
                <a:cs typeface="Arial" panose="020B0604020202020204" pitchFamily="34" charset="0"/>
              </a:rPr>
              <a:t>€396k 	</a:t>
            </a:r>
            <a:r>
              <a:rPr lang="en-IE" altLang="en-US" sz="1800" dirty="0"/>
              <a:t>	</a:t>
            </a:r>
          </a:p>
        </p:txBody>
      </p:sp>
      <p:pic>
        <p:nvPicPr>
          <p:cNvPr id="7" name="Picture 6" descr="A group of people outside&#10;&#10;Description automatically generated">
            <a:extLst>
              <a:ext uri="{FF2B5EF4-FFF2-40B4-BE49-F238E27FC236}">
                <a16:creationId xmlns:a16="http://schemas.microsoft.com/office/drawing/2014/main" id="{66CBE30F-EB5B-BDB7-B712-8F0D4B4FE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83018" y="1714500"/>
            <a:ext cx="4394542" cy="3110140"/>
          </a:xfrm>
          <a:prstGeom prst="rect">
            <a:avLst/>
          </a:prstGeom>
        </p:spPr>
      </p:pic>
      <p:pic>
        <p:nvPicPr>
          <p:cNvPr id="8" name="Picture 3">
            <a:extLst>
              <a:ext uri="{FF2B5EF4-FFF2-40B4-BE49-F238E27FC236}">
                <a16:creationId xmlns:a16="http://schemas.microsoft.com/office/drawing/2014/main" id="{95BFD780-2304-C73F-BD5E-2642C75AA6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9412" y="6362700"/>
            <a:ext cx="4294521" cy="246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83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97624-1037-E948-66D7-9848A056CD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0358FA-18EA-C02A-D5E7-0770098AD80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CD79E013-BB92-CC9E-0B76-A27FCB88D6C1}"/>
              </a:ext>
            </a:extLst>
          </p:cNvPr>
          <p:cNvSpPr txBox="1"/>
          <p:nvPr/>
        </p:nvSpPr>
        <p:spPr>
          <a:xfrm>
            <a:off x="641445" y="0"/>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F Recreation &amp; Amenity</a:t>
            </a:r>
          </a:p>
        </p:txBody>
      </p:sp>
      <p:sp>
        <p:nvSpPr>
          <p:cNvPr id="4" name="Rectangle 6">
            <a:extLst>
              <a:ext uri="{FF2B5EF4-FFF2-40B4-BE49-F238E27FC236}">
                <a16:creationId xmlns:a16="http://schemas.microsoft.com/office/drawing/2014/main" id="{C06FDF8B-FA88-1DE0-45E2-58E033D2FFA1}"/>
              </a:ext>
            </a:extLst>
          </p:cNvPr>
          <p:cNvSpPr txBox="1">
            <a:spLocks noChangeArrowheads="1"/>
          </p:cNvSpPr>
          <p:nvPr/>
        </p:nvSpPr>
        <p:spPr bwMode="auto">
          <a:xfrm>
            <a:off x="64505" y="1408176"/>
            <a:ext cx="13803895" cy="7469124"/>
          </a:xfrm>
          <a:prstGeom prst="rect">
            <a:avLst/>
          </a:prstGeom>
          <a:noFill/>
          <a:ln>
            <a:noFill/>
          </a:ln>
          <a:effec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indent="0" eaLnBrk="1" hangingPunct="1">
              <a:lnSpc>
                <a:spcPct val="80000"/>
              </a:lnSpc>
              <a:spcBef>
                <a:spcPts val="500"/>
              </a:spcBef>
              <a:spcAft>
                <a:spcPts val="500"/>
              </a:spcAft>
              <a:buFont typeface="Wingdings" panose="05000000000000000000" pitchFamily="2" charset="2"/>
              <a:buNone/>
              <a:defRPr/>
            </a:pPr>
            <a:r>
              <a:rPr lang="en-IE" altLang="en-US" sz="2800" dirty="0">
                <a:latin typeface="Arial" panose="020B0604020202020204" pitchFamily="34" charset="0"/>
                <a:cs typeface="Arial" panose="020B0604020202020204" pitchFamily="34" charset="0"/>
              </a:rPr>
              <a:t>Proposed total expenditure for Maintenance &amp; Improvement of Public Realm is </a:t>
            </a:r>
            <a:r>
              <a:rPr lang="en-IE" altLang="en-US" sz="2800" b="1" dirty="0">
                <a:latin typeface="Arial" panose="020B0604020202020204" pitchFamily="34" charset="0"/>
                <a:cs typeface="Arial" panose="020B0604020202020204" pitchFamily="34" charset="0"/>
              </a:rPr>
              <a:t>€</a:t>
            </a:r>
            <a:r>
              <a:rPr lang="en-IE" sz="2800" b="1" dirty="0">
                <a:latin typeface="Arial" panose="020B0604020202020204" pitchFamily="34" charset="0"/>
                <a:ea typeface="Calibri" panose="020F0502020204030204" pitchFamily="34" charset="0"/>
                <a:cs typeface="Arial" panose="020B0604020202020204" pitchFamily="34" charset="0"/>
              </a:rPr>
              <a:t>30.34m </a:t>
            </a:r>
            <a:r>
              <a:rPr lang="en-IE" sz="2800" dirty="0">
                <a:latin typeface="Arial" panose="020B0604020202020204" pitchFamily="34" charset="0"/>
                <a:ea typeface="Calibri" panose="020F0502020204030204" pitchFamily="34" charset="0"/>
                <a:cs typeface="Arial" panose="020B0604020202020204" pitchFamily="34" charset="0"/>
              </a:rPr>
              <a:t>representing a </a:t>
            </a:r>
            <a:r>
              <a:rPr lang="en-IE" sz="2800" b="1" dirty="0">
                <a:latin typeface="Arial" panose="020B0604020202020204" pitchFamily="34" charset="0"/>
                <a:ea typeface="Calibri" panose="020F0502020204030204" pitchFamily="34" charset="0"/>
                <a:cs typeface="Arial" panose="020B0604020202020204" pitchFamily="34" charset="0"/>
              </a:rPr>
              <a:t>€2.63m </a:t>
            </a:r>
            <a:r>
              <a:rPr lang="en-IE" sz="2800" dirty="0">
                <a:latin typeface="Arial" panose="020B0604020202020204" pitchFamily="34" charset="0"/>
                <a:ea typeface="Calibri" panose="020F0502020204030204" pitchFamily="34" charset="0"/>
                <a:cs typeface="Arial" panose="020B0604020202020204" pitchFamily="34" charset="0"/>
              </a:rPr>
              <a:t>increase on 2024.</a:t>
            </a:r>
            <a:br>
              <a:rPr lang="en-IE" sz="2800" dirty="0">
                <a:latin typeface="Arial" panose="020B0604020202020204" pitchFamily="34" charset="0"/>
                <a:ea typeface="Calibri" panose="020F0502020204030204" pitchFamily="34" charset="0"/>
                <a:cs typeface="Arial" panose="020B0604020202020204" pitchFamily="34" charset="0"/>
              </a:rPr>
            </a:br>
            <a:endParaRPr lang="en-IE" altLang="en-US" sz="2800" dirty="0">
              <a:latin typeface="Arial" panose="020B0604020202020204" pitchFamily="34" charset="0"/>
              <a:cs typeface="Arial" panose="020B0604020202020204" pitchFamily="34" charset="0"/>
            </a:endParaRPr>
          </a:p>
          <a:p>
            <a:pPr marL="92075" indent="0" eaLnBrk="1" hangingPunct="1">
              <a:lnSpc>
                <a:spcPct val="80000"/>
              </a:lnSpc>
              <a:spcBef>
                <a:spcPts val="500"/>
              </a:spcBef>
              <a:spcAft>
                <a:spcPts val="500"/>
              </a:spcAft>
              <a:buFont typeface="Wingdings" panose="05000000000000000000" pitchFamily="2" charset="2"/>
              <a:buNone/>
              <a:defRPr/>
            </a:pPr>
            <a:r>
              <a:rPr lang="en-IE" altLang="en-US" sz="2800" dirty="0">
                <a:latin typeface="Arial" panose="020B0604020202020204" pitchFamily="34" charset="0"/>
                <a:cs typeface="Arial" panose="020B0604020202020204" pitchFamily="34" charset="0"/>
              </a:rPr>
              <a:t>The main areas of expenditure are:</a:t>
            </a:r>
          </a:p>
          <a:p>
            <a:pPr lvl="1" indent="0" eaLnBrk="1" hangingPunct="1">
              <a:spcBef>
                <a:spcPts val="0"/>
              </a:spcBef>
              <a:spcAft>
                <a:spcPts val="0"/>
              </a:spcAft>
              <a:buClr>
                <a:schemeClr val="tx2"/>
              </a:buClr>
              <a:buSzPct val="75000"/>
              <a:defRPr/>
            </a:pPr>
            <a:r>
              <a:rPr lang="en-IE" altLang="en-US" sz="2800" dirty="0">
                <a:latin typeface="Arial" panose="020B0604020202020204" pitchFamily="34" charset="0"/>
                <a:cs typeface="Arial" panose="020B0604020202020204" pitchFamily="34" charset="0"/>
              </a:rPr>
              <a:t> Grass Cutting Programme 	      		      				€</a:t>
            </a:r>
            <a:r>
              <a:rPr lang="en-IE" sz="2800" dirty="0">
                <a:latin typeface="Arial" panose="020B0604020202020204" pitchFamily="34" charset="0"/>
                <a:ea typeface="Calibri" panose="020F0502020204030204" pitchFamily="34" charset="0"/>
                <a:cs typeface="Arial" panose="020B0604020202020204" pitchFamily="34" charset="0"/>
              </a:rPr>
              <a:t>5.70m</a:t>
            </a:r>
            <a:endParaRPr lang="en-IE" altLang="en-US" sz="2800" dirty="0">
              <a:latin typeface="Arial" panose="020B0604020202020204" pitchFamily="34" charset="0"/>
              <a:cs typeface="Arial" panose="020B0604020202020204" pitchFamily="34" charset="0"/>
            </a:endParaRPr>
          </a:p>
          <a:p>
            <a:pPr lvl="1" indent="0" eaLnBrk="1" hangingPunct="1">
              <a:spcBef>
                <a:spcPts val="0"/>
              </a:spcBef>
              <a:spcAft>
                <a:spcPts val="0"/>
              </a:spcAft>
              <a:buClr>
                <a:schemeClr val="tx2"/>
              </a:buClr>
              <a:buSzPct val="75000"/>
              <a:defRPr/>
            </a:pPr>
            <a:r>
              <a:rPr lang="en-IE" altLang="en-US" sz="2800" dirty="0">
                <a:latin typeface="Arial" panose="020B0604020202020204" pitchFamily="34" charset="0"/>
                <a:cs typeface="Arial" panose="020B0604020202020204" pitchFamily="34" charset="0"/>
              </a:rPr>
              <a:t> Tree/Hedge Management Programme 	       				€</a:t>
            </a:r>
            <a:r>
              <a:rPr lang="en-IE" sz="2800" dirty="0">
                <a:latin typeface="Arial" panose="020B0604020202020204" pitchFamily="34" charset="0"/>
                <a:ea typeface="Calibri" panose="020F0502020204030204" pitchFamily="34" charset="0"/>
                <a:cs typeface="Arial" panose="020B0604020202020204" pitchFamily="34" charset="0"/>
              </a:rPr>
              <a:t>4.59m </a:t>
            </a:r>
            <a:endParaRPr lang="en-IE" altLang="en-US" sz="2800" dirty="0">
              <a:latin typeface="Arial" panose="020B0604020202020204" pitchFamily="34" charset="0"/>
              <a:cs typeface="Arial" panose="020B0604020202020204" pitchFamily="34" charset="0"/>
            </a:endParaRPr>
          </a:p>
          <a:p>
            <a:pPr lvl="1" indent="0" eaLnBrk="1" hangingPunct="1">
              <a:spcBef>
                <a:spcPts val="0"/>
              </a:spcBef>
              <a:spcAft>
                <a:spcPts val="0"/>
              </a:spcAft>
              <a:buClr>
                <a:schemeClr val="tx2"/>
              </a:buClr>
              <a:buSzPct val="75000"/>
              <a:defRPr/>
            </a:pPr>
            <a:r>
              <a:rPr lang="en-IE" altLang="en-US" sz="2800" dirty="0">
                <a:latin typeface="Arial" panose="020B0604020202020204" pitchFamily="34" charset="0"/>
                <a:cs typeface="Arial" panose="020B0604020202020204" pitchFamily="34" charset="0"/>
              </a:rPr>
              <a:t> Public Realm/Parks Management &amp; Operation     			€</a:t>
            </a:r>
            <a:r>
              <a:rPr lang="en-IE" sz="2800" dirty="0">
                <a:latin typeface="Arial" panose="020B0604020202020204" pitchFamily="34" charset="0"/>
                <a:ea typeface="Calibri" panose="020F0502020204030204" pitchFamily="34" charset="0"/>
                <a:cs typeface="Arial" panose="020B0604020202020204" pitchFamily="34" charset="0"/>
              </a:rPr>
              <a:t>3.97m </a:t>
            </a:r>
          </a:p>
          <a:p>
            <a:pPr lvl="1" indent="0" eaLnBrk="1" hangingPunct="1">
              <a:spcBef>
                <a:spcPts val="0"/>
              </a:spcBef>
              <a:spcAft>
                <a:spcPts val="0"/>
              </a:spcAft>
              <a:buClr>
                <a:schemeClr val="tx2"/>
              </a:buClr>
              <a:buSzPct val="75000"/>
              <a:defRPr/>
            </a:pPr>
            <a:r>
              <a:rPr lang="en-IE" altLang="en-US" sz="2800" dirty="0">
                <a:latin typeface="Arial" panose="020B0604020202020204" pitchFamily="34" charset="0"/>
                <a:cs typeface="Arial" panose="020B0604020202020204" pitchFamily="34" charset="0"/>
              </a:rPr>
              <a:t> Park Ranger Services			      					€1.13m</a:t>
            </a:r>
            <a:r>
              <a:rPr lang="en-IE" sz="2800" dirty="0">
                <a:latin typeface="Arial" panose="020B0604020202020204" pitchFamily="34" charset="0"/>
                <a:ea typeface="Calibri" panose="020F0502020204030204" pitchFamily="34" charset="0"/>
                <a:cs typeface="Arial" panose="020B0604020202020204" pitchFamily="34" charset="0"/>
              </a:rPr>
              <a:t> </a:t>
            </a:r>
            <a:endParaRPr lang="en-IE" altLang="en-US" sz="2800" dirty="0">
              <a:highlight>
                <a:srgbClr val="FFFF00"/>
              </a:highlight>
              <a:latin typeface="Arial" panose="020B0604020202020204" pitchFamily="34" charset="0"/>
              <a:cs typeface="Arial" panose="020B0604020202020204" pitchFamily="34" charset="0"/>
            </a:endParaRPr>
          </a:p>
          <a:p>
            <a:pPr lvl="1" indent="0" eaLnBrk="1" hangingPunct="1">
              <a:spcBef>
                <a:spcPts val="0"/>
              </a:spcBef>
              <a:spcAft>
                <a:spcPts val="0"/>
              </a:spcAft>
              <a:buClr>
                <a:schemeClr val="tx2"/>
              </a:buClr>
              <a:buSzPct val="75000"/>
              <a:defRPr/>
            </a:pPr>
            <a:r>
              <a:rPr lang="en-IE" altLang="en-US" sz="2800" dirty="0">
                <a:latin typeface="Arial" panose="020B0604020202020204" pitchFamily="34" charset="0"/>
                <a:cs typeface="Arial" panose="020B0604020202020204" pitchFamily="34" charset="0"/>
              </a:rPr>
              <a:t> Pitch Maintenance/Improvements		     				€</a:t>
            </a:r>
            <a:r>
              <a:rPr lang="en-IE" altLang="en-US" sz="2800" dirty="0">
                <a:latin typeface="Arial" panose="020B0604020202020204" pitchFamily="34" charset="0"/>
                <a:ea typeface="Calibri" panose="020F0502020204030204" pitchFamily="34" charset="0"/>
                <a:cs typeface="Arial" panose="020B0604020202020204" pitchFamily="34" charset="0"/>
              </a:rPr>
              <a:t>1.02m</a:t>
            </a:r>
          </a:p>
          <a:p>
            <a:pPr lvl="1" indent="0" eaLnBrk="1" hangingPunct="1">
              <a:spcBef>
                <a:spcPts val="0"/>
              </a:spcBef>
              <a:spcAft>
                <a:spcPts val="0"/>
              </a:spcAft>
              <a:buClr>
                <a:schemeClr val="tx2"/>
              </a:buClr>
              <a:buSzPct val="75000"/>
              <a:defRPr/>
            </a:pPr>
            <a:r>
              <a:rPr lang="en-IE" sz="2800" dirty="0">
                <a:latin typeface="Arial" panose="020B0604020202020204" pitchFamily="34" charset="0"/>
                <a:ea typeface="Calibri" panose="020F0502020204030204" pitchFamily="34" charset="0"/>
                <a:cs typeface="Arial" panose="020B0604020202020204" pitchFamily="34" charset="0"/>
              </a:rPr>
              <a:t> Public Realm Improvement Works		      				€2.84m</a:t>
            </a:r>
          </a:p>
          <a:p>
            <a:pPr lvl="1" indent="0" eaLnBrk="1" hangingPunct="1">
              <a:spcBef>
                <a:spcPts val="0"/>
              </a:spcBef>
              <a:spcAft>
                <a:spcPts val="0"/>
              </a:spcAft>
              <a:buClr>
                <a:schemeClr val="tx2"/>
              </a:buClr>
              <a:buSzPct val="75000"/>
              <a:defRPr/>
            </a:pPr>
            <a:r>
              <a:rPr lang="en-IE" altLang="en-US" sz="2800" dirty="0">
                <a:latin typeface="Arial" panose="020B0604020202020204" pitchFamily="34" charset="0"/>
                <a:cs typeface="Arial" panose="020B0604020202020204" pitchFamily="34" charset="0"/>
              </a:rPr>
              <a:t> Leisure Facility &amp; Playground Maintenance				€</a:t>
            </a:r>
            <a:r>
              <a:rPr lang="en-IE" sz="2800" dirty="0">
                <a:latin typeface="Arial" panose="020B0604020202020204" pitchFamily="34" charset="0"/>
                <a:ea typeface="Calibri" panose="020F0502020204030204" pitchFamily="34" charset="0"/>
                <a:cs typeface="Arial" panose="020B0604020202020204" pitchFamily="34" charset="0"/>
              </a:rPr>
              <a:t>1.88m</a:t>
            </a:r>
            <a:r>
              <a:rPr lang="en-IE" sz="2800" dirty="0">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IE" altLang="en-US" sz="2800" dirty="0">
              <a:highlight>
                <a:srgbClr val="FFFF00"/>
              </a:highlight>
              <a:latin typeface="Arial" panose="020B0604020202020204" pitchFamily="34" charset="0"/>
              <a:cs typeface="Arial" panose="020B0604020202020204" pitchFamily="34" charset="0"/>
            </a:endParaRPr>
          </a:p>
          <a:p>
            <a:pPr lvl="1" indent="0" eaLnBrk="1" hangingPunct="1">
              <a:spcBef>
                <a:spcPts val="0"/>
              </a:spcBef>
              <a:spcAft>
                <a:spcPts val="0"/>
              </a:spcAft>
              <a:buClr>
                <a:schemeClr val="tx2"/>
              </a:buClr>
              <a:buSzPct val="75000"/>
              <a:defRPr/>
            </a:pPr>
            <a:r>
              <a:rPr lang="en-IE" altLang="en-US" sz="2800" dirty="0">
                <a:latin typeface="Arial" panose="020B0604020202020204" pitchFamily="34" charset="0"/>
                <a:cs typeface="Arial" panose="020B0604020202020204" pitchFamily="34" charset="0"/>
              </a:rPr>
              <a:t> Delivery of Artificial 3G Pitches &amp; Teenspace Programme 	         €1.00m</a:t>
            </a:r>
            <a:endParaRPr lang="en-IE" altLang="en-US" sz="2800" dirty="0">
              <a:highlight>
                <a:srgbClr val="FFFF00"/>
              </a:highlight>
              <a:latin typeface="Arial" panose="020B0604020202020204" pitchFamily="34" charset="0"/>
              <a:cs typeface="Arial" panose="020B0604020202020204" pitchFamily="34" charset="0"/>
            </a:endParaRPr>
          </a:p>
          <a:p>
            <a:pPr lvl="1" indent="0" eaLnBrk="1" hangingPunct="1">
              <a:spcBef>
                <a:spcPts val="0"/>
              </a:spcBef>
              <a:spcAft>
                <a:spcPts val="0"/>
              </a:spcAft>
              <a:buClr>
                <a:schemeClr val="tx2"/>
              </a:buClr>
              <a:buSzPct val="75000"/>
              <a:defRPr/>
            </a:pPr>
            <a:r>
              <a:rPr lang="en-IE" altLang="en-US" sz="2800" dirty="0">
                <a:latin typeface="Arial" panose="020B0604020202020204" pitchFamily="34" charset="0"/>
                <a:cs typeface="Arial" panose="020B0604020202020204" pitchFamily="34" charset="0"/>
              </a:rPr>
              <a:t> Upgrades at Killinarden, </a:t>
            </a:r>
            <a:r>
              <a:rPr lang="en-IE" altLang="en-US" sz="2800" dirty="0" err="1">
                <a:latin typeface="Arial" panose="020B0604020202020204" pitchFamily="34" charset="0"/>
                <a:cs typeface="Arial" panose="020B0604020202020204" pitchFamily="34" charset="0"/>
              </a:rPr>
              <a:t>Jobstown</a:t>
            </a:r>
            <a:r>
              <a:rPr lang="en-IE" altLang="en-US" sz="2800" dirty="0">
                <a:latin typeface="Arial" panose="020B0604020202020204" pitchFamily="34" charset="0"/>
                <a:cs typeface="Arial" panose="020B0604020202020204" pitchFamily="34" charset="0"/>
              </a:rPr>
              <a:t> and </a:t>
            </a:r>
            <a:r>
              <a:rPr lang="en-IE" altLang="en-US" sz="2800" dirty="0" err="1">
                <a:latin typeface="Arial" panose="020B0604020202020204" pitchFamily="34" charset="0"/>
                <a:cs typeface="Arial" panose="020B0604020202020204" pitchFamily="34" charset="0"/>
              </a:rPr>
              <a:t>Quarryvale</a:t>
            </a:r>
            <a:r>
              <a:rPr lang="en-IE" altLang="en-US" sz="2800" dirty="0">
                <a:latin typeface="Arial" panose="020B0604020202020204" pitchFamily="34" charset="0"/>
                <a:cs typeface="Arial" panose="020B0604020202020204" pitchFamily="34" charset="0"/>
              </a:rPr>
              <a:t> Parks, maintenance of </a:t>
            </a:r>
            <a:br>
              <a:rPr lang="en-IE" altLang="en-US" sz="2800" dirty="0">
                <a:latin typeface="Arial" panose="020B0604020202020204" pitchFamily="34" charset="0"/>
                <a:cs typeface="Arial" panose="020B0604020202020204" pitchFamily="34" charset="0"/>
              </a:rPr>
            </a:br>
            <a:r>
              <a:rPr lang="en-IE" altLang="en-US" sz="2800" dirty="0">
                <a:latin typeface="Arial" panose="020B0604020202020204" pitchFamily="34" charset="0"/>
                <a:cs typeface="Arial" panose="020B0604020202020204" pitchFamily="34" charset="0"/>
              </a:rPr>
              <a:t>	 new parks (Airlie and </a:t>
            </a:r>
            <a:r>
              <a:rPr lang="en-IE" altLang="en-US" sz="2800" dirty="0" err="1">
                <a:latin typeface="Arial" panose="020B0604020202020204" pitchFamily="34" charset="0"/>
                <a:cs typeface="Arial" panose="020B0604020202020204" pitchFamily="34" charset="0"/>
              </a:rPr>
              <a:t>Kiltipper</a:t>
            </a:r>
            <a:r>
              <a:rPr lang="en-IE" altLang="en-US" sz="2800" dirty="0">
                <a:latin typeface="Arial" panose="020B0604020202020204" pitchFamily="34" charset="0"/>
                <a:cs typeface="Arial" panose="020B0604020202020204" pitchFamily="34" charset="0"/>
              </a:rPr>
              <a:t>) and the upkeep of the grounds of Lucan House</a:t>
            </a:r>
            <a:br>
              <a:rPr lang="en-IE" altLang="en-US" sz="2800" dirty="0">
                <a:latin typeface="Arial" panose="020B0604020202020204" pitchFamily="34" charset="0"/>
                <a:cs typeface="Arial" panose="020B0604020202020204" pitchFamily="34" charset="0"/>
              </a:rPr>
            </a:br>
            <a:r>
              <a:rPr lang="en-IE" altLang="en-US" sz="2800" dirty="0">
                <a:latin typeface="Arial" panose="020B0604020202020204" pitchFamily="34" charset="0"/>
                <a:cs typeface="Arial" panose="020B0604020202020204" pitchFamily="34" charset="0"/>
              </a:rPr>
              <a:t>   in 2025.</a:t>
            </a:r>
          </a:p>
        </p:txBody>
      </p:sp>
      <p:pic>
        <p:nvPicPr>
          <p:cNvPr id="6" name="Picture 5" descr="A brick walkway with a park and trees&#10;&#10;Description automatically generated with medium confidence">
            <a:extLst>
              <a:ext uri="{FF2B5EF4-FFF2-40B4-BE49-F238E27FC236}">
                <a16:creationId xmlns:a16="http://schemas.microsoft.com/office/drawing/2014/main" id="{813D5537-805E-6114-AD65-1D34CC081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3600" y="1714500"/>
            <a:ext cx="4352467" cy="2895600"/>
          </a:xfrm>
          <a:prstGeom prst="rect">
            <a:avLst/>
          </a:prstGeom>
        </p:spPr>
      </p:pic>
      <p:pic>
        <p:nvPicPr>
          <p:cNvPr id="9" name="Picture 8" descr="A group of benches in a park&#10;&#10;Description automatically generated">
            <a:extLst>
              <a:ext uri="{FF2B5EF4-FFF2-40B4-BE49-F238E27FC236}">
                <a16:creationId xmlns:a16="http://schemas.microsoft.com/office/drawing/2014/main" id="{FAF41ADB-C02E-80B3-DA4B-E38B02007E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93167" y="5163403"/>
            <a:ext cx="4352464" cy="2895599"/>
          </a:xfrm>
          <a:prstGeom prst="rect">
            <a:avLst/>
          </a:prstGeom>
        </p:spPr>
      </p:pic>
    </p:spTree>
    <p:extLst>
      <p:ext uri="{BB962C8B-B14F-4D97-AF65-F5344CB8AC3E}">
        <p14:creationId xmlns:p14="http://schemas.microsoft.com/office/powerpoint/2010/main" val="2349183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B9715-431F-FB0A-D8F8-F219697487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C536823-A4CA-0B1A-D755-CF2BA34A348C}"/>
              </a:ext>
            </a:extLst>
          </p:cNvPr>
          <p:cNvSpPr/>
          <p:nvPr/>
        </p:nvSpPr>
        <p:spPr>
          <a:xfrm>
            <a:off x="-1706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grpSp>
        <p:nvGrpSpPr>
          <p:cNvPr id="3" name="Group 3">
            <a:extLst>
              <a:ext uri="{FF2B5EF4-FFF2-40B4-BE49-F238E27FC236}">
                <a16:creationId xmlns:a16="http://schemas.microsoft.com/office/drawing/2014/main" id="{C29B7467-6BB5-C91B-C58E-0660AA01F1F9}"/>
              </a:ext>
            </a:extLst>
          </p:cNvPr>
          <p:cNvGrpSpPr/>
          <p:nvPr/>
        </p:nvGrpSpPr>
        <p:grpSpPr>
          <a:xfrm>
            <a:off x="1524000" y="3093886"/>
            <a:ext cx="14505687" cy="4156379"/>
            <a:chOff x="-979083" y="76200"/>
            <a:chExt cx="19340917" cy="5541838"/>
          </a:xfrm>
        </p:grpSpPr>
        <p:sp>
          <p:nvSpPr>
            <p:cNvPr id="4" name="TextBox 4">
              <a:extLst>
                <a:ext uri="{FF2B5EF4-FFF2-40B4-BE49-F238E27FC236}">
                  <a16:creationId xmlns:a16="http://schemas.microsoft.com/office/drawing/2014/main" id="{E4D87B9C-1E15-C287-EBCF-4548A0BCB1C0}"/>
                </a:ext>
              </a:extLst>
            </p:cNvPr>
            <p:cNvSpPr txBox="1"/>
            <p:nvPr/>
          </p:nvSpPr>
          <p:spPr>
            <a:xfrm>
              <a:off x="0" y="76200"/>
              <a:ext cx="18361834" cy="1447800"/>
            </a:xfrm>
            <a:prstGeom prst="rect">
              <a:avLst/>
            </a:prstGeom>
          </p:spPr>
          <p:txBody>
            <a:bodyPr lIns="0" tIns="0" rIns="0" bIns="0" rtlCol="0" anchor="t">
              <a:spAutoFit/>
            </a:bodyPr>
            <a:lstStyle/>
            <a:p>
              <a:pPr marL="0" lvl="0" indent="0" algn="ctr">
                <a:lnSpc>
                  <a:spcPts val="8250"/>
                </a:lnSpc>
              </a:pPr>
              <a:endParaRPr lang="en-US" sz="7500" dirty="0">
                <a:solidFill>
                  <a:srgbClr val="51626F"/>
                </a:solidFill>
                <a:latin typeface="Gotham Bold"/>
              </a:endParaRPr>
            </a:p>
          </p:txBody>
        </p:sp>
        <p:sp>
          <p:nvSpPr>
            <p:cNvPr id="5" name="TextBox 5">
              <a:extLst>
                <a:ext uri="{FF2B5EF4-FFF2-40B4-BE49-F238E27FC236}">
                  <a16:creationId xmlns:a16="http://schemas.microsoft.com/office/drawing/2014/main" id="{582931AD-868F-57B1-C2AB-01BF4785A138}"/>
                </a:ext>
              </a:extLst>
            </p:cNvPr>
            <p:cNvSpPr txBox="1"/>
            <p:nvPr/>
          </p:nvSpPr>
          <p:spPr>
            <a:xfrm>
              <a:off x="-979083" y="2202753"/>
              <a:ext cx="19340917" cy="568789"/>
            </a:xfrm>
            <a:prstGeom prst="rect">
              <a:avLst/>
            </a:prstGeom>
          </p:spPr>
          <p:txBody>
            <a:bodyPr wrap="square" lIns="0" tIns="0" rIns="0" bIns="0" rtlCol="0" anchor="t">
              <a:spAutoFit/>
            </a:bodyPr>
            <a:lstStyle/>
            <a:p>
              <a:pPr marL="0" lvl="0" indent="0" algn="ctr">
                <a:lnSpc>
                  <a:spcPts val="3080"/>
                </a:lnSpc>
              </a:pPr>
              <a:r>
                <a:rPr lang="en-US" sz="4400" dirty="0">
                  <a:solidFill>
                    <a:srgbClr val="51626F"/>
                  </a:solidFill>
                  <a:latin typeface="Arial"/>
                </a:rPr>
                <a:t>Director of Economic Enterprise &amp; Tourism Development</a:t>
              </a:r>
            </a:p>
          </p:txBody>
        </p:sp>
        <p:sp>
          <p:nvSpPr>
            <p:cNvPr id="7" name="AutoShape 7">
              <a:extLst>
                <a:ext uri="{FF2B5EF4-FFF2-40B4-BE49-F238E27FC236}">
                  <a16:creationId xmlns:a16="http://schemas.microsoft.com/office/drawing/2014/main" id="{56E168CA-FDAB-5653-9381-681E12A231F7}"/>
                </a:ext>
              </a:extLst>
            </p:cNvPr>
            <p:cNvSpPr/>
            <p:nvPr/>
          </p:nvSpPr>
          <p:spPr>
            <a:xfrm>
              <a:off x="740999" y="5605338"/>
              <a:ext cx="16879836" cy="12700"/>
            </a:xfrm>
            <a:prstGeom prst="rect">
              <a:avLst/>
            </a:prstGeom>
            <a:solidFill>
              <a:srgbClr val="000000"/>
            </a:solidFill>
          </p:spPr>
          <p:txBody>
            <a:bodyPr/>
            <a:lstStyle/>
            <a:p>
              <a:endParaRPr lang="en-IE"/>
            </a:p>
          </p:txBody>
        </p:sp>
      </p:grpSp>
    </p:spTree>
    <p:extLst>
      <p:ext uri="{BB962C8B-B14F-4D97-AF65-F5344CB8AC3E}">
        <p14:creationId xmlns:p14="http://schemas.microsoft.com/office/powerpoint/2010/main" val="3054452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5" name="TextBox 5"/>
          <p:cNvSpPr txBox="1"/>
          <p:nvPr/>
        </p:nvSpPr>
        <p:spPr>
          <a:xfrm>
            <a:off x="1028700" y="257175"/>
            <a:ext cx="15912385" cy="1231106"/>
          </a:xfrm>
          <a:prstGeom prst="rect">
            <a:avLst/>
          </a:prstGeom>
        </p:spPr>
        <p:txBody>
          <a:bodyPr lIns="0" tIns="0" rIns="0" bIns="0" rtlCol="0" anchor="t">
            <a:spAutoFit/>
          </a:bodyPr>
          <a:lstStyle/>
          <a:p>
            <a:pPr marL="0" lvl="0" indent="0" algn="l">
              <a:lnSpc>
                <a:spcPts val="9600"/>
              </a:lnSpc>
              <a:spcBef>
                <a:spcPct val="0"/>
              </a:spcBef>
            </a:pPr>
            <a:r>
              <a:rPr lang="en-US" sz="8000" dirty="0">
                <a:solidFill>
                  <a:srgbClr val="51626F"/>
                </a:solidFill>
                <a:latin typeface="Arial Bold"/>
              </a:rPr>
              <a:t>Budget Strategy</a:t>
            </a:r>
          </a:p>
        </p:txBody>
      </p:sp>
      <p:sp>
        <p:nvSpPr>
          <p:cNvPr id="6" name="Content Placeholder 1">
            <a:extLst>
              <a:ext uri="{FF2B5EF4-FFF2-40B4-BE49-F238E27FC236}">
                <a16:creationId xmlns:a16="http://schemas.microsoft.com/office/drawing/2014/main" id="{AE7AA54F-BA35-C186-5A90-DACE2E5B8BFE}"/>
              </a:ext>
            </a:extLst>
          </p:cNvPr>
          <p:cNvSpPr txBox="1">
            <a:spLocks noChangeArrowheads="1"/>
          </p:cNvSpPr>
          <p:nvPr/>
        </p:nvSpPr>
        <p:spPr>
          <a:xfrm>
            <a:off x="762000" y="1511596"/>
            <a:ext cx="17335501" cy="72120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13"/>
              </a:spcAft>
              <a:buFont typeface="Arial" pitchFamily="34" charset="0"/>
              <a:buNone/>
            </a:pPr>
            <a:r>
              <a:rPr lang="en-IE" altLang="en-US" sz="2800" dirty="0">
                <a:solidFill>
                  <a:srgbClr val="211D1E"/>
                </a:solidFill>
                <a:latin typeface="Arial" panose="020B0604020202020204" pitchFamily="34" charset="0"/>
                <a:ea typeface="Calibri" panose="020F0502020204030204" pitchFamily="34" charset="0"/>
                <a:cs typeface="Arial" panose="020B0604020202020204" pitchFamily="34" charset="0"/>
              </a:rPr>
              <a:t>Local Property Tax (LPT) to be reduced by 15% for 2025, as approved at October Council meeting</a:t>
            </a:r>
            <a:endParaRPr lang="en-IE" altLang="en-US"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spcAft>
                <a:spcPts val="213"/>
              </a:spcAft>
              <a:buFont typeface="Arial" pitchFamily="34" charset="0"/>
              <a:buNone/>
            </a:pPr>
            <a:r>
              <a:rPr lang="en-IE" altLang="en-US" sz="2800" dirty="0">
                <a:solidFill>
                  <a:srgbClr val="211D1E"/>
                </a:solidFill>
                <a:latin typeface="Arial" panose="020B0604020202020204" pitchFamily="34" charset="0"/>
                <a:ea typeface="Calibri" panose="020F0502020204030204" pitchFamily="34" charset="0"/>
                <a:cs typeface="Arial" panose="020B0604020202020204" pitchFamily="34" charset="0"/>
              </a:rPr>
              <a:t>No proposed increase in Differential Rent Scheme for 2025</a:t>
            </a:r>
          </a:p>
          <a:p>
            <a:pPr marL="0" indent="0">
              <a:spcAft>
                <a:spcPts val="213"/>
              </a:spcAft>
              <a:buFont typeface="Arial" pitchFamily="34" charset="0"/>
              <a:buNone/>
            </a:pPr>
            <a:r>
              <a:rPr lang="en-IE" altLang="en-US" sz="2800" dirty="0">
                <a:solidFill>
                  <a:srgbClr val="211D1E"/>
                </a:solidFill>
                <a:latin typeface="Arial" panose="020B0604020202020204" pitchFamily="34" charset="0"/>
                <a:ea typeface="Calibri" panose="020F0502020204030204" pitchFamily="34" charset="0"/>
                <a:cs typeface="Arial" panose="020B0604020202020204" pitchFamily="34" charset="0"/>
              </a:rPr>
              <a:t>No proposed increase in Annual Rate on Valuation (ARV) or Commercial Rates Multiplier</a:t>
            </a:r>
          </a:p>
          <a:p>
            <a:pPr marL="0" indent="0">
              <a:spcAft>
                <a:spcPts val="213"/>
              </a:spcAft>
              <a:buFont typeface="Arial" pitchFamily="34" charset="0"/>
              <a:buNone/>
            </a:pPr>
            <a:r>
              <a:rPr lang="en-IE" altLang="en-US" sz="2800" dirty="0">
                <a:solidFill>
                  <a:srgbClr val="211D1E"/>
                </a:solidFill>
                <a:latin typeface="Arial" panose="020B0604020202020204" pitchFamily="34" charset="0"/>
                <a:ea typeface="Calibri" panose="020F0502020204030204" pitchFamily="34" charset="0"/>
                <a:cs typeface="Arial" panose="020B0604020202020204" pitchFamily="34" charset="0"/>
              </a:rPr>
              <a:t>Reduction in Commercial Rates Vacancy Scheme proposed from 25% to 0% refund for properties vacant in 2025, subject to approval by Council</a:t>
            </a:r>
          </a:p>
          <a:p>
            <a:pPr marL="0" indent="0">
              <a:spcAft>
                <a:spcPts val="213"/>
              </a:spcAft>
              <a:buFont typeface="Arial" pitchFamily="34" charset="0"/>
              <a:buNone/>
            </a:pPr>
            <a:r>
              <a:rPr lang="en-IE" altLang="en-US" sz="2800" dirty="0">
                <a:solidFill>
                  <a:srgbClr val="211D1E"/>
                </a:solidFill>
                <a:latin typeface="Arial" panose="020B0604020202020204" pitchFamily="34" charset="0"/>
                <a:ea typeface="Calibri" panose="020F0502020204030204" pitchFamily="34" charset="0"/>
                <a:cs typeface="Arial" panose="020B0604020202020204" pitchFamily="34" charset="0"/>
              </a:rPr>
              <a:t>Financial supports for small and medium businesses to be maintained in 2025</a:t>
            </a:r>
          </a:p>
          <a:p>
            <a:pPr marL="0" indent="0">
              <a:spcAft>
                <a:spcPts val="213"/>
              </a:spcAft>
              <a:buFont typeface="Arial" pitchFamily="34" charset="0"/>
              <a:buNone/>
            </a:pPr>
            <a:r>
              <a:rPr lang="en-IE" sz="2800" dirty="0">
                <a:solidFill>
                  <a:srgbClr val="211D1E"/>
                </a:solidFill>
                <a:latin typeface="Arial" panose="020B0604020202020204" pitchFamily="34" charset="0"/>
                <a:ea typeface="Calibri" panose="020F0502020204030204" pitchFamily="34" charset="0"/>
                <a:cs typeface="Arial" panose="020B0604020202020204" pitchFamily="34" charset="0"/>
              </a:rPr>
              <a:t>Specific additional provisions for the following:</a:t>
            </a:r>
          </a:p>
          <a:p>
            <a:pPr marL="360363" lvl="1">
              <a:spcAft>
                <a:spcPts val="213"/>
              </a:spcAft>
              <a:buClr>
                <a:schemeClr val="tx2"/>
              </a:buClr>
              <a:buFont typeface="Symbol" panose="05050102010706020507" pitchFamily="18" charset="2"/>
              <a:buChar char=""/>
            </a:pPr>
            <a:r>
              <a:rPr lang="en-IE" dirty="0">
                <a:solidFill>
                  <a:srgbClr val="211D1E"/>
                </a:solidFill>
                <a:latin typeface="Arial" panose="020B0604020202020204" pitchFamily="34" charset="0"/>
                <a:ea typeface="Calibri" panose="020F0502020204030204" pitchFamily="34" charset="0"/>
                <a:cs typeface="Arial" panose="020B0604020202020204" pitchFamily="34" charset="0"/>
              </a:rPr>
              <a:t>Significant expansion of AHB &amp; leasing social housing provision in line with Housing Delivery Action Plan</a:t>
            </a:r>
          </a:p>
          <a:p>
            <a:pPr marL="360363" lvl="1">
              <a:spcAft>
                <a:spcPts val="213"/>
              </a:spcAft>
              <a:buClr>
                <a:schemeClr val="tx2"/>
              </a:buClr>
              <a:buFont typeface="Symbol" panose="05050102010706020507" pitchFamily="18" charset="2"/>
              <a:buChar char=""/>
            </a:pPr>
            <a:r>
              <a:rPr lang="en-IE" dirty="0">
                <a:solidFill>
                  <a:srgbClr val="211D1E"/>
                </a:solidFill>
                <a:latin typeface="Arial" panose="020B0604020202020204" pitchFamily="34" charset="0"/>
                <a:ea typeface="Calibri" panose="020F0502020204030204" pitchFamily="34" charset="0"/>
                <a:cs typeface="Arial" panose="020B0604020202020204" pitchFamily="34" charset="0"/>
              </a:rPr>
              <a:t>Further investment in town/village enhancement &amp; public realm maintenance including trees, laneways, graffiti removal etc.</a:t>
            </a:r>
          </a:p>
          <a:p>
            <a:pPr marL="360363" lvl="1">
              <a:spcAft>
                <a:spcPts val="213"/>
              </a:spcAft>
              <a:buClr>
                <a:schemeClr val="tx2"/>
              </a:buClr>
              <a:buFont typeface="Symbol" panose="05050102010706020507" pitchFamily="18" charset="2"/>
              <a:buChar char=""/>
            </a:pPr>
            <a:r>
              <a:rPr lang="en-IE" dirty="0">
                <a:solidFill>
                  <a:srgbClr val="211D1E"/>
                </a:solidFill>
                <a:latin typeface="Arial" panose="020B0604020202020204" pitchFamily="34" charset="0"/>
                <a:ea typeface="Calibri" panose="020F0502020204030204" pitchFamily="34" charset="0"/>
                <a:cs typeface="Arial" panose="020B0604020202020204" pitchFamily="34" charset="0"/>
              </a:rPr>
              <a:t>Community centre developments &amp; community supports</a:t>
            </a:r>
          </a:p>
          <a:p>
            <a:pPr marL="360363" lvl="1">
              <a:spcAft>
                <a:spcPts val="213"/>
              </a:spcAft>
              <a:buClr>
                <a:schemeClr val="tx2"/>
              </a:buClr>
              <a:buFont typeface="Symbol" panose="05050102010706020507" pitchFamily="18" charset="2"/>
              <a:buChar char=""/>
            </a:pPr>
            <a:r>
              <a:rPr lang="en-IE" dirty="0">
                <a:solidFill>
                  <a:srgbClr val="211D1E"/>
                </a:solidFill>
                <a:latin typeface="Arial" panose="020B0604020202020204" pitchFamily="34" charset="0"/>
                <a:ea typeface="Calibri" panose="020F0502020204030204" pitchFamily="34" charset="0"/>
                <a:cs typeface="Arial" panose="020B0604020202020204" pitchFamily="34" charset="0"/>
              </a:rPr>
              <a:t>Economic, tourism and heritage projects</a:t>
            </a:r>
          </a:p>
          <a:p>
            <a:pPr marL="360363" lvl="1">
              <a:spcAft>
                <a:spcPts val="213"/>
              </a:spcAft>
              <a:buClr>
                <a:schemeClr val="tx2"/>
              </a:buClr>
              <a:buFont typeface="Symbol" panose="05050102010706020507" pitchFamily="18" charset="2"/>
              <a:buChar char=""/>
            </a:pPr>
            <a:r>
              <a:rPr lang="en-IE" dirty="0">
                <a:solidFill>
                  <a:srgbClr val="211D1E"/>
                </a:solidFill>
                <a:latin typeface="Arial" panose="020B0604020202020204" pitchFamily="34" charset="0"/>
                <a:ea typeface="Calibri" panose="020F0502020204030204" pitchFamily="34" charset="0"/>
                <a:cs typeface="Arial" panose="020B0604020202020204" pitchFamily="34" charset="0"/>
              </a:rPr>
              <a:t>Park, playground, </a:t>
            </a:r>
            <a:r>
              <a:rPr lang="en-IE" dirty="0" err="1">
                <a:solidFill>
                  <a:srgbClr val="211D1E"/>
                </a:solidFill>
                <a:latin typeface="Arial" panose="020B0604020202020204" pitchFamily="34" charset="0"/>
                <a:ea typeface="Calibri" panose="020F0502020204030204" pitchFamily="34" charset="0"/>
                <a:cs typeface="Arial" panose="020B0604020202020204" pitchFamily="34" charset="0"/>
              </a:rPr>
              <a:t>Teenspace</a:t>
            </a:r>
            <a:r>
              <a:rPr lang="en-IE" dirty="0">
                <a:solidFill>
                  <a:srgbClr val="211D1E"/>
                </a:solidFill>
                <a:latin typeface="Arial" panose="020B0604020202020204" pitchFamily="34" charset="0"/>
                <a:ea typeface="Calibri" panose="020F0502020204030204" pitchFamily="34" charset="0"/>
                <a:cs typeface="Arial" panose="020B0604020202020204" pitchFamily="34" charset="0"/>
              </a:rPr>
              <a:t> and outdoor furniture upgrades</a:t>
            </a:r>
          </a:p>
          <a:p>
            <a:pPr marL="360363" lvl="1">
              <a:spcAft>
                <a:spcPts val="213"/>
              </a:spcAft>
              <a:buClr>
                <a:schemeClr val="tx2"/>
              </a:buClr>
              <a:buFont typeface="Symbol" panose="05050102010706020507" pitchFamily="18" charset="2"/>
              <a:buChar char=""/>
            </a:pPr>
            <a:r>
              <a:rPr lang="en-IE" dirty="0">
                <a:solidFill>
                  <a:srgbClr val="211D1E"/>
                </a:solidFill>
                <a:latin typeface="Arial" panose="020B0604020202020204" pitchFamily="34" charset="0"/>
                <a:ea typeface="Calibri" panose="020F0502020204030204" pitchFamily="34" charset="0"/>
                <a:cs typeface="Arial" panose="020B0604020202020204" pitchFamily="34" charset="0"/>
              </a:rPr>
              <a:t>Safety, inclusivity and accessibility initiatives</a:t>
            </a:r>
          </a:p>
          <a:p>
            <a:pPr lvl="1">
              <a:spcAft>
                <a:spcPts val="213"/>
              </a:spcAft>
              <a:buFont typeface="Symbol" panose="05050102010706020507" pitchFamily="18" charset="2"/>
              <a:buChar char=""/>
            </a:pPr>
            <a:endParaRPr lang="en-IE" sz="1400" dirty="0">
              <a:latin typeface="WHCUEL+Arial-BoldMT"/>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CA084-406F-12F8-A166-4871D82AB7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10B0F20-7415-6559-0C82-401A01CB4AB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59B3188F-7582-98EB-5235-C8B75C662B4D}"/>
              </a:ext>
            </a:extLst>
          </p:cNvPr>
          <p:cNvSpPr txBox="1"/>
          <p:nvPr/>
        </p:nvSpPr>
        <p:spPr>
          <a:xfrm>
            <a:off x="641445" y="0"/>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D &amp; F: Working with Business &amp; Tourism</a:t>
            </a:r>
          </a:p>
        </p:txBody>
      </p:sp>
      <p:sp>
        <p:nvSpPr>
          <p:cNvPr id="4" name="Content Placeholder 1">
            <a:extLst>
              <a:ext uri="{FF2B5EF4-FFF2-40B4-BE49-F238E27FC236}">
                <a16:creationId xmlns:a16="http://schemas.microsoft.com/office/drawing/2014/main" id="{A657476D-0FF9-C9D3-DE20-47EBF1A6510A}"/>
              </a:ext>
            </a:extLst>
          </p:cNvPr>
          <p:cNvSpPr txBox="1">
            <a:spLocks noChangeArrowheads="1"/>
          </p:cNvSpPr>
          <p:nvPr/>
        </p:nvSpPr>
        <p:spPr bwMode="auto">
          <a:xfrm>
            <a:off x="1295400" y="1485900"/>
            <a:ext cx="12801600" cy="7872412"/>
          </a:xfrm>
          <a:prstGeom prst="rect">
            <a:avLst/>
          </a:prstGeom>
          <a:noFill/>
          <a:ln>
            <a:noFill/>
          </a:ln>
          <a:effec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defRPr/>
            </a:pPr>
            <a:r>
              <a:rPr lang="en-GB" altLang="en-US" sz="2800" b="1" dirty="0">
                <a:latin typeface="Arial" panose="020B0604020202020204" pitchFamily="34" charset="0"/>
                <a:cs typeface="Arial" panose="020B0604020202020204" pitchFamily="34" charset="0"/>
              </a:rPr>
              <a:t>€28,279,500 (2025) / € 26,566,900 (2024)</a:t>
            </a:r>
          </a:p>
          <a:p>
            <a:pPr>
              <a:lnSpc>
                <a:spcPct val="150000"/>
              </a:lnSpc>
              <a:buFont typeface="Arial" panose="020B0604020202020204" pitchFamily="34" charset="0"/>
              <a:buChar char="•"/>
              <a:defRPr/>
            </a:pPr>
            <a:r>
              <a:rPr lang="en-GB" altLang="en-US" sz="2800" dirty="0">
                <a:latin typeface="Arial" panose="020B0604020202020204" pitchFamily="34" charset="0"/>
                <a:cs typeface="Arial" panose="020B0604020202020204" pitchFamily="34" charset="0"/>
              </a:rPr>
              <a:t>Business Support Fund: €1,000,000 </a:t>
            </a:r>
          </a:p>
          <a:p>
            <a:pPr>
              <a:lnSpc>
                <a:spcPct val="150000"/>
              </a:lnSpc>
              <a:buFont typeface="Arial" panose="020B0604020202020204" pitchFamily="34" charset="0"/>
              <a:buChar char="•"/>
              <a:defRPr/>
            </a:pPr>
            <a:r>
              <a:rPr lang="en-GB" altLang="en-US" sz="2800" dirty="0">
                <a:latin typeface="Arial" panose="020B0604020202020204" pitchFamily="34" charset="0"/>
                <a:cs typeface="Arial" panose="020B0604020202020204" pitchFamily="34" charset="0"/>
              </a:rPr>
              <a:t>Grange Castle Business Park &amp; Expansion</a:t>
            </a:r>
          </a:p>
          <a:p>
            <a:pPr>
              <a:lnSpc>
                <a:spcPct val="150000"/>
              </a:lnSpc>
              <a:buFont typeface="Arial" panose="020B0604020202020204" pitchFamily="34" charset="0"/>
              <a:buChar char="•"/>
              <a:defRPr/>
            </a:pPr>
            <a:r>
              <a:rPr lang="en-GB" altLang="en-US" sz="2800" dirty="0">
                <a:latin typeface="Arial" panose="020B0604020202020204" pitchFamily="34" charset="0"/>
                <a:cs typeface="Arial" panose="020B0604020202020204" pitchFamily="34" charset="0"/>
              </a:rPr>
              <a:t>County Economic Strategy 2025</a:t>
            </a:r>
          </a:p>
          <a:p>
            <a:pPr>
              <a:lnSpc>
                <a:spcPct val="150000"/>
              </a:lnSpc>
              <a:buFont typeface="Arial" panose="020B0604020202020204" pitchFamily="34" charset="0"/>
              <a:buChar char="•"/>
              <a:defRPr/>
            </a:pPr>
            <a:r>
              <a:rPr lang="en-GB" altLang="en-US" sz="2800" dirty="0">
                <a:latin typeface="Arial" panose="020B0604020202020204" pitchFamily="34" charset="0"/>
                <a:cs typeface="Arial" panose="020B0604020202020204" pitchFamily="34" charset="0"/>
              </a:rPr>
              <a:t>LEO Feasibility, Priming &amp; Business Expansion Grants: €719,000</a:t>
            </a:r>
          </a:p>
          <a:p>
            <a:pPr>
              <a:lnSpc>
                <a:spcPct val="150000"/>
              </a:lnSpc>
              <a:buFont typeface="Arial" panose="020B0604020202020204" pitchFamily="34" charset="0"/>
              <a:buChar char="•"/>
              <a:defRPr/>
            </a:pPr>
            <a:r>
              <a:rPr lang="en-GB" altLang="en-US" sz="2800" dirty="0">
                <a:latin typeface="Arial" panose="020B0604020202020204" pitchFamily="34" charset="0"/>
                <a:cs typeface="Arial" panose="020B0604020202020204" pitchFamily="34" charset="0"/>
              </a:rPr>
              <a:t>Development of Business Networks: €508,400 </a:t>
            </a:r>
          </a:p>
          <a:p>
            <a:pPr>
              <a:lnSpc>
                <a:spcPct val="150000"/>
              </a:lnSpc>
              <a:buFont typeface="Arial" panose="020B0604020202020204" pitchFamily="34" charset="0"/>
              <a:buChar char="•"/>
              <a:defRPr/>
            </a:pPr>
            <a:r>
              <a:rPr lang="en-GB" altLang="en-US" sz="2800" dirty="0">
                <a:latin typeface="Arial" panose="020B0604020202020204" pitchFamily="34" charset="0"/>
                <a:cs typeface="Arial" panose="020B0604020202020204" pitchFamily="34" charset="0"/>
              </a:rPr>
              <a:t>12</a:t>
            </a:r>
            <a:r>
              <a:rPr lang="en-GB" altLang="en-US" sz="2800" baseline="30000" dirty="0">
                <a:latin typeface="Arial" panose="020B0604020202020204" pitchFamily="34" charset="0"/>
                <a:cs typeface="Arial" panose="020B0604020202020204" pitchFamily="34" charset="0"/>
              </a:rPr>
              <a:t>th</a:t>
            </a:r>
            <a:r>
              <a:rPr lang="en-GB" altLang="en-US" sz="2800" dirty="0">
                <a:latin typeface="Arial" panose="020B0604020202020204" pitchFamily="34" charset="0"/>
                <a:cs typeface="Arial" panose="020B0604020202020204" pitchFamily="34" charset="0"/>
              </a:rPr>
              <a:t> Lock Masterplan: €1,500,000 </a:t>
            </a:r>
          </a:p>
          <a:p>
            <a:pPr>
              <a:lnSpc>
                <a:spcPct val="150000"/>
              </a:lnSpc>
              <a:buFont typeface="Arial" panose="020B0604020202020204" pitchFamily="34" charset="0"/>
              <a:buChar char="•"/>
              <a:defRPr/>
            </a:pPr>
            <a:r>
              <a:rPr lang="en-GB" altLang="en-US" sz="2800" dirty="0">
                <a:latin typeface="Arial" panose="020B0604020202020204" pitchFamily="34" charset="0"/>
                <a:cs typeface="Arial" panose="020B0604020202020204" pitchFamily="34" charset="0"/>
              </a:rPr>
              <a:t>Dublin Mountains, Rathfarnham Castle &amp; Grand Canal Greenway</a:t>
            </a:r>
          </a:p>
          <a:p>
            <a:pPr>
              <a:lnSpc>
                <a:spcPct val="150000"/>
              </a:lnSpc>
              <a:buFont typeface="Arial" panose="020B0604020202020204" pitchFamily="34" charset="0"/>
              <a:buChar char="•"/>
              <a:defRPr/>
            </a:pPr>
            <a:r>
              <a:rPr lang="en-GB" altLang="en-US" sz="2800" dirty="0">
                <a:latin typeface="Arial" panose="020B0604020202020204" pitchFamily="34" charset="0"/>
                <a:cs typeface="Arial" panose="020B0604020202020204" pitchFamily="34" charset="0"/>
              </a:rPr>
              <a:t>Rathfarnham Village Economic Plan: €100,000  </a:t>
            </a:r>
          </a:p>
          <a:p>
            <a:pPr>
              <a:lnSpc>
                <a:spcPct val="150000"/>
              </a:lnSpc>
              <a:buFont typeface="Arial" panose="020B0604020202020204" pitchFamily="34" charset="0"/>
              <a:buChar char="•"/>
              <a:defRPr/>
            </a:pPr>
            <a:r>
              <a:rPr lang="en-GB" altLang="en-US" sz="2800" dirty="0">
                <a:latin typeface="Arial" panose="020B0604020202020204" pitchFamily="34" charset="0"/>
                <a:cs typeface="Arial" panose="020B0604020202020204" pitchFamily="34" charset="0"/>
              </a:rPr>
              <a:t>Lucan House Masterplan: €190,000</a:t>
            </a:r>
          </a:p>
          <a:p>
            <a:pPr>
              <a:lnSpc>
                <a:spcPct val="150000"/>
              </a:lnSpc>
              <a:buFont typeface="Arial" panose="020B0604020202020204" pitchFamily="34" charset="0"/>
              <a:buChar char="•"/>
              <a:defRPr/>
            </a:pPr>
            <a:r>
              <a:rPr lang="en-GB" altLang="en-US" sz="2800" dirty="0">
                <a:latin typeface="Arial" panose="020B0604020202020204" pitchFamily="34" charset="0"/>
                <a:cs typeface="Arial" panose="020B0604020202020204" pitchFamily="34" charset="0"/>
              </a:rPr>
              <a:t>Tallaght Stadium</a:t>
            </a:r>
          </a:p>
        </p:txBody>
      </p:sp>
      <p:pic>
        <p:nvPicPr>
          <p:cNvPr id="6" name="Picture 5" descr="Aerial view of a football stadium and a city at night&#10;&#10;Description automatically generated">
            <a:extLst>
              <a:ext uri="{FF2B5EF4-FFF2-40B4-BE49-F238E27FC236}">
                <a16:creationId xmlns:a16="http://schemas.microsoft.com/office/drawing/2014/main" id="{7ED099DB-8CC0-303B-4C7C-1F8D3F312008}"/>
              </a:ext>
            </a:extLst>
          </p:cNvPr>
          <p:cNvPicPr>
            <a:picLocks noChangeAspect="1"/>
          </p:cNvPicPr>
          <p:nvPr/>
        </p:nvPicPr>
        <p:blipFill rotWithShape="1">
          <a:blip r:embed="rId3">
            <a:extLst>
              <a:ext uri="{28A0092B-C50C-407E-A947-70E740481C1C}">
                <a14:useLocalDpi xmlns:a14="http://schemas.microsoft.com/office/drawing/2010/main" val="0"/>
              </a:ext>
            </a:extLst>
          </a:blip>
          <a:srcRect l="11004" t="45892" r="41051" b="11082"/>
          <a:stretch/>
        </p:blipFill>
        <p:spPr>
          <a:xfrm>
            <a:off x="12344400" y="2336122"/>
            <a:ext cx="5638800" cy="4987611"/>
          </a:xfrm>
          <a:prstGeom prst="rect">
            <a:avLst/>
          </a:prstGeom>
        </p:spPr>
      </p:pic>
    </p:spTree>
    <p:extLst>
      <p:ext uri="{BB962C8B-B14F-4D97-AF65-F5344CB8AC3E}">
        <p14:creationId xmlns:p14="http://schemas.microsoft.com/office/powerpoint/2010/main" val="229900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E77FF-CAB5-44FE-6FF1-A6448E3A0F5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033B2E0-9B20-56D5-78E4-AA7628B9D39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6D97268C-4ABD-9C46-24CF-65A342C5175E}"/>
              </a:ext>
            </a:extLst>
          </p:cNvPr>
          <p:cNvSpPr txBox="1"/>
          <p:nvPr/>
        </p:nvSpPr>
        <p:spPr>
          <a:xfrm>
            <a:off x="641445" y="0"/>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F: Managing &amp; Promoting Culture Assets</a:t>
            </a:r>
          </a:p>
        </p:txBody>
      </p:sp>
      <p:sp>
        <p:nvSpPr>
          <p:cNvPr id="3" name="Content Placeholder 1">
            <a:extLst>
              <a:ext uri="{FF2B5EF4-FFF2-40B4-BE49-F238E27FC236}">
                <a16:creationId xmlns:a16="http://schemas.microsoft.com/office/drawing/2014/main" id="{19632099-D43A-C6DF-6822-4F3E81CCA52E}"/>
              </a:ext>
            </a:extLst>
          </p:cNvPr>
          <p:cNvSpPr txBox="1">
            <a:spLocks noChangeArrowheads="1"/>
          </p:cNvSpPr>
          <p:nvPr/>
        </p:nvSpPr>
        <p:spPr>
          <a:xfrm>
            <a:off x="1219200" y="1333500"/>
            <a:ext cx="14185900" cy="776683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en-GB" altLang="en-US" sz="2800" b="1" dirty="0">
                <a:latin typeface="Arial" panose="020B0604020202020204" pitchFamily="34" charset="0"/>
                <a:cs typeface="Arial" panose="020B0604020202020204" pitchFamily="34" charset="0"/>
              </a:rPr>
              <a:t>Library Services: €9,950,400</a:t>
            </a:r>
            <a:br>
              <a:rPr lang="en-GB" altLang="en-US" sz="2800" b="1" dirty="0">
                <a:latin typeface="Arial" panose="020B0604020202020204" pitchFamily="34" charset="0"/>
                <a:cs typeface="Arial" panose="020B0604020202020204" pitchFamily="34" charset="0"/>
              </a:rPr>
            </a:br>
            <a:endParaRPr lang="en-GB" altLang="en-US" sz="2800" b="1" dirty="0">
              <a:latin typeface="Arial" panose="020B0604020202020204" pitchFamily="34" charset="0"/>
              <a:cs typeface="Arial" panose="020B0604020202020204" pitchFamily="34" charset="0"/>
            </a:endParaRPr>
          </a:p>
          <a:p>
            <a:pPr marL="0" indent="0">
              <a:buFont typeface="Wingdings" panose="05000000000000000000" pitchFamily="2" charset="2"/>
              <a:buNone/>
              <a:defRPr/>
            </a:pPr>
            <a:r>
              <a:rPr lang="en-GB" altLang="en-US" sz="2800" b="1" dirty="0">
                <a:latin typeface="Arial" panose="020B0604020202020204" pitchFamily="34" charset="0"/>
                <a:cs typeface="Arial" panose="020B0604020202020204" pitchFamily="34" charset="0"/>
              </a:rPr>
              <a:t>Arts Programme: €2,974,700 </a:t>
            </a:r>
            <a:br>
              <a:rPr lang="en-GB" altLang="en-US" sz="2800" b="1" dirty="0">
                <a:latin typeface="Arial" panose="020B0604020202020204" pitchFamily="34" charset="0"/>
                <a:cs typeface="Arial" panose="020B0604020202020204" pitchFamily="34" charset="0"/>
              </a:rPr>
            </a:br>
            <a:endParaRPr lang="en-GB" altLang="en-US" sz="2800" b="1" dirty="0">
              <a:latin typeface="Arial" panose="020B0604020202020204" pitchFamily="34" charset="0"/>
              <a:cs typeface="Arial" panose="020B0604020202020204" pitchFamily="34" charset="0"/>
            </a:endParaRPr>
          </a:p>
          <a:p>
            <a:pPr>
              <a:buClr>
                <a:schemeClr val="tx2"/>
              </a:buClr>
              <a:defRPr/>
            </a:pPr>
            <a:r>
              <a:rPr lang="en-GB" altLang="en-US" sz="2800" dirty="0">
                <a:latin typeface="Arial" panose="020B0604020202020204" pitchFamily="34" charset="0"/>
                <a:cs typeface="Arial" panose="020B0604020202020204" pitchFamily="34" charset="0"/>
              </a:rPr>
              <a:t>Library Branch Running Costs: €1,300,000 </a:t>
            </a:r>
          </a:p>
          <a:p>
            <a:pPr>
              <a:buClr>
                <a:schemeClr val="tx2"/>
              </a:buClr>
              <a:defRPr/>
            </a:pPr>
            <a:r>
              <a:rPr lang="en-GB" altLang="en-US" sz="2800" dirty="0">
                <a:latin typeface="Arial" panose="020B0604020202020204" pitchFamily="34" charset="0"/>
                <a:cs typeface="Arial" panose="020B0604020202020204" pitchFamily="34" charset="0"/>
              </a:rPr>
              <a:t>Books, periodicals &amp; other materials: €1,104,100 </a:t>
            </a:r>
          </a:p>
          <a:p>
            <a:pPr>
              <a:buClr>
                <a:schemeClr val="tx2"/>
              </a:buClr>
              <a:defRPr/>
            </a:pPr>
            <a:r>
              <a:rPr lang="en-GB" altLang="en-US" sz="2800" dirty="0">
                <a:latin typeface="Arial" panose="020B0604020202020204" pitchFamily="34" charset="0"/>
                <a:cs typeface="Arial" panose="020B0604020202020204" pitchFamily="34" charset="0"/>
              </a:rPr>
              <a:t>Dublin West Library Revenue to Capital Transfer: €555,000 </a:t>
            </a:r>
          </a:p>
          <a:p>
            <a:pPr>
              <a:buClr>
                <a:schemeClr val="tx2"/>
              </a:buClr>
              <a:defRPr/>
            </a:pPr>
            <a:r>
              <a:rPr lang="en-GB" altLang="en-US" sz="2800" dirty="0">
                <a:latin typeface="Arial" panose="020B0604020202020204" pitchFamily="34" charset="0"/>
                <a:cs typeface="Arial" panose="020B0604020202020204" pitchFamily="34" charset="0"/>
              </a:rPr>
              <a:t>Library Development Plan Strategy 2023-2027 </a:t>
            </a:r>
          </a:p>
          <a:p>
            <a:pPr>
              <a:buClr>
                <a:schemeClr val="tx2"/>
              </a:buClr>
              <a:defRPr/>
            </a:pPr>
            <a:r>
              <a:rPr lang="en-IE" sz="2800" dirty="0">
                <a:latin typeface="Arial" panose="020B0604020202020204" pitchFamily="34" charset="0"/>
                <a:cs typeface="Arial" panose="020B0604020202020204" pitchFamily="34" charset="0"/>
              </a:rPr>
              <a:t>Music Generation Programme: €414,200 </a:t>
            </a:r>
          </a:p>
          <a:p>
            <a:pPr>
              <a:buClr>
                <a:schemeClr val="tx2"/>
              </a:buClr>
              <a:defRPr/>
            </a:pPr>
            <a:r>
              <a:rPr lang="en-IE" sz="2800" dirty="0">
                <a:latin typeface="Arial" panose="020B0604020202020204" pitchFamily="34" charset="0"/>
                <a:cs typeface="Arial" panose="020B0604020202020204" pitchFamily="34" charset="0"/>
              </a:rPr>
              <a:t>Other Arts Programmes: €378,100 </a:t>
            </a:r>
          </a:p>
          <a:p>
            <a:pPr>
              <a:buClr>
                <a:schemeClr val="tx2"/>
              </a:buClr>
              <a:defRPr/>
            </a:pPr>
            <a:r>
              <a:rPr lang="en-GB" sz="2800" dirty="0">
                <a:latin typeface="Arial" panose="020B0604020202020204" pitchFamily="34" charset="0"/>
                <a:cs typeface="Arial" panose="020B0604020202020204" pitchFamily="34" charset="0"/>
              </a:rPr>
              <a:t>Creative Ireland &amp; </a:t>
            </a:r>
            <a:r>
              <a:rPr lang="en-GB" sz="2800" dirty="0" err="1">
                <a:latin typeface="Arial" panose="020B0604020202020204" pitchFamily="34" charset="0"/>
                <a:cs typeface="Arial" panose="020B0604020202020204" pitchFamily="34" charset="0"/>
              </a:rPr>
              <a:t>Cruinniú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nÓg</a:t>
            </a:r>
            <a:r>
              <a:rPr lang="en-GB" sz="2800" dirty="0">
                <a:latin typeface="Arial" panose="020B0604020202020204" pitchFamily="34" charset="0"/>
                <a:cs typeface="Arial" panose="020B0604020202020204" pitchFamily="34" charset="0"/>
              </a:rPr>
              <a:t> Programmes: €278,800 </a:t>
            </a:r>
          </a:p>
          <a:p>
            <a:pPr>
              <a:buClr>
                <a:schemeClr val="tx2"/>
              </a:buClr>
              <a:defRPr/>
            </a:pPr>
            <a:r>
              <a:rPr lang="en-GB" sz="2800" dirty="0">
                <a:latin typeface="Arial" panose="020B0604020202020204" pitchFamily="34" charset="0"/>
                <a:cs typeface="Arial" panose="020B0604020202020204" pitchFamily="34" charset="0"/>
              </a:rPr>
              <a:t>Live Outdoor Performance Programme: €180,000 </a:t>
            </a:r>
          </a:p>
          <a:p>
            <a:pPr>
              <a:buClr>
                <a:schemeClr val="tx2"/>
              </a:buClr>
              <a:defRPr/>
            </a:pPr>
            <a:r>
              <a:rPr lang="en-IE" sz="2800" dirty="0" err="1">
                <a:latin typeface="Arial" panose="020B0604020202020204" pitchFamily="34" charset="0"/>
                <a:cs typeface="Arial" panose="020B0604020202020204" pitchFamily="34" charset="0"/>
              </a:rPr>
              <a:t>Parthalán</a:t>
            </a:r>
            <a:r>
              <a:rPr lang="en-IE" sz="2800" dirty="0">
                <a:latin typeface="Arial" panose="020B0604020202020204" pitchFamily="34" charset="0"/>
                <a:cs typeface="Arial" panose="020B0604020202020204" pitchFamily="34" charset="0"/>
              </a:rPr>
              <a:t> Place Activation Programme: €100,000 </a:t>
            </a:r>
          </a:p>
          <a:p>
            <a:pPr>
              <a:buClr>
                <a:schemeClr val="tx2"/>
              </a:buClr>
              <a:defRPr/>
            </a:pPr>
            <a:r>
              <a:rPr lang="en-IE" sz="2800" dirty="0">
                <a:latin typeface="Arial" panose="020B0604020202020204" pitchFamily="34" charset="0"/>
                <a:cs typeface="Arial" panose="020B0604020202020204" pitchFamily="34" charset="0"/>
              </a:rPr>
              <a:t>Civic Theatre: €425,400 </a:t>
            </a:r>
          </a:p>
          <a:p>
            <a:pPr>
              <a:buClr>
                <a:schemeClr val="tx2"/>
              </a:buClr>
              <a:defRPr/>
            </a:pPr>
            <a:r>
              <a:rPr lang="en-IE" sz="2800" dirty="0">
                <a:latin typeface="Arial" panose="020B0604020202020204" pitchFamily="34" charset="0"/>
                <a:cs typeface="Arial" panose="020B0604020202020204" pitchFamily="34" charset="0"/>
              </a:rPr>
              <a:t>Rua Red Arts Centre: €460,000</a:t>
            </a:r>
            <a:endParaRPr lang="en-IE" altLang="en-US" sz="2800" dirty="0">
              <a:latin typeface="Arial" panose="020B0604020202020204" pitchFamily="34" charset="0"/>
              <a:cs typeface="Arial" panose="020B0604020202020204" pitchFamily="34" charset="0"/>
            </a:endParaRPr>
          </a:p>
        </p:txBody>
      </p:sp>
      <p:pic>
        <p:nvPicPr>
          <p:cNvPr id="7" name="Picture 6" descr="A group of people on stage with a large screen&#10;&#10;Description automatically generated">
            <a:extLst>
              <a:ext uri="{FF2B5EF4-FFF2-40B4-BE49-F238E27FC236}">
                <a16:creationId xmlns:a16="http://schemas.microsoft.com/office/drawing/2014/main" id="{FAA106BB-8357-048D-04E1-1ACBDED1EE5F}"/>
              </a:ext>
            </a:extLst>
          </p:cNvPr>
          <p:cNvPicPr>
            <a:picLocks noChangeAspect="1"/>
          </p:cNvPicPr>
          <p:nvPr/>
        </p:nvPicPr>
        <p:blipFill>
          <a:blip r:embed="rId3" cstate="print">
            <a:extLst>
              <a:ext uri="{28A0092B-C50C-407E-A947-70E740481C1C}">
                <a14:useLocalDpi xmlns:a14="http://schemas.microsoft.com/office/drawing/2010/main" val="0"/>
              </a:ext>
            </a:extLst>
          </a:blip>
          <a:srcRect l="27468" r="14673" b="17826"/>
          <a:stretch/>
        </p:blipFill>
        <p:spPr>
          <a:xfrm>
            <a:off x="11125200" y="1562100"/>
            <a:ext cx="6927754" cy="6425183"/>
          </a:xfrm>
          <a:prstGeom prst="rect">
            <a:avLst/>
          </a:prstGeom>
        </p:spPr>
      </p:pic>
    </p:spTree>
    <p:extLst>
      <p:ext uri="{BB962C8B-B14F-4D97-AF65-F5344CB8AC3E}">
        <p14:creationId xmlns:p14="http://schemas.microsoft.com/office/powerpoint/2010/main" val="18836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08C8-7B12-A949-3825-CD2BE65071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7105504-82C5-09AE-CEB4-09912391C893}"/>
              </a:ext>
            </a:extLst>
          </p:cNvPr>
          <p:cNvSpPr/>
          <p:nvPr/>
        </p:nvSpPr>
        <p:spPr>
          <a:xfrm>
            <a:off x="-1706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grpSp>
        <p:nvGrpSpPr>
          <p:cNvPr id="3" name="Group 3">
            <a:extLst>
              <a:ext uri="{FF2B5EF4-FFF2-40B4-BE49-F238E27FC236}">
                <a16:creationId xmlns:a16="http://schemas.microsoft.com/office/drawing/2014/main" id="{DE6C652B-CA3D-06B1-8EDD-063DA879A1F8}"/>
              </a:ext>
            </a:extLst>
          </p:cNvPr>
          <p:cNvGrpSpPr/>
          <p:nvPr/>
        </p:nvGrpSpPr>
        <p:grpSpPr>
          <a:xfrm>
            <a:off x="1524000" y="3093886"/>
            <a:ext cx="15011400" cy="4156379"/>
            <a:chOff x="-979083" y="76200"/>
            <a:chExt cx="20015201" cy="5541838"/>
          </a:xfrm>
        </p:grpSpPr>
        <p:sp>
          <p:nvSpPr>
            <p:cNvPr id="4" name="TextBox 4">
              <a:extLst>
                <a:ext uri="{FF2B5EF4-FFF2-40B4-BE49-F238E27FC236}">
                  <a16:creationId xmlns:a16="http://schemas.microsoft.com/office/drawing/2014/main" id="{668396D1-EF5C-87FF-1E98-B1C977B1EB74}"/>
                </a:ext>
              </a:extLst>
            </p:cNvPr>
            <p:cNvSpPr txBox="1"/>
            <p:nvPr/>
          </p:nvSpPr>
          <p:spPr>
            <a:xfrm>
              <a:off x="0" y="76200"/>
              <a:ext cx="18361834" cy="1447800"/>
            </a:xfrm>
            <a:prstGeom prst="rect">
              <a:avLst/>
            </a:prstGeom>
          </p:spPr>
          <p:txBody>
            <a:bodyPr lIns="0" tIns="0" rIns="0" bIns="0" rtlCol="0" anchor="t">
              <a:spAutoFit/>
            </a:bodyPr>
            <a:lstStyle/>
            <a:p>
              <a:pPr marL="0" lvl="0" indent="0" algn="ctr">
                <a:lnSpc>
                  <a:spcPts val="8250"/>
                </a:lnSpc>
              </a:pPr>
              <a:endParaRPr lang="en-US" sz="7500" dirty="0">
                <a:solidFill>
                  <a:srgbClr val="51626F"/>
                </a:solidFill>
                <a:latin typeface="Gotham Bold"/>
              </a:endParaRPr>
            </a:p>
          </p:txBody>
        </p:sp>
        <p:sp>
          <p:nvSpPr>
            <p:cNvPr id="5" name="TextBox 5">
              <a:extLst>
                <a:ext uri="{FF2B5EF4-FFF2-40B4-BE49-F238E27FC236}">
                  <a16:creationId xmlns:a16="http://schemas.microsoft.com/office/drawing/2014/main" id="{F44BE5ED-8D70-F312-F7B2-EF3E86EA2897}"/>
                </a:ext>
              </a:extLst>
            </p:cNvPr>
            <p:cNvSpPr txBox="1"/>
            <p:nvPr/>
          </p:nvSpPr>
          <p:spPr>
            <a:xfrm>
              <a:off x="-979083" y="2202753"/>
              <a:ext cx="20015201" cy="568789"/>
            </a:xfrm>
            <a:prstGeom prst="rect">
              <a:avLst/>
            </a:prstGeom>
          </p:spPr>
          <p:txBody>
            <a:bodyPr wrap="square" lIns="0" tIns="0" rIns="0" bIns="0" rtlCol="0" anchor="t">
              <a:spAutoFit/>
            </a:bodyPr>
            <a:lstStyle/>
            <a:p>
              <a:pPr marL="0" lvl="0" indent="0" algn="ctr">
                <a:lnSpc>
                  <a:spcPts val="3080"/>
                </a:lnSpc>
              </a:pPr>
              <a:r>
                <a:rPr lang="en-US" sz="4400" dirty="0">
                  <a:solidFill>
                    <a:srgbClr val="51626F"/>
                  </a:solidFill>
                  <a:latin typeface="Arial"/>
                </a:rPr>
                <a:t>Director of Corporate Performance &amp; Change Management</a:t>
              </a:r>
            </a:p>
          </p:txBody>
        </p:sp>
        <p:sp>
          <p:nvSpPr>
            <p:cNvPr id="7" name="AutoShape 7">
              <a:extLst>
                <a:ext uri="{FF2B5EF4-FFF2-40B4-BE49-F238E27FC236}">
                  <a16:creationId xmlns:a16="http://schemas.microsoft.com/office/drawing/2014/main" id="{57273C56-2C10-87CB-A635-521AF53BDFF4}"/>
                </a:ext>
              </a:extLst>
            </p:cNvPr>
            <p:cNvSpPr/>
            <p:nvPr/>
          </p:nvSpPr>
          <p:spPr>
            <a:xfrm>
              <a:off x="740999" y="5605338"/>
              <a:ext cx="16879836" cy="12700"/>
            </a:xfrm>
            <a:prstGeom prst="rect">
              <a:avLst/>
            </a:prstGeom>
            <a:solidFill>
              <a:srgbClr val="000000"/>
            </a:solidFill>
          </p:spPr>
          <p:txBody>
            <a:bodyPr/>
            <a:lstStyle/>
            <a:p>
              <a:endParaRPr lang="en-IE"/>
            </a:p>
          </p:txBody>
        </p:sp>
      </p:grpSp>
    </p:spTree>
    <p:extLst>
      <p:ext uri="{BB962C8B-B14F-4D97-AF65-F5344CB8AC3E}">
        <p14:creationId xmlns:p14="http://schemas.microsoft.com/office/powerpoint/2010/main" val="3168786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B763-6FFC-4F22-7997-091E27D841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2D18BD0-D99C-AA68-F252-935508CC7C0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C81312B5-3841-44D0-18D5-727EE78E07FA}"/>
              </a:ext>
            </a:extLst>
          </p:cNvPr>
          <p:cNvSpPr txBox="1"/>
          <p:nvPr/>
        </p:nvSpPr>
        <p:spPr>
          <a:xfrm>
            <a:off x="228600" y="-8530"/>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D &amp; H: Corporate Performance &amp; Change Management</a:t>
            </a:r>
          </a:p>
        </p:txBody>
      </p:sp>
      <p:sp>
        <p:nvSpPr>
          <p:cNvPr id="3" name="Content Placeholder 2">
            <a:extLst>
              <a:ext uri="{FF2B5EF4-FFF2-40B4-BE49-F238E27FC236}">
                <a16:creationId xmlns:a16="http://schemas.microsoft.com/office/drawing/2014/main" id="{8FC05725-ADEE-9CBE-17F7-BF2D1C856C73}"/>
              </a:ext>
            </a:extLst>
          </p:cNvPr>
          <p:cNvSpPr txBox="1">
            <a:spLocks/>
          </p:cNvSpPr>
          <p:nvPr/>
        </p:nvSpPr>
        <p:spPr>
          <a:xfrm>
            <a:off x="533400" y="2270763"/>
            <a:ext cx="17372012" cy="67770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spcBef>
                <a:spcPts val="500"/>
              </a:spcBef>
              <a:spcAft>
                <a:spcPts val="500"/>
              </a:spcAft>
              <a:buFont typeface="Wingdings" panose="05000000000000000000" pitchFamily="2" charset="2"/>
              <a:buNone/>
              <a:defRPr/>
            </a:pPr>
            <a:r>
              <a:rPr lang="en-GB" altLang="en-US" b="1" dirty="0">
                <a:latin typeface="Arial" panose="020B0604020202020204" pitchFamily="34" charset="0"/>
                <a:cs typeface="Arial" panose="020B0604020202020204" pitchFamily="34" charset="0"/>
              </a:rPr>
              <a:t>Division D Development Management </a:t>
            </a:r>
          </a:p>
          <a:p>
            <a:pPr marL="342900" lvl="1" indent="0">
              <a:spcBef>
                <a:spcPts val="500"/>
              </a:spcBef>
              <a:spcAft>
                <a:spcPts val="500"/>
              </a:spcAft>
              <a:buFont typeface="Wingdings" panose="05000000000000000000" pitchFamily="2" charset="2"/>
              <a:buNone/>
              <a:defRPr/>
            </a:pPr>
            <a:r>
              <a:rPr lang="en-GB" altLang="en-US" dirty="0">
                <a:latin typeface="Arial" panose="020B0604020202020204" pitchFamily="34" charset="0"/>
                <a:cs typeface="Arial" panose="020B0604020202020204" pitchFamily="34" charset="0"/>
              </a:rPr>
              <a:t>D06 Participatory Budgeting initiative €300,000</a:t>
            </a:r>
          </a:p>
          <a:p>
            <a:pPr marL="342900" lvl="1" indent="0">
              <a:spcBef>
                <a:spcPts val="500"/>
              </a:spcBef>
              <a:spcAft>
                <a:spcPts val="500"/>
              </a:spcAft>
              <a:buFont typeface="Arial" pitchFamily="34" charset="0"/>
              <a:buNone/>
              <a:tabLst>
                <a:tab pos="1790700" algn="l"/>
              </a:tabLst>
              <a:defRPr/>
            </a:pPr>
            <a:r>
              <a:rPr lang="en-GB" altLang="en-US" dirty="0">
                <a:latin typeface="Arial" panose="020B0604020202020204" pitchFamily="34" charset="0"/>
                <a:cs typeface="Arial" panose="020B0604020202020204" pitchFamily="34" charset="0"/>
              </a:rPr>
              <a:t>D06 Diversity in Local Government €10,000</a:t>
            </a:r>
          </a:p>
          <a:p>
            <a:pPr marL="342900" lvl="1" indent="0">
              <a:spcBef>
                <a:spcPts val="500"/>
              </a:spcBef>
              <a:spcAft>
                <a:spcPts val="500"/>
              </a:spcAft>
              <a:buFont typeface="Arial" pitchFamily="34" charset="0"/>
              <a:buNone/>
              <a:tabLst>
                <a:tab pos="1790700" algn="l"/>
              </a:tabLst>
              <a:defRPr/>
            </a:pPr>
            <a:r>
              <a:rPr lang="en-GB" altLang="en-US" dirty="0">
                <a:latin typeface="Arial" panose="020B0604020202020204" pitchFamily="34" charset="0"/>
                <a:cs typeface="Arial" panose="020B0604020202020204" pitchFamily="34" charset="0"/>
              </a:rPr>
              <a:t>D09 Twinning €20,000 </a:t>
            </a:r>
          </a:p>
          <a:p>
            <a:pPr marL="342900" lvl="1" indent="0">
              <a:spcBef>
                <a:spcPts val="500"/>
              </a:spcBef>
              <a:spcAft>
                <a:spcPts val="500"/>
              </a:spcAft>
              <a:buFont typeface="Arial" pitchFamily="34" charset="0"/>
              <a:buNone/>
              <a:tabLst>
                <a:tab pos="1790700" algn="l"/>
              </a:tabLst>
              <a:defRPr/>
            </a:pPr>
            <a:r>
              <a:rPr lang="en-GB" altLang="en-US" dirty="0">
                <a:latin typeface="Arial" panose="020B0604020202020204" pitchFamily="34" charset="0"/>
                <a:cs typeface="Arial" panose="020B0604020202020204" pitchFamily="34" charset="0"/>
              </a:rPr>
              <a:t>D09 Eastern and Midland Regional Assembly annual contribution €261,400 (79% increase in since 2023)</a:t>
            </a:r>
          </a:p>
          <a:p>
            <a:pPr marL="342900" lvl="1" indent="0">
              <a:spcBef>
                <a:spcPts val="500"/>
              </a:spcBef>
              <a:spcAft>
                <a:spcPts val="500"/>
              </a:spcAft>
              <a:buFont typeface="Wingdings" panose="05000000000000000000" pitchFamily="2" charset="2"/>
              <a:buNone/>
              <a:defRPr/>
            </a:pPr>
            <a:endParaRPr lang="en-GB" altLang="en-US" b="1" dirty="0">
              <a:latin typeface="Arial" panose="020B0604020202020204" pitchFamily="34" charset="0"/>
              <a:cs typeface="Arial" panose="020B0604020202020204" pitchFamily="34" charset="0"/>
            </a:endParaRPr>
          </a:p>
          <a:p>
            <a:pPr marL="342900" lvl="1" indent="0">
              <a:spcBef>
                <a:spcPts val="500"/>
              </a:spcBef>
              <a:spcAft>
                <a:spcPts val="500"/>
              </a:spcAft>
              <a:buFont typeface="Wingdings" panose="05000000000000000000" pitchFamily="2" charset="2"/>
              <a:buNone/>
              <a:defRPr/>
            </a:pPr>
            <a:r>
              <a:rPr lang="en-GB" altLang="en-US" b="1" dirty="0">
                <a:latin typeface="Arial" panose="020B0604020202020204" pitchFamily="34" charset="0"/>
                <a:cs typeface="Arial" panose="020B0604020202020204" pitchFamily="34" charset="0"/>
              </a:rPr>
              <a:t>Division H –Miscellaneous Services</a:t>
            </a:r>
          </a:p>
          <a:p>
            <a:pPr marL="342900" lvl="1" indent="0">
              <a:spcBef>
                <a:spcPts val="500"/>
              </a:spcBef>
              <a:spcAft>
                <a:spcPts val="500"/>
              </a:spcAft>
              <a:buFont typeface="Arial" pitchFamily="34" charset="0"/>
              <a:buNone/>
              <a:defRPr/>
            </a:pPr>
            <a:r>
              <a:rPr lang="en-IE" altLang="en-US" dirty="0">
                <a:latin typeface="Arial" panose="020B0604020202020204" pitchFamily="34" charset="0"/>
                <a:cs typeface="Arial" panose="020B0604020202020204" pitchFamily="34" charset="0"/>
              </a:rPr>
              <a:t>H04 	Franchise Costs Register of Electors and Local Elections €744,700</a:t>
            </a:r>
          </a:p>
          <a:p>
            <a:pPr marL="342900" lvl="1" indent="0">
              <a:spcBef>
                <a:spcPts val="500"/>
              </a:spcBef>
              <a:spcAft>
                <a:spcPts val="500"/>
              </a:spcAft>
              <a:buFont typeface="Arial" pitchFamily="34" charset="0"/>
              <a:buNone/>
              <a:defRPr/>
            </a:pPr>
            <a:r>
              <a:rPr lang="en-IE" altLang="en-US" dirty="0">
                <a:latin typeface="Arial" panose="020B0604020202020204" pitchFamily="34" charset="0"/>
                <a:cs typeface="Arial" panose="020B0604020202020204" pitchFamily="34" charset="0"/>
              </a:rPr>
              <a:t>H09	Local Representation and Civic Leadership €2,002,300</a:t>
            </a:r>
            <a:endParaRPr lang="en-GB" altLang="en-US" dirty="0">
              <a:latin typeface="Arial" panose="020B0604020202020204" pitchFamily="34" charset="0"/>
              <a:cs typeface="Arial" panose="020B0604020202020204" pitchFamily="34" charset="0"/>
            </a:endParaRPr>
          </a:p>
          <a:p>
            <a:pPr marL="342900" lvl="1" indent="0">
              <a:spcBef>
                <a:spcPts val="500"/>
              </a:spcBef>
              <a:spcAft>
                <a:spcPts val="500"/>
              </a:spcAft>
              <a:buFont typeface="Arial" pitchFamily="34" charset="0"/>
              <a:buNone/>
              <a:tabLst>
                <a:tab pos="1790700" algn="l"/>
              </a:tabLst>
              <a:defRPr/>
            </a:pPr>
            <a:endParaRPr lang="en-GB" altLang="en-US" sz="2000" dirty="0"/>
          </a:p>
        </p:txBody>
      </p:sp>
    </p:spTree>
    <p:extLst>
      <p:ext uri="{BB962C8B-B14F-4D97-AF65-F5344CB8AC3E}">
        <p14:creationId xmlns:p14="http://schemas.microsoft.com/office/powerpoint/2010/main" val="4188090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1D5B0-EE86-25BA-4CAB-753B4A1438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C92BA33-2856-82D9-52C0-194580F2BF9D}"/>
              </a:ext>
            </a:extLst>
          </p:cNvPr>
          <p:cNvSpPr/>
          <p:nvPr/>
        </p:nvSpPr>
        <p:spPr>
          <a:xfrm>
            <a:off x="-1706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grpSp>
        <p:nvGrpSpPr>
          <p:cNvPr id="3" name="Group 3">
            <a:extLst>
              <a:ext uri="{FF2B5EF4-FFF2-40B4-BE49-F238E27FC236}">
                <a16:creationId xmlns:a16="http://schemas.microsoft.com/office/drawing/2014/main" id="{20924AB5-58BC-CAE3-D5C1-8416470FB47B}"/>
              </a:ext>
            </a:extLst>
          </p:cNvPr>
          <p:cNvGrpSpPr/>
          <p:nvPr/>
        </p:nvGrpSpPr>
        <p:grpSpPr>
          <a:xfrm>
            <a:off x="1524000" y="3093886"/>
            <a:ext cx="14505687" cy="4156379"/>
            <a:chOff x="-979083" y="76200"/>
            <a:chExt cx="19340917" cy="5541838"/>
          </a:xfrm>
        </p:grpSpPr>
        <p:sp>
          <p:nvSpPr>
            <p:cNvPr id="4" name="TextBox 4">
              <a:extLst>
                <a:ext uri="{FF2B5EF4-FFF2-40B4-BE49-F238E27FC236}">
                  <a16:creationId xmlns:a16="http://schemas.microsoft.com/office/drawing/2014/main" id="{B977559D-B838-5356-B2EB-955B3D8D346C}"/>
                </a:ext>
              </a:extLst>
            </p:cNvPr>
            <p:cNvSpPr txBox="1"/>
            <p:nvPr/>
          </p:nvSpPr>
          <p:spPr>
            <a:xfrm>
              <a:off x="0" y="76200"/>
              <a:ext cx="18361834" cy="1447800"/>
            </a:xfrm>
            <a:prstGeom prst="rect">
              <a:avLst/>
            </a:prstGeom>
          </p:spPr>
          <p:txBody>
            <a:bodyPr lIns="0" tIns="0" rIns="0" bIns="0" rtlCol="0" anchor="t">
              <a:spAutoFit/>
            </a:bodyPr>
            <a:lstStyle/>
            <a:p>
              <a:pPr marL="0" lvl="0" indent="0" algn="ctr">
                <a:lnSpc>
                  <a:spcPts val="8250"/>
                </a:lnSpc>
              </a:pPr>
              <a:endParaRPr lang="en-US" sz="7500" dirty="0">
                <a:solidFill>
                  <a:srgbClr val="51626F"/>
                </a:solidFill>
                <a:latin typeface="Gotham Bold"/>
              </a:endParaRPr>
            </a:p>
          </p:txBody>
        </p:sp>
        <p:sp>
          <p:nvSpPr>
            <p:cNvPr id="5" name="TextBox 5">
              <a:extLst>
                <a:ext uri="{FF2B5EF4-FFF2-40B4-BE49-F238E27FC236}">
                  <a16:creationId xmlns:a16="http://schemas.microsoft.com/office/drawing/2014/main" id="{42CF5793-D6F9-C21C-7E7A-9A85ACD600D5}"/>
                </a:ext>
              </a:extLst>
            </p:cNvPr>
            <p:cNvSpPr txBox="1"/>
            <p:nvPr/>
          </p:nvSpPr>
          <p:spPr>
            <a:xfrm>
              <a:off x="-979083" y="2202753"/>
              <a:ext cx="19340917" cy="568789"/>
            </a:xfrm>
            <a:prstGeom prst="rect">
              <a:avLst/>
            </a:prstGeom>
          </p:spPr>
          <p:txBody>
            <a:bodyPr wrap="square" lIns="0" tIns="0" rIns="0" bIns="0" rtlCol="0" anchor="t">
              <a:spAutoFit/>
            </a:bodyPr>
            <a:lstStyle/>
            <a:p>
              <a:pPr marL="0" lvl="0" indent="0" algn="ctr">
                <a:lnSpc>
                  <a:spcPts val="3080"/>
                </a:lnSpc>
              </a:pPr>
              <a:r>
                <a:rPr lang="en-US" sz="4400" dirty="0">
                  <a:solidFill>
                    <a:srgbClr val="51626F"/>
                  </a:solidFill>
                  <a:latin typeface="Arial"/>
                </a:rPr>
                <a:t>Director of Finance</a:t>
              </a:r>
            </a:p>
          </p:txBody>
        </p:sp>
        <p:sp>
          <p:nvSpPr>
            <p:cNvPr id="7" name="AutoShape 7">
              <a:extLst>
                <a:ext uri="{FF2B5EF4-FFF2-40B4-BE49-F238E27FC236}">
                  <a16:creationId xmlns:a16="http://schemas.microsoft.com/office/drawing/2014/main" id="{4953AC47-7724-A043-15F2-DD82BA4073BF}"/>
                </a:ext>
              </a:extLst>
            </p:cNvPr>
            <p:cNvSpPr/>
            <p:nvPr/>
          </p:nvSpPr>
          <p:spPr>
            <a:xfrm>
              <a:off x="740999" y="5605338"/>
              <a:ext cx="16879836" cy="12700"/>
            </a:xfrm>
            <a:prstGeom prst="rect">
              <a:avLst/>
            </a:prstGeom>
            <a:solidFill>
              <a:srgbClr val="000000"/>
            </a:solidFill>
          </p:spPr>
          <p:txBody>
            <a:bodyPr/>
            <a:lstStyle/>
            <a:p>
              <a:endParaRPr lang="en-IE"/>
            </a:p>
          </p:txBody>
        </p:sp>
      </p:grpSp>
    </p:spTree>
    <p:extLst>
      <p:ext uri="{BB962C8B-B14F-4D97-AF65-F5344CB8AC3E}">
        <p14:creationId xmlns:p14="http://schemas.microsoft.com/office/powerpoint/2010/main" val="417397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39DA4-680F-C1F1-DFE2-7AFCA47B183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362C02-4740-9BC9-D023-FB2C73D312B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6A48382E-981A-2341-57BD-F61BD725C17A}"/>
              </a:ext>
            </a:extLst>
          </p:cNvPr>
          <p:cNvSpPr txBox="1"/>
          <p:nvPr/>
        </p:nvSpPr>
        <p:spPr>
          <a:xfrm>
            <a:off x="2667000" y="190500"/>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H Miscellaneous Services</a:t>
            </a:r>
          </a:p>
        </p:txBody>
      </p:sp>
      <p:sp>
        <p:nvSpPr>
          <p:cNvPr id="4" name="Content Placeholder 2">
            <a:extLst>
              <a:ext uri="{FF2B5EF4-FFF2-40B4-BE49-F238E27FC236}">
                <a16:creationId xmlns:a16="http://schemas.microsoft.com/office/drawing/2014/main" id="{194E19D6-99A4-FCA9-3F65-A6A394D50F4D}"/>
              </a:ext>
            </a:extLst>
          </p:cNvPr>
          <p:cNvSpPr txBox="1">
            <a:spLocks/>
          </p:cNvSpPr>
          <p:nvPr/>
        </p:nvSpPr>
        <p:spPr>
          <a:xfrm>
            <a:off x="2857500" y="2019300"/>
            <a:ext cx="12573000" cy="55165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defRPr/>
            </a:pPr>
            <a:r>
              <a:rPr lang="en-IE" altLang="en-US" sz="4000" dirty="0"/>
              <a:t>	</a:t>
            </a:r>
            <a:r>
              <a:rPr lang="en-IE" altLang="en-US" dirty="0"/>
              <a:t>						</a:t>
            </a:r>
            <a:r>
              <a:rPr lang="en-IE" altLang="en-US" sz="4000" b="1" dirty="0">
                <a:latin typeface="Arial" panose="020B0604020202020204" pitchFamily="34" charset="0"/>
                <a:cs typeface="Arial" panose="020B0604020202020204" pitchFamily="34" charset="0"/>
              </a:rPr>
              <a:t>2025 			2024</a:t>
            </a:r>
            <a:r>
              <a:rPr lang="en-IE" altLang="en-US" sz="4000" dirty="0">
                <a:latin typeface="Arial" panose="020B0604020202020204" pitchFamily="34" charset="0"/>
                <a:cs typeface="Arial" panose="020B0604020202020204" pitchFamily="34" charset="0"/>
              </a:rPr>
              <a:t>									  	    	       	</a:t>
            </a:r>
          </a:p>
          <a:p>
            <a:pPr>
              <a:defRPr/>
            </a:pPr>
            <a:r>
              <a:rPr lang="en-IE" altLang="en-US" sz="4000" dirty="0">
                <a:latin typeface="Arial" panose="020B0604020202020204" pitchFamily="34" charset="0"/>
                <a:cs typeface="Arial" panose="020B0604020202020204" pitchFamily="34" charset="0"/>
              </a:rPr>
              <a:t>Expenditure 		       €11.7m	         €12.3m</a:t>
            </a:r>
            <a:br>
              <a:rPr lang="en-IE" altLang="en-US" sz="4000" dirty="0">
                <a:latin typeface="Arial" panose="020B0604020202020204" pitchFamily="34" charset="0"/>
                <a:cs typeface="Arial" panose="020B0604020202020204" pitchFamily="34" charset="0"/>
              </a:rPr>
            </a:br>
            <a:endParaRPr lang="en-IE" altLang="en-US" sz="4000" dirty="0">
              <a:latin typeface="Arial" panose="020B0604020202020204" pitchFamily="34" charset="0"/>
              <a:cs typeface="Arial" panose="020B0604020202020204" pitchFamily="34" charset="0"/>
            </a:endParaRPr>
          </a:p>
          <a:p>
            <a:pPr>
              <a:defRPr/>
            </a:pPr>
            <a:r>
              <a:rPr lang="en-IE" altLang="en-US" sz="4000" dirty="0">
                <a:latin typeface="Arial" panose="020B0604020202020204" pitchFamily="34" charset="0"/>
                <a:cs typeface="Arial" panose="020B0604020202020204" pitchFamily="34" charset="0"/>
              </a:rPr>
              <a:t>Income			       </a:t>
            </a:r>
            <a:r>
              <a:rPr lang="en-IE" altLang="en-US" sz="4000" u="sng" dirty="0">
                <a:latin typeface="Arial" panose="020B0604020202020204" pitchFamily="34" charset="0"/>
                <a:cs typeface="Arial" panose="020B0604020202020204" pitchFamily="34" charset="0"/>
              </a:rPr>
              <a:t>€24.1m</a:t>
            </a:r>
            <a:r>
              <a:rPr lang="en-IE" altLang="en-US" sz="4000" dirty="0">
                <a:latin typeface="Arial" panose="020B0604020202020204" pitchFamily="34" charset="0"/>
                <a:cs typeface="Arial" panose="020B0604020202020204" pitchFamily="34" charset="0"/>
              </a:rPr>
              <a:t>	         </a:t>
            </a:r>
            <a:r>
              <a:rPr lang="en-IE" altLang="en-US" sz="4000" u="sng" dirty="0">
                <a:latin typeface="Arial" panose="020B0604020202020204" pitchFamily="34" charset="0"/>
                <a:cs typeface="Arial" panose="020B0604020202020204" pitchFamily="34" charset="0"/>
              </a:rPr>
              <a:t>€21.2m</a:t>
            </a:r>
          </a:p>
          <a:p>
            <a:pPr marL="0" indent="0">
              <a:buFont typeface="Wingdings" panose="05000000000000000000" pitchFamily="2" charset="2"/>
              <a:buNone/>
              <a:defRPr/>
            </a:pPr>
            <a:endParaRPr lang="en-IE" altLang="en-US" sz="4000" dirty="0">
              <a:latin typeface="Arial" panose="020B0604020202020204" pitchFamily="34" charset="0"/>
              <a:cs typeface="Arial" panose="020B0604020202020204" pitchFamily="34" charset="0"/>
            </a:endParaRPr>
          </a:p>
          <a:p>
            <a:pPr>
              <a:defRPr/>
            </a:pPr>
            <a:r>
              <a:rPr lang="en-IE" altLang="en-US" sz="4000" dirty="0">
                <a:latin typeface="Arial" panose="020B0604020202020204" pitchFamily="34" charset="0"/>
                <a:cs typeface="Arial" panose="020B0604020202020204" pitchFamily="34" charset="0"/>
              </a:rPr>
              <a:t>Net Cost 	                (€12.4m)	         (€8.9m)</a:t>
            </a:r>
            <a:endParaRPr lang="en-US" altLang="en-US" sz="4000" dirty="0">
              <a:latin typeface="Arial" panose="020B0604020202020204" pitchFamily="34" charset="0"/>
              <a:cs typeface="Arial" panose="020B0604020202020204" pitchFamily="34" charset="0"/>
            </a:endParaRPr>
          </a:p>
          <a:p>
            <a:pPr marL="0" indent="0">
              <a:lnSpc>
                <a:spcPct val="90000"/>
              </a:lnSpc>
              <a:buFont typeface="Wingdings" panose="05000000000000000000" pitchFamily="2" charset="2"/>
              <a:buNone/>
              <a:defRPr/>
            </a:pPr>
            <a:r>
              <a:rPr lang="en-IE" altLang="en-US" sz="4000" dirty="0">
                <a:latin typeface="Arial" panose="020B0604020202020204" pitchFamily="34" charset="0"/>
                <a:cs typeface="Arial" panose="020B0604020202020204" pitchFamily="34" charset="0"/>
              </a:rPr>
              <a:t>	</a:t>
            </a:r>
            <a:endParaRPr lang="en-IE"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569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B8F33-0977-0D12-5E5B-4716F95C4B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6EC3292-FD12-8FBC-CF7B-E6E4DD52728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764455E1-0AFA-F6D0-E0A6-A57CD3BB4E90}"/>
              </a:ext>
            </a:extLst>
          </p:cNvPr>
          <p:cNvSpPr txBox="1"/>
          <p:nvPr/>
        </p:nvSpPr>
        <p:spPr>
          <a:xfrm>
            <a:off x="990600" y="190500"/>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H03: Administration of Rates Expenditure</a:t>
            </a:r>
          </a:p>
        </p:txBody>
      </p:sp>
      <p:sp>
        <p:nvSpPr>
          <p:cNvPr id="3" name="Content Placeholder 1">
            <a:extLst>
              <a:ext uri="{FF2B5EF4-FFF2-40B4-BE49-F238E27FC236}">
                <a16:creationId xmlns:a16="http://schemas.microsoft.com/office/drawing/2014/main" id="{7AC4AD19-4024-32E2-7638-87957A24E7FD}"/>
              </a:ext>
            </a:extLst>
          </p:cNvPr>
          <p:cNvSpPr txBox="1">
            <a:spLocks noChangeArrowheads="1"/>
          </p:cNvSpPr>
          <p:nvPr/>
        </p:nvSpPr>
        <p:spPr>
          <a:xfrm>
            <a:off x="404097" y="2781300"/>
            <a:ext cx="16498888" cy="53552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anose="05000000000000000000" pitchFamily="2" charset="2"/>
              <a:buNone/>
              <a:defRPr/>
            </a:pPr>
            <a:r>
              <a:rPr lang="en-IE" altLang="en-US" dirty="0"/>
              <a:t>								 	  </a:t>
            </a:r>
            <a:r>
              <a:rPr lang="en-IE" altLang="en-US" sz="4000" b="1" dirty="0">
                <a:latin typeface="Arial" panose="020B0604020202020204" pitchFamily="34" charset="0"/>
                <a:cs typeface="Arial" panose="020B0604020202020204" pitchFamily="34" charset="0"/>
              </a:rPr>
              <a:t>2025	   			2024</a:t>
            </a:r>
          </a:p>
          <a:p>
            <a:pPr marL="0" indent="0">
              <a:lnSpc>
                <a:spcPct val="90000"/>
              </a:lnSpc>
              <a:buFont typeface="Wingdings" panose="05000000000000000000" pitchFamily="2" charset="2"/>
              <a:buNone/>
              <a:defRPr/>
            </a:pPr>
            <a:endParaRPr lang="en-IE" altLang="en-US" sz="4000" dirty="0">
              <a:latin typeface="Arial" panose="020B0604020202020204" pitchFamily="34" charset="0"/>
              <a:cs typeface="Arial" panose="020B0604020202020204" pitchFamily="34" charset="0"/>
            </a:endParaRPr>
          </a:p>
          <a:p>
            <a:pPr>
              <a:lnSpc>
                <a:spcPct val="90000"/>
              </a:lnSpc>
              <a:defRPr/>
            </a:pPr>
            <a:r>
              <a:rPr lang="en-IE" altLang="en-US" sz="4000" dirty="0">
                <a:latin typeface="Arial" panose="020B0604020202020204" pitchFamily="34" charset="0"/>
                <a:cs typeface="Arial" panose="020B0604020202020204" pitchFamily="34" charset="0"/>
              </a:rPr>
              <a:t> Refund due to Vacancy			  €0.800m			€1.625m</a:t>
            </a:r>
          </a:p>
          <a:p>
            <a:pPr marL="0" indent="0">
              <a:lnSpc>
                <a:spcPct val="90000"/>
              </a:lnSpc>
              <a:buFont typeface="Wingdings" panose="05000000000000000000" pitchFamily="2" charset="2"/>
              <a:buNone/>
              <a:defRPr/>
            </a:pPr>
            <a:endParaRPr lang="en-IE" altLang="en-US" sz="4000" dirty="0">
              <a:latin typeface="Arial" panose="020B0604020202020204" pitchFamily="34" charset="0"/>
              <a:cs typeface="Arial" panose="020B0604020202020204" pitchFamily="34" charset="0"/>
            </a:endParaRPr>
          </a:p>
          <a:p>
            <a:pPr>
              <a:lnSpc>
                <a:spcPct val="90000"/>
              </a:lnSpc>
              <a:defRPr/>
            </a:pPr>
            <a:r>
              <a:rPr lang="en-IE" altLang="en-US" sz="4000" dirty="0">
                <a:latin typeface="Arial" panose="020B0604020202020204" pitchFamily="34" charset="0"/>
                <a:cs typeface="Arial" panose="020B0604020202020204" pitchFamily="34" charset="0"/>
              </a:rPr>
              <a:t> Provision for Irrecoverable Rates	   €3.6m	 		 €4.0m</a:t>
            </a:r>
          </a:p>
          <a:p>
            <a:pPr>
              <a:lnSpc>
                <a:spcPct val="90000"/>
              </a:lnSpc>
              <a:defRPr/>
            </a:pPr>
            <a:endParaRPr lang="en-IE" altLang="en-US" sz="4000" dirty="0">
              <a:latin typeface="Arial" panose="020B0604020202020204" pitchFamily="34" charset="0"/>
              <a:cs typeface="Arial" panose="020B0604020202020204" pitchFamily="34" charset="0"/>
            </a:endParaRPr>
          </a:p>
          <a:p>
            <a:pPr marL="0" indent="0">
              <a:lnSpc>
                <a:spcPct val="90000"/>
              </a:lnSpc>
              <a:buFont typeface="Arial" pitchFamily="34" charset="0"/>
              <a:buNone/>
              <a:defRPr/>
            </a:pPr>
            <a:endParaRPr lang="en-IE" altLang="en-US" dirty="0"/>
          </a:p>
        </p:txBody>
      </p:sp>
    </p:spTree>
    <p:extLst>
      <p:ext uri="{BB962C8B-B14F-4D97-AF65-F5344CB8AC3E}">
        <p14:creationId xmlns:p14="http://schemas.microsoft.com/office/powerpoint/2010/main" val="3231928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99E31-3B7A-A2C1-28B9-3B8A925E3A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FDFD8E2-0247-001D-248B-09C10CD25E2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3F5D4E92-93A7-D375-13A6-6ED5225B8229}"/>
              </a:ext>
            </a:extLst>
          </p:cNvPr>
          <p:cNvSpPr txBox="1"/>
          <p:nvPr/>
        </p:nvSpPr>
        <p:spPr>
          <a:xfrm>
            <a:off x="990600" y="190500"/>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Division H: Miscellaneous Services - Income</a:t>
            </a:r>
          </a:p>
        </p:txBody>
      </p:sp>
      <p:sp>
        <p:nvSpPr>
          <p:cNvPr id="4" name="Content Placeholder 1">
            <a:extLst>
              <a:ext uri="{FF2B5EF4-FFF2-40B4-BE49-F238E27FC236}">
                <a16:creationId xmlns:a16="http://schemas.microsoft.com/office/drawing/2014/main" id="{484498F5-1812-B565-CD4F-6652594D797B}"/>
              </a:ext>
            </a:extLst>
          </p:cNvPr>
          <p:cNvSpPr txBox="1">
            <a:spLocks noChangeArrowheads="1"/>
          </p:cNvSpPr>
          <p:nvPr/>
        </p:nvSpPr>
        <p:spPr>
          <a:xfrm>
            <a:off x="679450" y="2095500"/>
            <a:ext cx="16929100" cy="67701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anose="05000000000000000000" pitchFamily="2" charset="2"/>
              <a:buNone/>
              <a:defRPr/>
            </a:pPr>
            <a:r>
              <a:rPr lang="en-IE" altLang="en-US" dirty="0"/>
              <a:t>								</a:t>
            </a:r>
            <a:r>
              <a:rPr lang="en-IE" altLang="en-US" sz="4000" dirty="0">
                <a:latin typeface="Arial" panose="020B0604020202020204" pitchFamily="34" charset="0"/>
                <a:cs typeface="Arial" panose="020B0604020202020204" pitchFamily="34" charset="0"/>
              </a:rPr>
              <a:t>   </a:t>
            </a:r>
            <a:r>
              <a:rPr lang="en-IE" altLang="en-US" sz="4000" b="1" dirty="0">
                <a:latin typeface="Arial" panose="020B0604020202020204" pitchFamily="34" charset="0"/>
                <a:cs typeface="Arial" panose="020B0604020202020204" pitchFamily="34" charset="0"/>
              </a:rPr>
              <a:t>2025	 		 2024</a:t>
            </a:r>
          </a:p>
          <a:p>
            <a:pPr>
              <a:lnSpc>
                <a:spcPct val="90000"/>
              </a:lnSpc>
              <a:defRPr/>
            </a:pPr>
            <a:r>
              <a:rPr lang="en-IE" altLang="en-US" sz="4000" dirty="0">
                <a:latin typeface="Arial" panose="020B0604020202020204" pitchFamily="34" charset="0"/>
                <a:cs typeface="Arial" panose="020B0604020202020204" pitchFamily="34" charset="0"/>
              </a:rPr>
              <a:t> Government Grants:				</a:t>
            </a:r>
          </a:p>
          <a:p>
            <a:pPr marL="0" indent="0">
              <a:lnSpc>
                <a:spcPct val="90000"/>
              </a:lnSpc>
              <a:buFont typeface="Wingdings" panose="05000000000000000000" pitchFamily="2" charset="2"/>
              <a:buNone/>
              <a:defRPr/>
            </a:pPr>
            <a:r>
              <a:rPr lang="en-IE" altLang="en-US" sz="4000" dirty="0">
                <a:latin typeface="Arial" panose="020B0604020202020204" pitchFamily="34" charset="0"/>
                <a:cs typeface="Arial" panose="020B0604020202020204" pitchFamily="34" charset="0"/>
              </a:rPr>
              <a:t>	Payroll Recoupment		   €16.7m		 €12.8m</a:t>
            </a:r>
          </a:p>
          <a:p>
            <a:pPr marL="0" indent="0">
              <a:lnSpc>
                <a:spcPct val="90000"/>
              </a:lnSpc>
              <a:buFont typeface="Wingdings" panose="05000000000000000000" pitchFamily="2" charset="2"/>
              <a:buNone/>
              <a:defRPr/>
            </a:pPr>
            <a:r>
              <a:rPr lang="en-IE" altLang="en-US" sz="4000" dirty="0">
                <a:latin typeface="Arial" panose="020B0604020202020204" pitchFamily="34" charset="0"/>
                <a:cs typeface="Arial" panose="020B0604020202020204" pitchFamily="34" charset="0"/>
              </a:rPr>
              <a:t>			</a:t>
            </a:r>
          </a:p>
          <a:p>
            <a:pPr>
              <a:lnSpc>
                <a:spcPct val="90000"/>
              </a:lnSpc>
              <a:defRPr/>
            </a:pPr>
            <a:r>
              <a:rPr lang="en-IE" altLang="en-US" sz="4000" dirty="0">
                <a:latin typeface="Arial" panose="020B0604020202020204" pitchFamily="34" charset="0"/>
                <a:cs typeface="Arial" panose="020B0604020202020204" pitchFamily="34" charset="0"/>
              </a:rPr>
              <a:t> Goods &amp; Services:   	</a:t>
            </a:r>
          </a:p>
          <a:p>
            <a:pPr marL="895350" lvl="2" indent="0">
              <a:lnSpc>
                <a:spcPct val="90000"/>
              </a:lnSpc>
              <a:buFont typeface="Wingdings" panose="05000000000000000000" pitchFamily="2" charset="2"/>
              <a:buNone/>
              <a:defRPr/>
            </a:pPr>
            <a:r>
              <a:rPr lang="en-IE" altLang="en-US" sz="4000" dirty="0">
                <a:latin typeface="Arial" panose="020B0604020202020204" pitchFamily="34" charset="0"/>
                <a:cs typeface="Arial" panose="020B0604020202020204" pitchFamily="34" charset="0"/>
              </a:rPr>
              <a:t>Other Income				   €0.00m       	 €4.4m	</a:t>
            </a:r>
          </a:p>
          <a:p>
            <a:pPr marL="895350" lvl="2" indent="0">
              <a:lnSpc>
                <a:spcPct val="90000"/>
              </a:lnSpc>
              <a:buFont typeface="Wingdings" panose="05000000000000000000" pitchFamily="2" charset="2"/>
              <a:buNone/>
              <a:defRPr/>
            </a:pPr>
            <a:r>
              <a:rPr lang="en-IE" altLang="en-US" sz="4000" dirty="0">
                <a:latin typeface="Arial" panose="020B0604020202020204" pitchFamily="34" charset="0"/>
                <a:cs typeface="Arial" panose="020B0604020202020204" pitchFamily="34" charset="0"/>
              </a:rPr>
              <a:t>IPB 						   €1.83m	  	 €0.75m</a:t>
            </a:r>
          </a:p>
          <a:p>
            <a:pPr marL="895350" lvl="2" indent="0">
              <a:lnSpc>
                <a:spcPct val="90000"/>
              </a:lnSpc>
              <a:buFont typeface="Wingdings" panose="05000000000000000000" pitchFamily="2" charset="2"/>
              <a:buNone/>
              <a:defRPr/>
            </a:pPr>
            <a:r>
              <a:rPr lang="en-IE" altLang="en-US" sz="4000" dirty="0">
                <a:latin typeface="Arial" panose="020B0604020202020204" pitchFamily="34" charset="0"/>
                <a:cs typeface="Arial" panose="020B0604020202020204" pitchFamily="34" charset="0"/>
              </a:rPr>
              <a:t>Investment Income			   €4.5m      		 €2.4m</a:t>
            </a:r>
          </a:p>
          <a:p>
            <a:pPr>
              <a:defRPr/>
            </a:pPr>
            <a:endParaRPr lang="en-IE" altLang="en-US" dirty="0"/>
          </a:p>
        </p:txBody>
      </p:sp>
    </p:spTree>
    <p:extLst>
      <p:ext uri="{BB962C8B-B14F-4D97-AF65-F5344CB8AC3E}">
        <p14:creationId xmlns:p14="http://schemas.microsoft.com/office/powerpoint/2010/main" val="1355584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F43E5-48C5-B5AC-D6DF-C98A6B01CBD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00FB4B-03D3-59BC-93BE-4C73333138A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a:extLst>
              <a:ext uri="{FF2B5EF4-FFF2-40B4-BE49-F238E27FC236}">
                <a16:creationId xmlns:a16="http://schemas.microsoft.com/office/drawing/2014/main" id="{7F65B0A5-55C1-F3CC-B258-0E7C778DEEA5}"/>
              </a:ext>
            </a:extLst>
          </p:cNvPr>
          <p:cNvSpPr txBox="1"/>
          <p:nvPr/>
        </p:nvSpPr>
        <p:spPr>
          <a:xfrm>
            <a:off x="990600" y="190500"/>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Draft Budget 2025 &amp; Adopted 2024</a:t>
            </a:r>
          </a:p>
        </p:txBody>
      </p:sp>
      <p:graphicFrame>
        <p:nvGraphicFramePr>
          <p:cNvPr id="4" name="Table 3">
            <a:extLst>
              <a:ext uri="{FF2B5EF4-FFF2-40B4-BE49-F238E27FC236}">
                <a16:creationId xmlns:a16="http://schemas.microsoft.com/office/drawing/2014/main" id="{FB777A93-E95A-0489-5FD5-C23A28A70A66}"/>
              </a:ext>
            </a:extLst>
          </p:cNvPr>
          <p:cNvGraphicFramePr>
            <a:graphicFrameLocks noGrp="1"/>
          </p:cNvGraphicFramePr>
          <p:nvPr>
            <p:extLst>
              <p:ext uri="{D42A27DB-BD31-4B8C-83A1-F6EECF244321}">
                <p14:modId xmlns:p14="http://schemas.microsoft.com/office/powerpoint/2010/main" val="2627495450"/>
              </p:ext>
            </p:extLst>
          </p:nvPr>
        </p:nvGraphicFramePr>
        <p:xfrm>
          <a:off x="499846" y="1714500"/>
          <a:ext cx="17288308" cy="7318811"/>
        </p:xfrm>
        <a:graphic>
          <a:graphicData uri="http://schemas.openxmlformats.org/drawingml/2006/table">
            <a:tbl>
              <a:tblPr/>
              <a:tblGrid>
                <a:gridCol w="6555924">
                  <a:extLst>
                    <a:ext uri="{9D8B030D-6E8A-4147-A177-3AD203B41FA5}">
                      <a16:colId xmlns:a16="http://schemas.microsoft.com/office/drawing/2014/main" val="20000"/>
                    </a:ext>
                  </a:extLst>
                </a:gridCol>
                <a:gridCol w="2478611">
                  <a:extLst>
                    <a:ext uri="{9D8B030D-6E8A-4147-A177-3AD203B41FA5}">
                      <a16:colId xmlns:a16="http://schemas.microsoft.com/office/drawing/2014/main" val="20001"/>
                    </a:ext>
                  </a:extLst>
                </a:gridCol>
                <a:gridCol w="2825616">
                  <a:extLst>
                    <a:ext uri="{9D8B030D-6E8A-4147-A177-3AD203B41FA5}">
                      <a16:colId xmlns:a16="http://schemas.microsoft.com/office/drawing/2014/main" val="20002"/>
                    </a:ext>
                  </a:extLst>
                </a:gridCol>
                <a:gridCol w="2974331">
                  <a:extLst>
                    <a:ext uri="{9D8B030D-6E8A-4147-A177-3AD203B41FA5}">
                      <a16:colId xmlns:a16="http://schemas.microsoft.com/office/drawing/2014/main" val="20003"/>
                    </a:ext>
                  </a:extLst>
                </a:gridCol>
                <a:gridCol w="2453826">
                  <a:extLst>
                    <a:ext uri="{9D8B030D-6E8A-4147-A177-3AD203B41FA5}">
                      <a16:colId xmlns:a16="http://schemas.microsoft.com/office/drawing/2014/main" val="20004"/>
                    </a:ext>
                  </a:extLst>
                </a:gridCol>
              </a:tblGrid>
              <a:tr h="1397902">
                <a:tc>
                  <a:txBody>
                    <a:bodyPr/>
                    <a:lstStyle/>
                    <a:p>
                      <a:pPr algn="ctr" fontAlgn="ctr"/>
                      <a:r>
                        <a:rPr lang="en-IE" sz="1600" b="1" i="1" u="none" strike="noStrike" dirty="0">
                          <a:solidFill>
                            <a:srgbClr val="FFFFFF"/>
                          </a:solidFill>
                          <a:effectLst/>
                          <a:latin typeface="Arial" panose="020B0604020202020204" pitchFamily="34" charset="0"/>
                        </a:rPr>
                        <a:t>Divisions</a:t>
                      </a:r>
                    </a:p>
                  </a:txBody>
                  <a:tcPr marL="9525" marR="9525" marT="95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51626F"/>
                    </a:solidFill>
                  </a:tcPr>
                </a:tc>
                <a:tc>
                  <a:txBody>
                    <a:bodyPr/>
                    <a:lstStyle/>
                    <a:p>
                      <a:pPr algn="ctr" fontAlgn="b"/>
                      <a:r>
                        <a:rPr lang="en-IE" sz="1600" b="1" i="1" u="none" strike="noStrike" dirty="0">
                          <a:solidFill>
                            <a:srgbClr val="FFFFFF"/>
                          </a:solidFill>
                          <a:effectLst/>
                          <a:latin typeface="Arial" panose="020B0604020202020204" pitchFamily="34" charset="0"/>
                        </a:rPr>
                        <a:t>Budget Expenditure </a:t>
                      </a:r>
                    </a:p>
                    <a:p>
                      <a:pPr algn="ctr" fontAlgn="b"/>
                      <a:r>
                        <a:rPr lang="en-IE" sz="1600" b="1" i="1" u="none" strike="noStrike" dirty="0">
                          <a:solidFill>
                            <a:srgbClr val="FFFFFF"/>
                          </a:solidFill>
                          <a:effectLst/>
                          <a:latin typeface="Arial" panose="020B0604020202020204" pitchFamily="34" charset="0"/>
                        </a:rPr>
                        <a:t>2025</a:t>
                      </a:r>
                    </a:p>
                  </a:txBody>
                  <a:tcPr marL="9525" marR="9525" marT="9522" marB="0" anchor="ctr">
                    <a:lnL>
                      <a:noFill/>
                    </a:lnL>
                    <a:lnR>
                      <a:noFill/>
                    </a:lnR>
                    <a:lnT w="6350" cap="flat" cmpd="sng" algn="ctr">
                      <a:solidFill>
                        <a:srgbClr val="000000"/>
                      </a:solidFill>
                      <a:prstDash val="solid"/>
                      <a:round/>
                      <a:headEnd type="none" w="med" len="med"/>
                      <a:tailEnd type="none" w="med" len="med"/>
                    </a:lnT>
                    <a:lnB>
                      <a:noFill/>
                    </a:lnB>
                    <a:solidFill>
                      <a:srgbClr val="51626F"/>
                    </a:solidFill>
                  </a:tcPr>
                </a:tc>
                <a:tc>
                  <a:txBody>
                    <a:bodyPr/>
                    <a:lstStyle/>
                    <a:p>
                      <a:pPr algn="ctr" fontAlgn="b"/>
                      <a:r>
                        <a:rPr lang="en-IE" sz="1600" b="1" i="1" u="none" strike="noStrike" dirty="0">
                          <a:solidFill>
                            <a:srgbClr val="FFFFFF"/>
                          </a:solidFill>
                          <a:effectLst/>
                          <a:latin typeface="Arial" panose="020B0604020202020204" pitchFamily="34" charset="0"/>
                        </a:rPr>
                        <a:t>Budget</a:t>
                      </a:r>
                    </a:p>
                    <a:p>
                      <a:pPr algn="ctr" fontAlgn="b"/>
                      <a:r>
                        <a:rPr lang="en-IE" sz="1600" b="1" i="1" u="none" strike="noStrike" dirty="0">
                          <a:solidFill>
                            <a:srgbClr val="FFFFFF"/>
                          </a:solidFill>
                          <a:effectLst/>
                          <a:latin typeface="Arial" panose="020B0604020202020204" pitchFamily="34" charset="0"/>
                        </a:rPr>
                        <a:t> Expenditure </a:t>
                      </a:r>
                    </a:p>
                    <a:p>
                      <a:pPr algn="ctr" fontAlgn="b"/>
                      <a:r>
                        <a:rPr lang="en-IE" sz="1600" b="1" i="1" u="none" strike="noStrike" dirty="0">
                          <a:solidFill>
                            <a:srgbClr val="FFFFFF"/>
                          </a:solidFill>
                          <a:effectLst/>
                          <a:latin typeface="Arial" panose="020B0604020202020204" pitchFamily="34" charset="0"/>
                        </a:rPr>
                        <a:t>2024</a:t>
                      </a:r>
                    </a:p>
                  </a:txBody>
                  <a:tcPr marL="9525" marR="9525" marT="9522" marB="0" anchor="ctr">
                    <a:lnL>
                      <a:noFill/>
                    </a:lnL>
                    <a:lnR>
                      <a:noFill/>
                    </a:lnR>
                    <a:lnT w="6350" cap="flat" cmpd="sng" algn="ctr">
                      <a:solidFill>
                        <a:srgbClr val="000000"/>
                      </a:solidFill>
                      <a:prstDash val="solid"/>
                      <a:round/>
                      <a:headEnd type="none" w="med" len="med"/>
                      <a:tailEnd type="none" w="med" len="med"/>
                    </a:lnT>
                    <a:lnB>
                      <a:noFill/>
                    </a:lnB>
                    <a:solidFill>
                      <a:srgbClr val="51626F"/>
                    </a:solidFill>
                  </a:tcPr>
                </a:tc>
                <a:tc>
                  <a:txBody>
                    <a:bodyPr/>
                    <a:lstStyle/>
                    <a:p>
                      <a:pPr algn="ctr" fontAlgn="b"/>
                      <a:r>
                        <a:rPr lang="en-IE" sz="1600" b="1" i="1" u="none" strike="noStrike" dirty="0">
                          <a:solidFill>
                            <a:srgbClr val="FFFFFF"/>
                          </a:solidFill>
                          <a:effectLst/>
                          <a:latin typeface="Arial" panose="020B0604020202020204" pitchFamily="34" charset="0"/>
                        </a:rPr>
                        <a:t>Budget     </a:t>
                      </a:r>
                    </a:p>
                    <a:p>
                      <a:pPr algn="ctr" fontAlgn="b"/>
                      <a:r>
                        <a:rPr lang="en-IE" sz="1600" b="1" i="1" u="none" strike="noStrike" dirty="0">
                          <a:solidFill>
                            <a:srgbClr val="FFFFFF"/>
                          </a:solidFill>
                          <a:effectLst/>
                          <a:latin typeface="Arial" panose="020B0604020202020204" pitchFamily="34" charset="0"/>
                        </a:rPr>
                        <a:t> Income  </a:t>
                      </a:r>
                    </a:p>
                    <a:p>
                      <a:pPr algn="ctr" fontAlgn="b"/>
                      <a:r>
                        <a:rPr lang="en-IE" sz="1600" b="1" i="1" u="none" strike="noStrike" dirty="0">
                          <a:solidFill>
                            <a:srgbClr val="FFFFFF"/>
                          </a:solidFill>
                          <a:effectLst/>
                          <a:latin typeface="Arial" panose="020B0604020202020204" pitchFamily="34" charset="0"/>
                        </a:rPr>
                        <a:t>2025</a:t>
                      </a:r>
                    </a:p>
                  </a:txBody>
                  <a:tcPr marL="9525" marR="9525" marT="9522" marB="0" anchor="ctr">
                    <a:lnL>
                      <a:noFill/>
                    </a:lnL>
                    <a:lnR>
                      <a:noFill/>
                    </a:lnR>
                    <a:lnT w="6350" cap="flat" cmpd="sng" algn="ctr">
                      <a:solidFill>
                        <a:srgbClr val="000000"/>
                      </a:solidFill>
                      <a:prstDash val="solid"/>
                      <a:round/>
                      <a:headEnd type="none" w="med" len="med"/>
                      <a:tailEnd type="none" w="med" len="med"/>
                    </a:lnT>
                    <a:lnB>
                      <a:noFill/>
                    </a:lnB>
                    <a:solidFill>
                      <a:srgbClr val="51626F"/>
                    </a:solidFill>
                  </a:tcPr>
                </a:tc>
                <a:tc>
                  <a:txBody>
                    <a:bodyPr/>
                    <a:lstStyle/>
                    <a:p>
                      <a:pPr algn="ctr" fontAlgn="b"/>
                      <a:r>
                        <a:rPr lang="en-IE" sz="1600" b="1" i="1" u="none" strike="noStrike" dirty="0">
                          <a:solidFill>
                            <a:srgbClr val="FFFFFF"/>
                          </a:solidFill>
                          <a:effectLst/>
                          <a:latin typeface="Arial" panose="020B0604020202020204" pitchFamily="34" charset="0"/>
                        </a:rPr>
                        <a:t>Budget     </a:t>
                      </a:r>
                    </a:p>
                    <a:p>
                      <a:pPr algn="ctr" fontAlgn="b"/>
                      <a:r>
                        <a:rPr lang="en-IE" sz="1600" b="1" i="1" u="none" strike="noStrike" dirty="0">
                          <a:solidFill>
                            <a:srgbClr val="FFFFFF"/>
                          </a:solidFill>
                          <a:effectLst/>
                          <a:latin typeface="Arial" panose="020B0604020202020204" pitchFamily="34" charset="0"/>
                        </a:rPr>
                        <a:t>Income    </a:t>
                      </a:r>
                    </a:p>
                    <a:p>
                      <a:pPr algn="ctr" fontAlgn="b"/>
                      <a:r>
                        <a:rPr lang="en-IE" sz="1600" b="1" i="1" u="none" strike="noStrike" dirty="0">
                          <a:solidFill>
                            <a:srgbClr val="FFFFFF"/>
                          </a:solidFill>
                          <a:effectLst/>
                          <a:latin typeface="Arial" panose="020B0604020202020204" pitchFamily="34" charset="0"/>
                        </a:rPr>
                        <a:t>2024</a:t>
                      </a:r>
                    </a:p>
                  </a:txBody>
                  <a:tcPr marL="9525" marR="9525" marT="95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1626F"/>
                    </a:solidFill>
                  </a:tcPr>
                </a:tc>
                <a:extLst>
                  <a:ext uri="{0D108BD9-81ED-4DB2-BD59-A6C34878D82A}">
                    <a16:rowId xmlns:a16="http://schemas.microsoft.com/office/drawing/2014/main" val="10000"/>
                  </a:ext>
                </a:extLst>
              </a:tr>
              <a:tr h="495481">
                <a:tc>
                  <a:txBody>
                    <a:bodyPr/>
                    <a:lstStyle/>
                    <a:p>
                      <a:pPr marL="92075" indent="0" algn="l" fontAlgn="b"/>
                      <a:r>
                        <a:rPr lang="en-IE" sz="1600" b="1" i="0" u="none" strike="noStrike" dirty="0">
                          <a:solidFill>
                            <a:srgbClr val="0070C0"/>
                          </a:solidFill>
                          <a:effectLst/>
                          <a:latin typeface="Arial" panose="020B0604020202020204" pitchFamily="34" charset="0"/>
                        </a:rPr>
                        <a:t>Housing &amp; Building</a:t>
                      </a:r>
                    </a:p>
                  </a:txBody>
                  <a:tcPr marL="9525" marR="9525" marT="952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GB" sz="1600" b="1" i="0" u="none" strike="noStrike" dirty="0">
                          <a:solidFill>
                            <a:srgbClr val="0070C0"/>
                          </a:solidFill>
                          <a:effectLst/>
                          <a:latin typeface="Arial" panose="020B0604020202020204" pitchFamily="34" charset="0"/>
                        </a:rPr>
                        <a:t>€174,288,000</a:t>
                      </a:r>
                      <a:endParaRPr lang="en-IE" sz="1600" b="1" i="0" u="none" strike="noStrike" dirty="0">
                        <a:solidFill>
                          <a:srgbClr val="0070C0"/>
                        </a:solidFill>
                        <a:effectLst/>
                        <a:latin typeface="Arial" panose="020B0604020202020204" pitchFamily="34" charset="0"/>
                      </a:endParaRPr>
                    </a:p>
                  </a:txBody>
                  <a:tcPr marL="9525" marR="9525" marT="9522" marB="0" anchor="b">
                    <a:lnL>
                      <a:noFill/>
                    </a:lnL>
                    <a:lnR>
                      <a:noFill/>
                    </a:lnR>
                    <a:lnT>
                      <a:noFill/>
                    </a:lnT>
                    <a:lnB>
                      <a:noFill/>
                    </a:lnB>
                    <a:solidFill>
                      <a:srgbClr val="FFFFFF"/>
                    </a:solidFill>
                  </a:tcPr>
                </a:tc>
                <a:tc>
                  <a:txBody>
                    <a:bodyPr/>
                    <a:lstStyle/>
                    <a:p>
                      <a:pPr algn="r" fontAlgn="b"/>
                      <a:r>
                        <a:rPr lang="en-IE" sz="1600" b="1" i="0" u="none" strike="noStrike" dirty="0">
                          <a:solidFill>
                            <a:srgbClr val="0070C0"/>
                          </a:solidFill>
                          <a:effectLst/>
                          <a:latin typeface="Arial" panose="020B0604020202020204" pitchFamily="34" charset="0"/>
                        </a:rPr>
                        <a:t>€133,274,700</a:t>
                      </a:r>
                    </a:p>
                  </a:txBody>
                  <a:tcPr marL="9525" marR="9525" marT="9522" marB="0" anchor="b">
                    <a:lnL>
                      <a:noFill/>
                    </a:lnL>
                    <a:lnR>
                      <a:noFill/>
                    </a:lnR>
                    <a:lnT>
                      <a:noFill/>
                    </a:lnT>
                    <a:lnB>
                      <a:noFill/>
                    </a:lnB>
                    <a:solidFill>
                      <a:srgbClr val="FFFFFF"/>
                    </a:solidFill>
                  </a:tcPr>
                </a:tc>
                <a:tc>
                  <a:txBody>
                    <a:bodyPr/>
                    <a:lstStyle/>
                    <a:p>
                      <a:pPr marL="0" algn="r" defTabSz="914400" rtl="0" eaLnBrk="1" fontAlgn="b" latinLnBrk="0" hangingPunct="1"/>
                      <a:r>
                        <a:rPr lang="en-IE" sz="1600" b="1" i="0" u="none" strike="noStrike" kern="1200" dirty="0">
                          <a:solidFill>
                            <a:srgbClr val="0070C0"/>
                          </a:solidFill>
                          <a:effectLst/>
                          <a:latin typeface="Arial" panose="020B0604020202020204" pitchFamily="34" charset="0"/>
                          <a:ea typeface="+mn-ea"/>
                          <a:cs typeface="+mn-cs"/>
                        </a:rPr>
                        <a:t>€164,429,000</a:t>
                      </a:r>
                    </a:p>
                  </a:txBody>
                  <a:tcPr marL="9525" marR="9525" marT="9525" marB="0" anchor="b">
                    <a:lnL>
                      <a:noFill/>
                    </a:lnL>
                    <a:lnR>
                      <a:noFill/>
                    </a:lnR>
                    <a:lnT>
                      <a:noFill/>
                    </a:lnT>
                    <a:lnB>
                      <a:noFill/>
                    </a:lnB>
                    <a:solidFill>
                      <a:srgbClr val="FFFFFF"/>
                    </a:solidFill>
                  </a:tcPr>
                </a:tc>
                <a:tc>
                  <a:txBody>
                    <a:bodyPr/>
                    <a:lstStyle/>
                    <a:p>
                      <a:pPr algn="r" fontAlgn="b"/>
                      <a:r>
                        <a:rPr lang="en-IE" sz="1600" b="1" i="0" u="none" strike="noStrike" dirty="0">
                          <a:solidFill>
                            <a:srgbClr val="0070C0"/>
                          </a:solidFill>
                          <a:effectLst/>
                          <a:latin typeface="Arial" panose="020B0604020202020204" pitchFamily="34" charset="0"/>
                        </a:rPr>
                        <a:t>€122,266,700</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1"/>
                  </a:ext>
                </a:extLst>
              </a:tr>
              <a:tr h="495481">
                <a:tc>
                  <a:txBody>
                    <a:bodyPr/>
                    <a:lstStyle/>
                    <a:p>
                      <a:pPr marL="92075" indent="0" algn="l" fontAlgn="b"/>
                      <a:r>
                        <a:rPr lang="en-IE" sz="1600" b="1" i="0" u="none" strike="noStrike" dirty="0">
                          <a:solidFill>
                            <a:srgbClr val="0070C0"/>
                          </a:solidFill>
                          <a:effectLst/>
                          <a:latin typeface="Arial" panose="020B0604020202020204" pitchFamily="34" charset="0"/>
                        </a:rPr>
                        <a:t>Road Transport &amp; Safety</a:t>
                      </a:r>
                    </a:p>
                  </a:txBody>
                  <a:tcPr marL="9525" marR="9525" marT="9522"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r" fontAlgn="b"/>
                      <a:r>
                        <a:rPr lang="en-GB" sz="1600" b="1" i="0" u="none" strike="noStrike" dirty="0">
                          <a:solidFill>
                            <a:srgbClr val="0070C0"/>
                          </a:solidFill>
                          <a:effectLst/>
                          <a:latin typeface="Arial" panose="020B0604020202020204" pitchFamily="34" charset="0"/>
                        </a:rPr>
                        <a:t>€41,879,300</a:t>
                      </a:r>
                      <a:endParaRPr lang="en-IE" sz="1600" b="1" i="0" u="none" strike="noStrike" dirty="0">
                        <a:solidFill>
                          <a:srgbClr val="0070C0"/>
                        </a:solidFill>
                        <a:effectLst/>
                        <a:latin typeface="Arial" panose="020B0604020202020204" pitchFamily="34" charset="0"/>
                      </a:endParaRPr>
                    </a:p>
                  </a:txBody>
                  <a:tcPr marL="9525" marR="9525" marT="9522" marB="0" anchor="b">
                    <a:lnL>
                      <a:noFill/>
                    </a:lnL>
                    <a:lnR>
                      <a:noFill/>
                    </a:lnR>
                    <a:lnT>
                      <a:noFill/>
                    </a:lnT>
                    <a:lnB>
                      <a:noFill/>
                    </a:lnB>
                    <a:solidFill>
                      <a:srgbClr val="D9E1F2"/>
                    </a:solidFill>
                  </a:tcPr>
                </a:tc>
                <a:tc>
                  <a:txBody>
                    <a:bodyPr/>
                    <a:lstStyle/>
                    <a:p>
                      <a:pPr algn="r" fontAlgn="b"/>
                      <a:r>
                        <a:rPr lang="en-IE" sz="1600" b="1" i="0" u="none" strike="noStrike" dirty="0">
                          <a:solidFill>
                            <a:srgbClr val="0070C0"/>
                          </a:solidFill>
                          <a:effectLst/>
                          <a:latin typeface="Arial" panose="020B0604020202020204" pitchFamily="34" charset="0"/>
                        </a:rPr>
                        <a:t>€40,756,500</a:t>
                      </a:r>
                    </a:p>
                  </a:txBody>
                  <a:tcPr marL="9525" marR="9525" marT="9522" marB="0" anchor="b">
                    <a:lnL>
                      <a:noFill/>
                    </a:lnL>
                    <a:lnR>
                      <a:noFill/>
                    </a:lnR>
                    <a:lnT>
                      <a:noFill/>
                    </a:lnT>
                    <a:lnB>
                      <a:noFill/>
                    </a:lnB>
                    <a:solidFill>
                      <a:srgbClr val="D9E1F2"/>
                    </a:solidFill>
                  </a:tcPr>
                </a:tc>
                <a:tc>
                  <a:txBody>
                    <a:bodyPr/>
                    <a:lstStyle/>
                    <a:p>
                      <a:pPr marL="0" algn="r" defTabSz="914400" rtl="0" eaLnBrk="1" fontAlgn="b" latinLnBrk="0" hangingPunct="1"/>
                      <a:r>
                        <a:rPr lang="en-IE" sz="1600" b="1" i="0" u="none" strike="noStrike" kern="1200" dirty="0">
                          <a:solidFill>
                            <a:srgbClr val="0070C0"/>
                          </a:solidFill>
                          <a:effectLst/>
                          <a:latin typeface="Arial" panose="020B0604020202020204" pitchFamily="34" charset="0"/>
                          <a:ea typeface="+mn-ea"/>
                          <a:cs typeface="+mn-cs"/>
                        </a:rPr>
                        <a:t>€5,434,600</a:t>
                      </a:r>
                    </a:p>
                  </a:txBody>
                  <a:tcPr marL="9525" marR="9525" marT="9525" marB="0" anchor="b">
                    <a:lnL>
                      <a:noFill/>
                    </a:lnL>
                    <a:lnR>
                      <a:noFill/>
                    </a:lnR>
                    <a:lnT>
                      <a:noFill/>
                    </a:lnT>
                    <a:lnB>
                      <a:noFill/>
                    </a:lnB>
                    <a:solidFill>
                      <a:srgbClr val="D9E1F2"/>
                    </a:solidFill>
                  </a:tcPr>
                </a:tc>
                <a:tc>
                  <a:txBody>
                    <a:bodyPr/>
                    <a:lstStyle/>
                    <a:p>
                      <a:pPr algn="r" fontAlgn="b"/>
                      <a:r>
                        <a:rPr lang="en-IE" sz="1600" b="1" i="0" u="none" strike="noStrike">
                          <a:solidFill>
                            <a:srgbClr val="0070C0"/>
                          </a:solidFill>
                          <a:effectLst/>
                          <a:latin typeface="Arial" panose="020B0604020202020204" pitchFamily="34" charset="0"/>
                        </a:rPr>
                        <a:t>€5,784,400</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02"/>
                  </a:ext>
                </a:extLst>
              </a:tr>
              <a:tr h="495481">
                <a:tc>
                  <a:txBody>
                    <a:bodyPr/>
                    <a:lstStyle/>
                    <a:p>
                      <a:pPr marL="92075" indent="0" algn="l" fontAlgn="b"/>
                      <a:r>
                        <a:rPr lang="en-IE" sz="1600" b="1" i="0" u="none" strike="noStrike" dirty="0">
                          <a:solidFill>
                            <a:srgbClr val="0070C0"/>
                          </a:solidFill>
                          <a:effectLst/>
                          <a:latin typeface="Arial" panose="020B0604020202020204" pitchFamily="34" charset="0"/>
                        </a:rPr>
                        <a:t>Water Services</a:t>
                      </a:r>
                    </a:p>
                  </a:txBody>
                  <a:tcPr marL="9525" marR="9525" marT="952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GB" sz="1600" b="1" i="0" u="none" strike="noStrike" dirty="0">
                          <a:solidFill>
                            <a:srgbClr val="0070C0"/>
                          </a:solidFill>
                          <a:effectLst/>
                          <a:latin typeface="Arial" panose="020B0604020202020204" pitchFamily="34" charset="0"/>
                        </a:rPr>
                        <a:t>€16,249,300</a:t>
                      </a:r>
                      <a:endParaRPr lang="en-IE" sz="1600" b="1" i="0" u="none" strike="noStrike" dirty="0">
                        <a:solidFill>
                          <a:srgbClr val="0070C0"/>
                        </a:solidFill>
                        <a:effectLst/>
                        <a:latin typeface="Arial" panose="020B0604020202020204" pitchFamily="34" charset="0"/>
                      </a:endParaRPr>
                    </a:p>
                  </a:txBody>
                  <a:tcPr marL="9525" marR="9525" marT="9522" marB="0" anchor="b">
                    <a:lnL>
                      <a:noFill/>
                    </a:lnL>
                    <a:lnR>
                      <a:noFill/>
                    </a:lnR>
                    <a:lnT>
                      <a:noFill/>
                    </a:lnT>
                    <a:lnB>
                      <a:noFill/>
                    </a:lnB>
                    <a:solidFill>
                      <a:srgbClr val="FFFFFF"/>
                    </a:solidFill>
                  </a:tcPr>
                </a:tc>
                <a:tc>
                  <a:txBody>
                    <a:bodyPr/>
                    <a:lstStyle/>
                    <a:p>
                      <a:pPr algn="r" fontAlgn="b"/>
                      <a:r>
                        <a:rPr lang="en-IE" sz="1600" b="1" i="0" u="none" strike="noStrike" dirty="0">
                          <a:solidFill>
                            <a:srgbClr val="0070C0"/>
                          </a:solidFill>
                          <a:effectLst/>
                          <a:latin typeface="Arial" panose="020B0604020202020204" pitchFamily="34" charset="0"/>
                        </a:rPr>
                        <a:t>€15,048,600</a:t>
                      </a:r>
                    </a:p>
                  </a:txBody>
                  <a:tcPr marL="9525" marR="9525" marT="9522" marB="0" anchor="b">
                    <a:lnL>
                      <a:noFill/>
                    </a:lnL>
                    <a:lnR>
                      <a:noFill/>
                    </a:lnR>
                    <a:lnT>
                      <a:noFill/>
                    </a:lnT>
                    <a:lnB>
                      <a:noFill/>
                    </a:lnB>
                    <a:solidFill>
                      <a:srgbClr val="FFFFFF"/>
                    </a:solidFill>
                  </a:tcPr>
                </a:tc>
                <a:tc>
                  <a:txBody>
                    <a:bodyPr/>
                    <a:lstStyle/>
                    <a:p>
                      <a:pPr marL="0" algn="r" defTabSz="914400" rtl="0" eaLnBrk="1" fontAlgn="b" latinLnBrk="0" hangingPunct="1"/>
                      <a:r>
                        <a:rPr lang="en-IE" sz="1600" b="1" i="0" u="none" strike="noStrike" kern="1200" dirty="0">
                          <a:solidFill>
                            <a:srgbClr val="0070C0"/>
                          </a:solidFill>
                          <a:effectLst/>
                          <a:latin typeface="Arial" panose="020B0604020202020204" pitchFamily="34" charset="0"/>
                          <a:ea typeface="+mn-ea"/>
                          <a:cs typeface="+mn-cs"/>
                        </a:rPr>
                        <a:t>€10,879,800</a:t>
                      </a:r>
                    </a:p>
                  </a:txBody>
                  <a:tcPr marL="9525" marR="9525" marT="9525" marB="0" anchor="b">
                    <a:lnL>
                      <a:noFill/>
                    </a:lnL>
                    <a:lnR>
                      <a:noFill/>
                    </a:lnR>
                    <a:lnT>
                      <a:noFill/>
                    </a:lnT>
                    <a:lnB>
                      <a:noFill/>
                    </a:lnB>
                    <a:solidFill>
                      <a:srgbClr val="FFFFFF"/>
                    </a:solidFill>
                  </a:tcPr>
                </a:tc>
                <a:tc>
                  <a:txBody>
                    <a:bodyPr/>
                    <a:lstStyle/>
                    <a:p>
                      <a:pPr algn="r" fontAlgn="b"/>
                      <a:r>
                        <a:rPr lang="en-IE" sz="1600" b="1" i="0" u="none" strike="noStrike">
                          <a:solidFill>
                            <a:srgbClr val="0070C0"/>
                          </a:solidFill>
                          <a:effectLst/>
                          <a:latin typeface="Arial" panose="020B0604020202020204" pitchFamily="34" charset="0"/>
                        </a:rPr>
                        <a:t>€10,142,000</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495481">
                <a:tc>
                  <a:txBody>
                    <a:bodyPr/>
                    <a:lstStyle/>
                    <a:p>
                      <a:pPr marL="92075" indent="0" algn="l" fontAlgn="b">
                        <a:tabLst>
                          <a:tab pos="92075" algn="l"/>
                        </a:tabLst>
                      </a:pPr>
                      <a:r>
                        <a:rPr lang="en-IE" sz="1600" b="1" i="0" u="none" strike="noStrike" dirty="0">
                          <a:solidFill>
                            <a:srgbClr val="0070C0"/>
                          </a:solidFill>
                          <a:effectLst/>
                          <a:latin typeface="Arial" panose="020B0604020202020204" pitchFamily="34" charset="0"/>
                        </a:rPr>
                        <a:t>Development Management</a:t>
                      </a:r>
                    </a:p>
                  </a:txBody>
                  <a:tcPr marL="9525" marR="9525" marT="9522"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r" fontAlgn="b"/>
                      <a:r>
                        <a:rPr lang="en-GB" sz="1600" b="1" i="0" u="none" strike="noStrike" dirty="0">
                          <a:solidFill>
                            <a:srgbClr val="0070C0"/>
                          </a:solidFill>
                          <a:effectLst/>
                          <a:latin typeface="Arial" panose="020B0604020202020204" pitchFamily="34" charset="0"/>
                        </a:rPr>
                        <a:t>€32,960,700</a:t>
                      </a:r>
                      <a:endParaRPr lang="en-IE" sz="1600" b="1" i="0" u="none" strike="noStrike" dirty="0">
                        <a:solidFill>
                          <a:srgbClr val="0070C0"/>
                        </a:solidFill>
                        <a:effectLst/>
                        <a:latin typeface="Arial" panose="020B0604020202020204" pitchFamily="34" charset="0"/>
                      </a:endParaRPr>
                    </a:p>
                  </a:txBody>
                  <a:tcPr marL="9525" marR="9525" marT="9522" marB="0" anchor="b">
                    <a:lnL>
                      <a:noFill/>
                    </a:lnL>
                    <a:lnR>
                      <a:noFill/>
                    </a:lnR>
                    <a:lnT>
                      <a:noFill/>
                    </a:lnT>
                    <a:lnB>
                      <a:noFill/>
                    </a:lnB>
                    <a:solidFill>
                      <a:srgbClr val="D9E1F2"/>
                    </a:solidFill>
                  </a:tcPr>
                </a:tc>
                <a:tc>
                  <a:txBody>
                    <a:bodyPr/>
                    <a:lstStyle/>
                    <a:p>
                      <a:pPr algn="r" fontAlgn="b"/>
                      <a:r>
                        <a:rPr lang="en-IE" sz="1600" b="1" i="0" u="none" strike="noStrike" dirty="0">
                          <a:solidFill>
                            <a:srgbClr val="0070C0"/>
                          </a:solidFill>
                          <a:effectLst/>
                          <a:latin typeface="Arial" panose="020B0604020202020204" pitchFamily="34" charset="0"/>
                        </a:rPr>
                        <a:t>€30,285,300</a:t>
                      </a:r>
                    </a:p>
                  </a:txBody>
                  <a:tcPr marL="9525" marR="9525" marT="9522" marB="0" anchor="b">
                    <a:lnL>
                      <a:noFill/>
                    </a:lnL>
                    <a:lnR>
                      <a:noFill/>
                    </a:lnR>
                    <a:lnT>
                      <a:noFill/>
                    </a:lnT>
                    <a:lnB>
                      <a:noFill/>
                    </a:lnB>
                    <a:solidFill>
                      <a:srgbClr val="D9E1F2"/>
                    </a:solidFill>
                  </a:tcPr>
                </a:tc>
                <a:tc>
                  <a:txBody>
                    <a:bodyPr/>
                    <a:lstStyle/>
                    <a:p>
                      <a:pPr marL="0" algn="r" defTabSz="914400" rtl="0" eaLnBrk="1" fontAlgn="b" latinLnBrk="0" hangingPunct="1"/>
                      <a:r>
                        <a:rPr lang="en-IE" sz="1600" b="1" i="0" u="none" strike="noStrike" kern="1200" dirty="0">
                          <a:solidFill>
                            <a:srgbClr val="0070C0"/>
                          </a:solidFill>
                          <a:effectLst/>
                          <a:latin typeface="Arial" panose="020B0604020202020204" pitchFamily="34" charset="0"/>
                          <a:ea typeface="+mn-ea"/>
                          <a:cs typeface="+mn-cs"/>
                        </a:rPr>
                        <a:t>€10,631,400</a:t>
                      </a:r>
                    </a:p>
                  </a:txBody>
                  <a:tcPr marL="9525" marR="9525" marT="9525" marB="0" anchor="b">
                    <a:lnL>
                      <a:noFill/>
                    </a:lnL>
                    <a:lnR>
                      <a:noFill/>
                    </a:lnR>
                    <a:lnT>
                      <a:noFill/>
                    </a:lnT>
                    <a:lnB>
                      <a:noFill/>
                    </a:lnB>
                    <a:solidFill>
                      <a:srgbClr val="D9E1F2"/>
                    </a:solidFill>
                  </a:tcPr>
                </a:tc>
                <a:tc>
                  <a:txBody>
                    <a:bodyPr/>
                    <a:lstStyle/>
                    <a:p>
                      <a:pPr algn="r" fontAlgn="b"/>
                      <a:r>
                        <a:rPr lang="en-IE" sz="1600" b="1" i="0" u="none" strike="noStrike">
                          <a:solidFill>
                            <a:srgbClr val="0070C0"/>
                          </a:solidFill>
                          <a:effectLst/>
                          <a:latin typeface="Arial" panose="020B0604020202020204" pitchFamily="34" charset="0"/>
                        </a:rPr>
                        <a:t>€9,451,800</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04"/>
                  </a:ext>
                </a:extLst>
              </a:tr>
              <a:tr h="495481">
                <a:tc>
                  <a:txBody>
                    <a:bodyPr/>
                    <a:lstStyle/>
                    <a:p>
                      <a:pPr marL="92075" indent="0" algn="l" fontAlgn="b"/>
                      <a:r>
                        <a:rPr lang="en-IE" sz="1600" b="1" i="0" u="none" strike="noStrike" dirty="0">
                          <a:solidFill>
                            <a:srgbClr val="0070C0"/>
                          </a:solidFill>
                          <a:effectLst/>
                          <a:latin typeface="Arial" panose="020B0604020202020204" pitchFamily="34" charset="0"/>
                        </a:rPr>
                        <a:t>Environmental Services</a:t>
                      </a:r>
                    </a:p>
                  </a:txBody>
                  <a:tcPr marL="9525" marR="9525" marT="952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GB" sz="1600" b="1" i="0" u="none" strike="noStrike" dirty="0">
                          <a:solidFill>
                            <a:srgbClr val="0070C0"/>
                          </a:solidFill>
                          <a:effectLst/>
                          <a:latin typeface="Arial" panose="020B0604020202020204" pitchFamily="34" charset="0"/>
                        </a:rPr>
                        <a:t>€50,938,900</a:t>
                      </a:r>
                      <a:endParaRPr lang="en-IE" sz="1600" b="1" i="0" u="none" strike="noStrike" dirty="0">
                        <a:solidFill>
                          <a:srgbClr val="0070C0"/>
                        </a:solidFill>
                        <a:effectLst/>
                        <a:latin typeface="Arial" panose="020B0604020202020204" pitchFamily="34" charset="0"/>
                      </a:endParaRPr>
                    </a:p>
                  </a:txBody>
                  <a:tcPr marL="9525" marR="9525" marT="9522" marB="0" anchor="b">
                    <a:lnL>
                      <a:noFill/>
                    </a:lnL>
                    <a:lnR>
                      <a:noFill/>
                    </a:lnR>
                    <a:lnT>
                      <a:noFill/>
                    </a:lnT>
                    <a:lnB>
                      <a:noFill/>
                    </a:lnB>
                    <a:solidFill>
                      <a:srgbClr val="FFFFFF"/>
                    </a:solidFill>
                  </a:tcPr>
                </a:tc>
                <a:tc>
                  <a:txBody>
                    <a:bodyPr/>
                    <a:lstStyle/>
                    <a:p>
                      <a:pPr algn="r" fontAlgn="b"/>
                      <a:r>
                        <a:rPr lang="en-IE" sz="1600" b="1" i="0" u="none" strike="noStrike" dirty="0">
                          <a:solidFill>
                            <a:srgbClr val="0070C0"/>
                          </a:solidFill>
                          <a:effectLst/>
                          <a:latin typeface="Arial" panose="020B0604020202020204" pitchFamily="34" charset="0"/>
                        </a:rPr>
                        <a:t>€47,733,700</a:t>
                      </a:r>
                    </a:p>
                  </a:txBody>
                  <a:tcPr marL="9525" marR="9525" marT="9522" marB="0" anchor="b">
                    <a:lnL>
                      <a:noFill/>
                    </a:lnL>
                    <a:lnR>
                      <a:noFill/>
                    </a:lnR>
                    <a:lnT>
                      <a:noFill/>
                    </a:lnT>
                    <a:lnB>
                      <a:noFill/>
                    </a:lnB>
                    <a:solidFill>
                      <a:srgbClr val="FFFFFF"/>
                    </a:solidFill>
                  </a:tcPr>
                </a:tc>
                <a:tc>
                  <a:txBody>
                    <a:bodyPr/>
                    <a:lstStyle/>
                    <a:p>
                      <a:pPr marL="0" algn="r" defTabSz="914400" rtl="0" eaLnBrk="1" fontAlgn="b" latinLnBrk="0" hangingPunct="1"/>
                      <a:r>
                        <a:rPr lang="en-IE" sz="1600" b="1" i="0" u="none" strike="noStrike" kern="1200" dirty="0">
                          <a:solidFill>
                            <a:srgbClr val="0070C0"/>
                          </a:solidFill>
                          <a:effectLst/>
                          <a:latin typeface="Arial" panose="020B0604020202020204" pitchFamily="34" charset="0"/>
                          <a:ea typeface="+mn-ea"/>
                          <a:cs typeface="+mn-cs"/>
                        </a:rPr>
                        <a:t>€6,184,600</a:t>
                      </a:r>
                    </a:p>
                  </a:txBody>
                  <a:tcPr marL="9525" marR="9525" marT="9525" marB="0" anchor="b">
                    <a:lnL>
                      <a:noFill/>
                    </a:lnL>
                    <a:lnR>
                      <a:noFill/>
                    </a:lnR>
                    <a:lnT>
                      <a:noFill/>
                    </a:lnT>
                    <a:lnB>
                      <a:noFill/>
                    </a:lnB>
                    <a:solidFill>
                      <a:srgbClr val="FFFFFF"/>
                    </a:solidFill>
                  </a:tcPr>
                </a:tc>
                <a:tc>
                  <a:txBody>
                    <a:bodyPr/>
                    <a:lstStyle/>
                    <a:p>
                      <a:pPr algn="r" fontAlgn="b"/>
                      <a:r>
                        <a:rPr lang="en-IE" sz="1600" b="1" i="0" u="none" strike="noStrike">
                          <a:solidFill>
                            <a:srgbClr val="0070C0"/>
                          </a:solidFill>
                          <a:effectLst/>
                          <a:latin typeface="Arial" panose="020B0604020202020204" pitchFamily="34" charset="0"/>
                        </a:rPr>
                        <a:t>€7,227,300</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495481">
                <a:tc>
                  <a:txBody>
                    <a:bodyPr/>
                    <a:lstStyle/>
                    <a:p>
                      <a:pPr marL="92075" indent="0" algn="l" fontAlgn="b"/>
                      <a:r>
                        <a:rPr lang="en-IE" sz="1600" b="1" i="0" u="none" strike="noStrike" dirty="0">
                          <a:solidFill>
                            <a:srgbClr val="0070C0"/>
                          </a:solidFill>
                          <a:effectLst/>
                          <a:latin typeface="Arial" panose="020B0604020202020204" pitchFamily="34" charset="0"/>
                        </a:rPr>
                        <a:t>Recreation &amp; Amenity</a:t>
                      </a:r>
                    </a:p>
                  </a:txBody>
                  <a:tcPr marL="9525" marR="9525" marT="9522"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r" fontAlgn="b"/>
                      <a:r>
                        <a:rPr lang="en-GB" sz="1600" b="1" i="0" u="none" strike="noStrike" dirty="0">
                          <a:solidFill>
                            <a:srgbClr val="0070C0"/>
                          </a:solidFill>
                          <a:effectLst/>
                          <a:latin typeface="Arial" panose="020B0604020202020204" pitchFamily="34" charset="0"/>
                        </a:rPr>
                        <a:t>€62,096,800</a:t>
                      </a:r>
                      <a:endParaRPr lang="en-IE" sz="1600" b="1" i="0" u="none" strike="noStrike" dirty="0">
                        <a:solidFill>
                          <a:srgbClr val="0070C0"/>
                        </a:solidFill>
                        <a:effectLst/>
                        <a:latin typeface="Arial" panose="020B0604020202020204" pitchFamily="34" charset="0"/>
                      </a:endParaRPr>
                    </a:p>
                  </a:txBody>
                  <a:tcPr marL="9525" marR="9525" marT="9522" marB="0" anchor="b">
                    <a:lnL>
                      <a:noFill/>
                    </a:lnL>
                    <a:lnR>
                      <a:noFill/>
                    </a:lnR>
                    <a:lnT>
                      <a:noFill/>
                    </a:lnT>
                    <a:lnB>
                      <a:noFill/>
                    </a:lnB>
                    <a:solidFill>
                      <a:srgbClr val="D9E1F2"/>
                    </a:solidFill>
                  </a:tcPr>
                </a:tc>
                <a:tc>
                  <a:txBody>
                    <a:bodyPr/>
                    <a:lstStyle/>
                    <a:p>
                      <a:pPr algn="r" fontAlgn="b"/>
                      <a:r>
                        <a:rPr lang="en-IE" sz="1600" b="1" i="0" u="none" strike="noStrike" dirty="0">
                          <a:solidFill>
                            <a:srgbClr val="0070C0"/>
                          </a:solidFill>
                          <a:effectLst/>
                          <a:latin typeface="Arial" panose="020B0604020202020204" pitchFamily="34" charset="0"/>
                        </a:rPr>
                        <a:t>€57,239,800</a:t>
                      </a:r>
                    </a:p>
                  </a:txBody>
                  <a:tcPr marL="9525" marR="9525" marT="9522" marB="0" anchor="b">
                    <a:lnL>
                      <a:noFill/>
                    </a:lnL>
                    <a:lnR>
                      <a:noFill/>
                    </a:lnR>
                    <a:lnT>
                      <a:noFill/>
                    </a:lnT>
                    <a:lnB>
                      <a:noFill/>
                    </a:lnB>
                    <a:solidFill>
                      <a:srgbClr val="D9E1F2"/>
                    </a:solidFill>
                  </a:tcPr>
                </a:tc>
                <a:tc>
                  <a:txBody>
                    <a:bodyPr/>
                    <a:lstStyle/>
                    <a:p>
                      <a:pPr marL="0" algn="r" defTabSz="914400" rtl="0" eaLnBrk="1" fontAlgn="b" latinLnBrk="0" hangingPunct="1"/>
                      <a:r>
                        <a:rPr lang="en-IE" sz="1600" b="1" i="0" u="none" strike="noStrike" kern="1200" dirty="0">
                          <a:solidFill>
                            <a:srgbClr val="0070C0"/>
                          </a:solidFill>
                          <a:effectLst/>
                          <a:latin typeface="Arial" panose="020B0604020202020204" pitchFamily="34" charset="0"/>
                          <a:ea typeface="+mn-ea"/>
                          <a:cs typeface="+mn-cs"/>
                        </a:rPr>
                        <a:t>€4,834,000</a:t>
                      </a:r>
                    </a:p>
                  </a:txBody>
                  <a:tcPr marL="9525" marR="9525" marT="9525" marB="0" anchor="b">
                    <a:lnL>
                      <a:noFill/>
                    </a:lnL>
                    <a:lnR>
                      <a:noFill/>
                    </a:lnR>
                    <a:lnT>
                      <a:noFill/>
                    </a:lnT>
                    <a:lnB>
                      <a:noFill/>
                    </a:lnB>
                    <a:solidFill>
                      <a:srgbClr val="D9E1F2"/>
                    </a:solidFill>
                  </a:tcPr>
                </a:tc>
                <a:tc>
                  <a:txBody>
                    <a:bodyPr/>
                    <a:lstStyle/>
                    <a:p>
                      <a:pPr algn="r" fontAlgn="b"/>
                      <a:r>
                        <a:rPr lang="en-IE" sz="1600" b="1" i="0" u="none" strike="noStrike">
                          <a:solidFill>
                            <a:srgbClr val="0070C0"/>
                          </a:solidFill>
                          <a:effectLst/>
                          <a:latin typeface="Arial" panose="020B0604020202020204" pitchFamily="34" charset="0"/>
                        </a:rPr>
                        <a:t>€4,566,600</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06"/>
                  </a:ext>
                </a:extLst>
              </a:tr>
              <a:tr h="495481">
                <a:tc>
                  <a:txBody>
                    <a:bodyPr/>
                    <a:lstStyle/>
                    <a:p>
                      <a:pPr marL="92075" indent="0" algn="l" fontAlgn="b"/>
                      <a:r>
                        <a:rPr lang="en-IE" sz="1600" b="1" i="0" u="none" strike="noStrike" dirty="0">
                          <a:solidFill>
                            <a:srgbClr val="0070C0"/>
                          </a:solidFill>
                          <a:effectLst/>
                          <a:latin typeface="Arial" panose="020B0604020202020204" pitchFamily="34" charset="0"/>
                        </a:rPr>
                        <a:t>Agriculture, Education, Health &amp; Welfare</a:t>
                      </a:r>
                    </a:p>
                  </a:txBody>
                  <a:tcPr marL="9525" marR="9525" marT="952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GB" sz="1600" b="1" i="0" u="none" strike="noStrike" dirty="0">
                          <a:solidFill>
                            <a:srgbClr val="0070C0"/>
                          </a:solidFill>
                          <a:effectLst/>
                          <a:latin typeface="Arial" panose="020B0604020202020204" pitchFamily="34" charset="0"/>
                        </a:rPr>
                        <a:t>€1,757,100</a:t>
                      </a:r>
                      <a:endParaRPr lang="en-IE" sz="1600" b="1" i="0" u="none" strike="noStrike" dirty="0">
                        <a:solidFill>
                          <a:srgbClr val="0070C0"/>
                        </a:solidFill>
                        <a:effectLst/>
                        <a:latin typeface="Arial" panose="020B0604020202020204" pitchFamily="34" charset="0"/>
                      </a:endParaRPr>
                    </a:p>
                  </a:txBody>
                  <a:tcPr marL="9525" marR="9525" marT="9522" marB="0" anchor="b">
                    <a:lnL>
                      <a:noFill/>
                    </a:lnL>
                    <a:lnR>
                      <a:noFill/>
                    </a:lnR>
                    <a:lnT>
                      <a:noFill/>
                    </a:lnT>
                    <a:lnB>
                      <a:noFill/>
                    </a:lnB>
                    <a:solidFill>
                      <a:srgbClr val="FFFFFF"/>
                    </a:solidFill>
                  </a:tcPr>
                </a:tc>
                <a:tc>
                  <a:txBody>
                    <a:bodyPr/>
                    <a:lstStyle/>
                    <a:p>
                      <a:pPr algn="r" fontAlgn="b"/>
                      <a:r>
                        <a:rPr lang="en-IE" sz="1600" b="1" i="0" u="none" strike="noStrike" dirty="0">
                          <a:solidFill>
                            <a:srgbClr val="0070C0"/>
                          </a:solidFill>
                          <a:effectLst/>
                          <a:latin typeface="Arial" panose="020B0604020202020204" pitchFamily="34" charset="0"/>
                        </a:rPr>
                        <a:t>€1,630,500</a:t>
                      </a:r>
                    </a:p>
                  </a:txBody>
                  <a:tcPr marL="9525" marR="9525" marT="9522" marB="0" anchor="b">
                    <a:lnL>
                      <a:noFill/>
                    </a:lnL>
                    <a:lnR>
                      <a:noFill/>
                    </a:lnR>
                    <a:lnT>
                      <a:noFill/>
                    </a:lnT>
                    <a:lnB>
                      <a:noFill/>
                    </a:lnB>
                    <a:solidFill>
                      <a:srgbClr val="FFFFFF"/>
                    </a:solidFill>
                  </a:tcPr>
                </a:tc>
                <a:tc>
                  <a:txBody>
                    <a:bodyPr/>
                    <a:lstStyle/>
                    <a:p>
                      <a:pPr marL="0" algn="r" defTabSz="914400" rtl="0" eaLnBrk="1" fontAlgn="b" latinLnBrk="0" hangingPunct="1"/>
                      <a:r>
                        <a:rPr lang="en-IE" sz="1600" b="1" i="0" u="none" strike="noStrike" kern="1200" dirty="0">
                          <a:solidFill>
                            <a:srgbClr val="0070C0"/>
                          </a:solidFill>
                          <a:effectLst/>
                          <a:latin typeface="Arial" panose="020B0604020202020204" pitchFamily="34" charset="0"/>
                          <a:ea typeface="+mn-ea"/>
                          <a:cs typeface="+mn-cs"/>
                        </a:rPr>
                        <a:t>€605,600</a:t>
                      </a:r>
                    </a:p>
                  </a:txBody>
                  <a:tcPr marL="9525" marR="9525" marT="9525" marB="0" anchor="b">
                    <a:lnL>
                      <a:noFill/>
                    </a:lnL>
                    <a:lnR>
                      <a:noFill/>
                    </a:lnR>
                    <a:lnT>
                      <a:noFill/>
                    </a:lnT>
                    <a:lnB>
                      <a:noFill/>
                    </a:lnB>
                    <a:solidFill>
                      <a:srgbClr val="FFFFFF"/>
                    </a:solidFill>
                  </a:tcPr>
                </a:tc>
                <a:tc>
                  <a:txBody>
                    <a:bodyPr/>
                    <a:lstStyle/>
                    <a:p>
                      <a:pPr algn="r" fontAlgn="b"/>
                      <a:r>
                        <a:rPr lang="en-IE" sz="1600" b="1" i="0" u="none" strike="noStrike" dirty="0">
                          <a:solidFill>
                            <a:srgbClr val="0070C0"/>
                          </a:solidFill>
                          <a:effectLst/>
                          <a:latin typeface="Arial" panose="020B0604020202020204" pitchFamily="34" charset="0"/>
                        </a:rPr>
                        <a:t>€689,200</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495481">
                <a:tc>
                  <a:txBody>
                    <a:bodyPr/>
                    <a:lstStyle/>
                    <a:p>
                      <a:pPr marL="92075" indent="0" algn="l" fontAlgn="b"/>
                      <a:r>
                        <a:rPr lang="en-IE" sz="1600" b="1" i="0" u="none" strike="noStrike" dirty="0">
                          <a:solidFill>
                            <a:srgbClr val="0070C0"/>
                          </a:solidFill>
                          <a:effectLst/>
                          <a:latin typeface="Arial" panose="020B0604020202020204" pitchFamily="34" charset="0"/>
                        </a:rPr>
                        <a:t>Miscellaneous Services</a:t>
                      </a:r>
                    </a:p>
                  </a:txBody>
                  <a:tcPr marL="9525" marR="9525" marT="9522"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r" fontAlgn="b"/>
                      <a:r>
                        <a:rPr lang="en-GB" sz="1600" b="1" i="0" u="none" strike="noStrike" dirty="0">
                          <a:solidFill>
                            <a:srgbClr val="0070C0"/>
                          </a:solidFill>
                          <a:effectLst/>
                          <a:latin typeface="Arial" panose="020B0604020202020204" pitchFamily="34" charset="0"/>
                        </a:rPr>
                        <a:t>€11,772,100</a:t>
                      </a:r>
                      <a:endParaRPr lang="en-IE" sz="1600" b="1" i="0" u="none" strike="noStrike" dirty="0">
                        <a:solidFill>
                          <a:srgbClr val="0070C0"/>
                        </a:solidFill>
                        <a:effectLst/>
                        <a:latin typeface="Arial" panose="020B0604020202020204" pitchFamily="34" charset="0"/>
                      </a:endParaRPr>
                    </a:p>
                  </a:txBody>
                  <a:tcPr marL="9525" marR="9525" marT="9522" marB="0" anchor="b">
                    <a:lnL>
                      <a:noFill/>
                    </a:lnL>
                    <a:lnR>
                      <a:noFill/>
                    </a:lnR>
                    <a:lnT>
                      <a:noFill/>
                    </a:lnT>
                    <a:lnB>
                      <a:noFill/>
                    </a:lnB>
                    <a:solidFill>
                      <a:srgbClr val="D9E1F2"/>
                    </a:solidFill>
                  </a:tcPr>
                </a:tc>
                <a:tc>
                  <a:txBody>
                    <a:bodyPr/>
                    <a:lstStyle/>
                    <a:p>
                      <a:pPr algn="r" fontAlgn="b"/>
                      <a:r>
                        <a:rPr lang="en-IE" sz="1600" b="1" i="0" u="none" strike="noStrike" dirty="0">
                          <a:solidFill>
                            <a:srgbClr val="0070C0"/>
                          </a:solidFill>
                          <a:effectLst/>
                          <a:latin typeface="Arial" panose="020B0604020202020204" pitchFamily="34" charset="0"/>
                        </a:rPr>
                        <a:t>€12,352,000</a:t>
                      </a:r>
                    </a:p>
                  </a:txBody>
                  <a:tcPr marL="9525" marR="9525" marT="9522" marB="0" anchor="b">
                    <a:lnL>
                      <a:noFill/>
                    </a:lnL>
                    <a:lnR>
                      <a:noFill/>
                    </a:lnR>
                    <a:lnT>
                      <a:noFill/>
                    </a:lnT>
                    <a:lnB>
                      <a:noFill/>
                    </a:lnB>
                    <a:solidFill>
                      <a:srgbClr val="D9E1F2"/>
                    </a:solidFill>
                  </a:tcPr>
                </a:tc>
                <a:tc>
                  <a:txBody>
                    <a:bodyPr/>
                    <a:lstStyle/>
                    <a:p>
                      <a:pPr marL="0" algn="r" defTabSz="914400" rtl="0" eaLnBrk="1" fontAlgn="b" latinLnBrk="0" hangingPunct="1"/>
                      <a:r>
                        <a:rPr lang="en-IE" sz="1600" b="1" i="0" u="none" strike="noStrike" kern="1200" dirty="0">
                          <a:solidFill>
                            <a:srgbClr val="0070C0"/>
                          </a:solidFill>
                          <a:effectLst/>
                          <a:latin typeface="Arial" panose="020B0604020202020204" pitchFamily="34" charset="0"/>
                          <a:ea typeface="+mn-ea"/>
                          <a:cs typeface="+mn-cs"/>
                        </a:rPr>
                        <a:t>€24,068,200</a:t>
                      </a:r>
                    </a:p>
                  </a:txBody>
                  <a:tcPr marL="9525" marR="9525" marT="9525" marB="0" anchor="b">
                    <a:lnL>
                      <a:noFill/>
                    </a:lnL>
                    <a:lnR>
                      <a:noFill/>
                    </a:lnR>
                    <a:lnT>
                      <a:noFill/>
                    </a:lnT>
                    <a:lnB>
                      <a:noFill/>
                    </a:lnB>
                    <a:solidFill>
                      <a:srgbClr val="D9E1F2"/>
                    </a:solidFill>
                  </a:tcPr>
                </a:tc>
                <a:tc>
                  <a:txBody>
                    <a:bodyPr/>
                    <a:lstStyle/>
                    <a:p>
                      <a:pPr algn="r" fontAlgn="b"/>
                      <a:r>
                        <a:rPr lang="en-IE" sz="1600" b="1" i="0" u="none" strike="noStrike" dirty="0">
                          <a:solidFill>
                            <a:srgbClr val="0070C0"/>
                          </a:solidFill>
                          <a:effectLst/>
                          <a:latin typeface="Arial" panose="020B0604020202020204" pitchFamily="34" charset="0"/>
                        </a:rPr>
                        <a:t>€21,251,000</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08"/>
                  </a:ext>
                </a:extLst>
              </a:tr>
              <a:tr h="559163">
                <a:tc>
                  <a:txBody>
                    <a:bodyPr/>
                    <a:lstStyle/>
                    <a:p>
                      <a:pPr marL="92075" indent="0" algn="l" fontAlgn="ctr"/>
                      <a:r>
                        <a:rPr lang="en-IE" sz="1600" b="1" i="0" u="none" strike="noStrike" dirty="0">
                          <a:solidFill>
                            <a:srgbClr val="FFFFFF"/>
                          </a:solidFill>
                          <a:effectLst/>
                          <a:latin typeface="Arial" panose="020B0604020202020204" pitchFamily="34" charset="0"/>
                        </a:rPr>
                        <a:t>Total</a:t>
                      </a:r>
                    </a:p>
                  </a:txBody>
                  <a:tcPr marL="9525" marR="9525" marT="952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1626F"/>
                    </a:solidFill>
                  </a:tcPr>
                </a:tc>
                <a:tc>
                  <a:txBody>
                    <a:bodyPr/>
                    <a:lstStyle/>
                    <a:p>
                      <a:pPr algn="r" fontAlgn="ctr"/>
                      <a:r>
                        <a:rPr lang="en-IE" sz="1600" b="1" i="0" u="none" strike="noStrike" dirty="0">
                          <a:solidFill>
                            <a:srgbClr val="FFFFFF"/>
                          </a:solidFill>
                          <a:effectLst/>
                          <a:latin typeface="Arial" panose="020B0604020202020204" pitchFamily="34" charset="0"/>
                        </a:rPr>
                        <a:t>€391,942,200</a:t>
                      </a:r>
                    </a:p>
                  </a:txBody>
                  <a:tcPr marL="9525" marR="9525" marT="9522" marB="0" anchor="ctr">
                    <a:lnL>
                      <a:noFill/>
                    </a:lnL>
                    <a:lnR>
                      <a:noFill/>
                    </a:lnR>
                    <a:lnT>
                      <a:noFill/>
                    </a:lnT>
                    <a:lnB w="6350" cap="flat" cmpd="sng" algn="ctr">
                      <a:solidFill>
                        <a:srgbClr val="000000"/>
                      </a:solidFill>
                      <a:prstDash val="solid"/>
                      <a:round/>
                      <a:headEnd type="none" w="med" len="med"/>
                      <a:tailEnd type="none" w="med" len="med"/>
                    </a:lnB>
                    <a:solidFill>
                      <a:srgbClr val="51626F"/>
                    </a:solidFill>
                  </a:tcPr>
                </a:tc>
                <a:tc>
                  <a:txBody>
                    <a:bodyPr/>
                    <a:lstStyle/>
                    <a:p>
                      <a:pPr algn="r" fontAlgn="ctr"/>
                      <a:r>
                        <a:rPr lang="en-IE" sz="1600" b="1" i="0" u="none" strike="noStrike" dirty="0">
                          <a:solidFill>
                            <a:srgbClr val="FFFFFF"/>
                          </a:solidFill>
                          <a:effectLst/>
                          <a:latin typeface="Arial" panose="020B0604020202020204" pitchFamily="34" charset="0"/>
                        </a:rPr>
                        <a:t>€338,321,100</a:t>
                      </a:r>
                    </a:p>
                  </a:txBody>
                  <a:tcPr marL="9525" marR="9525" marT="9522" marB="0" anchor="ctr">
                    <a:lnL>
                      <a:noFill/>
                    </a:lnL>
                    <a:lnR>
                      <a:noFill/>
                    </a:lnR>
                    <a:lnT>
                      <a:noFill/>
                    </a:lnT>
                    <a:lnB w="6350" cap="flat" cmpd="sng" algn="ctr">
                      <a:solidFill>
                        <a:srgbClr val="000000"/>
                      </a:solidFill>
                      <a:prstDash val="solid"/>
                      <a:round/>
                      <a:headEnd type="none" w="med" len="med"/>
                      <a:tailEnd type="none" w="med" len="med"/>
                    </a:lnB>
                    <a:solidFill>
                      <a:srgbClr val="51626F"/>
                    </a:solidFill>
                  </a:tcPr>
                </a:tc>
                <a:tc>
                  <a:txBody>
                    <a:bodyPr/>
                    <a:lstStyle/>
                    <a:p>
                      <a:pPr algn="r" fontAlgn="ctr"/>
                      <a:r>
                        <a:rPr lang="en-IE" sz="1600" b="1" i="0" u="none" strike="noStrike" dirty="0">
                          <a:solidFill>
                            <a:srgbClr val="FFFFFF"/>
                          </a:solidFill>
                          <a:effectLst/>
                          <a:latin typeface="Arial" panose="020B0604020202020204" pitchFamily="34" charset="0"/>
                        </a:rPr>
                        <a:t>€227,067,200</a:t>
                      </a:r>
                    </a:p>
                  </a:txBody>
                  <a:tcPr marL="9525" marR="9525" marT="9522" marB="0" anchor="ctr">
                    <a:lnL>
                      <a:noFill/>
                    </a:lnL>
                    <a:lnR>
                      <a:noFill/>
                    </a:lnR>
                    <a:lnT>
                      <a:noFill/>
                    </a:lnT>
                    <a:lnB w="6350" cap="flat" cmpd="sng" algn="ctr">
                      <a:solidFill>
                        <a:srgbClr val="000000"/>
                      </a:solidFill>
                      <a:prstDash val="solid"/>
                      <a:round/>
                      <a:headEnd type="none" w="med" len="med"/>
                      <a:tailEnd type="none" w="med" len="med"/>
                    </a:lnB>
                    <a:solidFill>
                      <a:srgbClr val="51626F"/>
                    </a:solidFill>
                  </a:tcPr>
                </a:tc>
                <a:tc>
                  <a:txBody>
                    <a:bodyPr/>
                    <a:lstStyle/>
                    <a:p>
                      <a:pPr algn="r" fontAlgn="ctr"/>
                      <a:r>
                        <a:rPr lang="en-IE" sz="1600" b="1" i="0" u="none" strike="noStrike" dirty="0">
                          <a:solidFill>
                            <a:srgbClr val="FFFFFF"/>
                          </a:solidFill>
                          <a:effectLst/>
                          <a:latin typeface="Arial" panose="020B0604020202020204" pitchFamily="34" charset="0"/>
                        </a:rPr>
                        <a:t>€181,379,000</a:t>
                      </a:r>
                    </a:p>
                  </a:txBody>
                  <a:tcPr marL="9525" marR="9525" marT="95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1626F"/>
                    </a:solidFill>
                  </a:tcPr>
                </a:tc>
                <a:extLst>
                  <a:ext uri="{0D108BD9-81ED-4DB2-BD59-A6C34878D82A}">
                    <a16:rowId xmlns:a16="http://schemas.microsoft.com/office/drawing/2014/main" val="10009"/>
                  </a:ext>
                </a:extLst>
              </a:tr>
              <a:tr h="465966">
                <a:tc>
                  <a:txBody>
                    <a:bodyPr/>
                    <a:lstStyle/>
                    <a:p>
                      <a:pPr marL="92075" indent="0" algn="l" fontAlgn="b"/>
                      <a:r>
                        <a:rPr lang="en-IE" sz="1600" b="1" i="0" u="none" strike="noStrike" dirty="0">
                          <a:solidFill>
                            <a:srgbClr val="0070C0"/>
                          </a:solidFill>
                          <a:effectLst/>
                          <a:latin typeface="Arial" panose="020B0604020202020204" pitchFamily="34" charset="0"/>
                        </a:rPr>
                        <a:t>Local Property Tax</a:t>
                      </a:r>
                    </a:p>
                  </a:txBody>
                  <a:tcPr marL="9525" marR="9525" marT="952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IE" sz="1600" b="0" i="0" u="none" strike="noStrike" dirty="0">
                          <a:solidFill>
                            <a:srgbClr val="000000"/>
                          </a:solidFill>
                          <a:effectLst/>
                          <a:latin typeface="Calibri" panose="020F0502020204030204" pitchFamily="34" charset="0"/>
                        </a:rPr>
                        <a:t> </a:t>
                      </a:r>
                    </a:p>
                  </a:txBody>
                  <a:tcPr marL="9525" marR="9525" marT="952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IE" sz="1600" b="0" i="0" u="none" strike="noStrike">
                          <a:solidFill>
                            <a:srgbClr val="000000"/>
                          </a:solidFill>
                          <a:effectLst/>
                          <a:latin typeface="Calibri" panose="020F0502020204030204" pitchFamily="34" charset="0"/>
                        </a:rPr>
                        <a:t> </a:t>
                      </a:r>
                    </a:p>
                  </a:txBody>
                  <a:tcPr marL="9525" marR="9525" marT="952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GB" sz="1600" b="1" i="0" u="none" strike="noStrike" dirty="0">
                          <a:solidFill>
                            <a:srgbClr val="0070C0"/>
                          </a:solidFill>
                          <a:effectLst/>
                          <a:latin typeface="Arial" panose="020B0604020202020204" pitchFamily="34" charset="0"/>
                        </a:rPr>
                        <a:t>€11,704,800</a:t>
                      </a:r>
                      <a:endParaRPr lang="en-IE" sz="1600" b="1" i="0" u="none" strike="noStrike" dirty="0">
                        <a:solidFill>
                          <a:srgbClr val="0070C0"/>
                        </a:solidFill>
                        <a:effectLst/>
                        <a:latin typeface="Arial" panose="020B0604020202020204" pitchFamily="34" charset="0"/>
                      </a:endParaRPr>
                    </a:p>
                  </a:txBody>
                  <a:tcPr marL="9525" marR="9525" marT="952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IE" sz="1600" b="1" i="0" u="none" strike="noStrike" dirty="0">
                          <a:solidFill>
                            <a:srgbClr val="0070C0"/>
                          </a:solidFill>
                          <a:effectLst/>
                          <a:latin typeface="Arial" panose="020B0604020202020204" pitchFamily="34" charset="0"/>
                        </a:rPr>
                        <a:t>€11,509,600</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0"/>
                  </a:ext>
                </a:extLst>
              </a:tr>
              <a:tr h="465966">
                <a:tc>
                  <a:txBody>
                    <a:bodyPr/>
                    <a:lstStyle/>
                    <a:p>
                      <a:pPr marL="92075" indent="0" algn="l" fontAlgn="b"/>
                      <a:r>
                        <a:rPr lang="en-IE" sz="1600" b="1" i="0" u="none" strike="noStrike" dirty="0">
                          <a:solidFill>
                            <a:srgbClr val="0070C0"/>
                          </a:solidFill>
                          <a:effectLst/>
                          <a:latin typeface="Arial" panose="020B0604020202020204" pitchFamily="34" charset="0"/>
                        </a:rPr>
                        <a:t>Rates</a:t>
                      </a:r>
                    </a:p>
                  </a:txBody>
                  <a:tcPr marL="9525" marR="9525" marT="9522"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r" fontAlgn="b"/>
                      <a:r>
                        <a:rPr lang="en-IE" sz="1600" b="1" i="0" u="none" strike="noStrike" dirty="0">
                          <a:solidFill>
                            <a:srgbClr val="D95E00"/>
                          </a:solidFill>
                          <a:effectLst/>
                          <a:latin typeface="Arial" panose="020B0604020202020204" pitchFamily="34" charset="0"/>
                        </a:rPr>
                        <a:t> </a:t>
                      </a:r>
                    </a:p>
                  </a:txBody>
                  <a:tcPr marL="9525" marR="9525" marT="9522" marB="0" anchor="b">
                    <a:lnL>
                      <a:noFill/>
                    </a:lnL>
                    <a:lnR>
                      <a:noFill/>
                    </a:lnR>
                    <a:lnT>
                      <a:noFill/>
                    </a:lnT>
                    <a:lnB>
                      <a:noFill/>
                    </a:lnB>
                    <a:solidFill>
                      <a:srgbClr val="D9E1F2"/>
                    </a:solidFill>
                  </a:tcPr>
                </a:tc>
                <a:tc>
                  <a:txBody>
                    <a:bodyPr/>
                    <a:lstStyle/>
                    <a:p>
                      <a:pPr algn="r" fontAlgn="b"/>
                      <a:r>
                        <a:rPr lang="en-IE" sz="1600" b="1" i="0" u="none" strike="noStrike">
                          <a:solidFill>
                            <a:srgbClr val="D95E00"/>
                          </a:solidFill>
                          <a:effectLst/>
                          <a:latin typeface="Arial" panose="020B0604020202020204" pitchFamily="34" charset="0"/>
                        </a:rPr>
                        <a:t> </a:t>
                      </a:r>
                    </a:p>
                  </a:txBody>
                  <a:tcPr marL="9525" marR="9525" marT="9522" marB="0" anchor="b">
                    <a:lnL>
                      <a:noFill/>
                    </a:lnL>
                    <a:lnR>
                      <a:noFill/>
                    </a:lnR>
                    <a:lnT>
                      <a:noFill/>
                    </a:lnT>
                    <a:lnB>
                      <a:noFill/>
                    </a:lnB>
                    <a:solidFill>
                      <a:srgbClr val="D9E1F2"/>
                    </a:solidFill>
                  </a:tcPr>
                </a:tc>
                <a:tc>
                  <a:txBody>
                    <a:bodyPr/>
                    <a:lstStyle/>
                    <a:p>
                      <a:pPr algn="r" fontAlgn="b"/>
                      <a:r>
                        <a:rPr lang="en-GB" sz="1600" b="1" i="0" u="none" strike="noStrike" dirty="0">
                          <a:solidFill>
                            <a:srgbClr val="0070C0"/>
                          </a:solidFill>
                          <a:effectLst/>
                          <a:latin typeface="Arial" panose="020B0604020202020204" pitchFamily="34" charset="0"/>
                        </a:rPr>
                        <a:t>€153,170,200</a:t>
                      </a:r>
                      <a:endParaRPr lang="en-IE" sz="1600" b="1" i="0" u="none" strike="noStrike" dirty="0">
                        <a:solidFill>
                          <a:srgbClr val="0070C0"/>
                        </a:solidFill>
                        <a:effectLst/>
                        <a:latin typeface="Arial" panose="020B0604020202020204" pitchFamily="34" charset="0"/>
                      </a:endParaRPr>
                    </a:p>
                  </a:txBody>
                  <a:tcPr marL="9525" marR="9525" marT="9522" marB="0" anchor="b">
                    <a:lnL>
                      <a:noFill/>
                    </a:lnL>
                    <a:lnR>
                      <a:noFill/>
                    </a:lnR>
                    <a:lnT>
                      <a:noFill/>
                    </a:lnT>
                    <a:lnB>
                      <a:noFill/>
                    </a:lnB>
                    <a:solidFill>
                      <a:srgbClr val="D9E1F2"/>
                    </a:solidFill>
                  </a:tcPr>
                </a:tc>
                <a:tc>
                  <a:txBody>
                    <a:bodyPr/>
                    <a:lstStyle/>
                    <a:p>
                      <a:pPr algn="r" fontAlgn="b"/>
                      <a:r>
                        <a:rPr lang="en-IE" sz="1600" b="1" i="0" u="none" strike="noStrike" dirty="0">
                          <a:solidFill>
                            <a:srgbClr val="0070C0"/>
                          </a:solidFill>
                          <a:effectLst/>
                          <a:latin typeface="Arial" panose="020B0604020202020204" pitchFamily="34" charset="0"/>
                        </a:rPr>
                        <a:t>€145,432,500</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11"/>
                  </a:ext>
                </a:extLst>
              </a:tr>
              <a:tr h="465966">
                <a:tc>
                  <a:txBody>
                    <a:bodyPr/>
                    <a:lstStyle/>
                    <a:p>
                      <a:pPr marL="92075" indent="0" algn="l" fontAlgn="ctr"/>
                      <a:r>
                        <a:rPr lang="en-IE" sz="1600" b="1" i="0" u="none" strike="noStrike" dirty="0">
                          <a:solidFill>
                            <a:srgbClr val="FFFFFF"/>
                          </a:solidFill>
                          <a:effectLst/>
                          <a:latin typeface="Arial" panose="020B0604020202020204" pitchFamily="34" charset="0"/>
                        </a:rPr>
                        <a:t>Total</a:t>
                      </a:r>
                    </a:p>
                  </a:txBody>
                  <a:tcPr marL="9525" marR="9525" marT="952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1626F"/>
                    </a:solidFill>
                  </a:tcPr>
                </a:tc>
                <a:tc>
                  <a:txBody>
                    <a:bodyPr/>
                    <a:lstStyle/>
                    <a:p>
                      <a:pPr algn="r" fontAlgn="ctr"/>
                      <a:r>
                        <a:rPr lang="en-IE" sz="1600" b="1" i="0" u="none" strike="noStrike" dirty="0">
                          <a:solidFill>
                            <a:srgbClr val="FFFFFF"/>
                          </a:solidFill>
                          <a:effectLst/>
                          <a:latin typeface="Arial" panose="020B0604020202020204" pitchFamily="34" charset="0"/>
                        </a:rPr>
                        <a:t> </a:t>
                      </a:r>
                    </a:p>
                  </a:txBody>
                  <a:tcPr marL="9525" marR="9525" marT="9522" marB="0" anchor="ctr">
                    <a:lnL>
                      <a:noFill/>
                    </a:lnL>
                    <a:lnR>
                      <a:noFill/>
                    </a:lnR>
                    <a:lnT>
                      <a:noFill/>
                    </a:lnT>
                    <a:lnB w="6350" cap="flat" cmpd="sng" algn="ctr">
                      <a:solidFill>
                        <a:srgbClr val="000000"/>
                      </a:solidFill>
                      <a:prstDash val="solid"/>
                      <a:round/>
                      <a:headEnd type="none" w="med" len="med"/>
                      <a:tailEnd type="none" w="med" len="med"/>
                    </a:lnB>
                    <a:solidFill>
                      <a:srgbClr val="51626F"/>
                    </a:solidFill>
                  </a:tcPr>
                </a:tc>
                <a:tc>
                  <a:txBody>
                    <a:bodyPr/>
                    <a:lstStyle/>
                    <a:p>
                      <a:pPr algn="r" fontAlgn="ctr"/>
                      <a:r>
                        <a:rPr lang="en-IE" sz="1600" b="1" i="0" u="none" strike="noStrike">
                          <a:solidFill>
                            <a:srgbClr val="FFFFFF"/>
                          </a:solidFill>
                          <a:effectLst/>
                          <a:latin typeface="Arial" panose="020B0604020202020204" pitchFamily="34" charset="0"/>
                        </a:rPr>
                        <a:t> </a:t>
                      </a:r>
                    </a:p>
                  </a:txBody>
                  <a:tcPr marL="9525" marR="9525" marT="9522" marB="0" anchor="ctr">
                    <a:lnL>
                      <a:noFill/>
                    </a:lnL>
                    <a:lnR>
                      <a:noFill/>
                    </a:lnR>
                    <a:lnT>
                      <a:noFill/>
                    </a:lnT>
                    <a:lnB w="6350" cap="flat" cmpd="sng" algn="ctr">
                      <a:solidFill>
                        <a:srgbClr val="000000"/>
                      </a:solidFill>
                      <a:prstDash val="solid"/>
                      <a:round/>
                      <a:headEnd type="none" w="med" len="med"/>
                      <a:tailEnd type="none" w="med" len="med"/>
                    </a:lnB>
                    <a:solidFill>
                      <a:srgbClr val="51626F"/>
                    </a:solidFill>
                  </a:tcPr>
                </a:tc>
                <a:tc>
                  <a:txBody>
                    <a:bodyPr/>
                    <a:lstStyle/>
                    <a:p>
                      <a:pPr algn="r" fontAlgn="ctr"/>
                      <a:r>
                        <a:rPr lang="en-IE" sz="1600" b="1" i="0" u="none" strike="noStrike" dirty="0">
                          <a:solidFill>
                            <a:srgbClr val="FFFFFF"/>
                          </a:solidFill>
                          <a:effectLst/>
                          <a:latin typeface="Arial" panose="020B0604020202020204" pitchFamily="34" charset="0"/>
                        </a:rPr>
                        <a:t>€391,942,200</a:t>
                      </a:r>
                    </a:p>
                  </a:txBody>
                  <a:tcPr marL="9525" marR="9525" marT="9522" marB="0" anchor="ctr">
                    <a:lnL>
                      <a:noFill/>
                    </a:lnL>
                    <a:lnR>
                      <a:noFill/>
                    </a:lnR>
                    <a:lnT>
                      <a:noFill/>
                    </a:lnT>
                    <a:lnB w="6350" cap="flat" cmpd="sng" algn="ctr">
                      <a:solidFill>
                        <a:srgbClr val="000000"/>
                      </a:solidFill>
                      <a:prstDash val="solid"/>
                      <a:round/>
                      <a:headEnd type="none" w="med" len="med"/>
                      <a:tailEnd type="none" w="med" len="med"/>
                    </a:lnB>
                    <a:solidFill>
                      <a:srgbClr val="51626F"/>
                    </a:solidFill>
                  </a:tcPr>
                </a:tc>
                <a:tc>
                  <a:txBody>
                    <a:bodyPr/>
                    <a:lstStyle/>
                    <a:p>
                      <a:pPr algn="r" fontAlgn="ctr"/>
                      <a:r>
                        <a:rPr lang="en-IE" sz="1600" b="1" i="0" u="none" strike="noStrike" dirty="0">
                          <a:solidFill>
                            <a:srgbClr val="FFFFFF"/>
                          </a:solidFill>
                          <a:effectLst/>
                          <a:latin typeface="Arial" panose="020B0604020202020204" pitchFamily="34" charset="0"/>
                        </a:rPr>
                        <a:t>€338,321,100</a:t>
                      </a:r>
                    </a:p>
                  </a:txBody>
                  <a:tcPr marL="9525" marR="9525" marT="95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1626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4899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9D4AC-9B97-CA50-4B76-2211AE43326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40CD45-979E-0639-136B-DB8D1DCCACB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5" name="TextBox 5">
            <a:extLst>
              <a:ext uri="{FF2B5EF4-FFF2-40B4-BE49-F238E27FC236}">
                <a16:creationId xmlns:a16="http://schemas.microsoft.com/office/drawing/2014/main" id="{334272EB-7DEF-A852-045E-32140EAFF7FF}"/>
              </a:ext>
            </a:extLst>
          </p:cNvPr>
          <p:cNvSpPr txBox="1"/>
          <p:nvPr/>
        </p:nvSpPr>
        <p:spPr>
          <a:xfrm>
            <a:off x="1028700" y="257175"/>
            <a:ext cx="15912385" cy="1081002"/>
          </a:xfrm>
          <a:prstGeom prst="rect">
            <a:avLst/>
          </a:prstGeom>
        </p:spPr>
        <p:txBody>
          <a:bodyPr lIns="0" tIns="0" rIns="0" bIns="0" rtlCol="0" anchor="t">
            <a:spAutoFit/>
          </a:bodyPr>
          <a:lstStyle/>
          <a:p>
            <a:pPr marL="0" lvl="0" indent="0" algn="l">
              <a:lnSpc>
                <a:spcPts val="9600"/>
              </a:lnSpc>
              <a:spcBef>
                <a:spcPct val="0"/>
              </a:spcBef>
            </a:pPr>
            <a:r>
              <a:rPr lang="en-US" sz="5400" dirty="0">
                <a:solidFill>
                  <a:srgbClr val="51626F"/>
                </a:solidFill>
                <a:latin typeface="Arial Bold"/>
              </a:rPr>
              <a:t>Revenue Expenditure 2025 v2024</a:t>
            </a:r>
          </a:p>
        </p:txBody>
      </p:sp>
      <p:pic>
        <p:nvPicPr>
          <p:cNvPr id="4" name="Picture 3">
            <a:extLst>
              <a:ext uri="{FF2B5EF4-FFF2-40B4-BE49-F238E27FC236}">
                <a16:creationId xmlns:a16="http://schemas.microsoft.com/office/drawing/2014/main" id="{B5C5EE93-4BCF-12FB-9B6A-618B525C14DF}"/>
              </a:ext>
            </a:extLst>
          </p:cNvPr>
          <p:cNvPicPr>
            <a:picLocks noChangeAspect="1"/>
          </p:cNvPicPr>
          <p:nvPr/>
        </p:nvPicPr>
        <p:blipFill>
          <a:blip r:embed="rId3"/>
          <a:stretch>
            <a:fillRect/>
          </a:stretch>
        </p:blipFill>
        <p:spPr>
          <a:xfrm>
            <a:off x="961808" y="2552700"/>
            <a:ext cx="16364383" cy="4505325"/>
          </a:xfrm>
          <a:prstGeom prst="rect">
            <a:avLst/>
          </a:prstGeom>
        </p:spPr>
      </p:pic>
    </p:spTree>
    <p:extLst>
      <p:ext uri="{BB962C8B-B14F-4D97-AF65-F5344CB8AC3E}">
        <p14:creationId xmlns:p14="http://schemas.microsoft.com/office/powerpoint/2010/main" val="412516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1E9DB-CD6F-222C-741E-6711F80B1E4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E15539-D757-8DF6-D453-1D2FE4E8BC1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5" name="TextBox 5">
            <a:extLst>
              <a:ext uri="{FF2B5EF4-FFF2-40B4-BE49-F238E27FC236}">
                <a16:creationId xmlns:a16="http://schemas.microsoft.com/office/drawing/2014/main" id="{9E22469C-D04E-3004-2CBC-213D17891ECD}"/>
              </a:ext>
            </a:extLst>
          </p:cNvPr>
          <p:cNvSpPr txBox="1"/>
          <p:nvPr/>
        </p:nvSpPr>
        <p:spPr>
          <a:xfrm>
            <a:off x="1028700" y="257175"/>
            <a:ext cx="15912385" cy="1081002"/>
          </a:xfrm>
          <a:prstGeom prst="rect">
            <a:avLst/>
          </a:prstGeom>
        </p:spPr>
        <p:txBody>
          <a:bodyPr lIns="0" tIns="0" rIns="0" bIns="0" rtlCol="0" anchor="t">
            <a:spAutoFit/>
          </a:bodyPr>
          <a:lstStyle/>
          <a:p>
            <a:pPr marL="0" lvl="0" indent="0" algn="l">
              <a:lnSpc>
                <a:spcPts val="9600"/>
              </a:lnSpc>
              <a:spcBef>
                <a:spcPct val="0"/>
              </a:spcBef>
            </a:pPr>
            <a:r>
              <a:rPr lang="en-US" sz="5400" dirty="0">
                <a:solidFill>
                  <a:srgbClr val="51626F"/>
                </a:solidFill>
                <a:latin typeface="Arial Bold"/>
              </a:rPr>
              <a:t>Sources of Expenditure</a:t>
            </a:r>
          </a:p>
        </p:txBody>
      </p:sp>
      <p:graphicFrame>
        <p:nvGraphicFramePr>
          <p:cNvPr id="4" name="Chart 3">
            <a:extLst>
              <a:ext uri="{FF2B5EF4-FFF2-40B4-BE49-F238E27FC236}">
                <a16:creationId xmlns:a16="http://schemas.microsoft.com/office/drawing/2014/main" id="{C0E4AE80-EDB7-D223-B8AF-9385FE41F20C}"/>
              </a:ext>
            </a:extLst>
          </p:cNvPr>
          <p:cNvGraphicFramePr>
            <a:graphicFrameLocks noGrp="1"/>
          </p:cNvGraphicFramePr>
          <p:nvPr>
            <p:extLst>
              <p:ext uri="{D42A27DB-BD31-4B8C-83A1-F6EECF244321}">
                <p14:modId xmlns:p14="http://schemas.microsoft.com/office/powerpoint/2010/main" val="2431389972"/>
              </p:ext>
            </p:extLst>
          </p:nvPr>
        </p:nvGraphicFramePr>
        <p:xfrm>
          <a:off x="1581745" y="1790700"/>
          <a:ext cx="15124510" cy="7072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955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C7D27-561A-2F38-A667-5FE31F7E34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742E5B0-6326-D202-D6AA-E0A435137D4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5" name="TextBox 5">
            <a:extLst>
              <a:ext uri="{FF2B5EF4-FFF2-40B4-BE49-F238E27FC236}">
                <a16:creationId xmlns:a16="http://schemas.microsoft.com/office/drawing/2014/main" id="{BDEAB6B0-8389-4AD3-8B84-AEAD527469C5}"/>
              </a:ext>
            </a:extLst>
          </p:cNvPr>
          <p:cNvSpPr txBox="1"/>
          <p:nvPr/>
        </p:nvSpPr>
        <p:spPr>
          <a:xfrm>
            <a:off x="1028700" y="257175"/>
            <a:ext cx="15912385" cy="1081002"/>
          </a:xfrm>
          <a:prstGeom prst="rect">
            <a:avLst/>
          </a:prstGeom>
        </p:spPr>
        <p:txBody>
          <a:bodyPr lIns="0" tIns="0" rIns="0" bIns="0" rtlCol="0" anchor="t">
            <a:spAutoFit/>
          </a:bodyPr>
          <a:lstStyle/>
          <a:p>
            <a:pPr marL="0" lvl="0" indent="0" algn="l">
              <a:lnSpc>
                <a:spcPts val="9600"/>
              </a:lnSpc>
              <a:spcBef>
                <a:spcPct val="0"/>
              </a:spcBef>
            </a:pPr>
            <a:r>
              <a:rPr lang="en-US" sz="5400" dirty="0">
                <a:solidFill>
                  <a:srgbClr val="51626F"/>
                </a:solidFill>
                <a:latin typeface="Arial Bold"/>
              </a:rPr>
              <a:t>Revenue Income 2025 v 2024</a:t>
            </a:r>
          </a:p>
        </p:txBody>
      </p:sp>
      <p:pic>
        <p:nvPicPr>
          <p:cNvPr id="4" name="Picture 3">
            <a:extLst>
              <a:ext uri="{FF2B5EF4-FFF2-40B4-BE49-F238E27FC236}">
                <a16:creationId xmlns:a16="http://schemas.microsoft.com/office/drawing/2014/main" id="{DD3CEED1-0F3A-F1B5-C88B-754FC03DD2F5}"/>
              </a:ext>
            </a:extLst>
          </p:cNvPr>
          <p:cNvPicPr>
            <a:picLocks noChangeAspect="1"/>
          </p:cNvPicPr>
          <p:nvPr/>
        </p:nvPicPr>
        <p:blipFill>
          <a:blip r:embed="rId3"/>
          <a:stretch>
            <a:fillRect/>
          </a:stretch>
        </p:blipFill>
        <p:spPr>
          <a:xfrm>
            <a:off x="762000" y="2552700"/>
            <a:ext cx="16364383" cy="4505325"/>
          </a:xfrm>
          <a:prstGeom prst="rect">
            <a:avLst/>
          </a:prstGeom>
        </p:spPr>
      </p:pic>
    </p:spTree>
    <p:extLst>
      <p:ext uri="{BB962C8B-B14F-4D97-AF65-F5344CB8AC3E}">
        <p14:creationId xmlns:p14="http://schemas.microsoft.com/office/powerpoint/2010/main" val="45783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55676-C5CB-A7F7-4E33-CB12D208C5E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2187C72-1050-87C1-E7C0-3D9D5AC33AE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5" name="TextBox 5">
            <a:extLst>
              <a:ext uri="{FF2B5EF4-FFF2-40B4-BE49-F238E27FC236}">
                <a16:creationId xmlns:a16="http://schemas.microsoft.com/office/drawing/2014/main" id="{47048049-D04C-DE29-63E3-DA36EEC822BC}"/>
              </a:ext>
            </a:extLst>
          </p:cNvPr>
          <p:cNvSpPr txBox="1"/>
          <p:nvPr/>
        </p:nvSpPr>
        <p:spPr>
          <a:xfrm>
            <a:off x="1028700" y="257175"/>
            <a:ext cx="15912385" cy="1081002"/>
          </a:xfrm>
          <a:prstGeom prst="rect">
            <a:avLst/>
          </a:prstGeom>
        </p:spPr>
        <p:txBody>
          <a:bodyPr lIns="0" tIns="0" rIns="0" bIns="0" rtlCol="0" anchor="t">
            <a:spAutoFit/>
          </a:bodyPr>
          <a:lstStyle/>
          <a:p>
            <a:pPr marL="0" lvl="0" indent="0" algn="l">
              <a:lnSpc>
                <a:spcPts val="9600"/>
              </a:lnSpc>
              <a:spcBef>
                <a:spcPct val="0"/>
              </a:spcBef>
            </a:pPr>
            <a:r>
              <a:rPr lang="en-US" sz="5400" dirty="0">
                <a:solidFill>
                  <a:srgbClr val="51626F"/>
                </a:solidFill>
                <a:latin typeface="Arial Bold"/>
              </a:rPr>
              <a:t>Sources of Income</a:t>
            </a:r>
          </a:p>
        </p:txBody>
      </p:sp>
      <p:graphicFrame>
        <p:nvGraphicFramePr>
          <p:cNvPr id="3" name="Chart 2">
            <a:extLst>
              <a:ext uri="{FF2B5EF4-FFF2-40B4-BE49-F238E27FC236}">
                <a16:creationId xmlns:a16="http://schemas.microsoft.com/office/drawing/2014/main" id="{24AA54AC-51F3-2ED3-19D6-D62CCB5EA3B5}"/>
              </a:ext>
            </a:extLst>
          </p:cNvPr>
          <p:cNvGraphicFramePr>
            <a:graphicFrameLocks noGrp="1"/>
          </p:cNvGraphicFramePr>
          <p:nvPr>
            <p:extLst>
              <p:ext uri="{D42A27DB-BD31-4B8C-83A1-F6EECF244321}">
                <p14:modId xmlns:p14="http://schemas.microsoft.com/office/powerpoint/2010/main" val="3640020497"/>
              </p:ext>
            </p:extLst>
          </p:nvPr>
        </p:nvGraphicFramePr>
        <p:xfrm>
          <a:off x="3353668" y="1790700"/>
          <a:ext cx="11262447" cy="7530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974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574CD-2D57-C91B-81F5-5781AFE72CB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20AFE7E-4E8D-F538-4388-D3F28C8C90F2}"/>
              </a:ext>
            </a:extLst>
          </p:cNvPr>
          <p:cNvSpPr/>
          <p:nvPr/>
        </p:nvSpPr>
        <p:spPr>
          <a:xfrm>
            <a:off x="-1706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grpSp>
        <p:nvGrpSpPr>
          <p:cNvPr id="3" name="Group 3">
            <a:extLst>
              <a:ext uri="{FF2B5EF4-FFF2-40B4-BE49-F238E27FC236}">
                <a16:creationId xmlns:a16="http://schemas.microsoft.com/office/drawing/2014/main" id="{B4D5B3E0-07F9-FF9A-AA51-2A3377541744}"/>
              </a:ext>
            </a:extLst>
          </p:cNvPr>
          <p:cNvGrpSpPr/>
          <p:nvPr/>
        </p:nvGrpSpPr>
        <p:grpSpPr>
          <a:xfrm>
            <a:off x="2258312" y="3093886"/>
            <a:ext cx="13771375" cy="4156379"/>
            <a:chOff x="0" y="76200"/>
            <a:chExt cx="18361834" cy="5541838"/>
          </a:xfrm>
        </p:grpSpPr>
        <p:sp>
          <p:nvSpPr>
            <p:cNvPr id="4" name="TextBox 4">
              <a:extLst>
                <a:ext uri="{FF2B5EF4-FFF2-40B4-BE49-F238E27FC236}">
                  <a16:creationId xmlns:a16="http://schemas.microsoft.com/office/drawing/2014/main" id="{E9051E86-E723-898A-62D2-BB4F0E0F70F2}"/>
                </a:ext>
              </a:extLst>
            </p:cNvPr>
            <p:cNvSpPr txBox="1"/>
            <p:nvPr/>
          </p:nvSpPr>
          <p:spPr>
            <a:xfrm>
              <a:off x="0" y="76200"/>
              <a:ext cx="18361834" cy="1447800"/>
            </a:xfrm>
            <a:prstGeom prst="rect">
              <a:avLst/>
            </a:prstGeom>
          </p:spPr>
          <p:txBody>
            <a:bodyPr lIns="0" tIns="0" rIns="0" bIns="0" rtlCol="0" anchor="t">
              <a:spAutoFit/>
            </a:bodyPr>
            <a:lstStyle/>
            <a:p>
              <a:pPr marL="0" lvl="0" indent="0" algn="ctr">
                <a:lnSpc>
                  <a:spcPts val="8250"/>
                </a:lnSpc>
              </a:pPr>
              <a:endParaRPr lang="en-US" sz="7500" dirty="0">
                <a:solidFill>
                  <a:srgbClr val="51626F"/>
                </a:solidFill>
                <a:latin typeface="Gotham Bold"/>
              </a:endParaRPr>
            </a:p>
          </p:txBody>
        </p:sp>
        <p:sp>
          <p:nvSpPr>
            <p:cNvPr id="5" name="TextBox 5">
              <a:extLst>
                <a:ext uri="{FF2B5EF4-FFF2-40B4-BE49-F238E27FC236}">
                  <a16:creationId xmlns:a16="http://schemas.microsoft.com/office/drawing/2014/main" id="{6C00D5ED-6CF6-D26A-FE14-C435C1CD6CFE}"/>
                </a:ext>
              </a:extLst>
            </p:cNvPr>
            <p:cNvSpPr txBox="1"/>
            <p:nvPr/>
          </p:nvSpPr>
          <p:spPr>
            <a:xfrm>
              <a:off x="0" y="2202753"/>
              <a:ext cx="18361834" cy="568789"/>
            </a:xfrm>
            <a:prstGeom prst="rect">
              <a:avLst/>
            </a:prstGeom>
          </p:spPr>
          <p:txBody>
            <a:bodyPr lIns="0" tIns="0" rIns="0" bIns="0" rtlCol="0" anchor="t">
              <a:spAutoFit/>
            </a:bodyPr>
            <a:lstStyle/>
            <a:p>
              <a:pPr marL="0" lvl="0" indent="0" algn="ctr">
                <a:lnSpc>
                  <a:spcPts val="3080"/>
                </a:lnSpc>
              </a:pPr>
              <a:r>
                <a:rPr lang="en-US" sz="4400" dirty="0">
                  <a:solidFill>
                    <a:srgbClr val="51626F"/>
                  </a:solidFill>
                  <a:latin typeface="Arial"/>
                </a:rPr>
                <a:t>Director of Housing, Social &amp; Community Development</a:t>
              </a:r>
            </a:p>
          </p:txBody>
        </p:sp>
        <p:sp>
          <p:nvSpPr>
            <p:cNvPr id="7" name="AutoShape 7">
              <a:extLst>
                <a:ext uri="{FF2B5EF4-FFF2-40B4-BE49-F238E27FC236}">
                  <a16:creationId xmlns:a16="http://schemas.microsoft.com/office/drawing/2014/main" id="{6F163BB1-29A5-FA53-D168-9F9C22002C94}"/>
                </a:ext>
              </a:extLst>
            </p:cNvPr>
            <p:cNvSpPr/>
            <p:nvPr/>
          </p:nvSpPr>
          <p:spPr>
            <a:xfrm>
              <a:off x="740999" y="5605338"/>
              <a:ext cx="16879836" cy="12700"/>
            </a:xfrm>
            <a:prstGeom prst="rect">
              <a:avLst/>
            </a:prstGeom>
            <a:solidFill>
              <a:srgbClr val="000000"/>
            </a:solidFill>
          </p:spPr>
          <p:txBody>
            <a:bodyPr/>
            <a:lstStyle/>
            <a:p>
              <a:endParaRPr lang="en-IE"/>
            </a:p>
          </p:txBody>
        </p:sp>
      </p:grpSp>
    </p:spTree>
    <p:extLst>
      <p:ext uri="{BB962C8B-B14F-4D97-AF65-F5344CB8AC3E}">
        <p14:creationId xmlns:p14="http://schemas.microsoft.com/office/powerpoint/2010/main" val="205707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75DE3-C426-313C-EBEB-97FD4B1A41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00ACAFF-8131-9805-10A6-CD922ACE3B8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5" name="TextBox 5">
            <a:extLst>
              <a:ext uri="{FF2B5EF4-FFF2-40B4-BE49-F238E27FC236}">
                <a16:creationId xmlns:a16="http://schemas.microsoft.com/office/drawing/2014/main" id="{37BBBB67-873B-2667-CB9D-3D691D6978B1}"/>
              </a:ext>
            </a:extLst>
          </p:cNvPr>
          <p:cNvSpPr txBox="1"/>
          <p:nvPr/>
        </p:nvSpPr>
        <p:spPr>
          <a:xfrm>
            <a:off x="1028700" y="257175"/>
            <a:ext cx="15912385" cy="1081002"/>
          </a:xfrm>
          <a:prstGeom prst="rect">
            <a:avLst/>
          </a:prstGeom>
        </p:spPr>
        <p:txBody>
          <a:bodyPr lIns="0" tIns="0" rIns="0" bIns="0" rtlCol="0" anchor="t">
            <a:spAutoFit/>
          </a:bodyPr>
          <a:lstStyle/>
          <a:p>
            <a:pPr marL="0" lvl="0" indent="0" algn="l">
              <a:lnSpc>
                <a:spcPts val="9600"/>
              </a:lnSpc>
              <a:spcBef>
                <a:spcPct val="0"/>
              </a:spcBef>
            </a:pPr>
            <a:r>
              <a:rPr lang="en-US" sz="5400" dirty="0">
                <a:solidFill>
                  <a:srgbClr val="51626F"/>
                </a:solidFill>
                <a:latin typeface="Arial Bold"/>
              </a:rPr>
              <a:t>Division A: Housing</a:t>
            </a:r>
          </a:p>
        </p:txBody>
      </p:sp>
      <p:sp>
        <p:nvSpPr>
          <p:cNvPr id="6" name="Content Placeholder 2">
            <a:extLst>
              <a:ext uri="{FF2B5EF4-FFF2-40B4-BE49-F238E27FC236}">
                <a16:creationId xmlns:a16="http://schemas.microsoft.com/office/drawing/2014/main" id="{3B7D6104-8931-2EC9-7549-EC3DE3B4265B}"/>
              </a:ext>
            </a:extLst>
          </p:cNvPr>
          <p:cNvSpPr txBox="1">
            <a:spLocks/>
          </p:cNvSpPr>
          <p:nvPr/>
        </p:nvSpPr>
        <p:spPr>
          <a:xfrm>
            <a:off x="685800" y="1943100"/>
            <a:ext cx="14233525" cy="70063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defRPr/>
            </a:pPr>
            <a:r>
              <a:rPr lang="en-US" altLang="en-US" sz="2400" b="1" dirty="0">
                <a:latin typeface="Arial" panose="020B0604020202020204" pitchFamily="34" charset="0"/>
                <a:cs typeface="Arial" panose="020B0604020202020204" pitchFamily="34" charset="0"/>
              </a:rPr>
              <a:t>Expenditure of €</a:t>
            </a:r>
            <a:r>
              <a:rPr lang="en-IE" sz="2400" b="1" dirty="0">
                <a:latin typeface="Arial" panose="020B0604020202020204" pitchFamily="34" charset="0"/>
                <a:ea typeface="Calibri" panose="020F0502020204030204" pitchFamily="34" charset="0"/>
                <a:cs typeface="Arial" panose="020B0604020202020204" pitchFamily="34" charset="0"/>
              </a:rPr>
              <a:t>174,288,000</a:t>
            </a:r>
            <a:r>
              <a:rPr lang="en-US" altLang="en-US" sz="2400" b="1" dirty="0">
                <a:latin typeface="Arial" panose="020B0604020202020204" pitchFamily="34" charset="0"/>
                <a:cs typeface="Arial" panose="020B0604020202020204" pitchFamily="34" charset="0"/>
              </a:rPr>
              <a:t> proposed for  2025 (Increase of €41.013,000 on 2024)</a:t>
            </a:r>
          </a:p>
          <a:p>
            <a:pPr marL="269875" indent="-269875">
              <a:spcBef>
                <a:spcPts val="500"/>
              </a:spcBef>
              <a:buClr>
                <a:srgbClr val="231F20"/>
              </a:buClr>
              <a:buSzPts val="1200"/>
              <a:buFont typeface="Wingdings" panose="05000000000000000000" pitchFamily="2" charset="2"/>
              <a:buChar char="ü"/>
              <a:defRPr/>
            </a:pPr>
            <a:r>
              <a:rPr lang="en-US" altLang="en-US" sz="2400" dirty="0">
                <a:latin typeface="Arial" panose="020B0604020202020204" pitchFamily="34" charset="0"/>
                <a:ea typeface="Symbol" panose="05050102010706020507" pitchFamily="18" charset="2"/>
                <a:cs typeface="Arial" panose="020B0604020202020204" pitchFamily="34" charset="0"/>
              </a:rPr>
              <a:t>€104,567,500: for the provision of AHB, RAS and Leased properties</a:t>
            </a:r>
            <a:endParaRPr lang="en-IE" altLang="en-US" sz="2400" dirty="0">
              <a:latin typeface="Arial" panose="020B0604020202020204" pitchFamily="34" charset="0"/>
              <a:ea typeface="Symbol" panose="05050102010706020507" pitchFamily="18" charset="2"/>
              <a:cs typeface="Arial" panose="020B0604020202020204" pitchFamily="34" charset="0"/>
            </a:endParaRPr>
          </a:p>
          <a:p>
            <a:pPr marL="269875" indent="-269875">
              <a:spcBef>
                <a:spcPts val="500"/>
              </a:spcBef>
              <a:buClr>
                <a:srgbClr val="231F20"/>
              </a:buClr>
              <a:buSzPts val="1200"/>
              <a:buFont typeface="Wingdings" panose="05000000000000000000" pitchFamily="2" charset="2"/>
              <a:buChar char="ü"/>
              <a:defRPr/>
            </a:pPr>
            <a:r>
              <a:rPr lang="en-US" altLang="en-US" sz="2400" dirty="0">
                <a:latin typeface="Arial" panose="020B0604020202020204" pitchFamily="34" charset="0"/>
                <a:ea typeface="Symbol" panose="05050102010706020507" pitchFamily="18" charset="2"/>
                <a:cs typeface="Arial" panose="020B0604020202020204" pitchFamily="34" charset="0"/>
              </a:rPr>
              <a:t>€21,894,100: maintenance of over 10,000 homes including €7,799,000 for re-lets/rightsizing transfers &amp; €2,000,000 transfer to the planned maintenance </a:t>
            </a:r>
            <a:r>
              <a:rPr lang="en-US" altLang="en-US" sz="2400" dirty="0" err="1">
                <a:latin typeface="Arial" panose="020B0604020202020204" pitchFamily="34" charset="0"/>
                <a:ea typeface="Symbol" panose="05050102010706020507" pitchFamily="18" charset="2"/>
                <a:cs typeface="Arial" panose="020B0604020202020204" pitchFamily="34" charset="0"/>
              </a:rPr>
              <a:t>programme</a:t>
            </a:r>
            <a:r>
              <a:rPr lang="en-US" altLang="en-US" sz="2400" dirty="0">
                <a:latin typeface="Arial" panose="020B0604020202020204" pitchFamily="34" charset="0"/>
                <a:ea typeface="Symbol" panose="05050102010706020507" pitchFamily="18" charset="2"/>
                <a:cs typeface="Arial" panose="020B0604020202020204" pitchFamily="34" charset="0"/>
              </a:rPr>
              <a:t> fund</a:t>
            </a:r>
          </a:p>
          <a:p>
            <a:pPr marL="269875" indent="-269875">
              <a:spcBef>
                <a:spcPts val="500"/>
              </a:spcBef>
              <a:buClr>
                <a:srgbClr val="231F20"/>
              </a:buClr>
              <a:buSzPts val="1200"/>
              <a:buFont typeface="Wingdings" panose="05000000000000000000" pitchFamily="2" charset="2"/>
              <a:buChar char="ü"/>
              <a:defRPr/>
            </a:pPr>
            <a:r>
              <a:rPr lang="en-US" altLang="en-US" sz="2400" dirty="0">
                <a:latin typeface="Arial" panose="020B0604020202020204" pitchFamily="34" charset="0"/>
                <a:ea typeface="Symbol" panose="05050102010706020507" pitchFamily="18" charset="2"/>
                <a:cs typeface="Arial" panose="020B0604020202020204" pitchFamily="34" charset="0"/>
              </a:rPr>
              <a:t>€12,880,600: supporting housing strategy, construction and delivery including Part V</a:t>
            </a:r>
          </a:p>
          <a:p>
            <a:pPr marL="269875" indent="-269875">
              <a:spcBef>
                <a:spcPts val="500"/>
              </a:spcBef>
              <a:buClr>
                <a:srgbClr val="231F20"/>
              </a:buClr>
              <a:buSzPts val="1200"/>
              <a:buFont typeface="Wingdings" panose="05000000000000000000" pitchFamily="2" charset="2"/>
              <a:buChar char="ü"/>
              <a:defRPr/>
            </a:pPr>
            <a:r>
              <a:rPr lang="en-IE" altLang="en-US" sz="2400" dirty="0">
                <a:latin typeface="Arial" panose="020B0604020202020204" pitchFamily="34" charset="0"/>
                <a:ea typeface="Symbol" panose="05050102010706020507" pitchFamily="18" charset="2"/>
                <a:cs typeface="Arial" panose="020B0604020202020204" pitchFamily="34" charset="0"/>
              </a:rPr>
              <a:t>€6,970,900: for homeless services provided directly and with DRHE</a:t>
            </a:r>
          </a:p>
          <a:p>
            <a:pPr marL="269875" indent="-269875">
              <a:spcBef>
                <a:spcPts val="500"/>
              </a:spcBef>
              <a:buClr>
                <a:srgbClr val="231F20"/>
              </a:buClr>
              <a:buSzPts val="1200"/>
              <a:buFont typeface="Wingdings" panose="05000000000000000000" pitchFamily="2" charset="2"/>
              <a:buChar char="ü"/>
              <a:defRPr/>
            </a:pPr>
            <a:r>
              <a:rPr lang="en-US" altLang="en-US" sz="2400" dirty="0">
                <a:latin typeface="Arial" panose="020B0604020202020204" pitchFamily="34" charset="0"/>
                <a:ea typeface="Symbol" panose="05050102010706020507" pitchFamily="18" charset="2"/>
                <a:cs typeface="Arial" panose="020B0604020202020204" pitchFamily="34" charset="0"/>
              </a:rPr>
              <a:t>€7,296,400: housing grants &amp; supports for disabled/older persons and </a:t>
            </a:r>
            <a:r>
              <a:rPr lang="en-US" altLang="en-US" sz="2400" dirty="0" err="1">
                <a:latin typeface="Arial" panose="020B0604020202020204" pitchFamily="34" charset="0"/>
                <a:ea typeface="Symbol" panose="05050102010706020507" pitchFamily="18" charset="2"/>
                <a:cs typeface="Arial" panose="020B0604020202020204" pitchFamily="34" charset="0"/>
              </a:rPr>
              <a:t>Travellers</a:t>
            </a:r>
            <a:endParaRPr lang="en-US" altLang="en-US" sz="2400" dirty="0">
              <a:latin typeface="Arial" panose="020B0604020202020204" pitchFamily="34" charset="0"/>
              <a:ea typeface="Symbol" panose="05050102010706020507" pitchFamily="18" charset="2"/>
              <a:cs typeface="Arial" panose="020B0604020202020204" pitchFamily="34" charset="0"/>
            </a:endParaRPr>
          </a:p>
          <a:p>
            <a:pPr marL="269875" indent="-269875">
              <a:spcBef>
                <a:spcPts val="500"/>
              </a:spcBef>
              <a:buClr>
                <a:srgbClr val="231F20"/>
              </a:buClr>
              <a:buSzPts val="1200"/>
              <a:buFont typeface="Wingdings" panose="05000000000000000000" pitchFamily="2" charset="2"/>
              <a:buChar char="ü"/>
              <a:defRPr/>
            </a:pPr>
            <a:r>
              <a:rPr lang="en-US" altLang="en-US" sz="2400" dirty="0">
                <a:latin typeface="Arial" panose="020B0604020202020204" pitchFamily="34" charset="0"/>
                <a:ea typeface="Symbol" panose="05050102010706020507" pitchFamily="18" charset="2"/>
                <a:cs typeface="Arial" panose="020B0604020202020204" pitchFamily="34" charset="0"/>
              </a:rPr>
              <a:t>€6,027,900: loans &amp; rents assessment (including debt management)</a:t>
            </a:r>
            <a:endParaRPr lang="en-IE" altLang="en-US" sz="2400" dirty="0">
              <a:latin typeface="Arial" panose="020B0604020202020204" pitchFamily="34" charset="0"/>
              <a:ea typeface="Symbol" panose="05050102010706020507" pitchFamily="18" charset="2"/>
              <a:cs typeface="Arial" panose="020B0604020202020204" pitchFamily="34" charset="0"/>
            </a:endParaRPr>
          </a:p>
          <a:p>
            <a:pPr marL="269875" indent="-269875">
              <a:spcBef>
                <a:spcPts val="500"/>
              </a:spcBef>
              <a:buClr>
                <a:srgbClr val="231F20"/>
              </a:buClr>
              <a:buSzPts val="1200"/>
              <a:buFont typeface="Wingdings" panose="05000000000000000000" pitchFamily="2" charset="2"/>
              <a:buChar char="ü"/>
              <a:defRPr/>
            </a:pPr>
            <a:r>
              <a:rPr lang="en-US" altLang="en-US" sz="2400" dirty="0">
                <a:latin typeface="Arial" panose="020B0604020202020204" pitchFamily="34" charset="0"/>
                <a:ea typeface="Symbol" panose="05050102010706020507" pitchFamily="18" charset="2"/>
                <a:cs typeface="Arial" panose="020B0604020202020204" pitchFamily="34" charset="0"/>
              </a:rPr>
              <a:t>€5,980,000: estate &amp; tenancy management including housing welfare supports</a:t>
            </a:r>
            <a:endParaRPr lang="en-IE" altLang="en-US" sz="2400" dirty="0">
              <a:latin typeface="Arial" panose="020B0604020202020204" pitchFamily="34" charset="0"/>
              <a:ea typeface="Symbol" panose="05050102010706020507" pitchFamily="18" charset="2"/>
              <a:cs typeface="Arial" panose="020B0604020202020204" pitchFamily="34" charset="0"/>
            </a:endParaRPr>
          </a:p>
          <a:p>
            <a:pPr marL="269875" indent="-269875">
              <a:spcBef>
                <a:spcPts val="500"/>
              </a:spcBef>
              <a:buClr>
                <a:srgbClr val="231F20"/>
              </a:buClr>
              <a:buSzPts val="1200"/>
              <a:buFont typeface="Wingdings" panose="05000000000000000000" pitchFamily="2" charset="2"/>
              <a:buChar char="ü"/>
              <a:defRPr/>
            </a:pPr>
            <a:r>
              <a:rPr lang="en-US" altLang="en-US" sz="2400" dirty="0">
                <a:latin typeface="Arial" panose="020B0604020202020204" pitchFamily="34" charset="0"/>
                <a:ea typeface="Symbol" panose="05050102010706020507" pitchFamily="18" charset="2"/>
                <a:cs typeface="Arial" panose="020B0604020202020204" pitchFamily="34" charset="0"/>
              </a:rPr>
              <a:t>€1,663,000: private rented inspections</a:t>
            </a:r>
          </a:p>
          <a:p>
            <a:pPr marL="269875" indent="-269875">
              <a:spcBef>
                <a:spcPts val="500"/>
              </a:spcBef>
              <a:buClr>
                <a:srgbClr val="231F20"/>
              </a:buClr>
              <a:buSzPts val="1200"/>
              <a:buFont typeface="Wingdings" panose="05000000000000000000" pitchFamily="2" charset="2"/>
              <a:buChar char="ü"/>
              <a:defRPr/>
            </a:pPr>
            <a:r>
              <a:rPr lang="en-US" altLang="en-US" sz="2400" dirty="0">
                <a:latin typeface="Arial" panose="020B0604020202020204" pitchFamily="34" charset="0"/>
                <a:ea typeface="Symbol" panose="05050102010706020507" pitchFamily="18" charset="2"/>
                <a:cs typeface="Arial" panose="020B0604020202020204" pitchFamily="34" charset="0"/>
              </a:rPr>
              <a:t>€2,818,900 for vacant property refurbishment grants</a:t>
            </a:r>
            <a:br>
              <a:rPr lang="en-US" altLang="en-US" sz="2400" dirty="0">
                <a:latin typeface="Arial" panose="020B0604020202020204" pitchFamily="34" charset="0"/>
                <a:ea typeface="Symbol" panose="05050102010706020507" pitchFamily="18" charset="2"/>
                <a:cs typeface="Arial" panose="020B0604020202020204" pitchFamily="34" charset="0"/>
              </a:rPr>
            </a:br>
            <a:endParaRPr lang="en-IE" altLang="en-US" sz="2400" dirty="0">
              <a:latin typeface="Arial" panose="020B0604020202020204" pitchFamily="34" charset="0"/>
              <a:ea typeface="Symbol" panose="05050102010706020507" pitchFamily="18" charset="2"/>
              <a:cs typeface="Arial" panose="020B0604020202020204" pitchFamily="34" charset="0"/>
            </a:endParaRPr>
          </a:p>
          <a:p>
            <a:pPr>
              <a:spcBef>
                <a:spcPts val="500"/>
              </a:spcBef>
              <a:buFont typeface="Wingdings" panose="05000000000000000000" pitchFamily="2" charset="2"/>
              <a:buNone/>
              <a:defRPr/>
            </a:pPr>
            <a:r>
              <a:rPr lang="en-US" altLang="en-US" sz="2400" b="1" dirty="0">
                <a:latin typeface="Arial" panose="020B0604020202020204" pitchFamily="34" charset="0"/>
                <a:cs typeface="Arial" panose="020B0604020202020204" pitchFamily="34" charset="0"/>
              </a:rPr>
              <a:t>Income of </a:t>
            </a:r>
            <a:r>
              <a:rPr lang="en-IE" altLang="en-US" sz="2400" b="1" dirty="0">
                <a:latin typeface="Arial" panose="020B0604020202020204" pitchFamily="34" charset="0"/>
                <a:cs typeface="Arial" panose="020B0604020202020204" pitchFamily="34" charset="0"/>
              </a:rPr>
              <a:t>€164,429,000 projected for 2024 (Increase of €42,162,300 on 2024):</a:t>
            </a:r>
          </a:p>
          <a:p>
            <a:pPr marL="269875" indent="-269875">
              <a:spcBef>
                <a:spcPts val="500"/>
              </a:spcBef>
              <a:buClr>
                <a:srgbClr val="231F20"/>
              </a:buClr>
              <a:buSzPts val="1200"/>
              <a:buFont typeface="Wingdings" panose="05000000000000000000" pitchFamily="2" charset="2"/>
              <a:buChar char="ü"/>
              <a:defRPr/>
            </a:pPr>
            <a:r>
              <a:rPr lang="en-IE" altLang="en-US" sz="2400" dirty="0">
                <a:latin typeface="Arial" panose="020B0604020202020204" pitchFamily="34" charset="0"/>
                <a:cs typeface="Arial" panose="020B0604020202020204" pitchFamily="34" charset="0"/>
              </a:rPr>
              <a:t>DHLGH funding: €103,056,600 for AHB /RAS/ Leasing  supply in addition to funding for: Re-lets, Traveller accommodation, housing grants, private inspections etc. Projected combined rental income of €40,261,400</a:t>
            </a:r>
          </a:p>
          <a:p>
            <a:endParaRPr lang="en-IE" dirty="0"/>
          </a:p>
        </p:txBody>
      </p:sp>
      <p:pic>
        <p:nvPicPr>
          <p:cNvPr id="7" name="Picture 6" descr="A sign in front of a building&#10;&#10;Description automatically generated">
            <a:extLst>
              <a:ext uri="{FF2B5EF4-FFF2-40B4-BE49-F238E27FC236}">
                <a16:creationId xmlns:a16="http://schemas.microsoft.com/office/drawing/2014/main" id="{662A479A-02F6-E791-B398-011C0C7D8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8792" y="3261537"/>
            <a:ext cx="4158585" cy="4244163"/>
          </a:xfrm>
          <a:prstGeom prst="rect">
            <a:avLst/>
          </a:prstGeom>
        </p:spPr>
      </p:pic>
    </p:spTree>
    <p:extLst>
      <p:ext uri="{BB962C8B-B14F-4D97-AF65-F5344CB8AC3E}">
        <p14:creationId xmlns:p14="http://schemas.microsoft.com/office/powerpoint/2010/main" val="80236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B090-2E1C-CC08-786E-47C16392DCC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13009A5-0144-7F86-DAB8-F8B2CF86B0F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5" name="TextBox 5">
            <a:extLst>
              <a:ext uri="{FF2B5EF4-FFF2-40B4-BE49-F238E27FC236}">
                <a16:creationId xmlns:a16="http://schemas.microsoft.com/office/drawing/2014/main" id="{58043334-7985-36B5-65E8-23C2E43B3D06}"/>
              </a:ext>
            </a:extLst>
          </p:cNvPr>
          <p:cNvSpPr txBox="1"/>
          <p:nvPr/>
        </p:nvSpPr>
        <p:spPr>
          <a:xfrm>
            <a:off x="651681" y="297448"/>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solidFill>
                  <a:srgbClr val="51626F"/>
                </a:solidFill>
                <a:latin typeface="Arial Bold"/>
              </a:rPr>
              <a:t>Parts of Division D, F &amp; G Social &amp; Community Development</a:t>
            </a:r>
          </a:p>
        </p:txBody>
      </p:sp>
      <p:sp>
        <p:nvSpPr>
          <p:cNvPr id="3" name="Content Placeholder 2">
            <a:extLst>
              <a:ext uri="{FF2B5EF4-FFF2-40B4-BE49-F238E27FC236}">
                <a16:creationId xmlns:a16="http://schemas.microsoft.com/office/drawing/2014/main" id="{1CC0C88A-757D-7441-6A9D-256E97B512FD}"/>
              </a:ext>
            </a:extLst>
          </p:cNvPr>
          <p:cNvSpPr txBox="1">
            <a:spLocks/>
          </p:cNvSpPr>
          <p:nvPr/>
        </p:nvSpPr>
        <p:spPr>
          <a:xfrm>
            <a:off x="677839" y="1866900"/>
            <a:ext cx="15163800" cy="723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en-IE" altLang="en-US" sz="2400" b="1" dirty="0">
                <a:latin typeface="Arial" panose="020B0604020202020204" pitchFamily="34" charset="0"/>
                <a:cs typeface="Arial" panose="020B0604020202020204" pitchFamily="34" charset="0"/>
              </a:rPr>
              <a:t>Division D-Community Development, Sports, Interagency &amp; Social Inclusion Programme</a:t>
            </a:r>
          </a:p>
          <a:p>
            <a:pPr>
              <a:spcBef>
                <a:spcPts val="500"/>
              </a:spcBef>
              <a:buClr>
                <a:schemeClr val="tx2"/>
              </a:buClr>
              <a:buSzPct val="100000"/>
              <a:defRPr/>
            </a:pPr>
            <a:r>
              <a:rPr lang="en-IE" altLang="en-US" sz="2400" dirty="0">
                <a:latin typeface="Arial" panose="020B0604020202020204" pitchFamily="34" charset="0"/>
                <a:cs typeface="Arial" panose="020B0604020202020204" pitchFamily="34" charset="0"/>
              </a:rPr>
              <a:t>€3,536,800: </a:t>
            </a:r>
            <a:r>
              <a:rPr lang="en-IE" sz="2400" dirty="0">
                <a:latin typeface="Arial" panose="020B0604020202020204" pitchFamily="34" charset="0"/>
                <a:ea typeface="Calibri" panose="020F0502020204030204" pitchFamily="34" charset="0"/>
                <a:cs typeface="Arial" panose="020B0604020202020204" pitchFamily="34" charset="0"/>
              </a:rPr>
              <a:t>Social Inclusion and Community Activation Programme  (</a:t>
            </a:r>
            <a:r>
              <a:rPr lang="en-IE" altLang="en-US" sz="2400" dirty="0">
                <a:latin typeface="Arial" panose="020B0604020202020204" pitchFamily="34" charset="0"/>
                <a:cs typeface="Arial" panose="020B0604020202020204" pitchFamily="34" charset="0"/>
              </a:rPr>
              <a:t>SICAP)</a:t>
            </a:r>
          </a:p>
          <a:p>
            <a:pPr>
              <a:spcBef>
                <a:spcPts val="500"/>
              </a:spcBef>
              <a:buClr>
                <a:schemeClr val="tx2"/>
              </a:buClr>
              <a:buSzPct val="100000"/>
              <a:defRPr/>
            </a:pPr>
            <a:r>
              <a:rPr lang="en-US" altLang="en-US" sz="2400" dirty="0">
                <a:latin typeface="Arial" panose="020B0604020202020204" pitchFamily="34" charset="0"/>
                <a:ea typeface="Symbol" panose="05050102010706020507" pitchFamily="18" charset="2"/>
                <a:cs typeface="Arial" panose="020B0604020202020204" pitchFamily="34" charset="0"/>
              </a:rPr>
              <a:t>€</a:t>
            </a:r>
            <a:r>
              <a:rPr lang="en-IE" altLang="en-US" sz="2400" dirty="0">
                <a:latin typeface="Arial" panose="020B0604020202020204" pitchFamily="34" charset="0"/>
                <a:cs typeface="Arial" panose="020B0604020202020204" pitchFamily="34" charset="0"/>
              </a:rPr>
              <a:t>1,403,100: Social Inclusion, interagency, younger and older person’s initiatives, integration and              €75,000 to support establishment of the new Local Community Safety Partnership</a:t>
            </a:r>
            <a:endParaRPr lang="en-IE" altLang="en-US" sz="2400" dirty="0">
              <a:latin typeface="Arial" panose="020B0604020202020204" pitchFamily="34" charset="0"/>
              <a:ea typeface="Symbol" panose="05050102010706020507" pitchFamily="18" charset="2"/>
              <a:cs typeface="Arial" panose="020B0604020202020204" pitchFamily="34" charset="0"/>
            </a:endParaRPr>
          </a:p>
          <a:p>
            <a:pPr>
              <a:spcBef>
                <a:spcPts val="500"/>
              </a:spcBef>
              <a:buFont typeface="Wingdings" panose="05000000000000000000" pitchFamily="2" charset="2"/>
              <a:buNone/>
              <a:defRPr/>
            </a:pPr>
            <a:r>
              <a:rPr lang="en-US" altLang="en-US" sz="2400" b="1" dirty="0">
                <a:latin typeface="Arial" panose="020B0604020202020204" pitchFamily="34" charset="0"/>
                <a:cs typeface="Arial" panose="020B0604020202020204" pitchFamily="34" charset="0"/>
              </a:rPr>
              <a:t>Division F </a:t>
            </a:r>
            <a:endParaRPr lang="en-IE" altLang="en-US" sz="2400" b="1" dirty="0">
              <a:latin typeface="Arial" panose="020B0604020202020204" pitchFamily="34" charset="0"/>
              <a:cs typeface="Arial" panose="020B0604020202020204" pitchFamily="34" charset="0"/>
            </a:endParaRPr>
          </a:p>
          <a:p>
            <a:pPr>
              <a:spcBef>
                <a:spcPts val="500"/>
              </a:spcBef>
              <a:buClr>
                <a:schemeClr val="tx2"/>
              </a:buClr>
              <a:buSzPct val="100000"/>
              <a:defRPr/>
            </a:pPr>
            <a:r>
              <a:rPr lang="en-US" altLang="en-US" sz="2400" dirty="0">
                <a:latin typeface="Arial" panose="020B0604020202020204" pitchFamily="34" charset="0"/>
                <a:cs typeface="Arial" panose="020B0604020202020204" pitchFamily="34" charset="0"/>
              </a:rPr>
              <a:t>€1,856,100: community facilities including solar panel installations and a new virtual scanning project</a:t>
            </a:r>
          </a:p>
          <a:p>
            <a:pPr>
              <a:spcBef>
                <a:spcPts val="500"/>
              </a:spcBef>
              <a:buClr>
                <a:schemeClr val="tx2"/>
              </a:buClr>
              <a:buSzPct val="100000"/>
              <a:defRPr/>
            </a:pPr>
            <a:r>
              <a:rPr lang="en-US" altLang="en-US" sz="2400" dirty="0">
                <a:latin typeface="Arial" panose="020B0604020202020204" pitchFamily="34" charset="0"/>
                <a:cs typeface="Arial" panose="020B0604020202020204" pitchFamily="34" charset="0"/>
              </a:rPr>
              <a:t>€720,000: community and sports development grants including €420,000 community infrastructure fund </a:t>
            </a:r>
            <a:endParaRPr lang="en-IE" altLang="en-US" sz="2400" dirty="0">
              <a:latin typeface="Arial" panose="020B0604020202020204" pitchFamily="34" charset="0"/>
              <a:cs typeface="Arial" panose="020B0604020202020204" pitchFamily="34" charset="0"/>
            </a:endParaRPr>
          </a:p>
          <a:p>
            <a:pPr>
              <a:spcBef>
                <a:spcPts val="500"/>
              </a:spcBef>
              <a:buClr>
                <a:schemeClr val="tx2"/>
              </a:buClr>
              <a:buSzPct val="100000"/>
              <a:defRPr/>
            </a:pPr>
            <a:r>
              <a:rPr lang="en-US" altLang="en-US" sz="2400" dirty="0">
                <a:latin typeface="Arial" panose="020B0604020202020204" pitchFamily="34" charset="0"/>
                <a:cs typeface="Arial" panose="020B0604020202020204" pitchFamily="34" charset="0"/>
              </a:rPr>
              <a:t>€329,000:</a:t>
            </a:r>
            <a:r>
              <a:rPr lang="en-IE" sz="2400" dirty="0">
                <a:latin typeface="Arial" panose="020B0604020202020204" pitchFamily="34" charset="0"/>
                <a:ea typeface="Calibri" panose="020F0502020204030204" pitchFamily="34" charset="0"/>
                <a:cs typeface="Arial" panose="020B0604020202020204" pitchFamily="34" charset="0"/>
              </a:rPr>
              <a:t> community events, projects and festivals with €60,000 St. Patricks Day Festival in Tallaght</a:t>
            </a:r>
          </a:p>
          <a:p>
            <a:pPr>
              <a:spcBef>
                <a:spcPts val="500"/>
              </a:spcBef>
              <a:buClr>
                <a:schemeClr val="tx2"/>
              </a:buClr>
              <a:buSzPct val="100000"/>
              <a:defRPr/>
            </a:pPr>
            <a:r>
              <a:rPr lang="en-IE" altLang="en-US" sz="2400" dirty="0">
                <a:latin typeface="Arial" panose="020B0604020202020204" pitchFamily="34" charset="0"/>
                <a:cs typeface="Arial" panose="020B0604020202020204" pitchFamily="34" charset="0"/>
              </a:rPr>
              <a:t>€350,000:</a:t>
            </a:r>
            <a:r>
              <a:rPr lang="en-IE" sz="2400" dirty="0">
                <a:latin typeface="Arial" panose="020B0604020202020204" pitchFamily="34" charset="0"/>
                <a:ea typeface="Calibri" panose="020F0502020204030204" pitchFamily="34" charset="0"/>
                <a:cs typeface="Arial" panose="020B0604020202020204" pitchFamily="34" charset="0"/>
              </a:rPr>
              <a:t> towards the delivery of a new Sports Hub in Whitechurch and €250,000 for the fit out of new     youth facilities </a:t>
            </a:r>
            <a:endParaRPr lang="en-IE" altLang="en-US" sz="2400" dirty="0">
              <a:latin typeface="Arial" panose="020B0604020202020204" pitchFamily="34" charset="0"/>
              <a:cs typeface="Arial" panose="020B0604020202020204" pitchFamily="34" charset="0"/>
            </a:endParaRPr>
          </a:p>
          <a:p>
            <a:pPr>
              <a:spcBef>
                <a:spcPts val="500"/>
              </a:spcBef>
              <a:buClr>
                <a:schemeClr val="tx2"/>
              </a:buClr>
              <a:buSzPct val="100000"/>
              <a:defRPr/>
            </a:pPr>
            <a:r>
              <a:rPr lang="en-US" altLang="en-US" sz="2400" dirty="0">
                <a:latin typeface="Arial" panose="020B0604020202020204" pitchFamily="34" charset="0"/>
                <a:cs typeface="Arial" panose="020B0604020202020204" pitchFamily="34" charset="0"/>
              </a:rPr>
              <a:t>€1,291,400: sports, physical activity &amp; wellbeing </a:t>
            </a:r>
            <a:r>
              <a:rPr lang="en-US" altLang="en-US" sz="2400" dirty="0" err="1">
                <a:latin typeface="Arial" panose="020B0604020202020204" pitchFamily="34" charset="0"/>
                <a:cs typeface="Arial" panose="020B0604020202020204" pitchFamily="34" charset="0"/>
              </a:rPr>
              <a:t>programmes</a:t>
            </a:r>
            <a:r>
              <a:rPr lang="en-US" altLang="en-US" sz="2400" dirty="0">
                <a:latin typeface="Arial" panose="020B0604020202020204" pitchFamily="34" charset="0"/>
                <a:cs typeface="Arial" panose="020B0604020202020204" pitchFamily="34" charset="0"/>
              </a:rPr>
              <a:t> including Active South Dublin,</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contributions to sporting </a:t>
            </a:r>
            <a:r>
              <a:rPr lang="en-US" altLang="en-US" sz="2400" dirty="0" err="1">
                <a:latin typeface="Arial" panose="020B0604020202020204" pitchFamily="34" charset="0"/>
                <a:cs typeface="Arial" panose="020B0604020202020204" pitchFamily="34" charset="0"/>
              </a:rPr>
              <a:t>organisations</a:t>
            </a:r>
            <a:r>
              <a:rPr lang="en-US" altLang="en-US" sz="2400" dirty="0">
                <a:latin typeface="Arial" panose="020B0604020202020204" pitchFamily="34" charset="0"/>
                <a:cs typeface="Arial" panose="020B0604020202020204" pitchFamily="34" charset="0"/>
              </a:rPr>
              <a:t> including €25,000 to Special Olympics Ireland and improved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access to sports/leisure facilities </a:t>
            </a:r>
          </a:p>
          <a:p>
            <a:pPr>
              <a:spcBef>
                <a:spcPts val="500"/>
              </a:spcBef>
              <a:buClr>
                <a:schemeClr val="tx2"/>
              </a:buClr>
              <a:buSzPct val="100000"/>
              <a:defRPr/>
            </a:pPr>
            <a:r>
              <a:rPr lang="en-US" altLang="en-US" sz="2400" dirty="0">
                <a:latin typeface="Arial" panose="020B0604020202020204" pitchFamily="34" charset="0"/>
                <a:ea typeface="Symbol" panose="05050102010706020507" pitchFamily="18" charset="2"/>
                <a:cs typeface="Arial" panose="020B0604020202020204" pitchFamily="34" charset="0"/>
              </a:rPr>
              <a:t>€</a:t>
            </a:r>
            <a:r>
              <a:rPr lang="en-US" altLang="en-US" sz="2400" dirty="0">
                <a:latin typeface="Arial" panose="020B0604020202020204" pitchFamily="34" charset="0"/>
                <a:cs typeface="Arial" panose="020B0604020202020204" pitchFamily="34" charset="0"/>
              </a:rPr>
              <a:t>2,096,000: CE/J.I schemes &amp; €461,900 for Community CCTV operational costs</a:t>
            </a:r>
            <a:endParaRPr lang="en-IE" altLang="en-US" sz="2400" dirty="0">
              <a:latin typeface="Arial" panose="020B0604020202020204" pitchFamily="34" charset="0"/>
              <a:ea typeface="Symbol" panose="05050102010706020507" pitchFamily="18" charset="2"/>
              <a:cs typeface="Arial" panose="020B0604020202020204" pitchFamily="34" charset="0"/>
            </a:endParaRPr>
          </a:p>
          <a:p>
            <a:pPr>
              <a:spcBef>
                <a:spcPts val="500"/>
              </a:spcBef>
              <a:buFont typeface="Wingdings" panose="05000000000000000000" pitchFamily="2" charset="2"/>
              <a:buNone/>
              <a:defRPr/>
            </a:pPr>
            <a:r>
              <a:rPr lang="en-US" altLang="en-US" sz="2400" b="1" dirty="0">
                <a:latin typeface="Arial" panose="020B0604020202020204" pitchFamily="34" charset="0"/>
                <a:cs typeface="Arial" panose="020B0604020202020204" pitchFamily="34" charset="0"/>
              </a:rPr>
              <a:t>Division G</a:t>
            </a:r>
            <a:endParaRPr lang="en-IE" altLang="en-US" sz="2400" b="1" dirty="0">
              <a:latin typeface="Arial" panose="020B0604020202020204" pitchFamily="34" charset="0"/>
              <a:cs typeface="Arial" panose="020B0604020202020204" pitchFamily="34" charset="0"/>
            </a:endParaRPr>
          </a:p>
          <a:p>
            <a:pPr>
              <a:spcBef>
                <a:spcPts val="500"/>
              </a:spcBef>
              <a:buClr>
                <a:schemeClr val="tx2"/>
              </a:buClr>
              <a:buSzPct val="100000"/>
              <a:defRPr/>
            </a:pPr>
            <a:r>
              <a:rPr lang="en-IE" altLang="en-US" sz="2400" dirty="0">
                <a:latin typeface="Arial" panose="020B0604020202020204" pitchFamily="34" charset="0"/>
                <a:cs typeface="Arial" panose="020B0604020202020204" pitchFamily="34" charset="0"/>
              </a:rPr>
              <a:t>€128,500: school meals programme for 22 schools in the County &amp; €52,500 education/sports </a:t>
            </a:r>
            <a:br>
              <a:rPr lang="en-IE" altLang="en-US" sz="2400" dirty="0">
                <a:latin typeface="Arial" panose="020B0604020202020204" pitchFamily="34" charset="0"/>
                <a:cs typeface="Arial" panose="020B0604020202020204" pitchFamily="34" charset="0"/>
              </a:rPr>
            </a:br>
            <a:r>
              <a:rPr lang="en-IE" altLang="en-US" sz="2400" dirty="0">
                <a:latin typeface="Arial" panose="020B0604020202020204" pitchFamily="34" charset="0"/>
                <a:cs typeface="Arial" panose="020B0604020202020204" pitchFamily="34" charset="0"/>
              </a:rPr>
              <a:t>bursaries</a:t>
            </a:r>
            <a:endParaRPr lang="en-IE" sz="2400" dirty="0">
              <a:latin typeface="Arial" panose="020B0604020202020204" pitchFamily="34" charset="0"/>
              <a:cs typeface="Arial" panose="020B0604020202020204" pitchFamily="34" charset="0"/>
            </a:endParaRPr>
          </a:p>
          <a:p>
            <a:endParaRPr lang="en-IE" dirty="0"/>
          </a:p>
        </p:txBody>
      </p:sp>
      <p:pic>
        <p:nvPicPr>
          <p:cNvPr id="9" name="Picture 8">
            <a:extLst>
              <a:ext uri="{FF2B5EF4-FFF2-40B4-BE49-F238E27FC236}">
                <a16:creationId xmlns:a16="http://schemas.microsoft.com/office/drawing/2014/main" id="{B8BFD23A-FD56-A9FC-F3F1-8A236BDA7F30}"/>
              </a:ext>
            </a:extLst>
          </p:cNvPr>
          <p:cNvPicPr>
            <a:picLocks noChangeAspect="1"/>
          </p:cNvPicPr>
          <p:nvPr/>
        </p:nvPicPr>
        <p:blipFill>
          <a:blip r:embed="rId3"/>
          <a:stretch>
            <a:fillRect/>
          </a:stretch>
        </p:blipFill>
        <p:spPr>
          <a:xfrm>
            <a:off x="14782800" y="1634989"/>
            <a:ext cx="3250781" cy="2305421"/>
          </a:xfrm>
          <a:prstGeom prst="rect">
            <a:avLst/>
          </a:prstGeom>
        </p:spPr>
      </p:pic>
      <p:pic>
        <p:nvPicPr>
          <p:cNvPr id="10" name="Picture 9">
            <a:extLst>
              <a:ext uri="{FF2B5EF4-FFF2-40B4-BE49-F238E27FC236}">
                <a16:creationId xmlns:a16="http://schemas.microsoft.com/office/drawing/2014/main" id="{4827B689-D63C-B223-5E0D-0E332221F7A2}"/>
              </a:ext>
            </a:extLst>
          </p:cNvPr>
          <p:cNvPicPr>
            <a:picLocks noChangeAspect="1"/>
          </p:cNvPicPr>
          <p:nvPr/>
        </p:nvPicPr>
        <p:blipFill>
          <a:blip r:embed="rId4"/>
          <a:stretch>
            <a:fillRect/>
          </a:stretch>
        </p:blipFill>
        <p:spPr>
          <a:xfrm>
            <a:off x="14909381" y="5676900"/>
            <a:ext cx="3124200" cy="3219168"/>
          </a:xfrm>
          <a:prstGeom prst="rect">
            <a:avLst/>
          </a:prstGeom>
        </p:spPr>
      </p:pic>
    </p:spTree>
    <p:extLst>
      <p:ext uri="{BB962C8B-B14F-4D97-AF65-F5344CB8AC3E}">
        <p14:creationId xmlns:p14="http://schemas.microsoft.com/office/powerpoint/2010/main" val="3019917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277</TotalTime>
  <Words>2311</Words>
  <Application>Microsoft Office PowerPoint</Application>
  <PresentationFormat>Custom</PresentationFormat>
  <Paragraphs>278</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Wingdings</vt:lpstr>
      <vt:lpstr>Symbol</vt:lpstr>
      <vt:lpstr>Arial</vt:lpstr>
      <vt:lpstr>Calibri</vt:lpstr>
      <vt:lpstr>Gotham Bold</vt:lpstr>
      <vt:lpstr>WHCUEL+Arial-BoldMT</vt:lpstr>
      <vt:lpstr>Arial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SDCC - PPT Template</dc:title>
  <dc:creator>Ronan Fitzgerald</dc:creator>
  <cp:lastModifiedBy>Lynn Farrell</cp:lastModifiedBy>
  <cp:revision>20</cp:revision>
  <dcterms:created xsi:type="dcterms:W3CDTF">2006-08-16T00:00:00Z</dcterms:created>
  <dcterms:modified xsi:type="dcterms:W3CDTF">2024-11-14T10:29:56Z</dcterms:modified>
  <dc:identifier>DAGCkzqZMNw</dc:identifier>
</cp:coreProperties>
</file>