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65" r:id="rId2"/>
    <p:sldId id="293" r:id="rId3"/>
    <p:sldId id="262" r:id="rId4"/>
    <p:sldId id="282" r:id="rId5"/>
    <p:sldId id="257" r:id="rId6"/>
    <p:sldId id="263" r:id="rId7"/>
    <p:sldId id="298" r:id="rId8"/>
    <p:sldId id="260" r:id="rId9"/>
    <p:sldId id="264" r:id="rId10"/>
    <p:sldId id="266" r:id="rId11"/>
    <p:sldId id="268" r:id="rId12"/>
    <p:sldId id="271" r:id="rId13"/>
    <p:sldId id="273" r:id="rId14"/>
    <p:sldId id="274" r:id="rId15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7A9C1-4EE7-5C93-843F-FE8B2D7A781E}" v="11" dt="2024-11-04T12:53:12.454"/>
    <p1510:client id="{C747CD79-85E7-44C5-9088-37DE7D49F6DA}" v="835" dt="2024-11-04T17:00:41.76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460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F6096-6EF8-48EA-A209-ADD534F4AEEE}" type="datetimeFigureOut">
              <a:rPr lang="en-IE" smtClean="0"/>
              <a:t>06/11/2024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FAAB-4A3D-4A36-93D0-0D656612855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9053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FAAB-4A3D-4A36-93D0-0D656612855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249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75" y="6207261"/>
            <a:ext cx="9142730" cy="650875"/>
          </a:xfrm>
          <a:custGeom>
            <a:avLst/>
            <a:gdLst/>
            <a:ahLst/>
            <a:cxnLst/>
            <a:rect l="l" t="t" r="r" b="b"/>
            <a:pathLst>
              <a:path w="9142730" h="650875">
                <a:moveTo>
                  <a:pt x="8259610" y="0"/>
                </a:moveTo>
                <a:lnTo>
                  <a:pt x="882638" y="0"/>
                </a:lnTo>
                <a:lnTo>
                  <a:pt x="828817" y="1228"/>
                </a:lnTo>
                <a:lnTo>
                  <a:pt x="775849" y="4865"/>
                </a:lnTo>
                <a:lnTo>
                  <a:pt x="723826" y="10842"/>
                </a:lnTo>
                <a:lnTo>
                  <a:pt x="672841" y="19088"/>
                </a:lnTo>
                <a:lnTo>
                  <a:pt x="622986" y="29532"/>
                </a:lnTo>
                <a:lnTo>
                  <a:pt x="574353" y="42104"/>
                </a:lnTo>
                <a:lnTo>
                  <a:pt x="527035" y="56733"/>
                </a:lnTo>
                <a:lnTo>
                  <a:pt x="481124" y="73349"/>
                </a:lnTo>
                <a:lnTo>
                  <a:pt x="436713" y="91883"/>
                </a:lnTo>
                <a:lnTo>
                  <a:pt x="393895" y="112262"/>
                </a:lnTo>
                <a:lnTo>
                  <a:pt x="352760" y="134418"/>
                </a:lnTo>
                <a:lnTo>
                  <a:pt x="313403" y="158279"/>
                </a:lnTo>
                <a:lnTo>
                  <a:pt x="275915" y="183775"/>
                </a:lnTo>
                <a:lnTo>
                  <a:pt x="240389" y="210836"/>
                </a:lnTo>
                <a:lnTo>
                  <a:pt x="206917" y="239392"/>
                </a:lnTo>
                <a:lnTo>
                  <a:pt x="175592" y="269371"/>
                </a:lnTo>
                <a:lnTo>
                  <a:pt x="146505" y="300705"/>
                </a:lnTo>
                <a:lnTo>
                  <a:pt x="119751" y="333321"/>
                </a:lnTo>
                <a:lnTo>
                  <a:pt x="95420" y="367150"/>
                </a:lnTo>
                <a:lnTo>
                  <a:pt x="73605" y="402122"/>
                </a:lnTo>
                <a:lnTo>
                  <a:pt x="54399" y="438165"/>
                </a:lnTo>
                <a:lnTo>
                  <a:pt x="37895" y="475211"/>
                </a:lnTo>
                <a:lnTo>
                  <a:pt x="24184" y="513187"/>
                </a:lnTo>
                <a:lnTo>
                  <a:pt x="13359" y="552024"/>
                </a:lnTo>
                <a:lnTo>
                  <a:pt x="5512" y="591652"/>
                </a:lnTo>
                <a:lnTo>
                  <a:pt x="736" y="632000"/>
                </a:lnTo>
                <a:lnTo>
                  <a:pt x="0" y="650739"/>
                </a:lnTo>
                <a:lnTo>
                  <a:pt x="9142249" y="650739"/>
                </a:lnTo>
                <a:lnTo>
                  <a:pt x="9136736" y="591652"/>
                </a:lnTo>
                <a:lnTo>
                  <a:pt x="9128889" y="552024"/>
                </a:lnTo>
                <a:lnTo>
                  <a:pt x="9118064" y="513187"/>
                </a:lnTo>
                <a:lnTo>
                  <a:pt x="9104353" y="475211"/>
                </a:lnTo>
                <a:lnTo>
                  <a:pt x="9087849" y="438165"/>
                </a:lnTo>
                <a:lnTo>
                  <a:pt x="9068643" y="402122"/>
                </a:lnTo>
                <a:lnTo>
                  <a:pt x="9046828" y="367150"/>
                </a:lnTo>
                <a:lnTo>
                  <a:pt x="9022498" y="333321"/>
                </a:lnTo>
                <a:lnTo>
                  <a:pt x="8995743" y="300705"/>
                </a:lnTo>
                <a:lnTo>
                  <a:pt x="8966657" y="269371"/>
                </a:lnTo>
                <a:lnTo>
                  <a:pt x="8935331" y="239392"/>
                </a:lnTo>
                <a:lnTo>
                  <a:pt x="8901859" y="210836"/>
                </a:lnTo>
                <a:lnTo>
                  <a:pt x="8866333" y="183775"/>
                </a:lnTo>
                <a:lnTo>
                  <a:pt x="8828845" y="158279"/>
                </a:lnTo>
                <a:lnTo>
                  <a:pt x="8789488" y="134418"/>
                </a:lnTo>
                <a:lnTo>
                  <a:pt x="8748354" y="112262"/>
                </a:lnTo>
                <a:lnTo>
                  <a:pt x="8705535" y="91883"/>
                </a:lnTo>
                <a:lnTo>
                  <a:pt x="8661124" y="73349"/>
                </a:lnTo>
                <a:lnTo>
                  <a:pt x="8615213" y="56733"/>
                </a:lnTo>
                <a:lnTo>
                  <a:pt x="8567895" y="42104"/>
                </a:lnTo>
                <a:lnTo>
                  <a:pt x="8519262" y="29532"/>
                </a:lnTo>
                <a:lnTo>
                  <a:pt x="8469407" y="19088"/>
                </a:lnTo>
                <a:lnTo>
                  <a:pt x="8418422" y="10842"/>
                </a:lnTo>
                <a:lnTo>
                  <a:pt x="8366399" y="4865"/>
                </a:lnTo>
                <a:lnTo>
                  <a:pt x="8313431" y="1228"/>
                </a:lnTo>
                <a:lnTo>
                  <a:pt x="8259610" y="0"/>
                </a:lnTo>
                <a:close/>
              </a:path>
            </a:pathLst>
          </a:custGeom>
          <a:solidFill>
            <a:srgbClr val="EB65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9485" y="6324813"/>
            <a:ext cx="9105265" cy="533400"/>
          </a:xfrm>
          <a:custGeom>
            <a:avLst/>
            <a:gdLst/>
            <a:ahLst/>
            <a:cxnLst/>
            <a:rect l="l" t="t" r="r" b="b"/>
            <a:pathLst>
              <a:path w="9105265" h="533400">
                <a:moveTo>
                  <a:pt x="8241000" y="0"/>
                </a:moveTo>
                <a:lnTo>
                  <a:pt x="864028" y="0"/>
                </a:lnTo>
                <a:lnTo>
                  <a:pt x="810207" y="1228"/>
                </a:lnTo>
                <a:lnTo>
                  <a:pt x="757239" y="4865"/>
                </a:lnTo>
                <a:lnTo>
                  <a:pt x="705216" y="10842"/>
                </a:lnTo>
                <a:lnTo>
                  <a:pt x="654231" y="19088"/>
                </a:lnTo>
                <a:lnTo>
                  <a:pt x="604376" y="29532"/>
                </a:lnTo>
                <a:lnTo>
                  <a:pt x="555743" y="42104"/>
                </a:lnTo>
                <a:lnTo>
                  <a:pt x="508425" y="56733"/>
                </a:lnTo>
                <a:lnTo>
                  <a:pt x="462514" y="73349"/>
                </a:lnTo>
                <a:lnTo>
                  <a:pt x="418103" y="91883"/>
                </a:lnTo>
                <a:lnTo>
                  <a:pt x="375285" y="112262"/>
                </a:lnTo>
                <a:lnTo>
                  <a:pt x="334150" y="134418"/>
                </a:lnTo>
                <a:lnTo>
                  <a:pt x="294793" y="158279"/>
                </a:lnTo>
                <a:lnTo>
                  <a:pt x="257305" y="183775"/>
                </a:lnTo>
                <a:lnTo>
                  <a:pt x="221779" y="210836"/>
                </a:lnTo>
                <a:lnTo>
                  <a:pt x="188307" y="239392"/>
                </a:lnTo>
                <a:lnTo>
                  <a:pt x="156981" y="269371"/>
                </a:lnTo>
                <a:lnTo>
                  <a:pt x="127895" y="300705"/>
                </a:lnTo>
                <a:lnTo>
                  <a:pt x="101141" y="333321"/>
                </a:lnTo>
                <a:lnTo>
                  <a:pt x="76810" y="367150"/>
                </a:lnTo>
                <a:lnTo>
                  <a:pt x="54995" y="402122"/>
                </a:lnTo>
                <a:lnTo>
                  <a:pt x="35789" y="438165"/>
                </a:lnTo>
                <a:lnTo>
                  <a:pt x="19285" y="475211"/>
                </a:lnTo>
                <a:lnTo>
                  <a:pt x="5574" y="513187"/>
                </a:lnTo>
                <a:lnTo>
                  <a:pt x="0" y="533186"/>
                </a:lnTo>
                <a:lnTo>
                  <a:pt x="9105029" y="533186"/>
                </a:lnTo>
                <a:lnTo>
                  <a:pt x="9085743" y="475211"/>
                </a:lnTo>
                <a:lnTo>
                  <a:pt x="9069239" y="438165"/>
                </a:lnTo>
                <a:lnTo>
                  <a:pt x="9050033" y="402122"/>
                </a:lnTo>
                <a:lnTo>
                  <a:pt x="9028218" y="367150"/>
                </a:lnTo>
                <a:lnTo>
                  <a:pt x="9003888" y="333321"/>
                </a:lnTo>
                <a:lnTo>
                  <a:pt x="8977133" y="300705"/>
                </a:lnTo>
                <a:lnTo>
                  <a:pt x="8948047" y="269371"/>
                </a:lnTo>
                <a:lnTo>
                  <a:pt x="8916721" y="239392"/>
                </a:lnTo>
                <a:lnTo>
                  <a:pt x="8883249" y="210836"/>
                </a:lnTo>
                <a:lnTo>
                  <a:pt x="8847723" y="183775"/>
                </a:lnTo>
                <a:lnTo>
                  <a:pt x="8810235" y="158279"/>
                </a:lnTo>
                <a:lnTo>
                  <a:pt x="8770878" y="134418"/>
                </a:lnTo>
                <a:lnTo>
                  <a:pt x="8729744" y="112262"/>
                </a:lnTo>
                <a:lnTo>
                  <a:pt x="8686925" y="91883"/>
                </a:lnTo>
                <a:lnTo>
                  <a:pt x="8642514" y="73349"/>
                </a:lnTo>
                <a:lnTo>
                  <a:pt x="8596603" y="56733"/>
                </a:lnTo>
                <a:lnTo>
                  <a:pt x="8549285" y="42104"/>
                </a:lnTo>
                <a:lnTo>
                  <a:pt x="8500652" y="29532"/>
                </a:lnTo>
                <a:lnTo>
                  <a:pt x="8450797" y="19088"/>
                </a:lnTo>
                <a:lnTo>
                  <a:pt x="8399812" y="10842"/>
                </a:lnTo>
                <a:lnTo>
                  <a:pt x="8347789" y="4865"/>
                </a:lnTo>
                <a:lnTo>
                  <a:pt x="8294821" y="1228"/>
                </a:lnTo>
                <a:lnTo>
                  <a:pt x="8241000" y="0"/>
                </a:lnTo>
                <a:close/>
              </a:path>
            </a:pathLst>
          </a:custGeom>
          <a:solidFill>
            <a:srgbClr val="4C6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6432" y="6610146"/>
            <a:ext cx="182651" cy="14418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6732945" y="6383420"/>
            <a:ext cx="989965" cy="405765"/>
          </a:xfrm>
          <a:custGeom>
            <a:avLst/>
            <a:gdLst/>
            <a:ahLst/>
            <a:cxnLst/>
            <a:rect l="l" t="t" r="r" b="b"/>
            <a:pathLst>
              <a:path w="989965" h="405765">
                <a:moveTo>
                  <a:pt x="923226" y="139115"/>
                </a:moveTo>
                <a:lnTo>
                  <a:pt x="897456" y="155117"/>
                </a:lnTo>
                <a:lnTo>
                  <a:pt x="876412" y="194494"/>
                </a:lnTo>
                <a:lnTo>
                  <a:pt x="862224" y="244300"/>
                </a:lnTo>
                <a:lnTo>
                  <a:pt x="857021" y="291591"/>
                </a:lnTo>
                <a:lnTo>
                  <a:pt x="861192" y="322958"/>
                </a:lnTo>
                <a:lnTo>
                  <a:pt x="872696" y="343828"/>
                </a:lnTo>
                <a:lnTo>
                  <a:pt x="890014" y="355976"/>
                </a:lnTo>
                <a:lnTo>
                  <a:pt x="911631" y="361175"/>
                </a:lnTo>
                <a:lnTo>
                  <a:pt x="911631" y="394804"/>
                </a:lnTo>
                <a:lnTo>
                  <a:pt x="911631" y="400735"/>
                </a:lnTo>
                <a:lnTo>
                  <a:pt x="916825" y="405549"/>
                </a:lnTo>
                <a:lnTo>
                  <a:pt x="923226" y="405549"/>
                </a:lnTo>
                <a:lnTo>
                  <a:pt x="929627" y="405549"/>
                </a:lnTo>
                <a:lnTo>
                  <a:pt x="934821" y="400735"/>
                </a:lnTo>
                <a:lnTo>
                  <a:pt x="934821" y="394804"/>
                </a:lnTo>
                <a:lnTo>
                  <a:pt x="934821" y="361175"/>
                </a:lnTo>
                <a:lnTo>
                  <a:pt x="956443" y="355969"/>
                </a:lnTo>
                <a:lnTo>
                  <a:pt x="973761" y="343819"/>
                </a:lnTo>
                <a:lnTo>
                  <a:pt x="985261" y="322950"/>
                </a:lnTo>
                <a:lnTo>
                  <a:pt x="989431" y="291591"/>
                </a:lnTo>
                <a:lnTo>
                  <a:pt x="984228" y="244300"/>
                </a:lnTo>
                <a:lnTo>
                  <a:pt x="970040" y="194494"/>
                </a:lnTo>
                <a:lnTo>
                  <a:pt x="948996" y="155117"/>
                </a:lnTo>
                <a:lnTo>
                  <a:pt x="923226" y="139115"/>
                </a:lnTo>
                <a:close/>
              </a:path>
              <a:path w="989965" h="405765">
                <a:moveTo>
                  <a:pt x="522008" y="213017"/>
                </a:moveTo>
                <a:lnTo>
                  <a:pt x="513143" y="213017"/>
                </a:lnTo>
                <a:lnTo>
                  <a:pt x="513143" y="232168"/>
                </a:lnTo>
                <a:lnTo>
                  <a:pt x="522008" y="232168"/>
                </a:lnTo>
                <a:lnTo>
                  <a:pt x="522008" y="213017"/>
                </a:lnTo>
                <a:close/>
              </a:path>
              <a:path w="989965" h="405765">
                <a:moveTo>
                  <a:pt x="510197" y="52273"/>
                </a:moveTo>
                <a:lnTo>
                  <a:pt x="501332" y="52273"/>
                </a:lnTo>
                <a:lnTo>
                  <a:pt x="501332" y="71424"/>
                </a:lnTo>
                <a:lnTo>
                  <a:pt x="510197" y="71424"/>
                </a:lnTo>
                <a:lnTo>
                  <a:pt x="510197" y="52273"/>
                </a:lnTo>
                <a:close/>
              </a:path>
              <a:path w="989965" h="405765">
                <a:moveTo>
                  <a:pt x="440817" y="253314"/>
                </a:moveTo>
                <a:lnTo>
                  <a:pt x="440817" y="251891"/>
                </a:lnTo>
                <a:lnTo>
                  <a:pt x="439407" y="250736"/>
                </a:lnTo>
                <a:lnTo>
                  <a:pt x="437680" y="250736"/>
                </a:lnTo>
                <a:lnTo>
                  <a:pt x="415721" y="250736"/>
                </a:lnTo>
                <a:lnTo>
                  <a:pt x="415721" y="267017"/>
                </a:lnTo>
                <a:lnTo>
                  <a:pt x="440817" y="267017"/>
                </a:lnTo>
                <a:lnTo>
                  <a:pt x="440817" y="253314"/>
                </a:lnTo>
                <a:close/>
              </a:path>
              <a:path w="989965" h="405765">
                <a:moveTo>
                  <a:pt x="440817" y="277621"/>
                </a:moveTo>
                <a:lnTo>
                  <a:pt x="415721" y="277621"/>
                </a:lnTo>
                <a:lnTo>
                  <a:pt x="415721" y="293903"/>
                </a:lnTo>
                <a:lnTo>
                  <a:pt x="437680" y="293903"/>
                </a:lnTo>
                <a:lnTo>
                  <a:pt x="439407" y="293903"/>
                </a:lnTo>
                <a:lnTo>
                  <a:pt x="440817" y="292747"/>
                </a:lnTo>
                <a:lnTo>
                  <a:pt x="440817" y="291325"/>
                </a:lnTo>
                <a:lnTo>
                  <a:pt x="440817" y="277621"/>
                </a:lnTo>
                <a:close/>
              </a:path>
              <a:path w="989965" h="405765">
                <a:moveTo>
                  <a:pt x="404279" y="250736"/>
                </a:moveTo>
                <a:lnTo>
                  <a:pt x="382333" y="250736"/>
                </a:lnTo>
                <a:lnTo>
                  <a:pt x="380606" y="250736"/>
                </a:lnTo>
                <a:lnTo>
                  <a:pt x="379196" y="251891"/>
                </a:lnTo>
                <a:lnTo>
                  <a:pt x="379196" y="253314"/>
                </a:lnTo>
                <a:lnTo>
                  <a:pt x="379196" y="267017"/>
                </a:lnTo>
                <a:lnTo>
                  <a:pt x="404279" y="267017"/>
                </a:lnTo>
                <a:lnTo>
                  <a:pt x="404279" y="250736"/>
                </a:lnTo>
                <a:close/>
              </a:path>
              <a:path w="989965" h="405765">
                <a:moveTo>
                  <a:pt x="404279" y="277621"/>
                </a:moveTo>
                <a:lnTo>
                  <a:pt x="379196" y="277621"/>
                </a:lnTo>
                <a:lnTo>
                  <a:pt x="379196" y="291325"/>
                </a:lnTo>
                <a:lnTo>
                  <a:pt x="379196" y="292747"/>
                </a:lnTo>
                <a:lnTo>
                  <a:pt x="380606" y="293903"/>
                </a:lnTo>
                <a:lnTo>
                  <a:pt x="382333" y="293903"/>
                </a:lnTo>
                <a:lnTo>
                  <a:pt x="404279" y="293903"/>
                </a:lnTo>
                <a:lnTo>
                  <a:pt x="404279" y="277621"/>
                </a:lnTo>
                <a:close/>
              </a:path>
              <a:path w="989965" h="405765">
                <a:moveTo>
                  <a:pt x="309702" y="300469"/>
                </a:moveTo>
                <a:lnTo>
                  <a:pt x="309702" y="299046"/>
                </a:lnTo>
                <a:lnTo>
                  <a:pt x="308292" y="297891"/>
                </a:lnTo>
                <a:lnTo>
                  <a:pt x="306552" y="297891"/>
                </a:lnTo>
                <a:lnTo>
                  <a:pt x="284607" y="297891"/>
                </a:lnTo>
                <a:lnTo>
                  <a:pt x="284607" y="314172"/>
                </a:lnTo>
                <a:lnTo>
                  <a:pt x="309702" y="314172"/>
                </a:lnTo>
                <a:lnTo>
                  <a:pt x="309702" y="300469"/>
                </a:lnTo>
                <a:close/>
              </a:path>
              <a:path w="989965" h="405765">
                <a:moveTo>
                  <a:pt x="309702" y="324777"/>
                </a:moveTo>
                <a:lnTo>
                  <a:pt x="284607" y="324777"/>
                </a:lnTo>
                <a:lnTo>
                  <a:pt x="284607" y="341058"/>
                </a:lnTo>
                <a:lnTo>
                  <a:pt x="306552" y="341058"/>
                </a:lnTo>
                <a:lnTo>
                  <a:pt x="308292" y="341058"/>
                </a:lnTo>
                <a:lnTo>
                  <a:pt x="309702" y="339902"/>
                </a:lnTo>
                <a:lnTo>
                  <a:pt x="309702" y="338480"/>
                </a:lnTo>
                <a:lnTo>
                  <a:pt x="309702" y="324777"/>
                </a:lnTo>
                <a:close/>
              </a:path>
              <a:path w="989965" h="405765">
                <a:moveTo>
                  <a:pt x="273164" y="297891"/>
                </a:moveTo>
                <a:lnTo>
                  <a:pt x="251218" y="297891"/>
                </a:lnTo>
                <a:lnTo>
                  <a:pt x="249491" y="297891"/>
                </a:lnTo>
                <a:lnTo>
                  <a:pt x="248081" y="299046"/>
                </a:lnTo>
                <a:lnTo>
                  <a:pt x="248081" y="300469"/>
                </a:lnTo>
                <a:lnTo>
                  <a:pt x="248081" y="314172"/>
                </a:lnTo>
                <a:lnTo>
                  <a:pt x="273164" y="314172"/>
                </a:lnTo>
                <a:lnTo>
                  <a:pt x="273164" y="297891"/>
                </a:lnTo>
                <a:close/>
              </a:path>
              <a:path w="989965" h="405765">
                <a:moveTo>
                  <a:pt x="273164" y="324777"/>
                </a:moveTo>
                <a:lnTo>
                  <a:pt x="248081" y="324777"/>
                </a:lnTo>
                <a:lnTo>
                  <a:pt x="248081" y="338480"/>
                </a:lnTo>
                <a:lnTo>
                  <a:pt x="248081" y="339902"/>
                </a:lnTo>
                <a:lnTo>
                  <a:pt x="249491" y="341058"/>
                </a:lnTo>
                <a:lnTo>
                  <a:pt x="251218" y="341058"/>
                </a:lnTo>
                <a:lnTo>
                  <a:pt x="273164" y="341058"/>
                </a:lnTo>
                <a:lnTo>
                  <a:pt x="273164" y="324777"/>
                </a:lnTo>
                <a:close/>
              </a:path>
              <a:path w="989965" h="405765">
                <a:moveTo>
                  <a:pt x="182130" y="211975"/>
                </a:moveTo>
                <a:lnTo>
                  <a:pt x="173050" y="211975"/>
                </a:lnTo>
                <a:lnTo>
                  <a:pt x="173050" y="224129"/>
                </a:lnTo>
                <a:lnTo>
                  <a:pt x="182130" y="224129"/>
                </a:lnTo>
                <a:lnTo>
                  <a:pt x="182130" y="211975"/>
                </a:lnTo>
                <a:close/>
              </a:path>
              <a:path w="989965" h="405765">
                <a:moveTo>
                  <a:pt x="182130" y="238290"/>
                </a:moveTo>
                <a:lnTo>
                  <a:pt x="173050" y="238290"/>
                </a:lnTo>
                <a:lnTo>
                  <a:pt x="173050" y="250456"/>
                </a:lnTo>
                <a:lnTo>
                  <a:pt x="182130" y="250456"/>
                </a:lnTo>
                <a:lnTo>
                  <a:pt x="182130" y="238290"/>
                </a:lnTo>
                <a:close/>
              </a:path>
              <a:path w="989965" h="405765">
                <a:moveTo>
                  <a:pt x="182130" y="264604"/>
                </a:moveTo>
                <a:lnTo>
                  <a:pt x="173050" y="264604"/>
                </a:lnTo>
                <a:lnTo>
                  <a:pt x="173050" y="276758"/>
                </a:lnTo>
                <a:lnTo>
                  <a:pt x="182130" y="276758"/>
                </a:lnTo>
                <a:lnTo>
                  <a:pt x="182130" y="264604"/>
                </a:lnTo>
                <a:close/>
              </a:path>
              <a:path w="989965" h="405765">
                <a:moveTo>
                  <a:pt x="182130" y="290918"/>
                </a:moveTo>
                <a:lnTo>
                  <a:pt x="173050" y="290918"/>
                </a:lnTo>
                <a:lnTo>
                  <a:pt x="173050" y="303072"/>
                </a:lnTo>
                <a:lnTo>
                  <a:pt x="182130" y="303072"/>
                </a:lnTo>
                <a:lnTo>
                  <a:pt x="182130" y="290918"/>
                </a:lnTo>
                <a:close/>
              </a:path>
              <a:path w="989965" h="405765">
                <a:moveTo>
                  <a:pt x="182130" y="317220"/>
                </a:moveTo>
                <a:lnTo>
                  <a:pt x="173050" y="317220"/>
                </a:lnTo>
                <a:lnTo>
                  <a:pt x="173050" y="329387"/>
                </a:lnTo>
                <a:lnTo>
                  <a:pt x="182130" y="329387"/>
                </a:lnTo>
                <a:lnTo>
                  <a:pt x="182130" y="317220"/>
                </a:lnTo>
                <a:close/>
              </a:path>
              <a:path w="989965" h="405765">
                <a:moveTo>
                  <a:pt x="182130" y="343522"/>
                </a:moveTo>
                <a:lnTo>
                  <a:pt x="173037" y="343522"/>
                </a:lnTo>
                <a:lnTo>
                  <a:pt x="173037" y="355688"/>
                </a:lnTo>
                <a:lnTo>
                  <a:pt x="182130" y="355688"/>
                </a:lnTo>
                <a:lnTo>
                  <a:pt x="182130" y="343522"/>
                </a:lnTo>
                <a:close/>
              </a:path>
              <a:path w="989965" h="405765">
                <a:moveTo>
                  <a:pt x="160616" y="211975"/>
                </a:moveTo>
                <a:lnTo>
                  <a:pt x="151523" y="211975"/>
                </a:lnTo>
                <a:lnTo>
                  <a:pt x="151523" y="224129"/>
                </a:lnTo>
                <a:lnTo>
                  <a:pt x="160616" y="224129"/>
                </a:lnTo>
                <a:lnTo>
                  <a:pt x="160616" y="211975"/>
                </a:lnTo>
                <a:close/>
              </a:path>
              <a:path w="989965" h="405765">
                <a:moveTo>
                  <a:pt x="160616" y="238290"/>
                </a:moveTo>
                <a:lnTo>
                  <a:pt x="151523" y="238290"/>
                </a:lnTo>
                <a:lnTo>
                  <a:pt x="151523" y="250456"/>
                </a:lnTo>
                <a:lnTo>
                  <a:pt x="160616" y="250456"/>
                </a:lnTo>
                <a:lnTo>
                  <a:pt x="160616" y="238290"/>
                </a:lnTo>
                <a:close/>
              </a:path>
              <a:path w="989965" h="405765">
                <a:moveTo>
                  <a:pt x="160616" y="264604"/>
                </a:moveTo>
                <a:lnTo>
                  <a:pt x="151523" y="264604"/>
                </a:lnTo>
                <a:lnTo>
                  <a:pt x="151523" y="276758"/>
                </a:lnTo>
                <a:lnTo>
                  <a:pt x="160616" y="276758"/>
                </a:lnTo>
                <a:lnTo>
                  <a:pt x="160616" y="264604"/>
                </a:lnTo>
                <a:close/>
              </a:path>
              <a:path w="989965" h="405765">
                <a:moveTo>
                  <a:pt x="160616" y="290918"/>
                </a:moveTo>
                <a:lnTo>
                  <a:pt x="151523" y="290918"/>
                </a:lnTo>
                <a:lnTo>
                  <a:pt x="151523" y="303072"/>
                </a:lnTo>
                <a:lnTo>
                  <a:pt x="160616" y="303072"/>
                </a:lnTo>
                <a:lnTo>
                  <a:pt x="160616" y="290918"/>
                </a:lnTo>
                <a:close/>
              </a:path>
              <a:path w="989965" h="405765">
                <a:moveTo>
                  <a:pt x="160616" y="317220"/>
                </a:moveTo>
                <a:lnTo>
                  <a:pt x="151523" y="317220"/>
                </a:lnTo>
                <a:lnTo>
                  <a:pt x="151523" y="329387"/>
                </a:lnTo>
                <a:lnTo>
                  <a:pt x="160616" y="329387"/>
                </a:lnTo>
                <a:lnTo>
                  <a:pt x="160616" y="317220"/>
                </a:lnTo>
                <a:close/>
              </a:path>
              <a:path w="989965" h="405765">
                <a:moveTo>
                  <a:pt x="160616" y="343522"/>
                </a:moveTo>
                <a:lnTo>
                  <a:pt x="151523" y="343522"/>
                </a:lnTo>
                <a:lnTo>
                  <a:pt x="151523" y="355688"/>
                </a:lnTo>
                <a:lnTo>
                  <a:pt x="160616" y="355688"/>
                </a:lnTo>
                <a:lnTo>
                  <a:pt x="160616" y="343522"/>
                </a:lnTo>
                <a:close/>
              </a:path>
              <a:path w="989965" h="405765">
                <a:moveTo>
                  <a:pt x="139103" y="211975"/>
                </a:moveTo>
                <a:lnTo>
                  <a:pt x="130022" y="211975"/>
                </a:lnTo>
                <a:lnTo>
                  <a:pt x="130022" y="224129"/>
                </a:lnTo>
                <a:lnTo>
                  <a:pt x="139103" y="224129"/>
                </a:lnTo>
                <a:lnTo>
                  <a:pt x="139103" y="211975"/>
                </a:lnTo>
                <a:close/>
              </a:path>
              <a:path w="989965" h="405765">
                <a:moveTo>
                  <a:pt x="139103" y="238290"/>
                </a:moveTo>
                <a:lnTo>
                  <a:pt x="130022" y="238290"/>
                </a:lnTo>
                <a:lnTo>
                  <a:pt x="130022" y="250456"/>
                </a:lnTo>
                <a:lnTo>
                  <a:pt x="139103" y="250456"/>
                </a:lnTo>
                <a:lnTo>
                  <a:pt x="139103" y="238290"/>
                </a:lnTo>
                <a:close/>
              </a:path>
              <a:path w="989965" h="405765">
                <a:moveTo>
                  <a:pt x="139103" y="264604"/>
                </a:moveTo>
                <a:lnTo>
                  <a:pt x="130022" y="264604"/>
                </a:lnTo>
                <a:lnTo>
                  <a:pt x="130022" y="276758"/>
                </a:lnTo>
                <a:lnTo>
                  <a:pt x="139103" y="276758"/>
                </a:lnTo>
                <a:lnTo>
                  <a:pt x="139103" y="264604"/>
                </a:lnTo>
                <a:close/>
              </a:path>
              <a:path w="989965" h="405765">
                <a:moveTo>
                  <a:pt x="139103" y="290918"/>
                </a:moveTo>
                <a:lnTo>
                  <a:pt x="130022" y="290918"/>
                </a:lnTo>
                <a:lnTo>
                  <a:pt x="130022" y="303072"/>
                </a:lnTo>
                <a:lnTo>
                  <a:pt x="139103" y="303072"/>
                </a:lnTo>
                <a:lnTo>
                  <a:pt x="139103" y="290918"/>
                </a:lnTo>
                <a:close/>
              </a:path>
              <a:path w="989965" h="405765">
                <a:moveTo>
                  <a:pt x="139103" y="317220"/>
                </a:moveTo>
                <a:lnTo>
                  <a:pt x="130022" y="317220"/>
                </a:lnTo>
                <a:lnTo>
                  <a:pt x="130022" y="329387"/>
                </a:lnTo>
                <a:lnTo>
                  <a:pt x="139103" y="329387"/>
                </a:lnTo>
                <a:lnTo>
                  <a:pt x="139103" y="317220"/>
                </a:lnTo>
                <a:close/>
              </a:path>
              <a:path w="989965" h="405765">
                <a:moveTo>
                  <a:pt x="139103" y="343522"/>
                </a:moveTo>
                <a:lnTo>
                  <a:pt x="130022" y="343522"/>
                </a:lnTo>
                <a:lnTo>
                  <a:pt x="130022" y="355688"/>
                </a:lnTo>
                <a:lnTo>
                  <a:pt x="139103" y="355688"/>
                </a:lnTo>
                <a:lnTo>
                  <a:pt x="139103" y="343522"/>
                </a:lnTo>
                <a:close/>
              </a:path>
              <a:path w="989965" h="405765">
                <a:moveTo>
                  <a:pt x="92735" y="0"/>
                </a:moveTo>
                <a:lnTo>
                  <a:pt x="0" y="0"/>
                </a:lnTo>
                <a:lnTo>
                  <a:pt x="0" y="6642"/>
                </a:lnTo>
                <a:lnTo>
                  <a:pt x="92735" y="6642"/>
                </a:lnTo>
                <a:lnTo>
                  <a:pt x="92735" y="0"/>
                </a:lnTo>
                <a:close/>
              </a:path>
              <a:path w="989965" h="405765">
                <a:moveTo>
                  <a:pt x="92735" y="19405"/>
                </a:moveTo>
                <a:lnTo>
                  <a:pt x="0" y="19405"/>
                </a:lnTo>
                <a:lnTo>
                  <a:pt x="0" y="26047"/>
                </a:lnTo>
                <a:lnTo>
                  <a:pt x="92735" y="26047"/>
                </a:lnTo>
                <a:lnTo>
                  <a:pt x="92735" y="19405"/>
                </a:lnTo>
                <a:close/>
              </a:path>
              <a:path w="989965" h="405765">
                <a:moveTo>
                  <a:pt x="92735" y="38811"/>
                </a:moveTo>
                <a:lnTo>
                  <a:pt x="0" y="38811"/>
                </a:lnTo>
                <a:lnTo>
                  <a:pt x="0" y="45453"/>
                </a:lnTo>
                <a:lnTo>
                  <a:pt x="92735" y="45453"/>
                </a:lnTo>
                <a:lnTo>
                  <a:pt x="92735" y="38811"/>
                </a:lnTo>
                <a:close/>
              </a:path>
              <a:path w="989965" h="405765">
                <a:moveTo>
                  <a:pt x="92735" y="58216"/>
                </a:moveTo>
                <a:lnTo>
                  <a:pt x="0" y="58216"/>
                </a:lnTo>
                <a:lnTo>
                  <a:pt x="0" y="64858"/>
                </a:lnTo>
                <a:lnTo>
                  <a:pt x="92735" y="64858"/>
                </a:lnTo>
                <a:lnTo>
                  <a:pt x="92735" y="58216"/>
                </a:lnTo>
                <a:close/>
              </a:path>
              <a:path w="989965" h="405765">
                <a:moveTo>
                  <a:pt x="92735" y="77622"/>
                </a:moveTo>
                <a:lnTo>
                  <a:pt x="0" y="77622"/>
                </a:lnTo>
                <a:lnTo>
                  <a:pt x="0" y="84264"/>
                </a:lnTo>
                <a:lnTo>
                  <a:pt x="92735" y="84264"/>
                </a:lnTo>
                <a:lnTo>
                  <a:pt x="92735" y="77622"/>
                </a:lnTo>
                <a:close/>
              </a:path>
              <a:path w="989965" h="405765">
                <a:moveTo>
                  <a:pt x="92735" y="97027"/>
                </a:moveTo>
                <a:lnTo>
                  <a:pt x="0" y="97027"/>
                </a:lnTo>
                <a:lnTo>
                  <a:pt x="0" y="103670"/>
                </a:lnTo>
                <a:lnTo>
                  <a:pt x="92735" y="103670"/>
                </a:lnTo>
                <a:lnTo>
                  <a:pt x="92735" y="97027"/>
                </a:lnTo>
                <a:close/>
              </a:path>
              <a:path w="989965" h="405765">
                <a:moveTo>
                  <a:pt x="92735" y="116433"/>
                </a:moveTo>
                <a:lnTo>
                  <a:pt x="0" y="116433"/>
                </a:lnTo>
                <a:lnTo>
                  <a:pt x="0" y="123075"/>
                </a:lnTo>
                <a:lnTo>
                  <a:pt x="92735" y="123075"/>
                </a:lnTo>
                <a:lnTo>
                  <a:pt x="92735" y="116433"/>
                </a:lnTo>
                <a:close/>
              </a:path>
              <a:path w="989965" h="405765">
                <a:moveTo>
                  <a:pt x="92735" y="135839"/>
                </a:moveTo>
                <a:lnTo>
                  <a:pt x="0" y="135839"/>
                </a:lnTo>
                <a:lnTo>
                  <a:pt x="0" y="142481"/>
                </a:lnTo>
                <a:lnTo>
                  <a:pt x="92735" y="142481"/>
                </a:lnTo>
                <a:lnTo>
                  <a:pt x="92735" y="135839"/>
                </a:lnTo>
                <a:close/>
              </a:path>
              <a:path w="989965" h="405765">
                <a:moveTo>
                  <a:pt x="92735" y="155244"/>
                </a:moveTo>
                <a:lnTo>
                  <a:pt x="0" y="155244"/>
                </a:lnTo>
                <a:lnTo>
                  <a:pt x="0" y="161886"/>
                </a:lnTo>
                <a:lnTo>
                  <a:pt x="92735" y="161886"/>
                </a:lnTo>
                <a:lnTo>
                  <a:pt x="92735" y="155244"/>
                </a:lnTo>
                <a:close/>
              </a:path>
              <a:path w="989965" h="405765">
                <a:moveTo>
                  <a:pt x="92735" y="174650"/>
                </a:moveTo>
                <a:lnTo>
                  <a:pt x="0" y="174650"/>
                </a:lnTo>
                <a:lnTo>
                  <a:pt x="0" y="181292"/>
                </a:lnTo>
                <a:lnTo>
                  <a:pt x="92735" y="181292"/>
                </a:lnTo>
                <a:lnTo>
                  <a:pt x="92735" y="174650"/>
                </a:lnTo>
                <a:close/>
              </a:path>
              <a:path w="989965" h="405765">
                <a:moveTo>
                  <a:pt x="92735" y="194055"/>
                </a:moveTo>
                <a:lnTo>
                  <a:pt x="0" y="194055"/>
                </a:lnTo>
                <a:lnTo>
                  <a:pt x="0" y="200698"/>
                </a:lnTo>
                <a:lnTo>
                  <a:pt x="92735" y="200698"/>
                </a:lnTo>
                <a:lnTo>
                  <a:pt x="92735" y="194055"/>
                </a:lnTo>
                <a:close/>
              </a:path>
              <a:path w="989965" h="405765">
                <a:moveTo>
                  <a:pt x="92735" y="213461"/>
                </a:moveTo>
                <a:lnTo>
                  <a:pt x="0" y="213461"/>
                </a:lnTo>
                <a:lnTo>
                  <a:pt x="0" y="220103"/>
                </a:lnTo>
                <a:lnTo>
                  <a:pt x="92735" y="220103"/>
                </a:lnTo>
                <a:lnTo>
                  <a:pt x="92735" y="213461"/>
                </a:lnTo>
                <a:close/>
              </a:path>
              <a:path w="989965" h="405765">
                <a:moveTo>
                  <a:pt x="92735" y="232867"/>
                </a:moveTo>
                <a:lnTo>
                  <a:pt x="0" y="232867"/>
                </a:lnTo>
                <a:lnTo>
                  <a:pt x="0" y="239509"/>
                </a:lnTo>
                <a:lnTo>
                  <a:pt x="92735" y="239509"/>
                </a:lnTo>
                <a:lnTo>
                  <a:pt x="92735" y="232867"/>
                </a:lnTo>
                <a:close/>
              </a:path>
              <a:path w="989965" h="405765">
                <a:moveTo>
                  <a:pt x="92735" y="252272"/>
                </a:moveTo>
                <a:lnTo>
                  <a:pt x="0" y="252272"/>
                </a:lnTo>
                <a:lnTo>
                  <a:pt x="0" y="258914"/>
                </a:lnTo>
                <a:lnTo>
                  <a:pt x="92735" y="258914"/>
                </a:lnTo>
                <a:lnTo>
                  <a:pt x="92735" y="252272"/>
                </a:lnTo>
                <a:close/>
              </a:path>
              <a:path w="989965" h="405765">
                <a:moveTo>
                  <a:pt x="92735" y="271678"/>
                </a:moveTo>
                <a:lnTo>
                  <a:pt x="0" y="271678"/>
                </a:lnTo>
                <a:lnTo>
                  <a:pt x="0" y="278320"/>
                </a:lnTo>
                <a:lnTo>
                  <a:pt x="92735" y="278320"/>
                </a:lnTo>
                <a:lnTo>
                  <a:pt x="92735" y="271678"/>
                </a:lnTo>
                <a:close/>
              </a:path>
              <a:path w="989965" h="405765">
                <a:moveTo>
                  <a:pt x="92735" y="291083"/>
                </a:moveTo>
                <a:lnTo>
                  <a:pt x="0" y="291083"/>
                </a:lnTo>
                <a:lnTo>
                  <a:pt x="0" y="297726"/>
                </a:lnTo>
                <a:lnTo>
                  <a:pt x="92735" y="297726"/>
                </a:lnTo>
                <a:lnTo>
                  <a:pt x="92735" y="291083"/>
                </a:lnTo>
                <a:close/>
              </a:path>
              <a:path w="989965" h="405765">
                <a:moveTo>
                  <a:pt x="92735" y="310489"/>
                </a:moveTo>
                <a:lnTo>
                  <a:pt x="0" y="310489"/>
                </a:lnTo>
                <a:lnTo>
                  <a:pt x="0" y="317131"/>
                </a:lnTo>
                <a:lnTo>
                  <a:pt x="92735" y="317131"/>
                </a:lnTo>
                <a:lnTo>
                  <a:pt x="92735" y="310489"/>
                </a:lnTo>
                <a:close/>
              </a:path>
              <a:path w="989965" h="405765">
                <a:moveTo>
                  <a:pt x="92735" y="329895"/>
                </a:moveTo>
                <a:lnTo>
                  <a:pt x="0" y="329895"/>
                </a:lnTo>
                <a:lnTo>
                  <a:pt x="0" y="336537"/>
                </a:lnTo>
                <a:lnTo>
                  <a:pt x="92735" y="336537"/>
                </a:lnTo>
                <a:lnTo>
                  <a:pt x="92735" y="329895"/>
                </a:lnTo>
                <a:close/>
              </a:path>
            </a:pathLst>
          </a:custGeom>
          <a:ln w="47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635669" y="6493535"/>
            <a:ext cx="43180" cy="248285"/>
          </a:xfrm>
          <a:custGeom>
            <a:avLst/>
            <a:gdLst/>
            <a:ahLst/>
            <a:cxnLst/>
            <a:rect l="l" t="t" r="r" b="b"/>
            <a:pathLst>
              <a:path w="43179" h="248284">
                <a:moveTo>
                  <a:pt x="0" y="0"/>
                </a:moveTo>
                <a:lnTo>
                  <a:pt x="0" y="247929"/>
                </a:lnTo>
              </a:path>
              <a:path w="43179" h="248284">
                <a:moveTo>
                  <a:pt x="21513" y="0"/>
                </a:moveTo>
                <a:lnTo>
                  <a:pt x="21513" y="247929"/>
                </a:lnTo>
              </a:path>
              <a:path w="43179" h="248284">
                <a:moveTo>
                  <a:pt x="43027" y="0"/>
                </a:moveTo>
                <a:lnTo>
                  <a:pt x="43027" y="247929"/>
                </a:lnTo>
              </a:path>
            </a:pathLst>
          </a:custGeom>
          <a:ln w="13792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616080" y="6366376"/>
            <a:ext cx="1589405" cy="401955"/>
          </a:xfrm>
          <a:custGeom>
            <a:avLst/>
            <a:gdLst/>
            <a:ahLst/>
            <a:cxnLst/>
            <a:rect l="l" t="t" r="r" b="b"/>
            <a:pathLst>
              <a:path w="1589404" h="401954">
                <a:moveTo>
                  <a:pt x="784720" y="347764"/>
                </a:moveTo>
                <a:lnTo>
                  <a:pt x="784720" y="376796"/>
                </a:lnTo>
                <a:lnTo>
                  <a:pt x="784720" y="381914"/>
                </a:lnTo>
                <a:lnTo>
                  <a:pt x="780237" y="386054"/>
                </a:lnTo>
                <a:lnTo>
                  <a:pt x="774712" y="386054"/>
                </a:lnTo>
                <a:lnTo>
                  <a:pt x="769188" y="386054"/>
                </a:lnTo>
                <a:lnTo>
                  <a:pt x="764705" y="381914"/>
                </a:lnTo>
                <a:lnTo>
                  <a:pt x="764705" y="376796"/>
                </a:lnTo>
                <a:lnTo>
                  <a:pt x="764705" y="347764"/>
                </a:lnTo>
                <a:lnTo>
                  <a:pt x="753123" y="345691"/>
                </a:lnTo>
                <a:lnTo>
                  <a:pt x="742700" y="341658"/>
                </a:lnTo>
                <a:lnTo>
                  <a:pt x="733713" y="335344"/>
                </a:lnTo>
                <a:lnTo>
                  <a:pt x="726440" y="326428"/>
                </a:lnTo>
                <a:lnTo>
                  <a:pt x="723790" y="337826"/>
                </a:lnTo>
                <a:lnTo>
                  <a:pt x="718683" y="345673"/>
                </a:lnTo>
                <a:lnTo>
                  <a:pt x="711581" y="350507"/>
                </a:lnTo>
                <a:lnTo>
                  <a:pt x="702945" y="352869"/>
                </a:lnTo>
                <a:lnTo>
                  <a:pt x="702945" y="368909"/>
                </a:lnTo>
                <a:lnTo>
                  <a:pt x="702945" y="372618"/>
                </a:lnTo>
                <a:lnTo>
                  <a:pt x="699693" y="375627"/>
                </a:lnTo>
                <a:lnTo>
                  <a:pt x="695693" y="375627"/>
                </a:lnTo>
                <a:lnTo>
                  <a:pt x="691692" y="375627"/>
                </a:lnTo>
                <a:lnTo>
                  <a:pt x="688441" y="372618"/>
                </a:lnTo>
                <a:lnTo>
                  <a:pt x="688441" y="368909"/>
                </a:lnTo>
                <a:lnTo>
                  <a:pt x="688441" y="352869"/>
                </a:lnTo>
                <a:lnTo>
                  <a:pt x="681391" y="351149"/>
                </a:lnTo>
                <a:lnTo>
                  <a:pt x="675278" y="347897"/>
                </a:lnTo>
                <a:lnTo>
                  <a:pt x="670335" y="342836"/>
                </a:lnTo>
                <a:lnTo>
                  <a:pt x="666800" y="335686"/>
                </a:lnTo>
                <a:lnTo>
                  <a:pt x="668134" y="390753"/>
                </a:lnTo>
                <a:lnTo>
                  <a:pt x="625773" y="397500"/>
                </a:lnTo>
                <a:lnTo>
                  <a:pt x="611718" y="396429"/>
                </a:lnTo>
                <a:lnTo>
                  <a:pt x="602386" y="395046"/>
                </a:lnTo>
                <a:lnTo>
                  <a:pt x="600227" y="394652"/>
                </a:lnTo>
                <a:lnTo>
                  <a:pt x="598690" y="392887"/>
                </a:lnTo>
                <a:lnTo>
                  <a:pt x="598741" y="390842"/>
                </a:lnTo>
                <a:lnTo>
                  <a:pt x="601980" y="256971"/>
                </a:lnTo>
                <a:lnTo>
                  <a:pt x="601599" y="257556"/>
                </a:lnTo>
                <a:lnTo>
                  <a:pt x="601116" y="258114"/>
                </a:lnTo>
                <a:lnTo>
                  <a:pt x="600468" y="258597"/>
                </a:lnTo>
                <a:lnTo>
                  <a:pt x="586689" y="258597"/>
                </a:lnTo>
                <a:lnTo>
                  <a:pt x="586689" y="379437"/>
                </a:lnTo>
                <a:lnTo>
                  <a:pt x="586689" y="382689"/>
                </a:lnTo>
                <a:lnTo>
                  <a:pt x="583476" y="385330"/>
                </a:lnTo>
                <a:lnTo>
                  <a:pt x="579513" y="385330"/>
                </a:lnTo>
                <a:lnTo>
                  <a:pt x="474230" y="385330"/>
                </a:lnTo>
                <a:lnTo>
                  <a:pt x="470268" y="385330"/>
                </a:lnTo>
                <a:lnTo>
                  <a:pt x="467055" y="382689"/>
                </a:lnTo>
                <a:lnTo>
                  <a:pt x="467055" y="379437"/>
                </a:lnTo>
                <a:lnTo>
                  <a:pt x="467055" y="305752"/>
                </a:lnTo>
                <a:lnTo>
                  <a:pt x="455574" y="305752"/>
                </a:lnTo>
                <a:lnTo>
                  <a:pt x="455574" y="379323"/>
                </a:lnTo>
                <a:lnTo>
                  <a:pt x="455574" y="382574"/>
                </a:lnTo>
                <a:lnTo>
                  <a:pt x="452361" y="385216"/>
                </a:lnTo>
                <a:lnTo>
                  <a:pt x="448398" y="385216"/>
                </a:lnTo>
                <a:lnTo>
                  <a:pt x="343115" y="385216"/>
                </a:lnTo>
                <a:lnTo>
                  <a:pt x="339140" y="385216"/>
                </a:lnTo>
                <a:lnTo>
                  <a:pt x="335927" y="382574"/>
                </a:lnTo>
                <a:lnTo>
                  <a:pt x="335927" y="379323"/>
                </a:lnTo>
                <a:lnTo>
                  <a:pt x="335927" y="305752"/>
                </a:lnTo>
                <a:lnTo>
                  <a:pt x="324091" y="305752"/>
                </a:lnTo>
                <a:lnTo>
                  <a:pt x="324091" y="384911"/>
                </a:lnTo>
                <a:lnTo>
                  <a:pt x="161937" y="384911"/>
                </a:lnTo>
                <a:lnTo>
                  <a:pt x="161937" y="401358"/>
                </a:lnTo>
                <a:lnTo>
                  <a:pt x="16573" y="401358"/>
                </a:lnTo>
                <a:lnTo>
                  <a:pt x="16573" y="384911"/>
                </a:lnTo>
                <a:lnTo>
                  <a:pt x="0" y="384911"/>
                </a:lnTo>
                <a:lnTo>
                  <a:pt x="0" y="119113"/>
                </a:lnTo>
                <a:lnTo>
                  <a:pt x="76962" y="119113"/>
                </a:lnTo>
                <a:lnTo>
                  <a:pt x="76962" y="0"/>
                </a:lnTo>
                <a:lnTo>
                  <a:pt x="224180" y="0"/>
                </a:lnTo>
                <a:lnTo>
                  <a:pt x="224180" y="210324"/>
                </a:lnTo>
                <a:lnTo>
                  <a:pt x="324091" y="210324"/>
                </a:lnTo>
                <a:lnTo>
                  <a:pt x="324091" y="295617"/>
                </a:lnTo>
                <a:lnTo>
                  <a:pt x="389978" y="246113"/>
                </a:lnTo>
                <a:lnTo>
                  <a:pt x="393179" y="243713"/>
                </a:lnTo>
                <a:lnTo>
                  <a:pt x="398386" y="243713"/>
                </a:lnTo>
                <a:lnTo>
                  <a:pt x="401586" y="246113"/>
                </a:lnTo>
                <a:lnTo>
                  <a:pt x="432028" y="268986"/>
                </a:lnTo>
                <a:lnTo>
                  <a:pt x="432028" y="254381"/>
                </a:lnTo>
                <a:lnTo>
                  <a:pt x="432028" y="252336"/>
                </a:lnTo>
                <a:lnTo>
                  <a:pt x="433819" y="250672"/>
                </a:lnTo>
                <a:lnTo>
                  <a:pt x="436029" y="250672"/>
                </a:lnTo>
                <a:lnTo>
                  <a:pt x="442734" y="250672"/>
                </a:lnTo>
                <a:lnTo>
                  <a:pt x="444944" y="250672"/>
                </a:lnTo>
                <a:lnTo>
                  <a:pt x="446735" y="252336"/>
                </a:lnTo>
                <a:lnTo>
                  <a:pt x="446735" y="254381"/>
                </a:lnTo>
                <a:lnTo>
                  <a:pt x="446735" y="280035"/>
                </a:lnTo>
                <a:lnTo>
                  <a:pt x="467055" y="295300"/>
                </a:lnTo>
                <a:lnTo>
                  <a:pt x="467055" y="258597"/>
                </a:lnTo>
                <a:lnTo>
                  <a:pt x="453326" y="258597"/>
                </a:lnTo>
                <a:lnTo>
                  <a:pt x="450113" y="256184"/>
                </a:lnTo>
                <a:lnTo>
                  <a:pt x="450113" y="252272"/>
                </a:lnTo>
                <a:lnTo>
                  <a:pt x="453326" y="249872"/>
                </a:lnTo>
                <a:lnTo>
                  <a:pt x="521093" y="198958"/>
                </a:lnTo>
                <a:lnTo>
                  <a:pt x="524294" y="196545"/>
                </a:lnTo>
                <a:lnTo>
                  <a:pt x="529501" y="196545"/>
                </a:lnTo>
                <a:lnTo>
                  <a:pt x="532701" y="198958"/>
                </a:lnTo>
                <a:lnTo>
                  <a:pt x="563143" y="221818"/>
                </a:lnTo>
                <a:lnTo>
                  <a:pt x="563143" y="207213"/>
                </a:lnTo>
                <a:lnTo>
                  <a:pt x="563143" y="205168"/>
                </a:lnTo>
                <a:lnTo>
                  <a:pt x="564934" y="203504"/>
                </a:lnTo>
                <a:lnTo>
                  <a:pt x="567143" y="203504"/>
                </a:lnTo>
                <a:lnTo>
                  <a:pt x="573849" y="203504"/>
                </a:lnTo>
                <a:lnTo>
                  <a:pt x="576059" y="203504"/>
                </a:lnTo>
                <a:lnTo>
                  <a:pt x="577850" y="205168"/>
                </a:lnTo>
                <a:lnTo>
                  <a:pt x="577850" y="207213"/>
                </a:lnTo>
                <a:lnTo>
                  <a:pt x="577850" y="232867"/>
                </a:lnTo>
                <a:lnTo>
                  <a:pt x="600468" y="249872"/>
                </a:lnTo>
                <a:lnTo>
                  <a:pt x="601179" y="250405"/>
                </a:lnTo>
                <a:lnTo>
                  <a:pt x="601713" y="251015"/>
                </a:lnTo>
                <a:lnTo>
                  <a:pt x="602107" y="251675"/>
                </a:lnTo>
                <a:lnTo>
                  <a:pt x="607009" y="49098"/>
                </a:lnTo>
                <a:lnTo>
                  <a:pt x="607021" y="48399"/>
                </a:lnTo>
                <a:lnTo>
                  <a:pt x="607225" y="47713"/>
                </a:lnTo>
                <a:lnTo>
                  <a:pt x="607606" y="47117"/>
                </a:lnTo>
                <a:lnTo>
                  <a:pt x="625970" y="17335"/>
                </a:lnTo>
                <a:lnTo>
                  <a:pt x="628891" y="12598"/>
                </a:lnTo>
                <a:lnTo>
                  <a:pt x="636231" y="12484"/>
                </a:lnTo>
                <a:lnTo>
                  <a:pt x="639330" y="17132"/>
                </a:lnTo>
                <a:lnTo>
                  <a:pt x="666038" y="304266"/>
                </a:lnTo>
                <a:lnTo>
                  <a:pt x="670368" y="284981"/>
                </a:lnTo>
                <a:lnTo>
                  <a:pt x="677113" y="267169"/>
                </a:lnTo>
                <a:lnTo>
                  <a:pt x="685734" y="254092"/>
                </a:lnTo>
                <a:lnTo>
                  <a:pt x="695693" y="249008"/>
                </a:lnTo>
                <a:lnTo>
                  <a:pt x="702098" y="251106"/>
                </a:lnTo>
                <a:lnTo>
                  <a:pt x="708045" y="256855"/>
                </a:lnTo>
                <a:lnTo>
                  <a:pt x="713404" y="265441"/>
                </a:lnTo>
                <a:lnTo>
                  <a:pt x="718045" y="276047"/>
                </a:lnTo>
                <a:lnTo>
                  <a:pt x="724293" y="236767"/>
                </a:lnTo>
                <a:lnTo>
                  <a:pt x="736782" y="197839"/>
                </a:lnTo>
                <a:lnTo>
                  <a:pt x="754069" y="168042"/>
                </a:lnTo>
                <a:lnTo>
                  <a:pt x="774712" y="156159"/>
                </a:lnTo>
                <a:lnTo>
                  <a:pt x="796947" y="169966"/>
                </a:lnTo>
                <a:lnTo>
                  <a:pt x="815105" y="203942"/>
                </a:lnTo>
                <a:lnTo>
                  <a:pt x="827347" y="246920"/>
                </a:lnTo>
                <a:lnTo>
                  <a:pt x="831837" y="287731"/>
                </a:lnTo>
                <a:lnTo>
                  <a:pt x="828238" y="314793"/>
                </a:lnTo>
                <a:lnTo>
                  <a:pt x="818313" y="332801"/>
                </a:lnTo>
                <a:lnTo>
                  <a:pt x="803371" y="343282"/>
                </a:lnTo>
                <a:lnTo>
                  <a:pt x="784720" y="347764"/>
                </a:lnTo>
                <a:close/>
              </a:path>
              <a:path w="1589404" h="401954">
                <a:moveTo>
                  <a:pt x="1589074" y="215607"/>
                </a:moveTo>
                <a:lnTo>
                  <a:pt x="1559737" y="215607"/>
                </a:lnTo>
                <a:lnTo>
                  <a:pt x="1559737" y="306578"/>
                </a:lnTo>
                <a:lnTo>
                  <a:pt x="1589074" y="306578"/>
                </a:lnTo>
                <a:lnTo>
                  <a:pt x="1589074" y="215607"/>
                </a:lnTo>
                <a:close/>
              </a:path>
              <a:path w="1589404" h="401954">
                <a:moveTo>
                  <a:pt x="1491246" y="268871"/>
                </a:moveTo>
                <a:lnTo>
                  <a:pt x="1454035" y="268871"/>
                </a:lnTo>
                <a:lnTo>
                  <a:pt x="1454035" y="306578"/>
                </a:lnTo>
                <a:lnTo>
                  <a:pt x="1491246" y="306578"/>
                </a:lnTo>
                <a:lnTo>
                  <a:pt x="1491246" y="268871"/>
                </a:lnTo>
                <a:close/>
              </a:path>
              <a:path w="1589404" h="401954">
                <a:moveTo>
                  <a:pt x="1441894" y="268871"/>
                </a:moveTo>
                <a:lnTo>
                  <a:pt x="1404683" y="268871"/>
                </a:lnTo>
                <a:lnTo>
                  <a:pt x="1404683" y="306578"/>
                </a:lnTo>
                <a:lnTo>
                  <a:pt x="1441894" y="306578"/>
                </a:lnTo>
                <a:lnTo>
                  <a:pt x="1441894" y="268871"/>
                </a:lnTo>
                <a:close/>
              </a:path>
              <a:path w="1589404" h="401954">
                <a:moveTo>
                  <a:pt x="1391259" y="268871"/>
                </a:moveTo>
                <a:lnTo>
                  <a:pt x="1354048" y="268871"/>
                </a:lnTo>
                <a:lnTo>
                  <a:pt x="1354048" y="306578"/>
                </a:lnTo>
                <a:lnTo>
                  <a:pt x="1391259" y="306578"/>
                </a:lnTo>
                <a:lnTo>
                  <a:pt x="1391259" y="268871"/>
                </a:lnTo>
                <a:close/>
              </a:path>
            </a:pathLst>
          </a:custGeom>
          <a:ln w="47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82873" y="6543217"/>
            <a:ext cx="133070" cy="181952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7619316" y="6436033"/>
            <a:ext cx="723265" cy="361315"/>
          </a:xfrm>
          <a:custGeom>
            <a:avLst/>
            <a:gdLst/>
            <a:ahLst/>
            <a:cxnLst/>
            <a:rect l="l" t="t" r="r" b="b"/>
            <a:pathLst>
              <a:path w="723265" h="361315">
                <a:moveTo>
                  <a:pt x="37553" y="6619"/>
                </a:moveTo>
                <a:lnTo>
                  <a:pt x="29078" y="6833"/>
                </a:lnTo>
                <a:lnTo>
                  <a:pt x="20588" y="7035"/>
                </a:lnTo>
                <a:lnTo>
                  <a:pt x="12081" y="7223"/>
                </a:lnTo>
                <a:lnTo>
                  <a:pt x="3556" y="7394"/>
                </a:lnTo>
                <a:lnTo>
                  <a:pt x="3492" y="10480"/>
                </a:lnTo>
                <a:lnTo>
                  <a:pt x="4305" y="13528"/>
                </a:lnTo>
                <a:lnTo>
                  <a:pt x="6794" y="14417"/>
                </a:lnTo>
                <a:lnTo>
                  <a:pt x="7924" y="14836"/>
                </a:lnTo>
                <a:lnTo>
                  <a:pt x="9461" y="14595"/>
                </a:lnTo>
                <a:lnTo>
                  <a:pt x="11010" y="14557"/>
                </a:lnTo>
                <a:lnTo>
                  <a:pt x="16548" y="14404"/>
                </a:lnTo>
                <a:lnTo>
                  <a:pt x="21920" y="14112"/>
                </a:lnTo>
                <a:lnTo>
                  <a:pt x="27444" y="14036"/>
                </a:lnTo>
                <a:lnTo>
                  <a:pt x="29781" y="13998"/>
                </a:lnTo>
                <a:lnTo>
                  <a:pt x="32639" y="14112"/>
                </a:lnTo>
                <a:lnTo>
                  <a:pt x="33896" y="13642"/>
                </a:lnTo>
                <a:lnTo>
                  <a:pt x="36461" y="12677"/>
                </a:lnTo>
                <a:lnTo>
                  <a:pt x="37236" y="9261"/>
                </a:lnTo>
                <a:lnTo>
                  <a:pt x="37553" y="6619"/>
                </a:lnTo>
                <a:close/>
              </a:path>
              <a:path w="723265" h="361315">
                <a:moveTo>
                  <a:pt x="723214" y="342420"/>
                </a:moveTo>
                <a:lnTo>
                  <a:pt x="701291" y="342468"/>
                </a:lnTo>
                <a:lnTo>
                  <a:pt x="675670" y="342557"/>
                </a:lnTo>
                <a:lnTo>
                  <a:pt x="646874" y="342602"/>
                </a:lnTo>
                <a:lnTo>
                  <a:pt x="615429" y="342522"/>
                </a:lnTo>
                <a:lnTo>
                  <a:pt x="615429" y="361000"/>
                </a:lnTo>
                <a:lnTo>
                  <a:pt x="488543" y="361000"/>
                </a:lnTo>
                <a:lnTo>
                  <a:pt x="488543" y="342865"/>
                </a:lnTo>
                <a:lnTo>
                  <a:pt x="444900" y="342806"/>
                </a:lnTo>
                <a:lnTo>
                  <a:pt x="396000" y="342652"/>
                </a:lnTo>
                <a:lnTo>
                  <a:pt x="356160" y="342493"/>
                </a:lnTo>
                <a:lnTo>
                  <a:pt x="339699" y="342420"/>
                </a:lnTo>
                <a:lnTo>
                  <a:pt x="339699" y="333098"/>
                </a:lnTo>
                <a:lnTo>
                  <a:pt x="295033" y="298516"/>
                </a:lnTo>
                <a:lnTo>
                  <a:pt x="165138" y="298516"/>
                </a:lnTo>
                <a:lnTo>
                  <a:pt x="129501" y="325935"/>
                </a:lnTo>
                <a:lnTo>
                  <a:pt x="129184" y="331384"/>
                </a:lnTo>
                <a:lnTo>
                  <a:pt x="128701" y="336769"/>
                </a:lnTo>
                <a:lnTo>
                  <a:pt x="128003" y="342052"/>
                </a:lnTo>
                <a:lnTo>
                  <a:pt x="115646" y="342052"/>
                </a:lnTo>
                <a:lnTo>
                  <a:pt x="113794" y="323904"/>
                </a:lnTo>
                <a:lnTo>
                  <a:pt x="113282" y="304992"/>
                </a:lnTo>
                <a:lnTo>
                  <a:pt x="113987" y="285972"/>
                </a:lnTo>
                <a:lnTo>
                  <a:pt x="115785" y="267503"/>
                </a:lnTo>
                <a:lnTo>
                  <a:pt x="116586" y="261305"/>
                </a:lnTo>
                <a:lnTo>
                  <a:pt x="116243" y="254892"/>
                </a:lnTo>
                <a:lnTo>
                  <a:pt x="116484" y="248364"/>
                </a:lnTo>
                <a:lnTo>
                  <a:pt x="116725" y="241925"/>
                </a:lnTo>
                <a:lnTo>
                  <a:pt x="116573" y="235308"/>
                </a:lnTo>
                <a:lnTo>
                  <a:pt x="116763" y="228857"/>
                </a:lnTo>
                <a:lnTo>
                  <a:pt x="116988" y="219117"/>
                </a:lnTo>
                <a:lnTo>
                  <a:pt x="117116" y="209337"/>
                </a:lnTo>
                <a:lnTo>
                  <a:pt x="117210" y="199557"/>
                </a:lnTo>
                <a:lnTo>
                  <a:pt x="117335" y="189817"/>
                </a:lnTo>
                <a:lnTo>
                  <a:pt x="117508" y="180120"/>
                </a:lnTo>
                <a:lnTo>
                  <a:pt x="117690" y="170375"/>
                </a:lnTo>
                <a:lnTo>
                  <a:pt x="117835" y="160594"/>
                </a:lnTo>
                <a:lnTo>
                  <a:pt x="117894" y="150790"/>
                </a:lnTo>
                <a:lnTo>
                  <a:pt x="118068" y="131298"/>
                </a:lnTo>
                <a:lnTo>
                  <a:pt x="118452" y="111879"/>
                </a:lnTo>
                <a:lnTo>
                  <a:pt x="118837" y="92395"/>
                </a:lnTo>
                <a:lnTo>
                  <a:pt x="119011" y="72710"/>
                </a:lnTo>
                <a:lnTo>
                  <a:pt x="119036" y="64271"/>
                </a:lnTo>
                <a:lnTo>
                  <a:pt x="119113" y="55765"/>
                </a:lnTo>
                <a:lnTo>
                  <a:pt x="119247" y="47178"/>
                </a:lnTo>
                <a:lnTo>
                  <a:pt x="119443" y="38496"/>
                </a:lnTo>
                <a:lnTo>
                  <a:pt x="119481" y="36807"/>
                </a:lnTo>
                <a:lnTo>
                  <a:pt x="119862" y="34991"/>
                </a:lnTo>
                <a:lnTo>
                  <a:pt x="119583" y="33683"/>
                </a:lnTo>
                <a:lnTo>
                  <a:pt x="119380" y="32743"/>
                </a:lnTo>
                <a:lnTo>
                  <a:pt x="76972" y="9693"/>
                </a:lnTo>
                <a:lnTo>
                  <a:pt x="52833" y="6845"/>
                </a:lnTo>
                <a:lnTo>
                  <a:pt x="39662" y="6873"/>
                </a:lnTo>
                <a:lnTo>
                  <a:pt x="39662" y="10569"/>
                </a:lnTo>
                <a:lnTo>
                  <a:pt x="39598" y="14392"/>
                </a:lnTo>
                <a:lnTo>
                  <a:pt x="35864" y="15332"/>
                </a:lnTo>
                <a:lnTo>
                  <a:pt x="33693" y="15878"/>
                </a:lnTo>
                <a:lnTo>
                  <a:pt x="30886" y="15636"/>
                </a:lnTo>
                <a:lnTo>
                  <a:pt x="28282" y="15725"/>
                </a:lnTo>
                <a:lnTo>
                  <a:pt x="23507" y="15878"/>
                </a:lnTo>
                <a:lnTo>
                  <a:pt x="18034" y="16030"/>
                </a:lnTo>
                <a:lnTo>
                  <a:pt x="13119" y="16246"/>
                </a:lnTo>
                <a:lnTo>
                  <a:pt x="9652" y="16398"/>
                </a:lnTo>
                <a:lnTo>
                  <a:pt x="5791" y="17071"/>
                </a:lnTo>
                <a:lnTo>
                  <a:pt x="3987" y="15459"/>
                </a:lnTo>
                <a:lnTo>
                  <a:pt x="3187" y="14760"/>
                </a:lnTo>
                <a:lnTo>
                  <a:pt x="2489" y="13554"/>
                </a:lnTo>
                <a:lnTo>
                  <a:pt x="2159" y="12474"/>
                </a:lnTo>
                <a:lnTo>
                  <a:pt x="1739" y="11115"/>
                </a:lnTo>
                <a:lnTo>
                  <a:pt x="1905" y="9629"/>
                </a:lnTo>
                <a:lnTo>
                  <a:pt x="1600" y="8308"/>
                </a:lnTo>
                <a:lnTo>
                  <a:pt x="1498" y="7877"/>
                </a:lnTo>
                <a:lnTo>
                  <a:pt x="1714" y="7585"/>
                </a:lnTo>
                <a:lnTo>
                  <a:pt x="1600" y="7394"/>
                </a:lnTo>
                <a:lnTo>
                  <a:pt x="1270" y="6873"/>
                </a:lnTo>
                <a:lnTo>
                  <a:pt x="0" y="7254"/>
                </a:lnTo>
                <a:lnTo>
                  <a:pt x="50" y="6099"/>
                </a:lnTo>
                <a:lnTo>
                  <a:pt x="101" y="5019"/>
                </a:lnTo>
                <a:lnTo>
                  <a:pt x="4432" y="3330"/>
                </a:lnTo>
                <a:lnTo>
                  <a:pt x="5524" y="2974"/>
                </a:lnTo>
                <a:lnTo>
                  <a:pt x="12471" y="676"/>
                </a:lnTo>
                <a:lnTo>
                  <a:pt x="20320" y="485"/>
                </a:lnTo>
                <a:lnTo>
                  <a:pt x="28981" y="104"/>
                </a:lnTo>
                <a:lnTo>
                  <a:pt x="36343" y="0"/>
                </a:lnTo>
                <a:lnTo>
                  <a:pt x="78309" y="4448"/>
                </a:lnTo>
                <a:lnTo>
                  <a:pt x="117335" y="17808"/>
                </a:lnTo>
                <a:lnTo>
                  <a:pt x="126604" y="73733"/>
                </a:lnTo>
                <a:lnTo>
                  <a:pt x="127080" y="124044"/>
                </a:lnTo>
                <a:lnTo>
                  <a:pt x="127526" y="174421"/>
                </a:lnTo>
                <a:lnTo>
                  <a:pt x="127723" y="224691"/>
                </a:lnTo>
                <a:lnTo>
                  <a:pt x="127723" y="231397"/>
                </a:lnTo>
                <a:lnTo>
                  <a:pt x="127863" y="238115"/>
                </a:lnTo>
                <a:lnTo>
                  <a:pt x="127863" y="244859"/>
                </a:lnTo>
                <a:lnTo>
                  <a:pt x="127863" y="251501"/>
                </a:lnTo>
                <a:lnTo>
                  <a:pt x="127698" y="258270"/>
                </a:lnTo>
                <a:lnTo>
                  <a:pt x="128003" y="264899"/>
                </a:lnTo>
                <a:lnTo>
                  <a:pt x="128295" y="271186"/>
                </a:lnTo>
                <a:lnTo>
                  <a:pt x="129095" y="277523"/>
                </a:lnTo>
                <a:lnTo>
                  <a:pt x="129413" y="283886"/>
                </a:lnTo>
                <a:lnTo>
                  <a:pt x="129699" y="290473"/>
                </a:lnTo>
                <a:lnTo>
                  <a:pt x="129901" y="297079"/>
                </a:lnTo>
                <a:lnTo>
                  <a:pt x="130009" y="303694"/>
                </a:lnTo>
                <a:lnTo>
                  <a:pt x="130009" y="310302"/>
                </a:lnTo>
                <a:lnTo>
                  <a:pt x="157949" y="288788"/>
                </a:lnTo>
                <a:lnTo>
                  <a:pt x="158394" y="288331"/>
                </a:lnTo>
                <a:lnTo>
                  <a:pt x="158902" y="287937"/>
                </a:lnTo>
                <a:lnTo>
                  <a:pt x="159473" y="287620"/>
                </a:lnTo>
                <a:lnTo>
                  <a:pt x="174523" y="276037"/>
                </a:lnTo>
                <a:lnTo>
                  <a:pt x="165504" y="273239"/>
                </a:lnTo>
                <a:lnTo>
                  <a:pt x="158256" y="267833"/>
                </a:lnTo>
                <a:lnTo>
                  <a:pt x="153429" y="260417"/>
                </a:lnTo>
                <a:lnTo>
                  <a:pt x="151676" y="251590"/>
                </a:lnTo>
                <a:lnTo>
                  <a:pt x="151676" y="136680"/>
                </a:lnTo>
                <a:lnTo>
                  <a:pt x="151676" y="136096"/>
                </a:lnTo>
                <a:lnTo>
                  <a:pt x="151676" y="116233"/>
                </a:lnTo>
                <a:lnTo>
                  <a:pt x="155657" y="108812"/>
                </a:lnTo>
                <a:lnTo>
                  <a:pt x="166747" y="102368"/>
                </a:lnTo>
                <a:lnTo>
                  <a:pt x="183662" y="97281"/>
                </a:lnTo>
                <a:lnTo>
                  <a:pt x="205117" y="93932"/>
                </a:lnTo>
                <a:lnTo>
                  <a:pt x="205117" y="93703"/>
                </a:lnTo>
                <a:lnTo>
                  <a:pt x="205117" y="91468"/>
                </a:lnTo>
                <a:lnTo>
                  <a:pt x="207060" y="89665"/>
                </a:lnTo>
                <a:lnTo>
                  <a:pt x="209473" y="89665"/>
                </a:lnTo>
                <a:lnTo>
                  <a:pt x="250710" y="89665"/>
                </a:lnTo>
                <a:lnTo>
                  <a:pt x="253111" y="89665"/>
                </a:lnTo>
                <a:lnTo>
                  <a:pt x="255066" y="91468"/>
                </a:lnTo>
                <a:lnTo>
                  <a:pt x="255066" y="93703"/>
                </a:lnTo>
                <a:lnTo>
                  <a:pt x="255066" y="93932"/>
                </a:lnTo>
                <a:lnTo>
                  <a:pt x="276516" y="97281"/>
                </a:lnTo>
                <a:lnTo>
                  <a:pt x="293431" y="102368"/>
                </a:lnTo>
                <a:lnTo>
                  <a:pt x="304524" y="108812"/>
                </a:lnTo>
                <a:lnTo>
                  <a:pt x="308508" y="116233"/>
                </a:lnTo>
                <a:lnTo>
                  <a:pt x="308508" y="136096"/>
                </a:lnTo>
                <a:lnTo>
                  <a:pt x="308508" y="136680"/>
                </a:lnTo>
                <a:lnTo>
                  <a:pt x="308508" y="251590"/>
                </a:lnTo>
                <a:lnTo>
                  <a:pt x="306752" y="260417"/>
                </a:lnTo>
                <a:lnTo>
                  <a:pt x="301921" y="267833"/>
                </a:lnTo>
                <a:lnTo>
                  <a:pt x="294669" y="273239"/>
                </a:lnTo>
                <a:lnTo>
                  <a:pt x="285648" y="276037"/>
                </a:lnTo>
                <a:lnTo>
                  <a:pt x="300710" y="287620"/>
                </a:lnTo>
                <a:lnTo>
                  <a:pt x="301282" y="287937"/>
                </a:lnTo>
                <a:lnTo>
                  <a:pt x="301790" y="288331"/>
                </a:lnTo>
                <a:lnTo>
                  <a:pt x="302221" y="288788"/>
                </a:lnTo>
                <a:lnTo>
                  <a:pt x="339699" y="317807"/>
                </a:lnTo>
                <a:lnTo>
                  <a:pt x="339699" y="39627"/>
                </a:lnTo>
                <a:lnTo>
                  <a:pt x="380758" y="39665"/>
                </a:lnTo>
                <a:lnTo>
                  <a:pt x="488543" y="96688"/>
                </a:lnTo>
                <a:lnTo>
                  <a:pt x="488543" y="58245"/>
                </a:lnTo>
                <a:lnTo>
                  <a:pt x="615429" y="125364"/>
                </a:lnTo>
                <a:lnTo>
                  <a:pt x="615429" y="149621"/>
                </a:lnTo>
                <a:lnTo>
                  <a:pt x="723214" y="206644"/>
                </a:lnTo>
                <a:lnTo>
                  <a:pt x="723214" y="342420"/>
                </a:lnTo>
                <a:close/>
              </a:path>
              <a:path w="723265" h="361315">
                <a:moveTo>
                  <a:pt x="370662" y="10912"/>
                </a:moveTo>
                <a:lnTo>
                  <a:pt x="345198" y="10912"/>
                </a:lnTo>
                <a:lnTo>
                  <a:pt x="345198" y="34420"/>
                </a:lnTo>
                <a:lnTo>
                  <a:pt x="370662" y="34420"/>
                </a:lnTo>
                <a:lnTo>
                  <a:pt x="370662" y="10912"/>
                </a:lnTo>
                <a:close/>
              </a:path>
              <a:path w="723265" h="361315">
                <a:moveTo>
                  <a:pt x="293573" y="306530"/>
                </a:moveTo>
                <a:lnTo>
                  <a:pt x="166598" y="306530"/>
                </a:lnTo>
                <a:lnTo>
                  <a:pt x="163106" y="306530"/>
                </a:lnTo>
                <a:lnTo>
                  <a:pt x="160274" y="309159"/>
                </a:lnTo>
                <a:lnTo>
                  <a:pt x="160274" y="312397"/>
                </a:lnTo>
                <a:lnTo>
                  <a:pt x="160274" y="315636"/>
                </a:lnTo>
                <a:lnTo>
                  <a:pt x="163106" y="318265"/>
                </a:lnTo>
                <a:lnTo>
                  <a:pt x="166598" y="318265"/>
                </a:lnTo>
                <a:lnTo>
                  <a:pt x="293573" y="318265"/>
                </a:lnTo>
                <a:lnTo>
                  <a:pt x="297078" y="318265"/>
                </a:lnTo>
                <a:lnTo>
                  <a:pt x="299910" y="315636"/>
                </a:lnTo>
                <a:lnTo>
                  <a:pt x="299910" y="312397"/>
                </a:lnTo>
                <a:lnTo>
                  <a:pt x="299910" y="309159"/>
                </a:lnTo>
                <a:lnTo>
                  <a:pt x="297078" y="306530"/>
                </a:lnTo>
                <a:lnTo>
                  <a:pt x="293573" y="306530"/>
                </a:lnTo>
                <a:close/>
              </a:path>
            </a:pathLst>
          </a:custGeom>
          <a:ln w="47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0"/>
            <a:ext cx="9144000" cy="1522095"/>
          </a:xfrm>
          <a:custGeom>
            <a:avLst/>
            <a:gdLst/>
            <a:ahLst/>
            <a:cxnLst/>
            <a:rect l="l" t="t" r="r" b="b"/>
            <a:pathLst>
              <a:path w="9144000" h="1522095">
                <a:moveTo>
                  <a:pt x="9144000" y="485091"/>
                </a:moveTo>
                <a:lnTo>
                  <a:pt x="2391137" y="485091"/>
                </a:lnTo>
                <a:lnTo>
                  <a:pt x="2544857" y="486450"/>
                </a:lnTo>
                <a:lnTo>
                  <a:pt x="2697180" y="490727"/>
                </a:lnTo>
                <a:lnTo>
                  <a:pt x="2848223" y="497843"/>
                </a:lnTo>
                <a:lnTo>
                  <a:pt x="2998106" y="507716"/>
                </a:lnTo>
                <a:lnTo>
                  <a:pt x="3146944" y="520267"/>
                </a:lnTo>
                <a:lnTo>
                  <a:pt x="3294857" y="535414"/>
                </a:lnTo>
                <a:lnTo>
                  <a:pt x="3441962" y="553077"/>
                </a:lnTo>
                <a:lnTo>
                  <a:pt x="3588375" y="573176"/>
                </a:lnTo>
                <a:lnTo>
                  <a:pt x="3734216" y="595629"/>
                </a:lnTo>
                <a:lnTo>
                  <a:pt x="3879602" y="620357"/>
                </a:lnTo>
                <a:lnTo>
                  <a:pt x="4024650" y="647279"/>
                </a:lnTo>
                <a:lnTo>
                  <a:pt x="4217727" y="686448"/>
                </a:lnTo>
                <a:lnTo>
                  <a:pt x="4410691" y="729184"/>
                </a:lnTo>
                <a:lnTo>
                  <a:pt x="4603823" y="775294"/>
                </a:lnTo>
                <a:lnTo>
                  <a:pt x="4845897" y="837388"/>
                </a:lnTo>
                <a:lnTo>
                  <a:pt x="5138075" y="917943"/>
                </a:lnTo>
                <a:lnTo>
                  <a:pt x="5482465" y="1019440"/>
                </a:lnTo>
                <a:lnTo>
                  <a:pt x="6041123" y="1180410"/>
                </a:lnTo>
                <a:lnTo>
                  <a:pt x="6335700" y="1259503"/>
                </a:lnTo>
                <a:lnTo>
                  <a:pt x="6529453" y="1307938"/>
                </a:lnTo>
                <a:lnTo>
                  <a:pt x="6721819" y="1352470"/>
                </a:lnTo>
                <a:lnTo>
                  <a:pt x="6865554" y="1383066"/>
                </a:lnTo>
                <a:lnTo>
                  <a:pt x="7009114" y="1411072"/>
                </a:lnTo>
                <a:lnTo>
                  <a:pt x="7152760" y="1436318"/>
                </a:lnTo>
                <a:lnTo>
                  <a:pt x="7248699" y="1451532"/>
                </a:lnTo>
                <a:lnTo>
                  <a:pt x="7344869" y="1465394"/>
                </a:lnTo>
                <a:lnTo>
                  <a:pt x="7441346" y="1477853"/>
                </a:lnTo>
                <a:lnTo>
                  <a:pt x="7538207" y="1488861"/>
                </a:lnTo>
                <a:lnTo>
                  <a:pt x="7635529" y="1498366"/>
                </a:lnTo>
                <a:lnTo>
                  <a:pt x="7733390" y="1506318"/>
                </a:lnTo>
                <a:lnTo>
                  <a:pt x="7831865" y="1512667"/>
                </a:lnTo>
                <a:lnTo>
                  <a:pt x="7931033" y="1517363"/>
                </a:lnTo>
                <a:lnTo>
                  <a:pt x="8030969" y="1520356"/>
                </a:lnTo>
                <a:lnTo>
                  <a:pt x="8131752" y="1521596"/>
                </a:lnTo>
                <a:lnTo>
                  <a:pt x="8233457" y="1521032"/>
                </a:lnTo>
                <a:lnTo>
                  <a:pt x="8336162" y="1518614"/>
                </a:lnTo>
                <a:lnTo>
                  <a:pt x="8439944" y="1514293"/>
                </a:lnTo>
                <a:lnTo>
                  <a:pt x="8544879" y="1508017"/>
                </a:lnTo>
                <a:lnTo>
                  <a:pt x="8651046" y="1499738"/>
                </a:lnTo>
                <a:lnTo>
                  <a:pt x="8758519" y="1489404"/>
                </a:lnTo>
                <a:lnTo>
                  <a:pt x="8859615" y="1477881"/>
                </a:lnTo>
                <a:lnTo>
                  <a:pt x="8960237" y="1464635"/>
                </a:lnTo>
                <a:lnTo>
                  <a:pt x="9010398" y="1457387"/>
                </a:lnTo>
                <a:lnTo>
                  <a:pt x="9144000" y="1436585"/>
                </a:lnTo>
                <a:lnTo>
                  <a:pt x="9144000" y="485091"/>
                </a:lnTo>
                <a:close/>
              </a:path>
              <a:path w="9144000" h="1522095">
                <a:moveTo>
                  <a:pt x="9144000" y="0"/>
                </a:moveTo>
                <a:lnTo>
                  <a:pt x="0" y="0"/>
                </a:lnTo>
                <a:lnTo>
                  <a:pt x="0" y="845399"/>
                </a:lnTo>
                <a:lnTo>
                  <a:pt x="87933" y="818354"/>
                </a:lnTo>
                <a:lnTo>
                  <a:pt x="183243" y="790439"/>
                </a:lnTo>
                <a:lnTo>
                  <a:pt x="279355" y="763702"/>
                </a:lnTo>
                <a:lnTo>
                  <a:pt x="376253" y="738147"/>
                </a:lnTo>
                <a:lnTo>
                  <a:pt x="473926" y="713779"/>
                </a:lnTo>
                <a:lnTo>
                  <a:pt x="572359" y="690600"/>
                </a:lnTo>
                <a:lnTo>
                  <a:pt x="671539" y="668615"/>
                </a:lnTo>
                <a:lnTo>
                  <a:pt x="771453" y="647827"/>
                </a:lnTo>
                <a:lnTo>
                  <a:pt x="922671" y="618899"/>
                </a:lnTo>
                <a:lnTo>
                  <a:pt x="1075465" y="592686"/>
                </a:lnTo>
                <a:lnTo>
                  <a:pt x="1229789" y="569201"/>
                </a:lnTo>
                <a:lnTo>
                  <a:pt x="1385599" y="548456"/>
                </a:lnTo>
                <a:lnTo>
                  <a:pt x="1542849" y="530465"/>
                </a:lnTo>
                <a:lnTo>
                  <a:pt x="1706006" y="514896"/>
                </a:lnTo>
                <a:lnTo>
                  <a:pt x="1867139" y="502676"/>
                </a:lnTo>
                <a:lnTo>
                  <a:pt x="2026365" y="493724"/>
                </a:lnTo>
                <a:lnTo>
                  <a:pt x="2183801" y="487959"/>
                </a:lnTo>
                <a:lnTo>
                  <a:pt x="2339566" y="485301"/>
                </a:lnTo>
                <a:lnTo>
                  <a:pt x="9144000" y="485091"/>
                </a:lnTo>
                <a:lnTo>
                  <a:pt x="9144000" y="0"/>
                </a:lnTo>
                <a:close/>
              </a:path>
            </a:pathLst>
          </a:custGeom>
          <a:solidFill>
            <a:srgbClr val="F36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0530" y="2287550"/>
            <a:ext cx="5243830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4C607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39"/>
              </a:lnSpc>
            </a:pPr>
            <a:r>
              <a:rPr spc="-30"/>
              <a:t>Insert</a:t>
            </a:r>
            <a:r>
              <a:rPr spc="-70"/>
              <a:t> </a:t>
            </a:r>
            <a:r>
              <a:rPr spc="-75"/>
              <a:t>Date</a:t>
            </a:r>
            <a:r>
              <a:rPr spc="-70"/>
              <a:t> </a:t>
            </a:r>
            <a:r>
              <a:rPr spc="-40"/>
              <a:t>Here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C607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39"/>
              </a:lnSpc>
            </a:pPr>
            <a:r>
              <a:rPr spc="-30"/>
              <a:t>Insert</a:t>
            </a:r>
            <a:r>
              <a:rPr spc="-70"/>
              <a:t> </a:t>
            </a:r>
            <a:r>
              <a:rPr spc="-75"/>
              <a:t>Date</a:t>
            </a:r>
            <a:r>
              <a:rPr spc="-70"/>
              <a:t> </a:t>
            </a:r>
            <a:r>
              <a:rPr spc="-40"/>
              <a:t>Here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C607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39"/>
              </a:lnSpc>
            </a:pPr>
            <a:r>
              <a:rPr spc="-30"/>
              <a:t>Insert</a:t>
            </a:r>
            <a:r>
              <a:rPr spc="-70"/>
              <a:t> </a:t>
            </a:r>
            <a:r>
              <a:rPr spc="-75"/>
              <a:t>Date</a:t>
            </a:r>
            <a:r>
              <a:rPr spc="-70"/>
              <a:t> </a:t>
            </a:r>
            <a:r>
              <a:rPr spc="-40"/>
              <a:t>Here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C607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39"/>
              </a:lnSpc>
            </a:pPr>
            <a:r>
              <a:rPr spc="-30"/>
              <a:t>Insert</a:t>
            </a:r>
            <a:r>
              <a:rPr spc="-70"/>
              <a:t> </a:t>
            </a:r>
            <a:r>
              <a:rPr spc="-75"/>
              <a:t>Date</a:t>
            </a:r>
            <a:r>
              <a:rPr spc="-70"/>
              <a:t> </a:t>
            </a:r>
            <a:r>
              <a:rPr spc="-40"/>
              <a:t>Here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39"/>
              </a:lnSpc>
            </a:pPr>
            <a:r>
              <a:rPr spc="-30"/>
              <a:t>Insert</a:t>
            </a:r>
            <a:r>
              <a:rPr spc="-70"/>
              <a:t> </a:t>
            </a:r>
            <a:r>
              <a:rPr spc="-75"/>
              <a:t>Date</a:t>
            </a:r>
            <a:r>
              <a:rPr spc="-70"/>
              <a:t> </a:t>
            </a:r>
            <a:r>
              <a:rPr spc="-40"/>
              <a:t>Here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75" y="6207261"/>
            <a:ext cx="9142730" cy="650875"/>
          </a:xfrm>
          <a:custGeom>
            <a:avLst/>
            <a:gdLst/>
            <a:ahLst/>
            <a:cxnLst/>
            <a:rect l="l" t="t" r="r" b="b"/>
            <a:pathLst>
              <a:path w="9142730" h="650875">
                <a:moveTo>
                  <a:pt x="8259610" y="0"/>
                </a:moveTo>
                <a:lnTo>
                  <a:pt x="882638" y="0"/>
                </a:lnTo>
                <a:lnTo>
                  <a:pt x="828817" y="1228"/>
                </a:lnTo>
                <a:lnTo>
                  <a:pt x="775849" y="4865"/>
                </a:lnTo>
                <a:lnTo>
                  <a:pt x="723826" y="10842"/>
                </a:lnTo>
                <a:lnTo>
                  <a:pt x="672841" y="19088"/>
                </a:lnTo>
                <a:lnTo>
                  <a:pt x="622986" y="29532"/>
                </a:lnTo>
                <a:lnTo>
                  <a:pt x="574353" y="42104"/>
                </a:lnTo>
                <a:lnTo>
                  <a:pt x="527035" y="56733"/>
                </a:lnTo>
                <a:lnTo>
                  <a:pt x="481124" y="73349"/>
                </a:lnTo>
                <a:lnTo>
                  <a:pt x="436713" y="91883"/>
                </a:lnTo>
                <a:lnTo>
                  <a:pt x="393895" y="112262"/>
                </a:lnTo>
                <a:lnTo>
                  <a:pt x="352760" y="134418"/>
                </a:lnTo>
                <a:lnTo>
                  <a:pt x="313403" y="158279"/>
                </a:lnTo>
                <a:lnTo>
                  <a:pt x="275915" y="183775"/>
                </a:lnTo>
                <a:lnTo>
                  <a:pt x="240389" y="210836"/>
                </a:lnTo>
                <a:lnTo>
                  <a:pt x="206917" y="239392"/>
                </a:lnTo>
                <a:lnTo>
                  <a:pt x="175592" y="269371"/>
                </a:lnTo>
                <a:lnTo>
                  <a:pt x="146505" y="300705"/>
                </a:lnTo>
                <a:lnTo>
                  <a:pt x="119751" y="333321"/>
                </a:lnTo>
                <a:lnTo>
                  <a:pt x="95420" y="367150"/>
                </a:lnTo>
                <a:lnTo>
                  <a:pt x="73605" y="402122"/>
                </a:lnTo>
                <a:lnTo>
                  <a:pt x="54399" y="438165"/>
                </a:lnTo>
                <a:lnTo>
                  <a:pt x="37895" y="475211"/>
                </a:lnTo>
                <a:lnTo>
                  <a:pt x="24184" y="513187"/>
                </a:lnTo>
                <a:lnTo>
                  <a:pt x="13359" y="552024"/>
                </a:lnTo>
                <a:lnTo>
                  <a:pt x="5512" y="591652"/>
                </a:lnTo>
                <a:lnTo>
                  <a:pt x="736" y="632000"/>
                </a:lnTo>
                <a:lnTo>
                  <a:pt x="0" y="650739"/>
                </a:lnTo>
                <a:lnTo>
                  <a:pt x="9142249" y="650739"/>
                </a:lnTo>
                <a:lnTo>
                  <a:pt x="9136736" y="591652"/>
                </a:lnTo>
                <a:lnTo>
                  <a:pt x="9128889" y="552024"/>
                </a:lnTo>
                <a:lnTo>
                  <a:pt x="9118064" y="513187"/>
                </a:lnTo>
                <a:lnTo>
                  <a:pt x="9104353" y="475211"/>
                </a:lnTo>
                <a:lnTo>
                  <a:pt x="9087849" y="438165"/>
                </a:lnTo>
                <a:lnTo>
                  <a:pt x="9068643" y="402122"/>
                </a:lnTo>
                <a:lnTo>
                  <a:pt x="9046828" y="367150"/>
                </a:lnTo>
                <a:lnTo>
                  <a:pt x="9022498" y="333321"/>
                </a:lnTo>
                <a:lnTo>
                  <a:pt x="8995743" y="300705"/>
                </a:lnTo>
                <a:lnTo>
                  <a:pt x="8966657" y="269371"/>
                </a:lnTo>
                <a:lnTo>
                  <a:pt x="8935331" y="239392"/>
                </a:lnTo>
                <a:lnTo>
                  <a:pt x="8901859" y="210836"/>
                </a:lnTo>
                <a:lnTo>
                  <a:pt x="8866333" y="183775"/>
                </a:lnTo>
                <a:lnTo>
                  <a:pt x="8828845" y="158279"/>
                </a:lnTo>
                <a:lnTo>
                  <a:pt x="8789488" y="134418"/>
                </a:lnTo>
                <a:lnTo>
                  <a:pt x="8748354" y="112262"/>
                </a:lnTo>
                <a:lnTo>
                  <a:pt x="8705535" y="91883"/>
                </a:lnTo>
                <a:lnTo>
                  <a:pt x="8661124" y="73349"/>
                </a:lnTo>
                <a:lnTo>
                  <a:pt x="8615213" y="56733"/>
                </a:lnTo>
                <a:lnTo>
                  <a:pt x="8567895" y="42104"/>
                </a:lnTo>
                <a:lnTo>
                  <a:pt x="8519262" y="29532"/>
                </a:lnTo>
                <a:lnTo>
                  <a:pt x="8469407" y="19088"/>
                </a:lnTo>
                <a:lnTo>
                  <a:pt x="8418422" y="10842"/>
                </a:lnTo>
                <a:lnTo>
                  <a:pt x="8366399" y="4865"/>
                </a:lnTo>
                <a:lnTo>
                  <a:pt x="8313431" y="1228"/>
                </a:lnTo>
                <a:lnTo>
                  <a:pt x="8259610" y="0"/>
                </a:lnTo>
                <a:close/>
              </a:path>
            </a:pathLst>
          </a:custGeom>
          <a:solidFill>
            <a:srgbClr val="EB65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9485" y="6324813"/>
            <a:ext cx="9105265" cy="533400"/>
          </a:xfrm>
          <a:custGeom>
            <a:avLst/>
            <a:gdLst/>
            <a:ahLst/>
            <a:cxnLst/>
            <a:rect l="l" t="t" r="r" b="b"/>
            <a:pathLst>
              <a:path w="9105265" h="533400">
                <a:moveTo>
                  <a:pt x="8241000" y="0"/>
                </a:moveTo>
                <a:lnTo>
                  <a:pt x="864028" y="0"/>
                </a:lnTo>
                <a:lnTo>
                  <a:pt x="810207" y="1228"/>
                </a:lnTo>
                <a:lnTo>
                  <a:pt x="757239" y="4865"/>
                </a:lnTo>
                <a:lnTo>
                  <a:pt x="705216" y="10842"/>
                </a:lnTo>
                <a:lnTo>
                  <a:pt x="654231" y="19088"/>
                </a:lnTo>
                <a:lnTo>
                  <a:pt x="604376" y="29532"/>
                </a:lnTo>
                <a:lnTo>
                  <a:pt x="555743" y="42104"/>
                </a:lnTo>
                <a:lnTo>
                  <a:pt x="508425" y="56733"/>
                </a:lnTo>
                <a:lnTo>
                  <a:pt x="462514" y="73349"/>
                </a:lnTo>
                <a:lnTo>
                  <a:pt x="418103" y="91883"/>
                </a:lnTo>
                <a:lnTo>
                  <a:pt x="375285" y="112262"/>
                </a:lnTo>
                <a:lnTo>
                  <a:pt x="334150" y="134418"/>
                </a:lnTo>
                <a:lnTo>
                  <a:pt x="294793" y="158279"/>
                </a:lnTo>
                <a:lnTo>
                  <a:pt x="257305" y="183775"/>
                </a:lnTo>
                <a:lnTo>
                  <a:pt x="221779" y="210836"/>
                </a:lnTo>
                <a:lnTo>
                  <a:pt x="188307" y="239392"/>
                </a:lnTo>
                <a:lnTo>
                  <a:pt x="156981" y="269371"/>
                </a:lnTo>
                <a:lnTo>
                  <a:pt x="127895" y="300705"/>
                </a:lnTo>
                <a:lnTo>
                  <a:pt x="101141" y="333321"/>
                </a:lnTo>
                <a:lnTo>
                  <a:pt x="76810" y="367150"/>
                </a:lnTo>
                <a:lnTo>
                  <a:pt x="54995" y="402122"/>
                </a:lnTo>
                <a:lnTo>
                  <a:pt x="35789" y="438165"/>
                </a:lnTo>
                <a:lnTo>
                  <a:pt x="19285" y="475211"/>
                </a:lnTo>
                <a:lnTo>
                  <a:pt x="5574" y="513187"/>
                </a:lnTo>
                <a:lnTo>
                  <a:pt x="0" y="533186"/>
                </a:lnTo>
                <a:lnTo>
                  <a:pt x="9105029" y="533186"/>
                </a:lnTo>
                <a:lnTo>
                  <a:pt x="9085743" y="475211"/>
                </a:lnTo>
                <a:lnTo>
                  <a:pt x="9069239" y="438165"/>
                </a:lnTo>
                <a:lnTo>
                  <a:pt x="9050033" y="402122"/>
                </a:lnTo>
                <a:lnTo>
                  <a:pt x="9028218" y="367150"/>
                </a:lnTo>
                <a:lnTo>
                  <a:pt x="9003888" y="333321"/>
                </a:lnTo>
                <a:lnTo>
                  <a:pt x="8977133" y="300705"/>
                </a:lnTo>
                <a:lnTo>
                  <a:pt x="8948047" y="269371"/>
                </a:lnTo>
                <a:lnTo>
                  <a:pt x="8916721" y="239392"/>
                </a:lnTo>
                <a:lnTo>
                  <a:pt x="8883249" y="210836"/>
                </a:lnTo>
                <a:lnTo>
                  <a:pt x="8847723" y="183775"/>
                </a:lnTo>
                <a:lnTo>
                  <a:pt x="8810235" y="158279"/>
                </a:lnTo>
                <a:lnTo>
                  <a:pt x="8770878" y="134418"/>
                </a:lnTo>
                <a:lnTo>
                  <a:pt x="8729744" y="112262"/>
                </a:lnTo>
                <a:lnTo>
                  <a:pt x="8686925" y="91883"/>
                </a:lnTo>
                <a:lnTo>
                  <a:pt x="8642514" y="73349"/>
                </a:lnTo>
                <a:lnTo>
                  <a:pt x="8596603" y="56733"/>
                </a:lnTo>
                <a:lnTo>
                  <a:pt x="8549285" y="42104"/>
                </a:lnTo>
                <a:lnTo>
                  <a:pt x="8500652" y="29532"/>
                </a:lnTo>
                <a:lnTo>
                  <a:pt x="8450797" y="19088"/>
                </a:lnTo>
                <a:lnTo>
                  <a:pt x="8399812" y="10842"/>
                </a:lnTo>
                <a:lnTo>
                  <a:pt x="8347789" y="4865"/>
                </a:lnTo>
                <a:lnTo>
                  <a:pt x="8294821" y="1228"/>
                </a:lnTo>
                <a:lnTo>
                  <a:pt x="8241000" y="0"/>
                </a:lnTo>
                <a:close/>
              </a:path>
            </a:pathLst>
          </a:custGeom>
          <a:solidFill>
            <a:srgbClr val="4C6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714" y="1991140"/>
            <a:ext cx="5565140" cy="1051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4C607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16973" y="6406346"/>
            <a:ext cx="1601470" cy="2832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39"/>
              </a:lnSpc>
            </a:pPr>
            <a:r>
              <a:rPr spc="-30"/>
              <a:t>Insert</a:t>
            </a:r>
            <a:r>
              <a:rPr spc="-70"/>
              <a:t> </a:t>
            </a:r>
            <a:r>
              <a:rPr spc="-75"/>
              <a:t>Date</a:t>
            </a:r>
            <a:r>
              <a:rPr spc="-70"/>
              <a:t> </a:t>
            </a:r>
            <a:r>
              <a:rPr spc="-40"/>
              <a:t>Here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749005" y="2199939"/>
            <a:ext cx="7447805" cy="28443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n-GB" sz="4000"/>
              <a:t>Social &amp; Affordable Housing</a:t>
            </a:r>
            <a:br>
              <a:rPr lang="en-GB" sz="4000"/>
            </a:br>
            <a:r>
              <a:rPr lang="en-GB" sz="4000"/>
              <a:t>Clonburris SDZ (Phases 3-6)</a:t>
            </a:r>
            <a:br>
              <a:rPr lang="en-GB" sz="4400"/>
            </a:br>
            <a:br>
              <a:rPr lang="en-GB" sz="4800"/>
            </a:br>
            <a:r>
              <a:rPr lang="en-GB" sz="2800"/>
              <a:t>Meeting of South Dublin County Council</a:t>
            </a:r>
            <a:br>
              <a:rPr lang="en-GB" sz="2800"/>
            </a:br>
            <a:r>
              <a:rPr lang="en-GB" sz="2800"/>
              <a:t>November 2024</a:t>
            </a:r>
            <a:endParaRPr sz="4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EDB40-6031-D80A-6557-C9067BFE5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602" y="0"/>
            <a:ext cx="2600325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92FA5-8EFC-F6FD-BC1C-4014303D2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28003"/>
            <a:ext cx="3686175" cy="17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EEBA3E-AD80-7D60-8274-DF3A4C830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564" y="6343650"/>
            <a:ext cx="27241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79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659" y="1074656"/>
            <a:ext cx="8587818" cy="5024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B437D1-A224-FA2F-9B7C-9F19635B51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83" y="0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8A323D6A-9F48-30CC-673A-6360B7BFDB67}"/>
              </a:ext>
            </a:extLst>
          </p:cNvPr>
          <p:cNvSpPr txBox="1">
            <a:spLocks/>
          </p:cNvSpPr>
          <p:nvPr/>
        </p:nvSpPr>
        <p:spPr>
          <a:xfrm>
            <a:off x="381000" y="393382"/>
            <a:ext cx="6324600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4C607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GB"/>
              <a:t>Phase 4 – Proposal</a:t>
            </a:r>
            <a:endParaRPr lang="en-GB" spc="-2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5194" y="1174864"/>
            <a:ext cx="3075577" cy="375288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298450" indent="-11906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GB" b="1">
                <a:solidFill>
                  <a:srgbClr val="4C6072"/>
                </a:solidFill>
                <a:latin typeface="Arial"/>
                <a:cs typeface="Arial"/>
              </a:rPr>
              <a:t>236 new homes:</a:t>
            </a:r>
          </a:p>
          <a:p>
            <a:pPr marL="631825" lvl="1" indent="-11906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GB">
                <a:solidFill>
                  <a:srgbClr val="4C6072"/>
                </a:solidFill>
                <a:latin typeface="Arial"/>
                <a:cs typeface="Arial"/>
              </a:rPr>
              <a:t>35 houses</a:t>
            </a:r>
          </a:p>
          <a:p>
            <a:pPr marL="631825" lvl="1" indent="-11906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GB">
                <a:solidFill>
                  <a:srgbClr val="4C6072"/>
                </a:solidFill>
                <a:latin typeface="Arial"/>
                <a:cs typeface="Arial"/>
              </a:rPr>
              <a:t>143 duplex/triplex</a:t>
            </a:r>
          </a:p>
          <a:p>
            <a:pPr marL="631825" lvl="1" indent="-11906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GB">
                <a:solidFill>
                  <a:srgbClr val="4C6072"/>
                </a:solidFill>
                <a:latin typeface="Arial"/>
                <a:cs typeface="Arial"/>
              </a:rPr>
              <a:t>58 apartments</a:t>
            </a:r>
          </a:p>
          <a:p>
            <a:pPr marL="105561" indent="-98268">
              <a:lnSpc>
                <a:spcPct val="125000"/>
              </a:lnSpc>
              <a:buChar char="•"/>
              <a:tabLst>
                <a:tab pos="105561" algn="l"/>
              </a:tabLst>
            </a:pPr>
            <a:r>
              <a:rPr lang="en-GB" sz="1600">
                <a:solidFill>
                  <a:srgbClr val="4C6072"/>
                </a:solidFill>
                <a:latin typeface="Arial"/>
                <a:cs typeface="Arial"/>
              </a:rPr>
              <a:t>Parks/public open space: 2700m</a:t>
            </a:r>
            <a:r>
              <a:rPr lang="en-GB" sz="1600" baseline="30000">
                <a:solidFill>
                  <a:srgbClr val="4C6072"/>
                </a:solidFill>
                <a:latin typeface="Arial"/>
                <a:cs typeface="Arial"/>
              </a:rPr>
              <a:t>2</a:t>
            </a:r>
            <a:r>
              <a:rPr lang="en-GB" sz="1600">
                <a:solidFill>
                  <a:srgbClr val="4C6072"/>
                </a:solidFill>
                <a:latin typeface="Arial"/>
                <a:cs typeface="Arial"/>
              </a:rPr>
              <a:t> (Site 5A) &amp; 3400m</a:t>
            </a:r>
            <a:r>
              <a:rPr lang="en-GB" sz="1600" baseline="30000">
                <a:solidFill>
                  <a:srgbClr val="4C6072"/>
                </a:solidFill>
                <a:latin typeface="Arial"/>
                <a:cs typeface="Arial"/>
              </a:rPr>
              <a:t>2</a:t>
            </a:r>
            <a:r>
              <a:rPr lang="en-GB" sz="1600">
                <a:solidFill>
                  <a:srgbClr val="4C6072"/>
                </a:solidFill>
                <a:latin typeface="Arial"/>
                <a:cs typeface="Arial"/>
              </a:rPr>
              <a:t> (5B)</a:t>
            </a:r>
          </a:p>
          <a:p>
            <a:pPr marL="105561" indent="-98268">
              <a:lnSpc>
                <a:spcPct val="125000"/>
              </a:lnSpc>
              <a:buChar char="•"/>
              <a:tabLst>
                <a:tab pos="105561" algn="l"/>
              </a:tabLst>
            </a:pPr>
            <a:r>
              <a:rPr lang="en-GB" sz="1600">
                <a:solidFill>
                  <a:srgbClr val="4C6072"/>
                </a:solidFill>
                <a:latin typeface="Arial"/>
                <a:cs typeface="Arial"/>
              </a:rPr>
              <a:t>Density </a:t>
            </a: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s</a:t>
            </a:r>
            <a:r>
              <a:rPr sz="1600" err="1">
                <a:solidFill>
                  <a:srgbClr val="4C6072"/>
                </a:solidFill>
                <a:latin typeface="Arial"/>
                <a:cs typeface="Arial"/>
              </a:rPr>
              <a:t>tep</a:t>
            </a: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-</a:t>
            </a:r>
            <a:r>
              <a:rPr sz="1600">
                <a:solidFill>
                  <a:srgbClr val="4C6072"/>
                </a:solidFill>
                <a:latin typeface="Arial"/>
                <a:cs typeface="Arial"/>
              </a:rPr>
              <a:t>down from town centre to adjacent development</a:t>
            </a:r>
            <a:endParaRPr lang="en-IE" sz="1600">
              <a:solidFill>
                <a:srgbClr val="4C6072"/>
              </a:solidFill>
              <a:latin typeface="Arial"/>
              <a:cs typeface="Arial"/>
            </a:endParaRPr>
          </a:p>
          <a:p>
            <a:pPr marL="105561" indent="-98268">
              <a:lnSpc>
                <a:spcPct val="125000"/>
              </a:lnSpc>
              <a:buChar char="•"/>
              <a:tabLst>
                <a:tab pos="105561" algn="l"/>
              </a:tabLst>
            </a:pPr>
            <a:r>
              <a:rPr sz="1600">
                <a:solidFill>
                  <a:srgbClr val="4C6072"/>
                </a:solidFill>
                <a:latin typeface="Arial"/>
                <a:cs typeface="Arial"/>
              </a:rPr>
              <a:t>Building </a:t>
            </a: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f</a:t>
            </a:r>
            <a:r>
              <a:rPr sz="1600" err="1">
                <a:solidFill>
                  <a:srgbClr val="4C6072"/>
                </a:solidFill>
                <a:latin typeface="Arial"/>
                <a:cs typeface="Arial"/>
              </a:rPr>
              <a:t>rontage</a:t>
            </a:r>
            <a:r>
              <a:rPr sz="1600">
                <a:solidFill>
                  <a:srgbClr val="4C6072"/>
                </a:solidFill>
                <a:latin typeface="Arial"/>
                <a:cs typeface="Arial"/>
              </a:rPr>
              <a:t> </a:t>
            </a: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on </a:t>
            </a:r>
            <a:r>
              <a:rPr sz="1600">
                <a:solidFill>
                  <a:srgbClr val="4C6072"/>
                </a:solidFill>
                <a:latin typeface="Arial"/>
                <a:cs typeface="Arial"/>
              </a:rPr>
              <a:t>Thomas Omer Way and to R138 per SDZ</a:t>
            </a:r>
            <a:endParaRPr lang="en-IE" sz="1600">
              <a:solidFill>
                <a:srgbClr val="4C6072"/>
              </a:solidFill>
              <a:latin typeface="Arial"/>
              <a:cs typeface="Arial"/>
            </a:endParaRPr>
          </a:p>
          <a:p>
            <a:pPr marL="105561" marR="43760" indent="-98268">
              <a:lnSpc>
                <a:spcPct val="125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05561" algn="l"/>
              </a:tabLst>
            </a:pP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O</a:t>
            </a:r>
            <a:r>
              <a:rPr sz="1600" err="1">
                <a:solidFill>
                  <a:srgbClr val="4C6072"/>
                </a:solidFill>
                <a:latin typeface="Arial"/>
                <a:cs typeface="Arial"/>
              </a:rPr>
              <a:t>ffset</a:t>
            </a:r>
            <a:r>
              <a:rPr sz="1600">
                <a:solidFill>
                  <a:srgbClr val="4C6072"/>
                </a:solidFill>
                <a:latin typeface="Arial"/>
                <a:cs typeface="Arial"/>
              </a:rPr>
              <a:t> from overhead cables</a:t>
            </a: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 &amp; retain ex</a:t>
            </a:r>
            <a:r>
              <a:rPr sz="1600" err="1">
                <a:solidFill>
                  <a:srgbClr val="4C6072"/>
                </a:solidFill>
                <a:latin typeface="Arial"/>
                <a:cs typeface="Arial"/>
              </a:rPr>
              <a:t>isting</a:t>
            </a:r>
            <a:r>
              <a:rPr sz="1600">
                <a:solidFill>
                  <a:srgbClr val="4C6072"/>
                </a:solidFill>
                <a:latin typeface="Arial"/>
                <a:cs typeface="Arial"/>
              </a:rPr>
              <a:t> ESB compound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9637" y="1174864"/>
            <a:ext cx="5460559" cy="480173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7011" y="5181251"/>
            <a:ext cx="1988988" cy="75782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50831" y="5987338"/>
            <a:ext cx="2007971" cy="16164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algn="ctr">
              <a:spcBef>
                <a:spcPts val="60"/>
              </a:spcBef>
            </a:pPr>
            <a:r>
              <a:rPr sz="1000" b="1" spc="-33">
                <a:latin typeface="Arial"/>
                <a:cs typeface="Arial"/>
              </a:rPr>
              <a:t>Key</a:t>
            </a:r>
            <a:r>
              <a:rPr sz="1000" b="1" spc="-12">
                <a:latin typeface="Arial"/>
                <a:cs typeface="Arial"/>
              </a:rPr>
              <a:t> Plan</a:t>
            </a:r>
            <a:r>
              <a:rPr sz="1000" b="1" spc="-9">
                <a:latin typeface="Arial"/>
                <a:cs typeface="Arial"/>
              </a:rPr>
              <a:t> </a:t>
            </a:r>
            <a:r>
              <a:rPr sz="1000" b="1">
                <a:latin typeface="Arial"/>
                <a:cs typeface="Arial"/>
              </a:rPr>
              <a:t>of</a:t>
            </a:r>
            <a:r>
              <a:rPr sz="1000" b="1" spc="-9">
                <a:latin typeface="Arial"/>
                <a:cs typeface="Arial"/>
              </a:rPr>
              <a:t> </a:t>
            </a:r>
            <a:r>
              <a:rPr sz="1000" b="1" spc="-6">
                <a:latin typeface="Arial"/>
                <a:cs typeface="Arial"/>
              </a:rPr>
              <a:t>Site</a:t>
            </a:r>
            <a:r>
              <a:rPr sz="1000" b="1" spc="-12">
                <a:latin typeface="Arial"/>
                <a:cs typeface="Arial"/>
              </a:rPr>
              <a:t> </a:t>
            </a:r>
            <a:r>
              <a:rPr sz="1000" b="1">
                <a:latin typeface="Arial"/>
                <a:cs typeface="Arial"/>
              </a:rPr>
              <a:t>5</a:t>
            </a:r>
            <a:r>
              <a:rPr sz="1000" b="1" spc="-9">
                <a:latin typeface="Arial"/>
                <a:cs typeface="Arial"/>
              </a:rPr>
              <a:t> </a:t>
            </a:r>
            <a:r>
              <a:rPr lang="en-IE" sz="1000" b="1" spc="-9">
                <a:latin typeface="Arial"/>
                <a:cs typeface="Arial"/>
              </a:rPr>
              <a:t>with</a:t>
            </a:r>
            <a:r>
              <a:rPr sz="1000" b="1">
                <a:latin typeface="Arial"/>
                <a:cs typeface="Arial"/>
              </a:rPr>
              <a:t>in</a:t>
            </a:r>
            <a:r>
              <a:rPr sz="1000" b="1" spc="-9">
                <a:latin typeface="Arial"/>
                <a:cs typeface="Arial"/>
              </a:rPr>
              <a:t> </a:t>
            </a:r>
            <a:r>
              <a:rPr sz="1000" b="1" spc="-15">
                <a:latin typeface="Arial"/>
                <a:cs typeface="Arial"/>
              </a:rPr>
              <a:t>SDZ</a:t>
            </a:r>
            <a:endParaRPr sz="1000" b="1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81505" y="5358882"/>
            <a:ext cx="62956" cy="11008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65" spc="-30">
                <a:latin typeface="Arial"/>
                <a:cs typeface="Arial"/>
              </a:rPr>
              <a:t>5</a:t>
            </a:r>
            <a:endParaRPr sz="665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8670B7-A53F-D633-02F2-342EEC79A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83" y="0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FF266F9A-ABB8-1E12-F832-0A6A7217314A}"/>
              </a:ext>
            </a:extLst>
          </p:cNvPr>
          <p:cNvSpPr txBox="1">
            <a:spLocks/>
          </p:cNvSpPr>
          <p:nvPr/>
        </p:nvSpPr>
        <p:spPr>
          <a:xfrm>
            <a:off x="275194" y="365571"/>
            <a:ext cx="6679676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4C607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GB"/>
              <a:t>Phase 5 – Analysis &amp; Proposal</a:t>
            </a:r>
            <a:endParaRPr lang="en-GB" spc="-2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9103" y="1295400"/>
            <a:ext cx="5844897" cy="45146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2417" y="1207415"/>
            <a:ext cx="3206074" cy="4273023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105561" indent="-98268">
              <a:lnSpc>
                <a:spcPct val="125000"/>
              </a:lnSpc>
              <a:spcBef>
                <a:spcPts val="60"/>
              </a:spcBef>
              <a:buChar char="•"/>
              <a:tabLst>
                <a:tab pos="105561" algn="l"/>
              </a:tabLst>
            </a:pP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Green </a:t>
            </a: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ink </a:t>
            </a: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connections </a:t>
            </a: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to:</a:t>
            </a:r>
          </a:p>
          <a:p>
            <a:pPr marL="179388" indent="-112713">
              <a:lnSpc>
                <a:spcPct val="125000"/>
              </a:lnSpc>
              <a:buFont typeface="Arial" panose="020B0604020202020204" pitchFamily="34" charset="0"/>
              <a:buChar char="-"/>
              <a:tabLst>
                <a:tab pos="179388" algn="l"/>
              </a:tabLst>
            </a:pP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SDZ </a:t>
            </a: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g</a:t>
            </a:r>
            <a:r>
              <a:rPr sz="1600" dirty="0" err="1">
                <a:solidFill>
                  <a:srgbClr val="4C6072"/>
                </a:solidFill>
                <a:latin typeface="Arial"/>
                <a:cs typeface="Arial"/>
              </a:rPr>
              <a:t>reen</a:t>
            </a: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 </a:t>
            </a:r>
            <a:r>
              <a:rPr lang="en-IE" sz="1600" dirty="0" err="1">
                <a:solidFill>
                  <a:srgbClr val="4C6072"/>
                </a:solidFill>
                <a:latin typeface="Arial"/>
                <a:cs typeface="Arial"/>
              </a:rPr>
              <a:t>i</a:t>
            </a:r>
            <a:r>
              <a:rPr sz="1600" dirty="0" err="1">
                <a:solidFill>
                  <a:srgbClr val="4C6072"/>
                </a:solidFill>
                <a:latin typeface="Arial"/>
                <a:cs typeface="Arial"/>
              </a:rPr>
              <a:t>nfrastructure</a:t>
            </a: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 network</a:t>
            </a:r>
          </a:p>
          <a:p>
            <a:pPr marL="179388" indent="-112713">
              <a:lnSpc>
                <a:spcPct val="125000"/>
              </a:lnSpc>
              <a:buFont typeface="Arial" panose="020B0604020202020204" pitchFamily="34" charset="0"/>
              <a:buChar char="-"/>
              <a:tabLst>
                <a:tab pos="179388" algn="l"/>
              </a:tabLst>
            </a:pP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Lynch’s Park</a:t>
            </a: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 / </a:t>
            </a:r>
            <a:r>
              <a:rPr sz="1600" dirty="0" err="1">
                <a:solidFill>
                  <a:srgbClr val="4C6072"/>
                </a:solidFill>
                <a:latin typeface="Arial"/>
                <a:cs typeface="Arial"/>
              </a:rPr>
              <a:t>Kishoge</a:t>
            </a: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 Community College</a:t>
            </a: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 / proposed n</a:t>
            </a:r>
            <a:r>
              <a:rPr sz="1600" dirty="0" err="1">
                <a:solidFill>
                  <a:srgbClr val="4C6072"/>
                </a:solidFill>
                <a:latin typeface="Arial"/>
                <a:cs typeface="Arial"/>
              </a:rPr>
              <a:t>ew</a:t>
            </a: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 </a:t>
            </a: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s</a:t>
            </a:r>
            <a:r>
              <a:rPr sz="1600" dirty="0" err="1">
                <a:solidFill>
                  <a:srgbClr val="4C6072"/>
                </a:solidFill>
                <a:latin typeface="Arial"/>
                <a:cs typeface="Arial"/>
              </a:rPr>
              <a:t>chool</a:t>
            </a:r>
            <a:endParaRPr sz="1600" dirty="0">
              <a:solidFill>
                <a:srgbClr val="4C6072"/>
              </a:solidFill>
              <a:latin typeface="Arial"/>
              <a:cs typeface="Arial"/>
            </a:endParaRPr>
          </a:p>
          <a:p>
            <a:pPr marL="179388" marR="3071" indent="-112713">
              <a:lnSpc>
                <a:spcPct val="125000"/>
              </a:lnSpc>
              <a:buFont typeface="Arial" panose="020B0604020202020204" pitchFamily="34" charset="0"/>
              <a:buChar char="-"/>
              <a:tabLst>
                <a:tab pos="179388" algn="l"/>
              </a:tabLst>
            </a:pP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E</a:t>
            </a:r>
            <a:r>
              <a:rPr sz="1600" dirty="0" err="1">
                <a:solidFill>
                  <a:srgbClr val="4C6072"/>
                </a:solidFill>
                <a:latin typeface="Arial"/>
                <a:cs typeface="Arial"/>
              </a:rPr>
              <a:t>xisting</a:t>
            </a: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 </a:t>
            </a:r>
            <a:r>
              <a:rPr sz="1600" dirty="0" err="1">
                <a:solidFill>
                  <a:srgbClr val="4C6072"/>
                </a:solidFill>
                <a:latin typeface="Arial"/>
                <a:cs typeface="Arial"/>
              </a:rPr>
              <a:t>neighbourhoods</a:t>
            </a: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 to north of site 5B</a:t>
            </a: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 &amp; n</a:t>
            </a:r>
            <a:r>
              <a:rPr sz="1600" dirty="0" err="1">
                <a:solidFill>
                  <a:srgbClr val="4C6072"/>
                </a:solidFill>
                <a:latin typeface="Arial"/>
                <a:cs typeface="Arial"/>
              </a:rPr>
              <a:t>ew</a:t>
            </a: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 residential development to north of site 5B</a:t>
            </a:r>
            <a:endParaRPr lang="en-IE" sz="1600" dirty="0">
              <a:solidFill>
                <a:srgbClr val="4C6072"/>
              </a:solidFill>
              <a:latin typeface="Arial"/>
              <a:cs typeface="Arial"/>
            </a:endParaRPr>
          </a:p>
          <a:p>
            <a:pPr marL="179388" marR="3071" indent="-112713">
              <a:lnSpc>
                <a:spcPct val="125000"/>
              </a:lnSpc>
              <a:buFont typeface="Arial" panose="020B0604020202020204" pitchFamily="34" charset="0"/>
              <a:buChar char="-"/>
              <a:tabLst>
                <a:tab pos="179388" algn="l"/>
              </a:tabLst>
            </a:pPr>
            <a:r>
              <a:rPr sz="1600" dirty="0" err="1">
                <a:solidFill>
                  <a:srgbClr val="4C6072"/>
                </a:solidFill>
                <a:latin typeface="Arial"/>
                <a:cs typeface="Arial"/>
              </a:rPr>
              <a:t>Kishoge</a:t>
            </a:r>
            <a:r>
              <a:rPr sz="1600" dirty="0">
                <a:solidFill>
                  <a:srgbClr val="4C6072"/>
                </a:solidFill>
                <a:latin typeface="Arial"/>
                <a:cs typeface="Arial"/>
              </a:rPr>
              <a:t> station to south</a:t>
            </a:r>
            <a:endParaRPr lang="en-IE" sz="1600" dirty="0">
              <a:solidFill>
                <a:srgbClr val="4C6072"/>
              </a:solidFill>
              <a:latin typeface="Arial"/>
              <a:cs typeface="Arial"/>
            </a:endParaRPr>
          </a:p>
          <a:p>
            <a:pPr marL="105561" marR="14203" indent="-98268">
              <a:lnSpc>
                <a:spcPct val="125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05561" algn="l"/>
              </a:tabLst>
            </a:pPr>
            <a:r>
              <a:rPr lang="en-GB" sz="1600" dirty="0">
                <a:solidFill>
                  <a:srgbClr val="4C6072"/>
                </a:solidFill>
                <a:latin typeface="Arial"/>
                <a:cs typeface="Arial"/>
              </a:rPr>
              <a:t>SUDS included in landscaping proposals for water attenuation</a:t>
            </a:r>
          </a:p>
          <a:p>
            <a:pPr marL="105561" marR="165059" indent="-98268">
              <a:lnSpc>
                <a:spcPct val="125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05561" algn="l"/>
              </a:tabLst>
            </a:pPr>
            <a:r>
              <a:rPr lang="en-GB" sz="1600" dirty="0">
                <a:solidFill>
                  <a:srgbClr val="4C6072"/>
                </a:solidFill>
                <a:latin typeface="Arial"/>
                <a:cs typeface="Arial"/>
              </a:rPr>
              <a:t>Active travel links, including to </a:t>
            </a:r>
            <a:r>
              <a:rPr lang="en-GB" sz="1600" dirty="0" err="1">
                <a:solidFill>
                  <a:srgbClr val="4C6072"/>
                </a:solidFill>
                <a:latin typeface="Arial"/>
                <a:cs typeface="Arial"/>
              </a:rPr>
              <a:t>Kishoge</a:t>
            </a:r>
            <a:r>
              <a:rPr lang="en-GB" sz="1600" dirty="0">
                <a:solidFill>
                  <a:srgbClr val="4C6072"/>
                </a:solidFill>
                <a:latin typeface="Arial"/>
                <a:cs typeface="Arial"/>
              </a:rPr>
              <a:t> station</a:t>
            </a:r>
          </a:p>
          <a:p>
            <a:pPr marL="116309" indent="-108632">
              <a:buChar char="-"/>
              <a:tabLst>
                <a:tab pos="116309" algn="l"/>
              </a:tabLst>
            </a:pPr>
            <a:endParaRPr sz="105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9958E-BBA0-893B-B2E3-CEE908FB9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83" y="0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8189EB24-0944-9F8C-A4E6-FE9D3480E8CF}"/>
              </a:ext>
            </a:extLst>
          </p:cNvPr>
          <p:cNvSpPr txBox="1">
            <a:spLocks/>
          </p:cNvSpPr>
          <p:nvPr/>
        </p:nvSpPr>
        <p:spPr>
          <a:xfrm>
            <a:off x="272417" y="363874"/>
            <a:ext cx="6825967" cy="5139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4C607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GB" sz="3000" dirty="0"/>
              <a:t>Phase 5: Connectivity &amp; Green Links</a:t>
            </a:r>
            <a:endParaRPr lang="en-GB" sz="3000" spc="-2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2AAFC-F260-B033-B6D1-9C7C1BF01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9F56B28A-4780-A5D8-6685-35DD49DE0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83" y="0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BE5E6C-A5B5-9AE3-DE22-2373A9D43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282" y="1113593"/>
            <a:ext cx="5071699" cy="501506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9AD0E4DB-6204-E9F7-D3C0-7A00E2A63065}"/>
              </a:ext>
            </a:extLst>
          </p:cNvPr>
          <p:cNvSpPr txBox="1"/>
          <p:nvPr/>
        </p:nvSpPr>
        <p:spPr>
          <a:xfrm>
            <a:off x="245019" y="1113593"/>
            <a:ext cx="3469142" cy="4337656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114300" indent="-114300">
              <a:lnSpc>
                <a:spcPct val="125000"/>
              </a:lnSpc>
              <a:spcBef>
                <a:spcPts val="60"/>
              </a:spcBef>
              <a:buFont typeface="Arial" panose="020B0604020202020204" pitchFamily="34" charset="0"/>
              <a:buChar char="•"/>
            </a:pP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High-density urban centre development (from 2/3 to 8 storeys)</a:t>
            </a:r>
          </a:p>
          <a:p>
            <a:pPr marL="114300" indent="-114300">
              <a:lnSpc>
                <a:spcPct val="125000"/>
              </a:lnSpc>
              <a:spcBef>
                <a:spcPts val="60"/>
              </a:spcBef>
              <a:buFont typeface="Arial" panose="020B0604020202020204" pitchFamily="34" charset="0"/>
              <a:buChar char="•"/>
            </a:pP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Capacity on Council-owned land for approx. 650 homes with mix of social, affordable purchase &amp; cost rental tenures</a:t>
            </a:r>
          </a:p>
          <a:p>
            <a:pPr marL="114300" indent="-114300">
              <a:lnSpc>
                <a:spcPct val="125000"/>
              </a:lnSpc>
              <a:spcBef>
                <a:spcPts val="60"/>
              </a:spcBef>
              <a:buFont typeface="Arial" panose="020B0604020202020204" pitchFamily="34" charset="0"/>
              <a:buChar char="•"/>
            </a:pP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7,635m</a:t>
            </a:r>
            <a:r>
              <a:rPr lang="en-IE" sz="1600" baseline="30000">
                <a:solidFill>
                  <a:srgbClr val="4C6072"/>
                </a:solidFill>
                <a:latin typeface="Arial"/>
                <a:cs typeface="Arial"/>
              </a:rPr>
              <a:t>2</a:t>
            </a: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 employment use &amp; ≤ 900m</a:t>
            </a:r>
            <a:r>
              <a:rPr lang="en-IE" sz="1600" baseline="30000">
                <a:solidFill>
                  <a:srgbClr val="4C6072"/>
                </a:solidFill>
                <a:latin typeface="Arial"/>
                <a:cs typeface="Arial"/>
              </a:rPr>
              <a:t>2</a:t>
            </a: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 retail also required</a:t>
            </a:r>
          </a:p>
          <a:p>
            <a:pPr marL="114300" indent="-114300">
              <a:lnSpc>
                <a:spcPct val="125000"/>
              </a:lnSpc>
              <a:spcBef>
                <a:spcPts val="60"/>
              </a:spcBef>
              <a:buFont typeface="Arial" panose="020B0604020202020204" pitchFamily="34" charset="0"/>
              <a:buChar char="•"/>
            </a:pP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Green infrastructure, gas main, rail corridor and urban core</a:t>
            </a:r>
          </a:p>
          <a:p>
            <a:pPr marL="114300" indent="-114300">
              <a:lnSpc>
                <a:spcPct val="125000"/>
              </a:lnSpc>
              <a:spcBef>
                <a:spcPts val="60"/>
              </a:spcBef>
              <a:buFont typeface="Arial" panose="020B0604020202020204" pitchFamily="34" charset="0"/>
              <a:buChar char="•"/>
            </a:pP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Complexity &amp; density of site - very challenging for SDCC to manage delivery of this scale &amp; type of development</a:t>
            </a:r>
            <a:endParaRPr lang="en-IE" sz="725" spc="-15">
              <a:latin typeface="Arial"/>
              <a:cs typeface="Arial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3397D720-04AB-E7CC-A7F1-80FC81C68129}"/>
              </a:ext>
            </a:extLst>
          </p:cNvPr>
          <p:cNvSpPr txBox="1">
            <a:spLocks/>
          </p:cNvSpPr>
          <p:nvPr/>
        </p:nvSpPr>
        <p:spPr>
          <a:xfrm>
            <a:off x="150829" y="393382"/>
            <a:ext cx="6919274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4C607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GB"/>
              <a:t>Phase 6: </a:t>
            </a:r>
            <a:r>
              <a:rPr lang="en-GB" err="1"/>
              <a:t>Kishoge</a:t>
            </a:r>
            <a:r>
              <a:rPr lang="en-GB"/>
              <a:t> Urban Centre</a:t>
            </a:r>
            <a:endParaRPr lang="en-GB" spc="-2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2D79EB-863B-608D-B205-B0CADF40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38" y="5664494"/>
            <a:ext cx="2294981" cy="3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70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413CB-9022-F60B-8617-D5CB4588E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487F4285-8E55-70C0-087F-CBD56CA47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83" y="0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76ED6CA8-7CEA-8213-CAEC-096CA3D548DB}"/>
              </a:ext>
            </a:extLst>
          </p:cNvPr>
          <p:cNvSpPr txBox="1">
            <a:spLocks/>
          </p:cNvSpPr>
          <p:nvPr/>
        </p:nvSpPr>
        <p:spPr>
          <a:xfrm>
            <a:off x="150829" y="393382"/>
            <a:ext cx="6919274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4C607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GB" dirty="0"/>
              <a:t>Phase 6: </a:t>
            </a:r>
            <a:r>
              <a:rPr lang="en-GB" dirty="0" err="1"/>
              <a:t>Kishoge</a:t>
            </a:r>
            <a:r>
              <a:rPr lang="en-GB" dirty="0"/>
              <a:t> Urban Centre</a:t>
            </a:r>
            <a:endParaRPr lang="en-GB" spc="-20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D67A950-485C-6308-DDBA-E8C4168AAE86}"/>
              </a:ext>
            </a:extLst>
          </p:cNvPr>
          <p:cNvSpPr txBox="1"/>
          <p:nvPr/>
        </p:nvSpPr>
        <p:spPr>
          <a:xfrm>
            <a:off x="385822" y="1104901"/>
            <a:ext cx="4475738" cy="501732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>
              <a:lnSpc>
                <a:spcPct val="125000"/>
              </a:lnSpc>
              <a:spcBef>
                <a:spcPts val="60"/>
              </a:spcBef>
            </a:pPr>
            <a:r>
              <a:rPr lang="en-IE" sz="1600" b="1" dirty="0">
                <a:solidFill>
                  <a:srgbClr val="4C6072"/>
                </a:solidFill>
                <a:latin typeface="Arial"/>
                <a:cs typeface="Arial"/>
              </a:rPr>
              <a:t>Options:</a:t>
            </a:r>
          </a:p>
          <a:p>
            <a:pPr marL="434975" indent="-342900">
              <a:lnSpc>
                <a:spcPct val="125000"/>
              </a:lnSpc>
              <a:spcBef>
                <a:spcPts val="60"/>
              </a:spcBef>
              <a:buFont typeface="+mj-lt"/>
              <a:buAutoNum type="arabicPeriod"/>
            </a:pP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Procure development partner for detailed design, planning &amp; construction?</a:t>
            </a:r>
          </a:p>
          <a:p>
            <a:pPr marL="434975" indent="-342900">
              <a:lnSpc>
                <a:spcPct val="125000"/>
              </a:lnSpc>
              <a:spcBef>
                <a:spcPts val="60"/>
              </a:spcBef>
              <a:buFont typeface="+mj-lt"/>
              <a:buAutoNum type="arabicPeriod"/>
            </a:pP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Examine possible AHB or LDA partnership?</a:t>
            </a:r>
          </a:p>
          <a:p>
            <a:pPr marL="434975" indent="-342900">
              <a:lnSpc>
                <a:spcPct val="125000"/>
              </a:lnSpc>
              <a:spcBef>
                <a:spcPts val="60"/>
              </a:spcBef>
              <a:buFont typeface="+mj-lt"/>
              <a:buAutoNum type="arabicPeriod"/>
            </a:pP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Wait until phases1-5 are progressed?</a:t>
            </a:r>
          </a:p>
          <a:p>
            <a:pPr>
              <a:lnSpc>
                <a:spcPct val="125000"/>
              </a:lnSpc>
              <a:spcBef>
                <a:spcPts val="60"/>
              </a:spcBef>
            </a:pPr>
            <a:r>
              <a:rPr lang="en-IE" sz="1600" b="1" dirty="0">
                <a:solidFill>
                  <a:srgbClr val="4C6072"/>
                </a:solidFill>
                <a:latin typeface="Arial"/>
                <a:cs typeface="Arial"/>
              </a:rPr>
              <a:t>Proposed:</a:t>
            </a:r>
          </a:p>
          <a:p>
            <a:pPr marL="92075">
              <a:lnSpc>
                <a:spcPct val="125000"/>
              </a:lnSpc>
              <a:spcBef>
                <a:spcPts val="60"/>
              </a:spcBef>
            </a:pPr>
            <a:r>
              <a:rPr lang="en-IE" sz="1600" b="1" u="sng" dirty="0">
                <a:solidFill>
                  <a:srgbClr val="4C6072"/>
                </a:solidFill>
                <a:latin typeface="Arial"/>
                <a:cs typeface="Arial"/>
              </a:rPr>
              <a:t>Competitive dialogue process</a:t>
            </a:r>
            <a:r>
              <a:rPr lang="en-IE" sz="1600" b="1" dirty="0">
                <a:solidFill>
                  <a:srgbClr val="4C6072"/>
                </a:solidFill>
                <a:latin typeface="Arial"/>
                <a:cs typeface="Arial"/>
              </a:rPr>
              <a:t> </a:t>
            </a: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to:</a:t>
            </a:r>
          </a:p>
          <a:p>
            <a:pPr marL="193675" indent="-101600">
              <a:lnSpc>
                <a:spcPct val="125000"/>
              </a:lnSpc>
              <a:spcBef>
                <a:spcPts val="60"/>
              </a:spcBef>
              <a:buFont typeface="Arial" panose="020B0604020202020204" pitchFamily="34" charset="0"/>
              <a:buChar char="-"/>
            </a:pP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Explore cost, tenure mix &amp; delivery timelines</a:t>
            </a:r>
          </a:p>
          <a:p>
            <a:pPr marL="193675" indent="-101600">
              <a:lnSpc>
                <a:spcPct val="125000"/>
              </a:lnSpc>
              <a:spcBef>
                <a:spcPts val="60"/>
              </a:spcBef>
              <a:buFont typeface="Arial" panose="020B0604020202020204" pitchFamily="34" charset="0"/>
              <a:buChar char="-"/>
            </a:pP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Potential to benefit from market capacity to deliver, expertise &amp; economies of scale which should accelerate delivery</a:t>
            </a:r>
          </a:p>
          <a:p>
            <a:pPr marL="193675" indent="-101600">
              <a:lnSpc>
                <a:spcPct val="125000"/>
              </a:lnSpc>
              <a:spcBef>
                <a:spcPts val="60"/>
              </a:spcBef>
              <a:buFont typeface="Arial" panose="020B0604020202020204" pitchFamily="34" charset="0"/>
              <a:buChar char="-"/>
            </a:pPr>
            <a:r>
              <a:rPr lang="en-IE" sz="1600" dirty="0">
                <a:solidFill>
                  <a:srgbClr val="4C6072"/>
                </a:solidFill>
                <a:latin typeface="Arial"/>
                <a:cs typeface="Arial"/>
              </a:rPr>
              <a:t>Minimise risk to Council / direct sale process / explore cost rental management options</a:t>
            </a:r>
          </a:p>
          <a:p>
            <a:pPr marL="182563">
              <a:lnSpc>
                <a:spcPct val="125000"/>
              </a:lnSpc>
              <a:spcBef>
                <a:spcPts val="60"/>
              </a:spcBef>
            </a:pPr>
            <a:r>
              <a:rPr lang="en-IE" sz="1600" b="1" dirty="0">
                <a:solidFill>
                  <a:srgbClr val="4C6072"/>
                </a:solidFill>
                <a:latin typeface="Arial"/>
                <a:cs typeface="Arial"/>
              </a:rPr>
              <a:t>(s.183 approval required for building licence &amp; land transfer for future sale of affordable housing on Council’s behalf)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907DA8-6180-B718-E0E0-90CAC682F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140" y="1104900"/>
            <a:ext cx="3828038" cy="4853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3D50CD-D31E-EBB9-4F0F-2919338D43DA}"/>
              </a:ext>
            </a:extLst>
          </p:cNvPr>
          <p:cNvSpPr txBox="1"/>
          <p:nvPr/>
        </p:nvSpPr>
        <p:spPr>
          <a:xfrm>
            <a:off x="6428361" y="5220175"/>
            <a:ext cx="2329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Overlay of SDCC owned lands (coloured purple) within </a:t>
            </a:r>
            <a:r>
              <a:rPr lang="en-IE" sz="14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Kishoge</a:t>
            </a:r>
            <a:r>
              <a:rPr lang="en-I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Urban Centre</a:t>
            </a:r>
          </a:p>
        </p:txBody>
      </p:sp>
    </p:spTree>
    <p:extLst>
      <p:ext uri="{BB962C8B-B14F-4D97-AF65-F5344CB8AC3E}">
        <p14:creationId xmlns:p14="http://schemas.microsoft.com/office/powerpoint/2010/main" val="1968012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9B5DF-EFAC-87D2-85EF-227811325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75793BB-8FC3-1875-EDE4-748269185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358" y="1163037"/>
            <a:ext cx="4270842" cy="2273625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43A7CFB-7C6A-19DB-86CB-EEB7E517B9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28" y="11545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4B46C6C2-5391-20BF-340E-423A7E22EB2C}"/>
              </a:ext>
            </a:extLst>
          </p:cNvPr>
          <p:cNvSpPr txBox="1">
            <a:spLocks/>
          </p:cNvSpPr>
          <p:nvPr/>
        </p:nvSpPr>
        <p:spPr>
          <a:xfrm>
            <a:off x="301364" y="368026"/>
            <a:ext cx="6858000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4C607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IE" dirty="0"/>
              <a:t>SDZ Progress</a:t>
            </a:r>
            <a:endParaRPr lang="en-IE" spc="-20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25A785C-8B73-3E57-5A2A-6ADD28B08EF4}"/>
              </a:ext>
            </a:extLst>
          </p:cNvPr>
          <p:cNvSpPr txBox="1"/>
          <p:nvPr/>
        </p:nvSpPr>
        <p:spPr>
          <a:xfrm>
            <a:off x="216816" y="3767372"/>
            <a:ext cx="8620384" cy="3382976"/>
          </a:xfrm>
          <a:prstGeom prst="rect">
            <a:avLst/>
          </a:prstGeom>
        </p:spPr>
        <p:txBody>
          <a:bodyPr vert="horz" wrap="square" lIns="0" tIns="58419" rIns="0" bIns="0" numCol="2" spcCol="180000" rtlCol="0">
            <a:spAutoFit/>
          </a:bodyPr>
          <a:lstStyle/>
          <a:p>
            <a:pPr algn="ctr"/>
            <a:r>
              <a:rPr lang="en-US" b="1" dirty="0">
                <a:solidFill>
                  <a:srgbClr val="4C6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  <a:p>
            <a:pPr marL="187960" indent="-175260" algn="l">
              <a:buFontTx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 major projects for delivery by 2032</a:t>
            </a:r>
          </a:p>
          <a:p>
            <a:pPr marL="187960" indent="-175260" algn="l">
              <a:buFontTx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 €322m (incl. €186m URDF, €19m NTA &amp; balance from landowners)</a:t>
            </a:r>
          </a:p>
          <a:p>
            <a:pPr marL="187960" indent="-175260" algn="l">
              <a:buFontTx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Link Street (phase 2) on site</a:t>
            </a:r>
          </a:p>
          <a:p>
            <a:pPr marL="187960" indent="-175260" algn="l">
              <a:buFontTx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for additional infrastructure ongoing in conjunction with landowners</a:t>
            </a:r>
          </a:p>
          <a:p>
            <a:pPr marL="187960" indent="-175260" algn="l">
              <a:buFontTx/>
              <a:buChar char="•"/>
              <a:tabLst>
                <a:tab pos="187960" algn="l"/>
              </a:tabLst>
            </a:pPr>
            <a:endParaRPr lang="en-IE" dirty="0">
              <a:solidFill>
                <a:srgbClr val="4C60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7960" indent="-175260" algn="l">
              <a:buFontTx/>
              <a:buChar char="•"/>
              <a:tabLst>
                <a:tab pos="187960" algn="l"/>
              </a:tabLst>
            </a:pPr>
            <a:endParaRPr lang="en-IE" dirty="0">
              <a:solidFill>
                <a:srgbClr val="4C60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7960" indent="-175260" algn="l">
              <a:buFontTx/>
              <a:buChar char="•"/>
              <a:tabLst>
                <a:tab pos="187960" algn="l"/>
              </a:tabLst>
            </a:pPr>
            <a:endParaRPr lang="en-IE" dirty="0">
              <a:solidFill>
                <a:srgbClr val="4C60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7960" indent="-175260" algn="l">
              <a:buFontTx/>
              <a:buChar char="•"/>
              <a:tabLst>
                <a:tab pos="187960" algn="l"/>
              </a:tabLst>
            </a:pPr>
            <a:endParaRPr lang="en-IE" dirty="0">
              <a:solidFill>
                <a:srgbClr val="4C60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tabLst>
                <a:tab pos="187325" algn="l"/>
              </a:tabLst>
            </a:pPr>
            <a:r>
              <a:rPr lang="en-US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IE" b="1" dirty="0">
                <a:solidFill>
                  <a:srgbClr val="4C6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Housing delivery</a:t>
            </a:r>
          </a:p>
          <a:p>
            <a:pPr marL="187960" indent="-175260">
              <a:buFontTx/>
              <a:buChar char="•"/>
              <a:tabLst>
                <a:tab pos="187960" algn="l"/>
              </a:tabLst>
            </a:pPr>
            <a:endParaRPr lang="en-IE" dirty="0">
              <a:solidFill>
                <a:srgbClr val="4C60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7960" indent="-175260">
              <a:buFontTx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Landowners’ commitment to deliver 8,750+ homes</a:t>
            </a:r>
          </a:p>
          <a:p>
            <a:pPr marL="187960" indent="-175260">
              <a:buFontTx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3,456 homes with planning permission</a:t>
            </a:r>
          </a:p>
          <a:p>
            <a:pPr marL="187960" indent="-175260">
              <a:buFontTx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 homes completed</a:t>
            </a:r>
          </a:p>
          <a:p>
            <a:pPr marL="187960" indent="-175260">
              <a:buFontTx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1730 homes under construction</a:t>
            </a:r>
          </a:p>
          <a:p>
            <a:pPr marL="12700">
              <a:tabLst>
                <a:tab pos="187960" algn="l"/>
              </a:tabLst>
            </a:pPr>
            <a:endParaRPr lang="en-US" dirty="0">
              <a:highlight>
                <a:srgbClr val="FFFF00"/>
              </a:highlight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2BF8C1-DF4D-E1E5-036B-72A8EB522DD1}"/>
              </a:ext>
            </a:extLst>
          </p:cNvPr>
          <p:cNvGrpSpPr/>
          <p:nvPr/>
        </p:nvGrpSpPr>
        <p:grpSpPr>
          <a:xfrm>
            <a:off x="301364" y="1150070"/>
            <a:ext cx="4114799" cy="2278930"/>
            <a:chOff x="-2" y="864470"/>
            <a:chExt cx="9144003" cy="4761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070007-E48F-93A3-093E-988C13988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7543" t="6982" r="4469" b="3412"/>
            <a:stretch/>
          </p:blipFill>
          <p:spPr>
            <a:xfrm>
              <a:off x="-2" y="864470"/>
              <a:ext cx="9144003" cy="47610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34DB45-EFCA-4B8F-A52B-C095B67D4B86}"/>
                </a:ext>
              </a:extLst>
            </p:cNvPr>
            <p:cNvSpPr/>
            <p:nvPr/>
          </p:nvSpPr>
          <p:spPr>
            <a:xfrm>
              <a:off x="12078" y="880477"/>
              <a:ext cx="3413294" cy="1701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7B0CF8B-60BE-8A7D-7001-139934284D02}"/>
              </a:ext>
            </a:extLst>
          </p:cNvPr>
          <p:cNvSpPr/>
          <p:nvPr/>
        </p:nvSpPr>
        <p:spPr>
          <a:xfrm>
            <a:off x="4577643" y="1157758"/>
            <a:ext cx="1594153" cy="81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484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927" y="393382"/>
            <a:ext cx="6611919" cy="508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IE" sz="2800"/>
              <a:t>SDCC Housing Delivery</a:t>
            </a:r>
            <a:endParaRPr sz="2800" spc="-20"/>
          </a:p>
        </p:txBody>
      </p:sp>
      <p:sp>
        <p:nvSpPr>
          <p:cNvPr id="3" name="object 3"/>
          <p:cNvSpPr txBox="1"/>
          <p:nvPr/>
        </p:nvSpPr>
        <p:spPr>
          <a:xfrm>
            <a:off x="207391" y="4085153"/>
            <a:ext cx="8729220" cy="224420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98450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US" sz="2200">
                <a:solidFill>
                  <a:srgbClr val="4C6072"/>
                </a:solidFill>
                <a:latin typeface="Arial"/>
                <a:cs typeface="Arial"/>
              </a:rPr>
              <a:t>Capacity for &gt;2,500 homes on Council-owned lands within SDZ</a:t>
            </a:r>
          </a:p>
          <a:p>
            <a:pPr marL="298450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US" sz="2200">
                <a:solidFill>
                  <a:srgbClr val="4C6072"/>
                </a:solidFill>
                <a:latin typeface="Arial"/>
                <a:cs typeface="Arial"/>
              </a:rPr>
              <a:t>Delivery across 6 mixed-tenure phases</a:t>
            </a:r>
          </a:p>
          <a:p>
            <a:pPr marL="298450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US" sz="2200">
                <a:solidFill>
                  <a:srgbClr val="4C6072"/>
                </a:solidFill>
                <a:latin typeface="Arial"/>
                <a:cs typeface="Arial"/>
              </a:rPr>
              <a:t>Overall tenure mix: approx. 35% social and 65% affordable (comprising affordable purchase &amp; cost rental)</a:t>
            </a:r>
          </a:p>
          <a:p>
            <a:pPr marL="298450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US" sz="2200">
                <a:solidFill>
                  <a:srgbClr val="4C6072"/>
                </a:solidFill>
                <a:latin typeface="Arial"/>
                <a:cs typeface="Arial"/>
              </a:rPr>
              <a:t>Additional Part V/AHB/LDA/turnkey opportunities across all tenures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>
              <a:latin typeface="Calibri"/>
              <a:ea typeface="Calibri"/>
              <a:cs typeface="Calibri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755084FA-5447-2408-F8DD-DDC2C25E6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46" y="11545"/>
            <a:ext cx="219489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5ED0C-1CF0-13DB-08C4-7DB0EC70FF46}"/>
              </a:ext>
            </a:extLst>
          </p:cNvPr>
          <p:cNvSpPr txBox="1"/>
          <p:nvPr/>
        </p:nvSpPr>
        <p:spPr>
          <a:xfrm>
            <a:off x="6289965" y="3904795"/>
            <a:ext cx="25630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50" b="1">
                <a:solidFill>
                  <a:schemeClr val="bg1"/>
                </a:solidFill>
                <a:latin typeface="+mn-lt"/>
              </a:rPr>
              <a:t>Use text box for image caption if required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14988-CC3F-5F5D-0A82-BAF43AB70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126587"/>
            <a:ext cx="84391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7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1BF894DA-0C08-3187-4B6C-F5C8FE1891F3}"/>
              </a:ext>
            </a:extLst>
          </p:cNvPr>
          <p:cNvSpPr txBox="1"/>
          <p:nvPr/>
        </p:nvSpPr>
        <p:spPr>
          <a:xfrm>
            <a:off x="189935" y="3583603"/>
            <a:ext cx="8690114" cy="2808460"/>
          </a:xfrm>
          <a:prstGeom prst="rect">
            <a:avLst/>
          </a:prstGeom>
        </p:spPr>
        <p:txBody>
          <a:bodyPr vert="horz" wrap="square" lIns="0" tIns="58419" rIns="0" bIns="0" numCol="3" spcCol="180000" rtlCol="0" anchor="t">
            <a:spAutoFit/>
          </a:bodyPr>
          <a:lstStyle/>
          <a:p>
            <a:pPr marL="12700" algn="ctr">
              <a:spcBef>
                <a:spcPts val="459"/>
              </a:spcBef>
              <a:tabLst>
                <a:tab pos="187960" algn="l"/>
              </a:tabLst>
            </a:pPr>
            <a:r>
              <a:rPr lang="en-IE" b="1">
                <a:solidFill>
                  <a:srgbClr val="4C6072"/>
                </a:solidFill>
                <a:latin typeface="Arial"/>
                <a:cs typeface="Arial"/>
              </a:rPr>
              <a:t>Phase 1: 266 homes</a:t>
            </a:r>
            <a:endParaRPr lang="en-IE" b="1">
              <a:latin typeface="Arial"/>
              <a:cs typeface="Arial"/>
            </a:endParaRPr>
          </a:p>
          <a:p>
            <a:pPr marL="12700">
              <a:spcBef>
                <a:spcPts val="360"/>
              </a:spcBef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(Part 8 approval June ’22)</a:t>
            </a:r>
          </a:p>
          <a:p>
            <a:pPr marL="187960" indent="-175260">
              <a:spcBef>
                <a:spcPts val="360"/>
              </a:spcBef>
              <a:buChar char="•"/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93 social, 83 cost rental &amp; 90 affordable purchase</a:t>
            </a:r>
          </a:p>
          <a:p>
            <a:pPr marL="187960" indent="-175260">
              <a:spcBef>
                <a:spcPts val="360"/>
              </a:spcBef>
              <a:buFontTx/>
              <a:buChar char="•"/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Existing residents &amp; impact of adjoining strategic infrastructure</a:t>
            </a:r>
          </a:p>
          <a:p>
            <a:pPr marL="187960" indent="-175260">
              <a:spcBef>
                <a:spcPts val="360"/>
              </a:spcBef>
              <a:buChar char="•"/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Tender complete- Q4/24</a:t>
            </a:r>
          </a:p>
          <a:p>
            <a:pPr marL="12700">
              <a:spcBef>
                <a:spcPts val="360"/>
              </a:spcBef>
              <a:tabLst>
                <a:tab pos="187960" algn="l"/>
              </a:tabLst>
            </a:pPr>
            <a:endParaRPr lang="en-IE">
              <a:solidFill>
                <a:srgbClr val="4C6072"/>
              </a:solidFill>
              <a:latin typeface="Arial"/>
              <a:cs typeface="Arial"/>
            </a:endParaRPr>
          </a:p>
          <a:p>
            <a:pPr marL="12700" algn="ctr">
              <a:spcBef>
                <a:spcPts val="360"/>
              </a:spcBef>
              <a:tabLst>
                <a:tab pos="187325" algn="l"/>
              </a:tabLst>
            </a:pPr>
            <a:r>
              <a:rPr lang="en-IE" b="1">
                <a:solidFill>
                  <a:srgbClr val="4C6072"/>
                </a:solidFill>
                <a:latin typeface="Arial"/>
                <a:cs typeface="Arial"/>
              </a:rPr>
              <a:t>Phase 2: 116 homes</a:t>
            </a:r>
            <a:endParaRPr lang="en-IE" b="1">
              <a:latin typeface="Arial"/>
              <a:cs typeface="Arial"/>
            </a:endParaRPr>
          </a:p>
          <a:p>
            <a:pPr marL="12700">
              <a:spcBef>
                <a:spcPts val="360"/>
              </a:spcBef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(Part 8 approval July ’22)</a:t>
            </a:r>
          </a:p>
          <a:p>
            <a:pPr marL="187960" indent="-175260">
              <a:spcBef>
                <a:spcPts val="360"/>
              </a:spcBef>
              <a:buFontTx/>
              <a:buChar char="•"/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56 social &amp; 60 affordable purchase</a:t>
            </a:r>
          </a:p>
          <a:p>
            <a:pPr marL="187960" indent="-175260">
              <a:spcBef>
                <a:spcPts val="360"/>
              </a:spcBef>
              <a:buFontTx/>
              <a:buChar char="•"/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Commencement Q4/23</a:t>
            </a:r>
          </a:p>
          <a:p>
            <a:pPr marL="187960" indent="-175260">
              <a:spcBef>
                <a:spcPts val="360"/>
              </a:spcBef>
              <a:buFontTx/>
              <a:buChar char="•"/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ea typeface="Calibri" panose="020F0502020204030204" pitchFamily="34" charset="0"/>
                <a:cs typeface="Arial"/>
              </a:rPr>
              <a:t>Completion by Q4/25</a:t>
            </a:r>
          </a:p>
          <a:p>
            <a:pPr marL="187960" indent="-175260">
              <a:spcBef>
                <a:spcPts val="360"/>
              </a:spcBef>
              <a:buFontTx/>
              <a:buChar char="•"/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Engagement of selling agent to manage sales </a:t>
            </a:r>
          </a:p>
          <a:p>
            <a:pPr marL="12700" algn="ctr">
              <a:spcBef>
                <a:spcPts val="459"/>
              </a:spcBef>
              <a:tabLst>
                <a:tab pos="0" algn="l"/>
              </a:tabLst>
            </a:pPr>
            <a:r>
              <a:rPr lang="en-IE" b="1">
                <a:solidFill>
                  <a:srgbClr val="4C6072"/>
                </a:solidFill>
                <a:latin typeface="Arial"/>
                <a:cs typeface="Arial"/>
              </a:rPr>
              <a:t>PPP Site</a:t>
            </a:r>
            <a:endParaRPr lang="en-IE" b="1">
              <a:latin typeface="Arial"/>
              <a:cs typeface="Arial"/>
            </a:endParaRPr>
          </a:p>
          <a:p>
            <a:pPr marL="12700">
              <a:spcBef>
                <a:spcPts val="360"/>
              </a:spcBef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118 Social Homes</a:t>
            </a:r>
          </a:p>
          <a:p>
            <a:pPr marL="12700">
              <a:spcBef>
                <a:spcPts val="360"/>
              </a:spcBef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Site within SDCC Phase 5</a:t>
            </a:r>
          </a:p>
          <a:p>
            <a:pPr marL="12700">
              <a:spcBef>
                <a:spcPts val="360"/>
              </a:spcBef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PPP Bundle 6 </a:t>
            </a:r>
          </a:p>
          <a:p>
            <a:pPr marL="12700">
              <a:spcBef>
                <a:spcPts val="360"/>
              </a:spcBef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S.85 agreement with DCC</a:t>
            </a:r>
          </a:p>
          <a:p>
            <a:pPr marL="12700">
              <a:spcBef>
                <a:spcPts val="360"/>
              </a:spcBef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ea typeface="Calibri"/>
                <a:cs typeface="Arial"/>
              </a:rPr>
              <a:t>Part 8 planning process  commenced in July 2024</a:t>
            </a:r>
          </a:p>
          <a:p>
            <a:pPr marL="12700">
              <a:spcBef>
                <a:spcPts val="360"/>
              </a:spcBef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Delivery by 2028</a:t>
            </a:r>
            <a:endParaRPr lang="en-IE"/>
          </a:p>
        </p:txBody>
      </p:sp>
      <p:pic>
        <p:nvPicPr>
          <p:cNvPr id="8" name="Picture 7" descr="A picture containing building, sky, outdoor, house&#10;&#10;Description automatically generated">
            <a:extLst>
              <a:ext uri="{FF2B5EF4-FFF2-40B4-BE49-F238E27FC236}">
                <a16:creationId xmlns:a16="http://schemas.microsoft.com/office/drawing/2014/main" id="{D43F27B2-DA40-E8FC-5ECF-090C9B360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/>
          <a:stretch/>
        </p:blipFill>
        <p:spPr>
          <a:xfrm>
            <a:off x="3426718" y="1165725"/>
            <a:ext cx="2329817" cy="2417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CE358-38AE-04CE-701D-73571B1A3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65724"/>
            <a:ext cx="2447635" cy="2417879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755084FA-5447-2408-F8DD-DDC2C25E6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28" y="11545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0B60CB73-0863-07FE-7E1C-2690603D7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872" y="1155724"/>
            <a:ext cx="2488128" cy="242787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393382"/>
            <a:ext cx="6632542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IE"/>
              <a:t>Phases 1 &amp; 2 / PPP Site </a:t>
            </a:r>
            <a:endParaRPr spc="-20"/>
          </a:p>
        </p:txBody>
      </p:sp>
    </p:spTree>
    <p:extLst>
      <p:ext uri="{BB962C8B-B14F-4D97-AF65-F5344CB8AC3E}">
        <p14:creationId xmlns:p14="http://schemas.microsoft.com/office/powerpoint/2010/main" val="3489646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ject 2">
            <a:extLst>
              <a:ext uri="{FF2B5EF4-FFF2-40B4-BE49-F238E27FC236}">
                <a16:creationId xmlns:a16="http://schemas.microsoft.com/office/drawing/2014/main" id="{492B9D52-481A-C9D6-B7C9-C413EDF5DF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393382"/>
            <a:ext cx="6324600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IE"/>
              <a:t>Phases 3, 4 &amp; 5 </a:t>
            </a:r>
            <a:endParaRPr spc="-20"/>
          </a:p>
        </p:txBody>
      </p:sp>
      <p:pic>
        <p:nvPicPr>
          <p:cNvPr id="57" name="Picture 5">
            <a:extLst>
              <a:ext uri="{FF2B5EF4-FFF2-40B4-BE49-F238E27FC236}">
                <a16:creationId xmlns:a16="http://schemas.microsoft.com/office/drawing/2014/main" id="{49418362-DB99-BA13-20D7-FA5C2A3AA0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28" y="11545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2546301" y="1486572"/>
            <a:ext cx="6235348" cy="5006167"/>
            <a:chOff x="4212005" y="2133600"/>
            <a:chExt cx="10314305" cy="8281034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2005" y="2133600"/>
              <a:ext cx="10259999" cy="7467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43225" y="8458203"/>
              <a:ext cx="4928774" cy="1143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708200" y="3282250"/>
            <a:ext cx="254128" cy="897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1"/>
              </a:lnSpc>
            </a:pPr>
            <a:r>
              <a:rPr sz="665" spc="-30">
                <a:latin typeface="Arial"/>
                <a:cs typeface="Arial"/>
              </a:rPr>
              <a:t>SITE 3</a:t>
            </a:r>
            <a:endParaRPr sz="665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18125" y="4020174"/>
            <a:ext cx="449906" cy="230327"/>
          </a:xfrm>
          <a:custGeom>
            <a:avLst/>
            <a:gdLst/>
            <a:ahLst/>
            <a:cxnLst/>
            <a:rect l="l" t="t" r="r" b="b"/>
            <a:pathLst>
              <a:path w="744220" h="381000">
                <a:moveTo>
                  <a:pt x="743851" y="0"/>
                </a:moveTo>
                <a:lnTo>
                  <a:pt x="0" y="0"/>
                </a:lnTo>
                <a:lnTo>
                  <a:pt x="0" y="381000"/>
                </a:lnTo>
                <a:lnTo>
                  <a:pt x="743851" y="381000"/>
                </a:lnTo>
                <a:lnTo>
                  <a:pt x="743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18125" y="4020174"/>
            <a:ext cx="449906" cy="11163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9213" rIns="0" bIns="0" rtlCol="0">
            <a:spAutoFit/>
          </a:bodyPr>
          <a:lstStyle/>
          <a:p>
            <a:pPr marL="41457">
              <a:spcBef>
                <a:spcPts val="73"/>
              </a:spcBef>
            </a:pPr>
            <a:r>
              <a:rPr sz="665" spc="-6">
                <a:latin typeface="Arial"/>
                <a:cs typeface="Arial"/>
              </a:rPr>
              <a:t>KISHOGE</a:t>
            </a:r>
            <a:endParaRPr sz="665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18125" y="4133058"/>
            <a:ext cx="449906" cy="10621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39" rIns="0" bIns="0" rtlCol="0">
            <a:spAutoFit/>
          </a:bodyPr>
          <a:lstStyle/>
          <a:p>
            <a:pPr marL="54892">
              <a:spcBef>
                <a:spcPts val="30"/>
              </a:spcBef>
            </a:pPr>
            <a:r>
              <a:rPr sz="665" spc="-6">
                <a:latin typeface="Arial"/>
                <a:cs typeface="Arial"/>
              </a:rPr>
              <a:t>STATION</a:t>
            </a:r>
            <a:endParaRPr sz="665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33904" y="4342632"/>
            <a:ext cx="254128" cy="897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1"/>
              </a:lnSpc>
            </a:pPr>
            <a:r>
              <a:rPr sz="665" spc="-30">
                <a:latin typeface="Arial"/>
                <a:cs typeface="Arial"/>
              </a:rPr>
              <a:t>SITE 4</a:t>
            </a:r>
            <a:endParaRPr sz="66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32639" y="3144492"/>
            <a:ext cx="254128" cy="897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1"/>
              </a:lnSpc>
            </a:pPr>
            <a:r>
              <a:rPr sz="665" spc="-30">
                <a:latin typeface="Arial"/>
                <a:cs typeface="Arial"/>
              </a:rPr>
              <a:t>SITE 5</a:t>
            </a:r>
            <a:endParaRPr sz="66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00047" y="2729465"/>
            <a:ext cx="254128" cy="897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1"/>
              </a:lnSpc>
            </a:pPr>
            <a:r>
              <a:rPr sz="665" spc="-30">
                <a:latin typeface="Arial"/>
                <a:cs typeface="Arial"/>
              </a:rPr>
              <a:t>SITE 5</a:t>
            </a:r>
            <a:endParaRPr sz="665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7452" y="1448412"/>
            <a:ext cx="2210480" cy="84177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91569" y="2420337"/>
            <a:ext cx="2043198" cy="385420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 algn="ctr">
              <a:lnSpc>
                <a:spcPct val="106100"/>
              </a:lnSpc>
              <a:spcBef>
                <a:spcPts val="60"/>
              </a:spcBef>
            </a:pPr>
            <a:r>
              <a:rPr sz="1200" b="1" spc="-33">
                <a:latin typeface="Arial"/>
                <a:cs typeface="Arial"/>
              </a:rPr>
              <a:t>Key</a:t>
            </a:r>
            <a:r>
              <a:rPr sz="1200" b="1" spc="-24">
                <a:latin typeface="Arial"/>
                <a:cs typeface="Arial"/>
              </a:rPr>
              <a:t> </a:t>
            </a:r>
            <a:r>
              <a:rPr sz="1200" b="1" spc="-12">
                <a:latin typeface="Arial"/>
                <a:cs typeface="Arial"/>
              </a:rPr>
              <a:t>Plan</a:t>
            </a:r>
            <a:r>
              <a:rPr sz="1200" b="1" spc="-21">
                <a:latin typeface="Arial"/>
                <a:cs typeface="Arial"/>
              </a:rPr>
              <a:t> </a:t>
            </a:r>
            <a:r>
              <a:rPr sz="1200" b="1">
                <a:latin typeface="Arial"/>
                <a:cs typeface="Arial"/>
              </a:rPr>
              <a:t>of</a:t>
            </a:r>
            <a:r>
              <a:rPr lang="en-IE" sz="1200" b="1">
                <a:latin typeface="Arial"/>
                <a:cs typeface="Arial"/>
              </a:rPr>
              <a:t> Sites</a:t>
            </a:r>
            <a:r>
              <a:rPr sz="1200" b="1" spc="-21">
                <a:latin typeface="Arial"/>
                <a:cs typeface="Arial"/>
              </a:rPr>
              <a:t> 3,</a:t>
            </a:r>
            <a:r>
              <a:rPr sz="1200" b="1" spc="-24">
                <a:latin typeface="Arial"/>
                <a:cs typeface="Arial"/>
              </a:rPr>
              <a:t> </a:t>
            </a:r>
            <a:r>
              <a:rPr sz="1200" b="1">
                <a:latin typeface="Arial"/>
                <a:cs typeface="Arial"/>
              </a:rPr>
              <a:t>4</a:t>
            </a:r>
            <a:r>
              <a:rPr sz="1200" b="1" spc="-21">
                <a:latin typeface="Arial"/>
                <a:cs typeface="Arial"/>
              </a:rPr>
              <a:t> </a:t>
            </a:r>
            <a:r>
              <a:rPr lang="en-IE" sz="1200" b="1" spc="-21">
                <a:latin typeface="Arial"/>
                <a:cs typeface="Arial"/>
              </a:rPr>
              <a:t>&amp; </a:t>
            </a:r>
            <a:r>
              <a:rPr sz="1200" b="1">
                <a:latin typeface="Arial"/>
                <a:cs typeface="Arial"/>
              </a:rPr>
              <a:t>5</a:t>
            </a:r>
            <a:r>
              <a:rPr sz="1200" b="1" spc="-21">
                <a:latin typeface="Arial"/>
                <a:cs typeface="Arial"/>
              </a:rPr>
              <a:t> </a:t>
            </a:r>
            <a:r>
              <a:rPr lang="en-IE" sz="1200" b="1">
                <a:latin typeface="Arial"/>
                <a:cs typeface="Arial"/>
              </a:rPr>
              <a:t>within </a:t>
            </a:r>
            <a:r>
              <a:rPr sz="1200" b="1">
                <a:latin typeface="Arial"/>
                <a:cs typeface="Arial"/>
              </a:rPr>
              <a:t>Clonburris</a:t>
            </a:r>
            <a:r>
              <a:rPr sz="1200" b="1" spc="9">
                <a:latin typeface="Arial"/>
                <a:cs typeface="Arial"/>
              </a:rPr>
              <a:t> </a:t>
            </a:r>
            <a:r>
              <a:rPr sz="1200" b="1" spc="-15">
                <a:latin typeface="Arial"/>
                <a:cs typeface="Arial"/>
              </a:rPr>
              <a:t>SDZ</a:t>
            </a:r>
            <a:endParaRPr sz="1200" b="1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7682" y="1699838"/>
            <a:ext cx="749716" cy="40504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686721" algn="ctr">
              <a:lnSpc>
                <a:spcPts val="762"/>
              </a:lnSpc>
              <a:spcBef>
                <a:spcPts val="60"/>
              </a:spcBef>
            </a:pPr>
            <a:r>
              <a:rPr sz="665" spc="-30">
                <a:latin typeface="Arial"/>
                <a:cs typeface="Arial"/>
              </a:rPr>
              <a:t>5</a:t>
            </a:r>
            <a:endParaRPr sz="665">
              <a:latin typeface="Arial"/>
              <a:cs typeface="Arial"/>
            </a:endParaRPr>
          </a:p>
          <a:p>
            <a:pPr marR="159685" algn="ctr">
              <a:lnSpc>
                <a:spcPts val="762"/>
              </a:lnSpc>
            </a:pPr>
            <a:r>
              <a:rPr sz="665" spc="-30">
                <a:latin typeface="Arial"/>
                <a:cs typeface="Arial"/>
              </a:rPr>
              <a:t>3</a:t>
            </a:r>
            <a:endParaRPr sz="665">
              <a:latin typeface="Arial"/>
              <a:cs typeface="Arial"/>
            </a:endParaRPr>
          </a:p>
          <a:p>
            <a:pPr marL="7677">
              <a:spcBef>
                <a:spcPts val="653"/>
              </a:spcBef>
            </a:pPr>
            <a:r>
              <a:rPr sz="665" spc="-30">
                <a:latin typeface="Arial"/>
                <a:cs typeface="Arial"/>
              </a:rPr>
              <a:t>4</a:t>
            </a:r>
            <a:endParaRPr sz="665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60561" y="1134415"/>
            <a:ext cx="957119" cy="300397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lnSpc>
                <a:spcPct val="125000"/>
              </a:lnSpc>
              <a:spcBef>
                <a:spcPts val="60"/>
              </a:spcBef>
            </a:pPr>
            <a:r>
              <a:rPr lang="en-IE" sz="800" b="1">
                <a:latin typeface="Arial"/>
                <a:cs typeface="Arial"/>
              </a:rPr>
              <a:t>Proposed</a:t>
            </a:r>
            <a:r>
              <a:rPr sz="800" b="1" spc="-12">
                <a:latin typeface="Arial"/>
                <a:cs typeface="Arial"/>
              </a:rPr>
              <a:t> </a:t>
            </a:r>
            <a:r>
              <a:rPr sz="800" b="1" spc="-6">
                <a:latin typeface="Arial"/>
                <a:cs typeface="Arial"/>
              </a:rPr>
              <a:t>Secondary School</a:t>
            </a:r>
            <a:endParaRPr sz="800" b="1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15762" y="1133172"/>
            <a:ext cx="756242" cy="300397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 algn="r">
              <a:lnSpc>
                <a:spcPct val="125000"/>
              </a:lnSpc>
              <a:spcBef>
                <a:spcPts val="60"/>
              </a:spcBef>
            </a:pPr>
            <a:r>
              <a:rPr sz="800" b="1" dirty="0">
                <a:latin typeface="Arial"/>
                <a:cs typeface="Arial"/>
              </a:rPr>
              <a:t>Lucan</a:t>
            </a:r>
            <a:r>
              <a:rPr sz="800" b="1" spc="-48" dirty="0">
                <a:latin typeface="Arial"/>
                <a:cs typeface="Arial"/>
              </a:rPr>
              <a:t> </a:t>
            </a:r>
            <a:r>
              <a:rPr sz="800" b="1" spc="-6" dirty="0">
                <a:latin typeface="Arial"/>
                <a:cs typeface="Arial"/>
              </a:rPr>
              <a:t>Educate </a:t>
            </a:r>
            <a:r>
              <a:rPr sz="800" b="1" spc="-15" dirty="0">
                <a:latin typeface="Arial"/>
                <a:cs typeface="Arial"/>
              </a:rPr>
              <a:t>Together</a:t>
            </a:r>
            <a:endParaRPr sz="800" b="1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39392" y="1116150"/>
            <a:ext cx="1293029" cy="300397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lnSpc>
                <a:spcPct val="125000"/>
              </a:lnSpc>
              <a:spcBef>
                <a:spcPts val="60"/>
              </a:spcBef>
            </a:pPr>
            <a:r>
              <a:rPr sz="800" b="1" spc="-12" dirty="0" err="1">
                <a:latin typeface="Arial"/>
                <a:cs typeface="Arial"/>
              </a:rPr>
              <a:t>Kishoge</a:t>
            </a:r>
            <a:r>
              <a:rPr sz="800" b="1" spc="-9" dirty="0">
                <a:latin typeface="Arial"/>
                <a:cs typeface="Arial"/>
              </a:rPr>
              <a:t> </a:t>
            </a:r>
            <a:r>
              <a:rPr sz="800" b="1" spc="-6" dirty="0">
                <a:latin typeface="Arial"/>
                <a:cs typeface="Arial"/>
              </a:rPr>
              <a:t>Community College</a:t>
            </a:r>
            <a:endParaRPr sz="800" b="1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18822" y="1118051"/>
            <a:ext cx="2152793" cy="2164310"/>
            <a:chOff x="9459884" y="1524005"/>
            <a:chExt cx="3561079" cy="3580129"/>
          </a:xfrm>
        </p:grpSpPr>
        <p:sp>
          <p:nvSpPr>
            <p:cNvPr id="20" name="object 20"/>
            <p:cNvSpPr/>
            <p:nvPr/>
          </p:nvSpPr>
          <p:spPr>
            <a:xfrm>
              <a:off x="9504003" y="1527180"/>
              <a:ext cx="1296035" cy="1821180"/>
            </a:xfrm>
            <a:custGeom>
              <a:avLst/>
              <a:gdLst/>
              <a:ahLst/>
              <a:cxnLst/>
              <a:rect l="l" t="t" r="r" b="b"/>
              <a:pathLst>
                <a:path w="1296034" h="1821179">
                  <a:moveTo>
                    <a:pt x="1295996" y="0"/>
                  </a:moveTo>
                  <a:lnTo>
                    <a:pt x="0" y="0"/>
                  </a:lnTo>
                  <a:lnTo>
                    <a:pt x="0" y="1820964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463059" y="3304107"/>
              <a:ext cx="81915" cy="44450"/>
            </a:xfrm>
            <a:custGeom>
              <a:avLst/>
              <a:gdLst/>
              <a:ahLst/>
              <a:cxnLst/>
              <a:rect l="l" t="t" r="r" b="b"/>
              <a:pathLst>
                <a:path w="81915" h="44450">
                  <a:moveTo>
                    <a:pt x="0" y="0"/>
                  </a:moveTo>
                  <a:lnTo>
                    <a:pt x="40944" y="44030"/>
                  </a:lnTo>
                  <a:lnTo>
                    <a:pt x="81876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721636" y="1527180"/>
              <a:ext cx="1296035" cy="3573779"/>
            </a:xfrm>
            <a:custGeom>
              <a:avLst/>
              <a:gdLst/>
              <a:ahLst/>
              <a:cxnLst/>
              <a:rect l="l" t="t" r="r" b="b"/>
              <a:pathLst>
                <a:path w="1296034" h="3573779">
                  <a:moveTo>
                    <a:pt x="1295996" y="0"/>
                  </a:moveTo>
                  <a:lnTo>
                    <a:pt x="0" y="0"/>
                  </a:lnTo>
                  <a:lnTo>
                    <a:pt x="0" y="3573564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680693" y="5056707"/>
              <a:ext cx="81915" cy="44450"/>
            </a:xfrm>
            <a:custGeom>
              <a:avLst/>
              <a:gdLst/>
              <a:ahLst/>
              <a:cxnLst/>
              <a:rect l="l" t="t" r="r" b="b"/>
              <a:pathLst>
                <a:path w="81915" h="44450">
                  <a:moveTo>
                    <a:pt x="0" y="0"/>
                  </a:moveTo>
                  <a:lnTo>
                    <a:pt x="40944" y="44030"/>
                  </a:lnTo>
                  <a:lnTo>
                    <a:pt x="81876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474845" y="3851499"/>
            <a:ext cx="895759" cy="300397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 algn="just">
              <a:lnSpc>
                <a:spcPct val="125000"/>
              </a:lnSpc>
              <a:spcBef>
                <a:spcPts val="60"/>
              </a:spcBef>
            </a:pPr>
            <a:r>
              <a:rPr lang="en-IE" sz="800" b="1" spc="-12" dirty="0">
                <a:latin typeface="Arial"/>
                <a:cs typeface="Arial"/>
              </a:rPr>
              <a:t>Phase </a:t>
            </a:r>
            <a:r>
              <a:rPr sz="800" b="1" spc="-51" dirty="0">
                <a:latin typeface="Arial"/>
                <a:cs typeface="Arial"/>
              </a:rPr>
              <a:t>1,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lang="en-IE" sz="800" b="1" dirty="0">
                <a:latin typeface="Arial"/>
                <a:cs typeface="Arial"/>
              </a:rPr>
              <a:t>tender for 266</a:t>
            </a:r>
            <a:r>
              <a:rPr sz="800" b="1" spc="-24" dirty="0">
                <a:latin typeface="Arial"/>
                <a:cs typeface="Arial"/>
              </a:rPr>
              <a:t> </a:t>
            </a:r>
            <a:r>
              <a:rPr sz="800" b="1" spc="-6" dirty="0">
                <a:latin typeface="Arial"/>
                <a:cs typeface="Arial"/>
              </a:rPr>
              <a:t>homes</a:t>
            </a:r>
            <a:endParaRPr sz="800" b="1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17398" y="3226080"/>
            <a:ext cx="949747" cy="31322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lnSpc>
                <a:spcPct val="125000"/>
              </a:lnSpc>
              <a:spcBef>
                <a:spcPts val="60"/>
              </a:spcBef>
            </a:pPr>
            <a:r>
              <a:rPr sz="800" b="1" dirty="0">
                <a:latin typeface="Arial"/>
                <a:cs typeface="Arial"/>
              </a:rPr>
              <a:t>North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Link</a:t>
            </a:r>
            <a:r>
              <a:rPr sz="800" b="1" spc="-12" dirty="0">
                <a:latin typeface="Arial"/>
                <a:cs typeface="Arial"/>
              </a:rPr>
              <a:t> </a:t>
            </a:r>
            <a:r>
              <a:rPr sz="800" b="1" spc="-6" dirty="0">
                <a:latin typeface="Arial"/>
                <a:cs typeface="Arial"/>
              </a:rPr>
              <a:t>Street</a:t>
            </a:r>
            <a:r>
              <a:rPr lang="en-IE" sz="800" b="1" spc="-6" dirty="0">
                <a:latin typeface="Arial"/>
                <a:cs typeface="Arial"/>
              </a:rPr>
              <a:t>,</a:t>
            </a:r>
          </a:p>
          <a:p>
            <a:pPr marL="7677" marR="3071">
              <a:lnSpc>
                <a:spcPct val="125000"/>
              </a:lnSpc>
              <a:spcBef>
                <a:spcPts val="60"/>
              </a:spcBef>
            </a:pPr>
            <a:r>
              <a:rPr lang="en-IE" sz="800" b="1" spc="-6" dirty="0">
                <a:latin typeface="Arial"/>
                <a:cs typeface="Arial"/>
              </a:rPr>
              <a:t>Pre-planning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519870" y="4688325"/>
            <a:ext cx="879266" cy="300397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lnSpc>
                <a:spcPct val="125000"/>
              </a:lnSpc>
              <a:spcBef>
                <a:spcPts val="60"/>
              </a:spcBef>
            </a:pPr>
            <a:r>
              <a:rPr sz="800" b="1" spc="-6" dirty="0">
                <a:latin typeface="Arial"/>
                <a:cs typeface="Arial"/>
              </a:rPr>
              <a:t>South</a:t>
            </a:r>
            <a:r>
              <a:rPr sz="800" b="1" spc="-33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Link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spc="-6" dirty="0">
                <a:latin typeface="Arial"/>
                <a:cs typeface="Arial"/>
              </a:rPr>
              <a:t>Street, </a:t>
            </a:r>
            <a:r>
              <a:rPr lang="en-IE" sz="800" b="1" spc="-6" dirty="0">
                <a:latin typeface="Arial"/>
                <a:cs typeface="Arial"/>
              </a:rPr>
              <a:t>2025 completion</a:t>
            </a:r>
            <a:endParaRPr sz="800" b="1" dirty="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486571" y="1119971"/>
            <a:ext cx="7262532" cy="3959709"/>
            <a:chOff x="2459036" y="1527182"/>
            <a:chExt cx="12013438" cy="6550019"/>
          </a:xfrm>
        </p:grpSpPr>
        <p:sp>
          <p:nvSpPr>
            <p:cNvPr id="28" name="object 28"/>
            <p:cNvSpPr/>
            <p:nvPr/>
          </p:nvSpPr>
          <p:spPr>
            <a:xfrm>
              <a:off x="2483999" y="6576536"/>
              <a:ext cx="5395595" cy="0"/>
            </a:xfrm>
            <a:custGeom>
              <a:avLst/>
              <a:gdLst/>
              <a:ahLst/>
              <a:cxnLst/>
              <a:rect l="l" t="t" r="r" b="b"/>
              <a:pathLst>
                <a:path w="5395595">
                  <a:moveTo>
                    <a:pt x="0" y="0"/>
                  </a:moveTo>
                  <a:lnTo>
                    <a:pt x="5395341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835301" y="6535596"/>
              <a:ext cx="44450" cy="81915"/>
            </a:xfrm>
            <a:custGeom>
              <a:avLst/>
              <a:gdLst/>
              <a:ahLst/>
              <a:cxnLst/>
              <a:rect l="l" t="t" r="r" b="b"/>
              <a:pathLst>
                <a:path w="44450" h="81915">
                  <a:moveTo>
                    <a:pt x="0" y="0"/>
                  </a:moveTo>
                  <a:lnTo>
                    <a:pt x="44030" y="40944"/>
                  </a:lnTo>
                  <a:lnTo>
                    <a:pt x="0" y="81876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484000" y="5617172"/>
              <a:ext cx="6367780" cy="0"/>
            </a:xfrm>
            <a:custGeom>
              <a:avLst/>
              <a:gdLst/>
              <a:ahLst/>
              <a:cxnLst/>
              <a:rect l="l" t="t" r="r" b="b"/>
              <a:pathLst>
                <a:path w="6367780">
                  <a:moveTo>
                    <a:pt x="0" y="0"/>
                  </a:moveTo>
                  <a:lnTo>
                    <a:pt x="6367335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807302" y="5576231"/>
              <a:ext cx="44450" cy="81915"/>
            </a:xfrm>
            <a:custGeom>
              <a:avLst/>
              <a:gdLst/>
              <a:ahLst/>
              <a:cxnLst/>
              <a:rect l="l" t="t" r="r" b="b"/>
              <a:pathLst>
                <a:path w="44450" h="81914">
                  <a:moveTo>
                    <a:pt x="0" y="0"/>
                  </a:moveTo>
                  <a:lnTo>
                    <a:pt x="44030" y="40944"/>
                  </a:lnTo>
                  <a:lnTo>
                    <a:pt x="0" y="81876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459036" y="8020344"/>
              <a:ext cx="3883661" cy="0"/>
            </a:xfrm>
            <a:custGeom>
              <a:avLst/>
              <a:gdLst/>
              <a:ahLst/>
              <a:cxnLst/>
              <a:rect l="l" t="t" r="r" b="b"/>
              <a:pathLst>
                <a:path w="3883660">
                  <a:moveTo>
                    <a:pt x="0" y="0"/>
                  </a:moveTo>
                  <a:lnTo>
                    <a:pt x="3883342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23301" y="7383399"/>
              <a:ext cx="44450" cy="81915"/>
            </a:xfrm>
            <a:custGeom>
              <a:avLst/>
              <a:gdLst/>
              <a:ahLst/>
              <a:cxnLst/>
              <a:rect l="l" t="t" r="r" b="b"/>
              <a:pathLst>
                <a:path w="44450" h="81915">
                  <a:moveTo>
                    <a:pt x="0" y="0"/>
                  </a:moveTo>
                  <a:lnTo>
                    <a:pt x="44030" y="40944"/>
                  </a:lnTo>
                  <a:lnTo>
                    <a:pt x="0" y="81876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639999" y="5181601"/>
              <a:ext cx="5832475" cy="685800"/>
            </a:xfrm>
            <a:custGeom>
              <a:avLst/>
              <a:gdLst/>
              <a:ahLst/>
              <a:cxnLst/>
              <a:rect l="l" t="t" r="r" b="b"/>
              <a:pathLst>
                <a:path w="5832475" h="685800">
                  <a:moveTo>
                    <a:pt x="0" y="381000"/>
                  </a:moveTo>
                  <a:lnTo>
                    <a:pt x="108000" y="457200"/>
                  </a:lnTo>
                  <a:lnTo>
                    <a:pt x="540004" y="457200"/>
                  </a:lnTo>
                  <a:lnTo>
                    <a:pt x="666567" y="192881"/>
                  </a:lnTo>
                  <a:lnTo>
                    <a:pt x="742503" y="57150"/>
                  </a:lnTo>
                  <a:lnTo>
                    <a:pt x="798188" y="7143"/>
                  </a:lnTo>
                  <a:lnTo>
                    <a:pt x="863993" y="0"/>
                  </a:lnTo>
                  <a:lnTo>
                    <a:pt x="2376004" y="0"/>
                  </a:lnTo>
                  <a:lnTo>
                    <a:pt x="2807995" y="381000"/>
                  </a:lnTo>
                  <a:lnTo>
                    <a:pt x="5832005" y="68580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184000" y="7391401"/>
              <a:ext cx="9180195" cy="685800"/>
            </a:xfrm>
            <a:custGeom>
              <a:avLst/>
              <a:gdLst/>
              <a:ahLst/>
              <a:cxnLst/>
              <a:rect l="l" t="t" r="r" b="b"/>
              <a:pathLst>
                <a:path w="9180194" h="685800">
                  <a:moveTo>
                    <a:pt x="0" y="685800"/>
                  </a:moveTo>
                  <a:lnTo>
                    <a:pt x="1511998" y="0"/>
                  </a:lnTo>
                  <a:lnTo>
                    <a:pt x="2484005" y="0"/>
                  </a:lnTo>
                  <a:lnTo>
                    <a:pt x="2699994" y="685800"/>
                  </a:lnTo>
                  <a:lnTo>
                    <a:pt x="3780002" y="304800"/>
                  </a:lnTo>
                  <a:lnTo>
                    <a:pt x="7020001" y="457200"/>
                  </a:lnTo>
                  <a:lnTo>
                    <a:pt x="7560005" y="76200"/>
                  </a:lnTo>
                  <a:lnTo>
                    <a:pt x="9180004" y="15240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849649" y="5638801"/>
              <a:ext cx="258445" cy="0"/>
            </a:xfrm>
            <a:custGeom>
              <a:avLst/>
              <a:gdLst/>
              <a:ahLst/>
              <a:cxnLst/>
              <a:rect l="l" t="t" r="r" b="b"/>
              <a:pathLst>
                <a:path w="258445">
                  <a:moveTo>
                    <a:pt x="0" y="0"/>
                  </a:moveTo>
                  <a:lnTo>
                    <a:pt x="258356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215287" y="5205810"/>
              <a:ext cx="238125" cy="361950"/>
            </a:xfrm>
            <a:custGeom>
              <a:avLst/>
              <a:gdLst/>
              <a:ahLst/>
              <a:cxnLst/>
              <a:rect l="l" t="t" r="r" b="b"/>
              <a:pathLst>
                <a:path w="238125" h="361950">
                  <a:moveTo>
                    <a:pt x="0" y="361848"/>
                  </a:moveTo>
                  <a:lnTo>
                    <a:pt x="19611" y="324095"/>
                  </a:lnTo>
                  <a:lnTo>
                    <a:pt x="42352" y="281722"/>
                  </a:lnTo>
                  <a:lnTo>
                    <a:pt x="67616" y="236446"/>
                  </a:lnTo>
                  <a:lnTo>
                    <a:pt x="94793" y="189985"/>
                  </a:lnTo>
                  <a:lnTo>
                    <a:pt x="123274" y="144055"/>
                  </a:lnTo>
                  <a:lnTo>
                    <a:pt x="152453" y="100374"/>
                  </a:lnTo>
                  <a:lnTo>
                    <a:pt x="181720" y="60659"/>
                  </a:lnTo>
                  <a:lnTo>
                    <a:pt x="210467" y="26629"/>
                  </a:lnTo>
                  <a:lnTo>
                    <a:pt x="238086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592149" y="5181602"/>
              <a:ext cx="1361440" cy="0"/>
            </a:xfrm>
            <a:custGeom>
              <a:avLst/>
              <a:gdLst/>
              <a:ahLst/>
              <a:cxnLst/>
              <a:rect l="l" t="t" r="r" b="b"/>
              <a:pathLst>
                <a:path w="1361440">
                  <a:moveTo>
                    <a:pt x="0" y="0"/>
                  </a:moveTo>
                  <a:lnTo>
                    <a:pt x="1360855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076037" y="5234551"/>
              <a:ext cx="328930" cy="290195"/>
            </a:xfrm>
            <a:custGeom>
              <a:avLst/>
              <a:gdLst/>
              <a:ahLst/>
              <a:cxnLst/>
              <a:rect l="l" t="t" r="r" b="b"/>
              <a:pathLst>
                <a:path w="328929" h="290195">
                  <a:moveTo>
                    <a:pt x="0" y="0"/>
                  </a:moveTo>
                  <a:lnTo>
                    <a:pt x="328764" y="289953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537409" y="5571523"/>
              <a:ext cx="2654935" cy="265430"/>
            </a:xfrm>
            <a:custGeom>
              <a:avLst/>
              <a:gdLst/>
              <a:ahLst/>
              <a:cxnLst/>
              <a:rect l="l" t="t" r="r" b="b"/>
              <a:pathLst>
                <a:path w="2654934" h="265429">
                  <a:moveTo>
                    <a:pt x="0" y="0"/>
                  </a:moveTo>
                  <a:lnTo>
                    <a:pt x="2654769" y="264909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639999" y="5181601"/>
              <a:ext cx="5616575" cy="661670"/>
            </a:xfrm>
            <a:custGeom>
              <a:avLst/>
              <a:gdLst/>
              <a:ahLst/>
              <a:cxnLst/>
              <a:rect l="l" t="t" r="r" b="b"/>
              <a:pathLst>
                <a:path w="5616575" h="661670">
                  <a:moveTo>
                    <a:pt x="0" y="381000"/>
                  </a:moveTo>
                  <a:lnTo>
                    <a:pt x="32194" y="403707"/>
                  </a:lnTo>
                </a:path>
                <a:path w="5616575" h="661670">
                  <a:moveTo>
                    <a:pt x="75806" y="434492"/>
                  </a:moveTo>
                  <a:lnTo>
                    <a:pt x="108000" y="457200"/>
                  </a:lnTo>
                  <a:lnTo>
                    <a:pt x="150355" y="457200"/>
                  </a:lnTo>
                </a:path>
                <a:path w="5616575" h="661670">
                  <a:moveTo>
                    <a:pt x="497649" y="457200"/>
                  </a:moveTo>
                  <a:lnTo>
                    <a:pt x="540004" y="457200"/>
                  </a:lnTo>
                  <a:lnTo>
                    <a:pt x="543357" y="450115"/>
                  </a:lnTo>
                  <a:lnTo>
                    <a:pt x="546066" y="444480"/>
                  </a:lnTo>
                  <a:lnTo>
                    <a:pt x="549564" y="437351"/>
                  </a:lnTo>
                  <a:lnTo>
                    <a:pt x="555282" y="425780"/>
                  </a:lnTo>
                </a:path>
                <a:path w="5616575" h="661670">
                  <a:moveTo>
                    <a:pt x="831329" y="11125"/>
                  </a:moveTo>
                  <a:lnTo>
                    <a:pt x="839940" y="6359"/>
                  </a:lnTo>
                  <a:lnTo>
                    <a:pt x="848271" y="2871"/>
                  </a:lnTo>
                  <a:lnTo>
                    <a:pt x="856296" y="729"/>
                  </a:lnTo>
                  <a:lnTo>
                    <a:pt x="863993" y="0"/>
                  </a:lnTo>
                  <a:lnTo>
                    <a:pt x="901852" y="0"/>
                  </a:lnTo>
                </a:path>
                <a:path w="5616575" h="661670">
                  <a:moveTo>
                    <a:pt x="2338146" y="0"/>
                  </a:moveTo>
                  <a:lnTo>
                    <a:pt x="2376004" y="0"/>
                  </a:lnTo>
                  <a:lnTo>
                    <a:pt x="2402357" y="23253"/>
                  </a:lnTo>
                </a:path>
                <a:path w="5616575" h="661670">
                  <a:moveTo>
                    <a:pt x="2781642" y="357746"/>
                  </a:moveTo>
                  <a:lnTo>
                    <a:pt x="2807995" y="381000"/>
                  </a:lnTo>
                  <a:lnTo>
                    <a:pt x="2846222" y="384810"/>
                  </a:lnTo>
                </a:path>
                <a:path w="5616575" h="661670">
                  <a:moveTo>
                    <a:pt x="5577776" y="657390"/>
                  </a:moveTo>
                  <a:lnTo>
                    <a:pt x="5616003" y="66120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265447" y="7417781"/>
              <a:ext cx="1372870" cy="622935"/>
            </a:xfrm>
            <a:custGeom>
              <a:avLst/>
              <a:gdLst/>
              <a:ahLst/>
              <a:cxnLst/>
              <a:rect l="l" t="t" r="r" b="b"/>
              <a:pathLst>
                <a:path w="1372870" h="622934">
                  <a:moveTo>
                    <a:pt x="0" y="622477"/>
                  </a:moveTo>
                  <a:lnTo>
                    <a:pt x="137240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780775" y="7391401"/>
              <a:ext cx="826769" cy="0"/>
            </a:xfrm>
            <a:custGeom>
              <a:avLst/>
              <a:gdLst/>
              <a:ahLst/>
              <a:cxnLst/>
              <a:rect l="l" t="t" r="r" b="b"/>
              <a:pathLst>
                <a:path w="826770">
                  <a:moveTo>
                    <a:pt x="0" y="0"/>
                  </a:moveTo>
                  <a:lnTo>
                    <a:pt x="826477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693092" y="7471070"/>
              <a:ext cx="173355" cy="549275"/>
            </a:xfrm>
            <a:custGeom>
              <a:avLst/>
              <a:gdLst/>
              <a:ahLst/>
              <a:cxnLst/>
              <a:rect l="l" t="t" r="r" b="b"/>
              <a:pathLst>
                <a:path w="173354" h="549275">
                  <a:moveTo>
                    <a:pt x="0" y="0"/>
                  </a:moveTo>
                  <a:lnTo>
                    <a:pt x="172910" y="548982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968011" y="7717364"/>
              <a:ext cx="935990" cy="330200"/>
            </a:xfrm>
            <a:custGeom>
              <a:avLst/>
              <a:gdLst/>
              <a:ahLst/>
              <a:cxnLst/>
              <a:rect l="l" t="t" r="r" b="b"/>
              <a:pathLst>
                <a:path w="935990" h="330200">
                  <a:moveTo>
                    <a:pt x="0" y="330200"/>
                  </a:moveTo>
                  <a:lnTo>
                    <a:pt x="935990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051118" y="7700301"/>
              <a:ext cx="3091180" cy="145415"/>
            </a:xfrm>
            <a:custGeom>
              <a:avLst/>
              <a:gdLst/>
              <a:ahLst/>
              <a:cxnLst/>
              <a:rect l="l" t="t" r="r" b="b"/>
              <a:pathLst>
                <a:path w="3091179" h="145415">
                  <a:moveTo>
                    <a:pt x="0" y="0"/>
                  </a:moveTo>
                  <a:lnTo>
                    <a:pt x="3090570" y="145376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2279811" y="7505705"/>
              <a:ext cx="410209" cy="289560"/>
            </a:xfrm>
            <a:custGeom>
              <a:avLst/>
              <a:gdLst/>
              <a:ahLst/>
              <a:cxnLst/>
              <a:rect l="l" t="t" r="r" b="b"/>
              <a:pathLst>
                <a:path w="410209" h="289559">
                  <a:moveTo>
                    <a:pt x="0" y="289407"/>
                  </a:moveTo>
                  <a:lnTo>
                    <a:pt x="410184" y="0"/>
                  </a:lnTo>
                </a:path>
              </a:pathLst>
            </a:custGeom>
            <a:ln w="254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837066" y="7471891"/>
              <a:ext cx="1299210" cy="60325"/>
            </a:xfrm>
            <a:custGeom>
              <a:avLst/>
              <a:gdLst/>
              <a:ahLst/>
              <a:cxnLst/>
              <a:rect l="l" t="t" r="r" b="b"/>
              <a:pathLst>
                <a:path w="1299209" h="60325">
                  <a:moveTo>
                    <a:pt x="0" y="0"/>
                  </a:moveTo>
                  <a:lnTo>
                    <a:pt x="1298663" y="59855"/>
                  </a:lnTo>
                </a:path>
              </a:pathLst>
            </a:custGeom>
            <a:ln w="25399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184000" y="7391401"/>
              <a:ext cx="9018270" cy="685800"/>
            </a:xfrm>
            <a:custGeom>
              <a:avLst/>
              <a:gdLst/>
              <a:ahLst/>
              <a:cxnLst/>
              <a:rect l="l" t="t" r="r" b="b"/>
              <a:pathLst>
                <a:path w="9018269" h="685800">
                  <a:moveTo>
                    <a:pt x="0" y="685800"/>
                  </a:moveTo>
                  <a:lnTo>
                    <a:pt x="34861" y="669988"/>
                  </a:lnTo>
                </a:path>
                <a:path w="9018269" h="685800">
                  <a:moveTo>
                    <a:pt x="1477137" y="15811"/>
                  </a:moveTo>
                  <a:lnTo>
                    <a:pt x="1511998" y="0"/>
                  </a:lnTo>
                  <a:lnTo>
                    <a:pt x="1548726" y="0"/>
                  </a:lnTo>
                </a:path>
                <a:path w="9018269" h="685800">
                  <a:moveTo>
                    <a:pt x="2447277" y="0"/>
                  </a:moveTo>
                  <a:lnTo>
                    <a:pt x="2484005" y="0"/>
                  </a:lnTo>
                  <a:lnTo>
                    <a:pt x="2494902" y="34632"/>
                  </a:lnTo>
                </a:path>
                <a:path w="9018269" h="685800">
                  <a:moveTo>
                    <a:pt x="2689098" y="651167"/>
                  </a:moveTo>
                  <a:lnTo>
                    <a:pt x="2699994" y="685800"/>
                  </a:lnTo>
                  <a:lnTo>
                    <a:pt x="2735986" y="673100"/>
                  </a:lnTo>
                </a:path>
                <a:path w="9018269" h="685800">
                  <a:moveTo>
                    <a:pt x="3744010" y="317500"/>
                  </a:moveTo>
                  <a:lnTo>
                    <a:pt x="3780002" y="304800"/>
                  </a:lnTo>
                  <a:lnTo>
                    <a:pt x="3817492" y="306565"/>
                  </a:lnTo>
                </a:path>
                <a:path w="9018269" h="685800">
                  <a:moveTo>
                    <a:pt x="6982498" y="455434"/>
                  </a:moveTo>
                  <a:lnTo>
                    <a:pt x="7020001" y="457200"/>
                  </a:lnTo>
                  <a:lnTo>
                    <a:pt x="7052183" y="434492"/>
                  </a:lnTo>
                </a:path>
                <a:path w="9018269" h="685800">
                  <a:moveTo>
                    <a:pt x="7527810" y="98907"/>
                  </a:moveTo>
                  <a:lnTo>
                    <a:pt x="7560005" y="76200"/>
                  </a:lnTo>
                  <a:lnTo>
                    <a:pt x="7599476" y="78016"/>
                  </a:lnTo>
                </a:path>
                <a:path w="9018269" h="685800">
                  <a:moveTo>
                    <a:pt x="8978519" y="141579"/>
                  </a:moveTo>
                  <a:lnTo>
                    <a:pt x="9018003" y="143395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056594" y="1527182"/>
              <a:ext cx="905549" cy="1831050"/>
            </a:xfrm>
            <a:custGeom>
              <a:avLst/>
              <a:gdLst/>
              <a:ahLst/>
              <a:cxnLst/>
              <a:rect l="l" t="t" r="r" b="b"/>
              <a:pathLst>
                <a:path w="1296034" h="1821179">
                  <a:moveTo>
                    <a:pt x="0" y="0"/>
                  </a:moveTo>
                  <a:lnTo>
                    <a:pt x="1295996" y="0"/>
                  </a:lnTo>
                  <a:lnTo>
                    <a:pt x="1295996" y="1820964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987797" y="3304107"/>
              <a:ext cx="81915" cy="44450"/>
            </a:xfrm>
            <a:custGeom>
              <a:avLst/>
              <a:gdLst/>
              <a:ahLst/>
              <a:cxnLst/>
              <a:rect l="l" t="t" r="r" b="b"/>
              <a:pathLst>
                <a:path w="81915" h="44450">
                  <a:moveTo>
                    <a:pt x="81876" y="0"/>
                  </a:moveTo>
                  <a:lnTo>
                    <a:pt x="40932" y="4403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xfrm>
            <a:off x="3980058" y="4052420"/>
            <a:ext cx="1271408" cy="292116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7677">
              <a:spcBef>
                <a:spcPts val="118"/>
              </a:spcBef>
            </a:pPr>
            <a:fld id="{81D60167-4931-47E6-BA6A-407CBD079E47}" type="slidenum">
              <a:rPr spc="-15" dirty="0"/>
              <a:pPr marL="7677">
                <a:spcBef>
                  <a:spcPts val="118"/>
                </a:spcBef>
              </a:pPr>
              <a:t>5</a:t>
            </a:fld>
            <a:endParaRPr spc="-15"/>
          </a:p>
        </p:txBody>
      </p:sp>
      <p:pic>
        <p:nvPicPr>
          <p:cNvPr id="61" name="object 2">
            <a:extLst>
              <a:ext uri="{FF2B5EF4-FFF2-40B4-BE49-F238E27FC236}">
                <a16:creationId xmlns:a16="http://schemas.microsoft.com/office/drawing/2014/main" id="{A5228841-2D10-1171-429F-402EC7572EE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7567" y="5092222"/>
            <a:ext cx="2124651" cy="216499"/>
          </a:xfrm>
          <a:prstGeom prst="rect">
            <a:avLst/>
          </a:prstGeom>
        </p:spPr>
      </p:pic>
      <p:pic>
        <p:nvPicPr>
          <p:cNvPr id="62" name="object 5">
            <a:extLst>
              <a:ext uri="{FF2B5EF4-FFF2-40B4-BE49-F238E27FC236}">
                <a16:creationId xmlns:a16="http://schemas.microsoft.com/office/drawing/2014/main" id="{0FCCDF1B-3E46-FDBC-30BD-85BB5622FFB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3917" y="5354355"/>
            <a:ext cx="2106661" cy="313221"/>
          </a:xfrm>
          <a:prstGeom prst="rect">
            <a:avLst/>
          </a:prstGeom>
        </p:spPr>
      </p:pic>
      <p:pic>
        <p:nvPicPr>
          <p:cNvPr id="63" name="object 6">
            <a:extLst>
              <a:ext uri="{FF2B5EF4-FFF2-40B4-BE49-F238E27FC236}">
                <a16:creationId xmlns:a16="http://schemas.microsoft.com/office/drawing/2014/main" id="{CB8EBFCE-7A37-21FA-C2BA-9FDC2BB2A0B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7567" y="5713211"/>
            <a:ext cx="2106661" cy="313221"/>
          </a:xfrm>
          <a:prstGeom prst="rect">
            <a:avLst/>
          </a:prstGeom>
        </p:spPr>
      </p:pic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BD0562E-2C7B-6699-763C-5C2A852B9B5D}"/>
              </a:ext>
            </a:extLst>
          </p:cNvPr>
          <p:cNvSpPr/>
          <p:nvPr/>
        </p:nvSpPr>
        <p:spPr>
          <a:xfrm>
            <a:off x="5954125" y="4267223"/>
            <a:ext cx="145017" cy="18514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2DA2B69E-1384-D881-C170-5DEAD6E45606}"/>
              </a:ext>
            </a:extLst>
          </p:cNvPr>
          <p:cNvSpPr/>
          <p:nvPr/>
        </p:nvSpPr>
        <p:spPr>
          <a:xfrm>
            <a:off x="2587966" y="4194117"/>
            <a:ext cx="145017" cy="18514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A4AD69E7-5200-FF3B-7EEA-C6E983287C9E}"/>
              </a:ext>
            </a:extLst>
          </p:cNvPr>
          <p:cNvSpPr/>
          <p:nvPr/>
        </p:nvSpPr>
        <p:spPr>
          <a:xfrm>
            <a:off x="6244370" y="2847340"/>
            <a:ext cx="145017" cy="18514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6DF08EEC-9BBE-5440-22BA-AB9F9BD76E6C}"/>
              </a:ext>
            </a:extLst>
          </p:cNvPr>
          <p:cNvSpPr/>
          <p:nvPr/>
        </p:nvSpPr>
        <p:spPr>
          <a:xfrm>
            <a:off x="7530218" y="4567680"/>
            <a:ext cx="145017" cy="18514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bject 32">
            <a:extLst>
              <a:ext uri="{FF2B5EF4-FFF2-40B4-BE49-F238E27FC236}">
                <a16:creationId xmlns:a16="http://schemas.microsoft.com/office/drawing/2014/main" id="{41985A4D-3B79-949E-34DC-6B9C2B0B83EB}"/>
              </a:ext>
            </a:extLst>
          </p:cNvPr>
          <p:cNvSpPr/>
          <p:nvPr/>
        </p:nvSpPr>
        <p:spPr>
          <a:xfrm flipV="1">
            <a:off x="1498307" y="4251368"/>
            <a:ext cx="6031911" cy="45719"/>
          </a:xfrm>
          <a:custGeom>
            <a:avLst/>
            <a:gdLst/>
            <a:ahLst/>
            <a:cxnLst/>
            <a:rect l="l" t="t" r="r" b="b"/>
            <a:pathLst>
              <a:path w="3883660">
                <a:moveTo>
                  <a:pt x="0" y="0"/>
                </a:moveTo>
                <a:lnTo>
                  <a:pt x="3883342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127DDF8-D7A8-7A37-8047-C7FD2F563E4F}"/>
              </a:ext>
            </a:extLst>
          </p:cNvPr>
          <p:cNvSpPr txBox="1"/>
          <p:nvPr/>
        </p:nvSpPr>
        <p:spPr>
          <a:xfrm>
            <a:off x="1409292" y="4258311"/>
            <a:ext cx="1231168" cy="384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77" marR="3071">
              <a:lnSpc>
                <a:spcPct val="125000"/>
              </a:lnSpc>
              <a:spcBef>
                <a:spcPts val="60"/>
              </a:spcBef>
            </a:pPr>
            <a:r>
              <a:rPr lang="en-IE" sz="800" b="1" dirty="0">
                <a:latin typeface="Arial"/>
                <a:cs typeface="Arial"/>
              </a:rPr>
              <a:t>Proposed Community Facilities</a:t>
            </a:r>
          </a:p>
        </p:txBody>
      </p:sp>
      <p:sp>
        <p:nvSpPr>
          <p:cNvPr id="60" name="object 50">
            <a:extLst>
              <a:ext uri="{FF2B5EF4-FFF2-40B4-BE49-F238E27FC236}">
                <a16:creationId xmlns:a16="http://schemas.microsoft.com/office/drawing/2014/main" id="{812A1F00-B191-842C-754F-0F4415A06281}"/>
              </a:ext>
            </a:extLst>
          </p:cNvPr>
          <p:cNvSpPr/>
          <p:nvPr/>
        </p:nvSpPr>
        <p:spPr>
          <a:xfrm>
            <a:off x="6287429" y="2957258"/>
            <a:ext cx="45719" cy="1304965"/>
          </a:xfrm>
          <a:custGeom>
            <a:avLst/>
            <a:gdLst/>
            <a:ahLst/>
            <a:cxnLst/>
            <a:rect l="l" t="t" r="r" b="b"/>
            <a:pathLst>
              <a:path w="1296034" h="1821179">
                <a:moveTo>
                  <a:pt x="0" y="0"/>
                </a:moveTo>
                <a:lnTo>
                  <a:pt x="1295996" y="0"/>
                </a:lnTo>
                <a:lnTo>
                  <a:pt x="1295996" y="1820964"/>
                </a:lnTo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50">
            <a:extLst>
              <a:ext uri="{FF2B5EF4-FFF2-40B4-BE49-F238E27FC236}">
                <a16:creationId xmlns:a16="http://schemas.microsoft.com/office/drawing/2014/main" id="{4645A642-BCAB-EA3A-9403-9BB27D2A0471}"/>
              </a:ext>
            </a:extLst>
          </p:cNvPr>
          <p:cNvSpPr/>
          <p:nvPr/>
        </p:nvSpPr>
        <p:spPr>
          <a:xfrm rot="10800000">
            <a:off x="7549023" y="4301296"/>
            <a:ext cx="45719" cy="247449"/>
          </a:xfrm>
          <a:custGeom>
            <a:avLst/>
            <a:gdLst/>
            <a:ahLst/>
            <a:cxnLst/>
            <a:rect l="l" t="t" r="r" b="b"/>
            <a:pathLst>
              <a:path w="1296034" h="1821179">
                <a:moveTo>
                  <a:pt x="0" y="0"/>
                </a:moveTo>
                <a:lnTo>
                  <a:pt x="1295996" y="0"/>
                </a:lnTo>
                <a:lnTo>
                  <a:pt x="1295996" y="1820964"/>
                </a:lnTo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C2B6F49F-D591-65C8-EEE0-FCFEB0D0DF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346" y="1306944"/>
            <a:ext cx="3836216" cy="4753545"/>
          </a:xfrm>
          <a:prstGeom prst="rect">
            <a:avLst/>
          </a:prstGeom>
        </p:spPr>
      </p:pic>
      <p:pic>
        <p:nvPicPr>
          <p:cNvPr id="8" name="object 2">
            <a:extLst>
              <a:ext uri="{FF2B5EF4-FFF2-40B4-BE49-F238E27FC236}">
                <a16:creationId xmlns:a16="http://schemas.microsoft.com/office/drawing/2014/main" id="{0A78DA8A-25AA-5A35-EB13-AA686216BC1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5563" y="3505200"/>
            <a:ext cx="4609092" cy="2555289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85562" y="1306945"/>
            <a:ext cx="4609092" cy="219825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427121" y="2734034"/>
            <a:ext cx="101920" cy="145744"/>
            <a:chOff x="5687999" y="9300118"/>
            <a:chExt cx="168592" cy="241085"/>
          </a:xfrm>
        </p:grpSpPr>
        <p:sp>
          <p:nvSpPr>
            <p:cNvPr id="5" name="object 5"/>
            <p:cNvSpPr/>
            <p:nvPr/>
          </p:nvSpPr>
          <p:spPr>
            <a:xfrm>
              <a:off x="5734248" y="9300118"/>
              <a:ext cx="97790" cy="149225"/>
            </a:xfrm>
            <a:custGeom>
              <a:avLst/>
              <a:gdLst/>
              <a:ahLst/>
              <a:cxnLst/>
              <a:rect l="l" t="t" r="r" b="b"/>
              <a:pathLst>
                <a:path w="97789" h="149225">
                  <a:moveTo>
                    <a:pt x="97751" y="0"/>
                  </a:moveTo>
                  <a:lnTo>
                    <a:pt x="0" y="12052"/>
                  </a:lnTo>
                  <a:lnTo>
                    <a:pt x="43116" y="148691"/>
                  </a:lnTo>
                  <a:lnTo>
                    <a:pt x="97751" y="0"/>
                  </a:lnTo>
                  <a:close/>
                </a:path>
              </a:pathLst>
            </a:custGeom>
            <a:solidFill>
              <a:srgbClr val="F7A5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7999" y="9372603"/>
              <a:ext cx="168592" cy="1686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334555" y="1346520"/>
            <a:ext cx="4311105" cy="56175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algn="r">
              <a:spcBef>
                <a:spcPts val="60"/>
              </a:spcBef>
            </a:pPr>
            <a:r>
              <a:rPr lang="en-GB" b="1" spc="-54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Green links to community infrastructure, /schools, retail &amp; public transport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4819656-8290-3444-BDB5-33BF57A7A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28" y="11545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7">
            <a:extLst>
              <a:ext uri="{FF2B5EF4-FFF2-40B4-BE49-F238E27FC236}">
                <a16:creationId xmlns:a16="http://schemas.microsoft.com/office/drawing/2014/main" id="{AC2768EC-836C-ACCE-EAF3-C52B756339C5}"/>
              </a:ext>
            </a:extLst>
          </p:cNvPr>
          <p:cNvSpPr txBox="1"/>
          <p:nvPr/>
        </p:nvSpPr>
        <p:spPr>
          <a:xfrm>
            <a:off x="416019" y="1346520"/>
            <a:ext cx="3326421" cy="666267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 algn="l">
              <a:lnSpc>
                <a:spcPct val="125000"/>
              </a:lnSpc>
              <a:spcBef>
                <a:spcPts val="60"/>
              </a:spcBef>
            </a:pPr>
            <a:r>
              <a:rPr lang="en-GB" b="1" spc="-54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Variation in home types to animate neighbourhoods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9F9C27CB-12D0-B0F2-E83B-B0C4637E39D9}"/>
              </a:ext>
            </a:extLst>
          </p:cNvPr>
          <p:cNvSpPr txBox="1"/>
          <p:nvPr/>
        </p:nvSpPr>
        <p:spPr>
          <a:xfrm>
            <a:off x="4572000" y="3524719"/>
            <a:ext cx="4073660" cy="666267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 algn="r">
              <a:lnSpc>
                <a:spcPct val="125000"/>
              </a:lnSpc>
              <a:spcBef>
                <a:spcPts val="60"/>
              </a:spcBef>
            </a:pPr>
            <a:r>
              <a:rPr lang="en-GB" b="1" spc="-54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Mix of densities moving from urban centre to adjacent  existing residential</a:t>
            </a: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486BF33C-0446-7233-90DA-773CED28A5A0}"/>
              </a:ext>
            </a:extLst>
          </p:cNvPr>
          <p:cNvSpPr txBox="1">
            <a:spLocks/>
          </p:cNvSpPr>
          <p:nvPr/>
        </p:nvSpPr>
        <p:spPr>
          <a:xfrm>
            <a:off x="381000" y="393382"/>
            <a:ext cx="6654800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4C607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GB"/>
              <a:t>Phase 3, 4 &amp; 5 Design Context</a:t>
            </a:r>
            <a:endParaRPr lang="en-GB" spc="-2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2B256-47BB-DA7C-8D27-4CAF763E8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">
            <a:extLst>
              <a:ext uri="{FF2B5EF4-FFF2-40B4-BE49-F238E27FC236}">
                <a16:creationId xmlns:a16="http://schemas.microsoft.com/office/drawing/2014/main" id="{B5E73398-AFF3-CBBA-7FD6-AABB7AF636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28" y="11545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object 2">
            <a:extLst>
              <a:ext uri="{FF2B5EF4-FFF2-40B4-BE49-F238E27FC236}">
                <a16:creationId xmlns:a16="http://schemas.microsoft.com/office/drawing/2014/main" id="{BC7BD230-4E7A-EFD3-D976-A4ED86ABA9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5096" y="369604"/>
            <a:ext cx="6956982" cy="519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IE" sz="3200"/>
              <a:t>Phases 3, 4 &amp; 5 – Overall Proposal</a:t>
            </a:r>
            <a:endParaRPr sz="3200" spc="-2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8A532C0-83A5-FAB0-EDCE-8FFBC7F1735D}"/>
              </a:ext>
            </a:extLst>
          </p:cNvPr>
          <p:cNvSpPr/>
          <p:nvPr/>
        </p:nvSpPr>
        <p:spPr>
          <a:xfrm>
            <a:off x="5818125" y="4020174"/>
            <a:ext cx="449906" cy="230327"/>
          </a:xfrm>
          <a:custGeom>
            <a:avLst/>
            <a:gdLst/>
            <a:ahLst/>
            <a:cxnLst/>
            <a:rect l="l" t="t" r="r" b="b"/>
            <a:pathLst>
              <a:path w="744220" h="381000">
                <a:moveTo>
                  <a:pt x="743851" y="0"/>
                </a:moveTo>
                <a:lnTo>
                  <a:pt x="0" y="0"/>
                </a:lnTo>
                <a:lnTo>
                  <a:pt x="0" y="381000"/>
                </a:lnTo>
                <a:lnTo>
                  <a:pt x="743851" y="381000"/>
                </a:lnTo>
                <a:lnTo>
                  <a:pt x="743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A40808D8-3B60-5B82-0F1B-E04C8A3BDEF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2821" y="1070189"/>
            <a:ext cx="5505997" cy="5019526"/>
          </a:xfrm>
          <a:prstGeom prst="rect">
            <a:avLst/>
          </a:prstGeom>
        </p:spPr>
      </p:pic>
      <p:sp>
        <p:nvSpPr>
          <p:cNvPr id="54" name="object 3">
            <a:extLst>
              <a:ext uri="{FF2B5EF4-FFF2-40B4-BE49-F238E27FC236}">
                <a16:creationId xmlns:a16="http://schemas.microsoft.com/office/drawing/2014/main" id="{194BB40E-9A5C-8C7C-7C3E-229F42F7D0F5}"/>
              </a:ext>
            </a:extLst>
          </p:cNvPr>
          <p:cNvSpPr txBox="1"/>
          <p:nvPr/>
        </p:nvSpPr>
        <p:spPr>
          <a:xfrm>
            <a:off x="145438" y="1070188"/>
            <a:ext cx="3097383" cy="4624342"/>
          </a:xfrm>
          <a:prstGeom prst="rect">
            <a:avLst/>
          </a:prstGeom>
        </p:spPr>
        <p:txBody>
          <a:bodyPr vert="horz" wrap="square" lIns="0" tIns="58419" rIns="0" bIns="0" numCol="1" spcCol="180000" rtlCol="0">
            <a:spAutoFit/>
          </a:bodyPr>
          <a:lstStyle/>
          <a:p>
            <a:pPr marL="214313" indent="-21431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/>
                <a:cs typeface="Arial"/>
              </a:rPr>
              <a:t>32-hectare site area</a:t>
            </a:r>
          </a:p>
          <a:p>
            <a:pPr marL="214313" indent="-21431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IE" b="1" dirty="0">
                <a:solidFill>
                  <a:srgbClr val="4C6072"/>
                </a:solidFill>
                <a:latin typeface="Arial"/>
                <a:cs typeface="Arial"/>
              </a:rPr>
              <a:t>1,269 new homes</a:t>
            </a:r>
            <a:r>
              <a:rPr lang="en-IE" dirty="0">
                <a:solidFill>
                  <a:srgbClr val="4C6072"/>
                </a:solidFill>
                <a:latin typeface="Arial"/>
                <a:cs typeface="Arial"/>
              </a:rPr>
              <a:t>:</a:t>
            </a:r>
          </a:p>
          <a:p>
            <a:pPr marL="442913" lvl="1" indent="-21431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IE" dirty="0">
                <a:solidFill>
                  <a:srgbClr val="4C6072"/>
                </a:solidFill>
                <a:latin typeface="Arial"/>
                <a:cs typeface="Arial"/>
              </a:rPr>
              <a:t>326 houses</a:t>
            </a:r>
          </a:p>
          <a:p>
            <a:pPr marL="442913" lvl="1" indent="-21431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IE" dirty="0">
                <a:solidFill>
                  <a:srgbClr val="4C6072"/>
                </a:solidFill>
                <a:latin typeface="Arial"/>
                <a:cs typeface="Arial"/>
              </a:rPr>
              <a:t>673 duplex/triplex</a:t>
            </a:r>
          </a:p>
          <a:p>
            <a:pPr marL="442913" lvl="1" indent="-21431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IE" dirty="0">
                <a:solidFill>
                  <a:srgbClr val="4C6072"/>
                </a:solidFill>
                <a:latin typeface="Arial"/>
                <a:cs typeface="Arial"/>
              </a:rPr>
              <a:t>270 apartments</a:t>
            </a:r>
          </a:p>
          <a:p>
            <a:pPr marL="214313" indent="-21431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/>
                <a:cs typeface="Arial"/>
              </a:rPr>
              <a:t>9,030m</a:t>
            </a:r>
            <a:r>
              <a:rPr lang="en-IE" baseline="30000" dirty="0">
                <a:solidFill>
                  <a:srgbClr val="4C6072"/>
                </a:solidFill>
                <a:latin typeface="Arial"/>
                <a:cs typeface="Arial"/>
              </a:rPr>
              <a:t>2</a:t>
            </a:r>
            <a:r>
              <a:rPr lang="en-IE" dirty="0">
                <a:solidFill>
                  <a:srgbClr val="4C6072"/>
                </a:solidFill>
                <a:latin typeface="Arial"/>
                <a:cs typeface="Arial"/>
              </a:rPr>
              <a:t> public open space</a:t>
            </a:r>
          </a:p>
          <a:p>
            <a:pPr marL="214313" indent="-21431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/>
                <a:cs typeface="Arial"/>
              </a:rPr>
              <a:t>Two creche facilities</a:t>
            </a:r>
          </a:p>
          <a:p>
            <a:pPr marL="214313" indent="-21431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IE" dirty="0">
                <a:solidFill>
                  <a:srgbClr val="4C6072"/>
                </a:solidFill>
                <a:latin typeface="Arial"/>
                <a:cs typeface="Arial"/>
              </a:rPr>
              <a:t>Community facilities &amp; phasing of schools/ retail/ commercial space etc. per SDZ requirements</a:t>
            </a:r>
          </a:p>
          <a:p>
            <a:pPr marL="214313" indent="-21431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IE" u="sng" dirty="0">
                <a:solidFill>
                  <a:srgbClr val="4C6072"/>
                </a:solidFill>
                <a:latin typeface="Arial"/>
                <a:cs typeface="Arial"/>
              </a:rPr>
              <a:t>Part X planning application to An Bord Pleanála</a:t>
            </a:r>
            <a:r>
              <a:rPr lang="en-IE" dirty="0">
                <a:solidFill>
                  <a:srgbClr val="4C6072"/>
                </a:solidFill>
                <a:latin typeface="Arial"/>
                <a:cs typeface="Arial"/>
              </a:rPr>
              <a:t> due to scale of development (&gt;500 homes)</a:t>
            </a:r>
          </a:p>
        </p:txBody>
      </p:sp>
    </p:spTree>
    <p:extLst>
      <p:ext uri="{BB962C8B-B14F-4D97-AF65-F5344CB8AC3E}">
        <p14:creationId xmlns:p14="http://schemas.microsoft.com/office/powerpoint/2010/main" val="2538242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B2F823D-F615-A2C8-F456-F9D25BC79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83" y="0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88002" y="1342386"/>
            <a:ext cx="6071938" cy="483687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84060" y="4519219"/>
            <a:ext cx="38004" cy="119322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725" spc="-30">
                <a:latin typeface="Arial"/>
                <a:cs typeface="Arial"/>
              </a:rPr>
              <a:t>.</a:t>
            </a:r>
            <a:endParaRPr sz="725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51283" y="4526894"/>
            <a:ext cx="112093" cy="108254"/>
          </a:xfrm>
          <a:custGeom>
            <a:avLst/>
            <a:gdLst/>
            <a:ahLst/>
            <a:cxnLst/>
            <a:rect l="l" t="t" r="r" b="b"/>
            <a:pathLst>
              <a:path w="185420" h="179070">
                <a:moveTo>
                  <a:pt x="185394" y="0"/>
                </a:moveTo>
                <a:lnTo>
                  <a:pt x="0" y="0"/>
                </a:lnTo>
                <a:lnTo>
                  <a:pt x="0" y="178803"/>
                </a:lnTo>
                <a:lnTo>
                  <a:pt x="185394" y="178803"/>
                </a:lnTo>
                <a:lnTo>
                  <a:pt x="185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075264" y="4529137"/>
            <a:ext cx="64492" cy="93819"/>
          </a:xfrm>
          <a:prstGeom prst="rect">
            <a:avLst/>
          </a:prstGeom>
        </p:spPr>
        <p:txBody>
          <a:bodyPr vert="horz" wrap="square" lIns="0" tIns="9981" rIns="0" bIns="0" rtlCol="0">
            <a:spAutoFit/>
          </a:bodyPr>
          <a:lstStyle/>
          <a:p>
            <a:pPr marL="7677">
              <a:spcBef>
                <a:spcPts val="79"/>
              </a:spcBef>
            </a:pPr>
            <a:r>
              <a:rPr sz="544" spc="-30">
                <a:latin typeface="Arial"/>
                <a:cs typeface="Arial"/>
              </a:rPr>
              <a:t>C</a:t>
            </a:r>
            <a:endParaRPr sz="544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4333" y="5195865"/>
            <a:ext cx="1988988" cy="75782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45350" y="6017622"/>
            <a:ext cx="1876401" cy="16164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algn="ctr">
              <a:spcBef>
                <a:spcPts val="60"/>
              </a:spcBef>
            </a:pPr>
            <a:r>
              <a:rPr sz="1000" b="1" spc="-33">
                <a:latin typeface="Arial"/>
                <a:cs typeface="Arial"/>
              </a:rPr>
              <a:t>Key</a:t>
            </a:r>
            <a:r>
              <a:rPr sz="1000" b="1" spc="-12">
                <a:latin typeface="Arial"/>
                <a:cs typeface="Arial"/>
              </a:rPr>
              <a:t> Plan</a:t>
            </a:r>
            <a:r>
              <a:rPr sz="1000" b="1" spc="-9">
                <a:latin typeface="Arial"/>
                <a:cs typeface="Arial"/>
              </a:rPr>
              <a:t> </a:t>
            </a:r>
            <a:r>
              <a:rPr sz="1000" b="1">
                <a:latin typeface="Arial"/>
                <a:cs typeface="Arial"/>
              </a:rPr>
              <a:t>of</a:t>
            </a:r>
            <a:r>
              <a:rPr sz="1000" b="1" spc="-9">
                <a:latin typeface="Arial"/>
                <a:cs typeface="Arial"/>
              </a:rPr>
              <a:t> </a:t>
            </a:r>
            <a:r>
              <a:rPr sz="1000" b="1" spc="-6">
                <a:latin typeface="Arial"/>
                <a:cs typeface="Arial"/>
              </a:rPr>
              <a:t>Site</a:t>
            </a:r>
            <a:r>
              <a:rPr sz="1000" b="1" spc="-12">
                <a:latin typeface="Arial"/>
                <a:cs typeface="Arial"/>
              </a:rPr>
              <a:t> </a:t>
            </a:r>
            <a:r>
              <a:rPr lang="en-IE" sz="1000" b="1" spc="-12">
                <a:latin typeface="Arial"/>
                <a:cs typeface="Arial"/>
              </a:rPr>
              <a:t>3 </a:t>
            </a:r>
            <a:r>
              <a:rPr lang="en-IE" sz="1000" b="1">
                <a:latin typeface="Arial"/>
                <a:cs typeface="Arial"/>
              </a:rPr>
              <a:t>within</a:t>
            </a:r>
            <a:r>
              <a:rPr sz="1000" b="1" spc="-9">
                <a:latin typeface="Arial"/>
                <a:cs typeface="Arial"/>
              </a:rPr>
              <a:t> </a:t>
            </a:r>
            <a:r>
              <a:rPr sz="1000" b="1" spc="-15">
                <a:latin typeface="Arial"/>
                <a:cs typeface="Arial"/>
              </a:rPr>
              <a:t>SDZ</a:t>
            </a:r>
            <a:endParaRPr sz="1000" b="1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83238" y="5411890"/>
            <a:ext cx="62956" cy="11008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65" spc="-30">
                <a:latin typeface="Arial"/>
                <a:cs typeface="Arial"/>
              </a:rPr>
              <a:t>3</a:t>
            </a:r>
            <a:endParaRPr sz="665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67373" y="1012245"/>
            <a:ext cx="782729" cy="119322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725">
                <a:latin typeface="Arial"/>
                <a:cs typeface="Arial"/>
              </a:rPr>
              <a:t>Public</a:t>
            </a:r>
            <a:r>
              <a:rPr sz="725" spc="-33">
                <a:latin typeface="Arial"/>
                <a:cs typeface="Arial"/>
              </a:rPr>
              <a:t> </a:t>
            </a:r>
            <a:r>
              <a:rPr sz="725" spc="-12">
                <a:latin typeface="Arial"/>
                <a:cs typeface="Arial"/>
              </a:rPr>
              <a:t>Open</a:t>
            </a:r>
            <a:r>
              <a:rPr sz="725" spc="-33">
                <a:latin typeface="Arial"/>
                <a:cs typeface="Arial"/>
              </a:rPr>
              <a:t> </a:t>
            </a:r>
            <a:r>
              <a:rPr sz="725" spc="-12">
                <a:latin typeface="Arial"/>
                <a:cs typeface="Arial"/>
              </a:rPr>
              <a:t>Space</a:t>
            </a:r>
            <a:endParaRPr sz="725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81721" y="1012245"/>
            <a:ext cx="823037" cy="119322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725" spc="-12">
                <a:latin typeface="Arial"/>
                <a:cs typeface="Arial"/>
              </a:rPr>
              <a:t>Central</a:t>
            </a:r>
            <a:r>
              <a:rPr sz="725" spc="-21">
                <a:latin typeface="Arial"/>
                <a:cs typeface="Arial"/>
              </a:rPr>
              <a:t> </a:t>
            </a:r>
            <a:r>
              <a:rPr sz="725" spc="-12">
                <a:latin typeface="Arial"/>
                <a:cs typeface="Arial"/>
              </a:rPr>
              <a:t>Open</a:t>
            </a:r>
            <a:r>
              <a:rPr sz="725" spc="-21">
                <a:latin typeface="Arial"/>
                <a:cs typeface="Arial"/>
              </a:rPr>
              <a:t> </a:t>
            </a:r>
            <a:r>
              <a:rPr sz="725" spc="-12">
                <a:latin typeface="Arial"/>
                <a:cs typeface="Arial"/>
              </a:rPr>
              <a:t>Space</a:t>
            </a:r>
            <a:endParaRPr sz="725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75383" y="1012245"/>
            <a:ext cx="308255" cy="119322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725" spc="-6">
                <a:latin typeface="Arial"/>
                <a:cs typeface="Arial"/>
              </a:rPr>
              <a:t>Creche</a:t>
            </a:r>
            <a:endParaRPr sz="725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24150" y="1012245"/>
            <a:ext cx="453361" cy="119322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725" spc="-15">
                <a:latin typeface="Arial"/>
                <a:cs typeface="Arial"/>
              </a:rPr>
              <a:t>Green</a:t>
            </a:r>
            <a:r>
              <a:rPr sz="725" spc="-27">
                <a:latin typeface="Arial"/>
                <a:cs typeface="Arial"/>
              </a:rPr>
              <a:t> </a:t>
            </a:r>
            <a:r>
              <a:rPr sz="725" spc="-12">
                <a:latin typeface="Arial"/>
                <a:cs typeface="Arial"/>
              </a:rPr>
              <a:t>Link</a:t>
            </a:r>
            <a:endParaRPr sz="725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751368" y="1120950"/>
            <a:ext cx="4770081" cy="2846463"/>
            <a:chOff x="4532824" y="1310119"/>
            <a:chExt cx="7890509" cy="4708525"/>
          </a:xfrm>
        </p:grpSpPr>
        <p:sp>
          <p:nvSpPr>
            <p:cNvPr id="24" name="object 24"/>
            <p:cNvSpPr/>
            <p:nvPr/>
          </p:nvSpPr>
          <p:spPr>
            <a:xfrm>
              <a:off x="4535999" y="1313294"/>
              <a:ext cx="1512570" cy="3254375"/>
            </a:xfrm>
            <a:custGeom>
              <a:avLst/>
              <a:gdLst/>
              <a:ahLst/>
              <a:cxnLst/>
              <a:rect l="l" t="t" r="r" b="b"/>
              <a:pathLst>
                <a:path w="1512570" h="3254375">
                  <a:moveTo>
                    <a:pt x="0" y="0"/>
                  </a:moveTo>
                  <a:lnTo>
                    <a:pt x="1511998" y="0"/>
                  </a:lnTo>
                  <a:lnTo>
                    <a:pt x="1511998" y="3254044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07063" y="4523307"/>
              <a:ext cx="81915" cy="44450"/>
            </a:xfrm>
            <a:custGeom>
              <a:avLst/>
              <a:gdLst/>
              <a:ahLst/>
              <a:cxnLst/>
              <a:rect l="l" t="t" r="r" b="b"/>
              <a:pathLst>
                <a:path w="81914" h="44450">
                  <a:moveTo>
                    <a:pt x="81876" y="0"/>
                  </a:moveTo>
                  <a:lnTo>
                    <a:pt x="40932" y="4403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544734" y="1313294"/>
              <a:ext cx="1512570" cy="4702175"/>
            </a:xfrm>
            <a:custGeom>
              <a:avLst/>
              <a:gdLst/>
              <a:ahLst/>
              <a:cxnLst/>
              <a:rect l="l" t="t" r="r" b="b"/>
              <a:pathLst>
                <a:path w="1512570" h="4702175">
                  <a:moveTo>
                    <a:pt x="0" y="0"/>
                  </a:moveTo>
                  <a:lnTo>
                    <a:pt x="1511998" y="0"/>
                  </a:lnTo>
                  <a:lnTo>
                    <a:pt x="1511998" y="4701844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015798" y="5971107"/>
              <a:ext cx="81915" cy="44450"/>
            </a:xfrm>
            <a:custGeom>
              <a:avLst/>
              <a:gdLst/>
              <a:ahLst/>
              <a:cxnLst/>
              <a:rect l="l" t="t" r="r" b="b"/>
              <a:pathLst>
                <a:path w="81915" h="44450">
                  <a:moveTo>
                    <a:pt x="81876" y="0"/>
                  </a:moveTo>
                  <a:lnTo>
                    <a:pt x="40932" y="4403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43999" y="1313294"/>
              <a:ext cx="734695" cy="3330575"/>
            </a:xfrm>
            <a:custGeom>
              <a:avLst/>
              <a:gdLst/>
              <a:ahLst/>
              <a:cxnLst/>
              <a:rect l="l" t="t" r="r" b="b"/>
              <a:pathLst>
                <a:path w="734695" h="3330575">
                  <a:moveTo>
                    <a:pt x="0" y="0"/>
                  </a:moveTo>
                  <a:lnTo>
                    <a:pt x="734364" y="0"/>
                  </a:lnTo>
                  <a:lnTo>
                    <a:pt x="734364" y="3330244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737429" y="4599507"/>
              <a:ext cx="81915" cy="44450"/>
            </a:xfrm>
            <a:custGeom>
              <a:avLst/>
              <a:gdLst/>
              <a:ahLst/>
              <a:cxnLst/>
              <a:rect l="l" t="t" r="r" b="b"/>
              <a:pathLst>
                <a:path w="81915" h="44450">
                  <a:moveTo>
                    <a:pt x="81876" y="0"/>
                  </a:moveTo>
                  <a:lnTo>
                    <a:pt x="40932" y="4403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383261" y="1313294"/>
              <a:ext cx="1036955" cy="892175"/>
            </a:xfrm>
            <a:custGeom>
              <a:avLst/>
              <a:gdLst/>
              <a:ahLst/>
              <a:cxnLst/>
              <a:rect l="l" t="t" r="r" b="b"/>
              <a:pathLst>
                <a:path w="1036954" h="892175">
                  <a:moveTo>
                    <a:pt x="1036739" y="0"/>
                  </a:moveTo>
                  <a:lnTo>
                    <a:pt x="0" y="0"/>
                  </a:lnTo>
                  <a:lnTo>
                    <a:pt x="0" y="891844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342324" y="2161107"/>
              <a:ext cx="81915" cy="44450"/>
            </a:xfrm>
            <a:custGeom>
              <a:avLst/>
              <a:gdLst/>
              <a:ahLst/>
              <a:cxnLst/>
              <a:rect l="l" t="t" r="r" b="b"/>
              <a:pathLst>
                <a:path w="81915" h="44450">
                  <a:moveTo>
                    <a:pt x="0" y="0"/>
                  </a:moveTo>
                  <a:lnTo>
                    <a:pt x="40944" y="44030"/>
                  </a:lnTo>
                  <a:lnTo>
                    <a:pt x="81876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2">
            <a:extLst>
              <a:ext uri="{FF2B5EF4-FFF2-40B4-BE49-F238E27FC236}">
                <a16:creationId xmlns:a16="http://schemas.microsoft.com/office/drawing/2014/main" id="{6464E548-B54A-78E4-71F6-A083D871C2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282" y="214216"/>
            <a:ext cx="6710747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IE"/>
              <a:t>Phase 3 – Analysis &amp; Proposal</a:t>
            </a:r>
            <a:endParaRPr spc="-20"/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3564E15A-5E92-40A5-27C7-7A4594DBE8CA}"/>
              </a:ext>
            </a:extLst>
          </p:cNvPr>
          <p:cNvSpPr txBox="1"/>
          <p:nvPr/>
        </p:nvSpPr>
        <p:spPr>
          <a:xfrm>
            <a:off x="81833" y="961473"/>
            <a:ext cx="2837657" cy="4296047"/>
          </a:xfrm>
          <a:prstGeom prst="rect">
            <a:avLst/>
          </a:prstGeom>
        </p:spPr>
        <p:txBody>
          <a:bodyPr vert="horz" wrap="square" lIns="0" tIns="58419" rIns="0" bIns="0" numCol="1" spcCol="180000" rtlCol="0">
            <a:spAutoFit/>
          </a:bodyPr>
          <a:lstStyle/>
          <a:p>
            <a:pPr marL="298450" indent="-11906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IE" b="1">
                <a:solidFill>
                  <a:srgbClr val="4C6072"/>
                </a:solidFill>
                <a:latin typeface="Arial"/>
                <a:cs typeface="Arial"/>
              </a:rPr>
              <a:t>597 new homes:</a:t>
            </a:r>
          </a:p>
          <a:p>
            <a:pPr marL="631825" lvl="1" indent="-11906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150 houses</a:t>
            </a:r>
          </a:p>
          <a:p>
            <a:pPr marL="631825" lvl="1" indent="-11906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367 duplex/triplex</a:t>
            </a:r>
          </a:p>
          <a:p>
            <a:pPr marL="631825" lvl="1" indent="-11906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80 apartments</a:t>
            </a:r>
          </a:p>
          <a:p>
            <a:pPr marL="298450" indent="-11906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6,030 m</a:t>
            </a:r>
            <a:r>
              <a:rPr lang="en-IE" baseline="30000">
                <a:solidFill>
                  <a:srgbClr val="4C6072"/>
                </a:solidFill>
                <a:latin typeface="Arial"/>
                <a:cs typeface="Arial"/>
              </a:rPr>
              <a:t>2</a:t>
            </a: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 new public open space (including </a:t>
            </a:r>
          </a:p>
          <a:p>
            <a:pPr marL="298450" indent="-11906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Green corridor along rail line &amp; green link connecting </a:t>
            </a:r>
            <a:r>
              <a:rPr lang="en-IE" err="1">
                <a:solidFill>
                  <a:srgbClr val="4C6072"/>
                </a:solidFill>
                <a:latin typeface="Arial"/>
                <a:cs typeface="Arial"/>
              </a:rPr>
              <a:t>Kishoge</a:t>
            </a: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 station to </a:t>
            </a:r>
            <a:r>
              <a:rPr lang="en-IE" err="1">
                <a:solidFill>
                  <a:srgbClr val="4C6072"/>
                </a:solidFill>
                <a:latin typeface="Arial"/>
                <a:cs typeface="Arial"/>
              </a:rPr>
              <a:t>Griffeen</a:t>
            </a: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 Centre &amp; schools</a:t>
            </a:r>
          </a:p>
          <a:p>
            <a:pPr marL="298450" indent="-11906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Creche for 100 children</a:t>
            </a:r>
          </a:p>
          <a:p>
            <a:pPr marL="298450" indent="-11906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IE">
                <a:solidFill>
                  <a:srgbClr val="4C6072"/>
                </a:solidFill>
                <a:latin typeface="Arial"/>
                <a:cs typeface="Arial"/>
              </a:rPr>
              <a:t>Constraints with gas &amp; electricity infrastructure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1039" y="1102936"/>
            <a:ext cx="5353767" cy="47831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9955" y="1179578"/>
            <a:ext cx="3231084" cy="390676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298450" indent="-119063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187960" algn="l"/>
              </a:tabLst>
            </a:pPr>
            <a:r>
              <a:rPr lang="en-GB" b="1">
                <a:solidFill>
                  <a:srgbClr val="4C6072"/>
                </a:solidFill>
                <a:latin typeface="Arial"/>
                <a:cs typeface="Arial"/>
              </a:rPr>
              <a:t>436 new homes:</a:t>
            </a:r>
          </a:p>
          <a:p>
            <a:pPr marL="631825" lvl="1" indent="-11906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GB">
                <a:solidFill>
                  <a:srgbClr val="4C6072"/>
                </a:solidFill>
                <a:latin typeface="Arial"/>
                <a:cs typeface="Arial"/>
              </a:rPr>
              <a:t>141 houses</a:t>
            </a:r>
          </a:p>
          <a:p>
            <a:pPr marL="631825" lvl="1" indent="-11906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GB">
                <a:solidFill>
                  <a:srgbClr val="4C6072"/>
                </a:solidFill>
                <a:latin typeface="Arial"/>
                <a:cs typeface="Arial"/>
              </a:rPr>
              <a:t>163 duplex/triplex</a:t>
            </a:r>
          </a:p>
          <a:p>
            <a:pPr marL="631825" lvl="1" indent="-119063">
              <a:spcBef>
                <a:spcPts val="360"/>
              </a:spcBef>
              <a:buFont typeface="Arial" panose="020B0604020202020204" pitchFamily="34" charset="0"/>
              <a:buChar char="-"/>
              <a:tabLst>
                <a:tab pos="442913" algn="l"/>
              </a:tabLst>
            </a:pPr>
            <a:r>
              <a:rPr lang="en-GB">
                <a:solidFill>
                  <a:srgbClr val="4C6072"/>
                </a:solidFill>
                <a:latin typeface="Arial"/>
                <a:cs typeface="Arial"/>
              </a:rPr>
              <a:t>132 apartments</a:t>
            </a:r>
          </a:p>
          <a:p>
            <a:pPr marL="285750" marR="3071" indent="-285750">
              <a:lnSpc>
                <a:spcPct val="125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263525" algn="l"/>
              </a:tabLst>
            </a:pPr>
            <a:r>
              <a:rPr lang="en-GB" sz="1600">
                <a:solidFill>
                  <a:srgbClr val="4C6072"/>
                </a:solidFill>
                <a:latin typeface="Arial"/>
                <a:cs typeface="Arial"/>
              </a:rPr>
              <a:t>600m2 community facility&amp; ground floor retail (Block D)</a:t>
            </a:r>
          </a:p>
          <a:p>
            <a:pPr marL="285750" marR="3071" indent="-285750">
              <a:lnSpc>
                <a:spcPct val="125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263525" algn="l"/>
              </a:tabLst>
            </a:pP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B</a:t>
            </a:r>
            <a:r>
              <a:rPr sz="1600" err="1">
                <a:solidFill>
                  <a:srgbClr val="4C6072"/>
                </a:solidFill>
                <a:latin typeface="Arial"/>
                <a:cs typeface="Arial"/>
              </a:rPr>
              <a:t>etween</a:t>
            </a:r>
            <a:r>
              <a:rPr sz="1600">
                <a:solidFill>
                  <a:srgbClr val="4C6072"/>
                </a:solidFill>
                <a:latin typeface="Arial"/>
                <a:cs typeface="Arial"/>
              </a:rPr>
              <a:t> Griffeen Valley Park Extension </a:t>
            </a: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&amp; site 1 linear park</a:t>
            </a:r>
          </a:p>
          <a:p>
            <a:pPr marL="285750" marR="3071" indent="-285750">
              <a:lnSpc>
                <a:spcPct val="125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263525" algn="l"/>
              </a:tabLst>
            </a:pPr>
            <a:r>
              <a:rPr sz="1600">
                <a:solidFill>
                  <a:srgbClr val="4C6072"/>
                </a:solidFill>
                <a:latin typeface="Arial"/>
                <a:cs typeface="Arial"/>
              </a:rPr>
              <a:t>South Link Street</a:t>
            </a: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 access &amp; proposed p</a:t>
            </a:r>
            <a:r>
              <a:rPr sz="1600" err="1">
                <a:solidFill>
                  <a:srgbClr val="4C6072"/>
                </a:solidFill>
                <a:latin typeface="Arial"/>
                <a:cs typeface="Arial"/>
              </a:rPr>
              <a:t>rimary</a:t>
            </a:r>
            <a:r>
              <a:rPr sz="1600">
                <a:solidFill>
                  <a:srgbClr val="4C6072"/>
                </a:solidFill>
                <a:latin typeface="Arial"/>
                <a:cs typeface="Arial"/>
              </a:rPr>
              <a:t> </a:t>
            </a: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s</a:t>
            </a:r>
            <a:r>
              <a:rPr sz="1600" err="1">
                <a:solidFill>
                  <a:srgbClr val="4C6072"/>
                </a:solidFill>
                <a:latin typeface="Arial"/>
                <a:cs typeface="Arial"/>
              </a:rPr>
              <a:t>chool</a:t>
            </a: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 site</a:t>
            </a:r>
          </a:p>
          <a:p>
            <a:pPr marL="285750" marR="3071" indent="-285750">
              <a:lnSpc>
                <a:spcPct val="125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263525" algn="l"/>
              </a:tabLst>
            </a:pPr>
            <a:r>
              <a:rPr lang="en-IE" sz="1600">
                <a:solidFill>
                  <a:srgbClr val="4C6072"/>
                </a:solidFill>
                <a:latin typeface="Arial"/>
                <a:cs typeface="Arial"/>
              </a:rPr>
              <a:t>Ecology considerations &amp; future use of Grange House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4044" y="5086347"/>
            <a:ext cx="1988988" cy="75782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85061" y="5908104"/>
            <a:ext cx="1876401" cy="16164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algn="ctr">
              <a:spcBef>
                <a:spcPts val="60"/>
              </a:spcBef>
            </a:pPr>
            <a:r>
              <a:rPr sz="1000" spc="-33">
                <a:latin typeface="Arial"/>
                <a:cs typeface="Arial"/>
              </a:rPr>
              <a:t>Key</a:t>
            </a:r>
            <a:r>
              <a:rPr sz="1000" spc="-12">
                <a:latin typeface="Arial"/>
                <a:cs typeface="Arial"/>
              </a:rPr>
              <a:t> Plan</a:t>
            </a:r>
            <a:r>
              <a:rPr sz="1000" spc="-9">
                <a:latin typeface="Arial"/>
                <a:cs typeface="Arial"/>
              </a:rPr>
              <a:t> </a:t>
            </a:r>
            <a:r>
              <a:rPr sz="1000">
                <a:latin typeface="Arial"/>
                <a:cs typeface="Arial"/>
              </a:rPr>
              <a:t>of</a:t>
            </a:r>
            <a:r>
              <a:rPr sz="1000" spc="-9">
                <a:latin typeface="Arial"/>
                <a:cs typeface="Arial"/>
              </a:rPr>
              <a:t> </a:t>
            </a:r>
            <a:r>
              <a:rPr sz="1000" spc="-6">
                <a:latin typeface="Arial"/>
                <a:cs typeface="Arial"/>
              </a:rPr>
              <a:t>Site</a:t>
            </a:r>
            <a:r>
              <a:rPr sz="1000" spc="-12">
                <a:latin typeface="Arial"/>
                <a:cs typeface="Arial"/>
              </a:rPr>
              <a:t> </a:t>
            </a:r>
            <a:r>
              <a:rPr sz="1000">
                <a:latin typeface="Arial"/>
                <a:cs typeface="Arial"/>
              </a:rPr>
              <a:t>4</a:t>
            </a:r>
            <a:r>
              <a:rPr sz="1000" spc="-9">
                <a:latin typeface="Arial"/>
                <a:cs typeface="Arial"/>
              </a:rPr>
              <a:t> </a:t>
            </a:r>
            <a:r>
              <a:rPr lang="en-IE" sz="1000" spc="-9">
                <a:latin typeface="Arial"/>
                <a:cs typeface="Arial"/>
              </a:rPr>
              <a:t>within </a:t>
            </a:r>
            <a:r>
              <a:rPr sz="1000" spc="-15">
                <a:latin typeface="Arial"/>
                <a:cs typeface="Arial"/>
              </a:rPr>
              <a:t>SDZ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088" y="5466662"/>
            <a:ext cx="62956" cy="11008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65" spc="-30">
                <a:latin typeface="Arial"/>
                <a:cs typeface="Arial"/>
              </a:rPr>
              <a:t>4</a:t>
            </a:r>
            <a:endParaRPr sz="665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96331F-A3DD-B37B-DE82-D8533F47D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83" y="0"/>
            <a:ext cx="23298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23AE3F37-3AA6-3F50-3CDB-4A1BD616E576}"/>
              </a:ext>
            </a:extLst>
          </p:cNvPr>
          <p:cNvSpPr txBox="1">
            <a:spLocks/>
          </p:cNvSpPr>
          <p:nvPr/>
        </p:nvSpPr>
        <p:spPr>
          <a:xfrm>
            <a:off x="256487" y="379877"/>
            <a:ext cx="6689103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4C607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ts val="4280"/>
              </a:lnSpc>
              <a:spcBef>
                <a:spcPts val="100"/>
              </a:spcBef>
            </a:pPr>
            <a:r>
              <a:rPr lang="en-GB"/>
              <a:t>Phase 4 – Analysis &amp; Proposal</a:t>
            </a:r>
            <a:endParaRPr lang="en-GB" spc="-2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898</Words>
  <Application>Microsoft Office PowerPoint</Application>
  <PresentationFormat>On-screen Show (4:3)</PresentationFormat>
  <Paragraphs>144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Arial</vt:lpstr>
      <vt:lpstr>Calibri</vt:lpstr>
      <vt:lpstr>Office Theme</vt:lpstr>
      <vt:lpstr>Social &amp; Affordable Housing Clonburris SDZ (Phases 3-6)  Meeting of South Dublin County Council November 2024</vt:lpstr>
      <vt:lpstr>PowerPoint Presentation</vt:lpstr>
      <vt:lpstr>SDCC Housing Delivery</vt:lpstr>
      <vt:lpstr>Phases 1 &amp; 2 / PPP Site </vt:lpstr>
      <vt:lpstr>Phases 3, 4 &amp; 5 </vt:lpstr>
      <vt:lpstr>PowerPoint Presentation</vt:lpstr>
      <vt:lpstr>Phases 3, 4 &amp; 5 – Overall Proposal</vt:lpstr>
      <vt:lpstr>Phase 3 – Analysis &amp; Proposal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94766 SDCC Powerpoint Templates 25.4cm x 19.05cm</dc:title>
  <dc:creator>Elaine Leech</dc:creator>
  <cp:lastModifiedBy>Elaine Leech</cp:lastModifiedBy>
  <cp:revision>3</cp:revision>
  <dcterms:created xsi:type="dcterms:W3CDTF">2023-09-19T13:48:59Z</dcterms:created>
  <dcterms:modified xsi:type="dcterms:W3CDTF">2024-11-06T14:31:47Z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2023-08-14T00:00:00Z</vt:filetime>
  </property>
  <property fmtid="{D5CDD505-2E9C-101B-9397-08002B2CF9AE}" pid="3" name="Creator">
    <vt:lpwstr>Adobe Illustrator 27.7 (Macintosh)</vt:lpwstr>
  </property>
  <property fmtid="{D5CDD505-2E9C-101B-9397-08002B2CF9AE}" pid="4" name="LastSaved">
    <vt:filetime>2023-09-19T00:00:00Z</vt:filetime>
  </property>
  <property fmtid="{D5CDD505-2E9C-101B-9397-08002B2CF9AE}" pid="5" name="Producer">
    <vt:lpwstr>Adobe PDF library 17.00</vt:lpwstr>
  </property>
</Properties>
</file>