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3" r:id="rId2"/>
    <p:sldId id="260" r:id="rId3"/>
    <p:sldId id="302" r:id="rId4"/>
    <p:sldId id="275" r:id="rId5"/>
    <p:sldId id="272" r:id="rId6"/>
    <p:sldId id="279" r:id="rId7"/>
    <p:sldId id="280" r:id="rId8"/>
    <p:sldId id="273" r:id="rId9"/>
    <p:sldId id="281" r:id="rId10"/>
    <p:sldId id="293" r:id="rId11"/>
    <p:sldId id="283" r:id="rId12"/>
    <p:sldId id="284" r:id="rId13"/>
    <p:sldId id="294" r:id="rId14"/>
    <p:sldId id="285" r:id="rId15"/>
    <p:sldId id="286" r:id="rId16"/>
    <p:sldId id="296" r:id="rId17"/>
    <p:sldId id="287" r:id="rId18"/>
    <p:sldId id="288" r:id="rId19"/>
    <p:sldId id="297" r:id="rId20"/>
    <p:sldId id="289" r:id="rId21"/>
    <p:sldId id="290" r:id="rId22"/>
    <p:sldId id="298" r:id="rId23"/>
    <p:sldId id="305" r:id="rId24"/>
    <p:sldId id="299" r:id="rId25"/>
    <p:sldId id="306" r:id="rId26"/>
    <p:sldId id="291" r:id="rId27"/>
    <p:sldId id="292" r:id="rId28"/>
    <p:sldId id="308" r:id="rId29"/>
    <p:sldId id="300" r:id="rId30"/>
    <p:sldId id="307" r:id="rId31"/>
    <p:sldId id="309" r:id="rId32"/>
    <p:sldId id="301" r:id="rId33"/>
    <p:sldId id="303" r:id="rId34"/>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75" y="6207261"/>
            <a:ext cx="9142730" cy="650875"/>
          </a:xfrm>
          <a:custGeom>
            <a:avLst/>
            <a:gdLst/>
            <a:ahLst/>
            <a:cxnLst/>
            <a:rect l="l" t="t" r="r" b="b"/>
            <a:pathLst>
              <a:path w="9142730" h="650875">
                <a:moveTo>
                  <a:pt x="8259610" y="0"/>
                </a:moveTo>
                <a:lnTo>
                  <a:pt x="882638" y="0"/>
                </a:lnTo>
                <a:lnTo>
                  <a:pt x="828817" y="1228"/>
                </a:lnTo>
                <a:lnTo>
                  <a:pt x="775849" y="4865"/>
                </a:lnTo>
                <a:lnTo>
                  <a:pt x="723826" y="10842"/>
                </a:lnTo>
                <a:lnTo>
                  <a:pt x="672841" y="19088"/>
                </a:lnTo>
                <a:lnTo>
                  <a:pt x="622986" y="29532"/>
                </a:lnTo>
                <a:lnTo>
                  <a:pt x="574353" y="42104"/>
                </a:lnTo>
                <a:lnTo>
                  <a:pt x="527035" y="56733"/>
                </a:lnTo>
                <a:lnTo>
                  <a:pt x="481124" y="73349"/>
                </a:lnTo>
                <a:lnTo>
                  <a:pt x="436713" y="91883"/>
                </a:lnTo>
                <a:lnTo>
                  <a:pt x="393895" y="112262"/>
                </a:lnTo>
                <a:lnTo>
                  <a:pt x="352760" y="134418"/>
                </a:lnTo>
                <a:lnTo>
                  <a:pt x="313403" y="158279"/>
                </a:lnTo>
                <a:lnTo>
                  <a:pt x="275915" y="183775"/>
                </a:lnTo>
                <a:lnTo>
                  <a:pt x="240389" y="210836"/>
                </a:lnTo>
                <a:lnTo>
                  <a:pt x="206917" y="239392"/>
                </a:lnTo>
                <a:lnTo>
                  <a:pt x="175592" y="269371"/>
                </a:lnTo>
                <a:lnTo>
                  <a:pt x="146505" y="300705"/>
                </a:lnTo>
                <a:lnTo>
                  <a:pt x="119751" y="333321"/>
                </a:lnTo>
                <a:lnTo>
                  <a:pt x="95420" y="367150"/>
                </a:lnTo>
                <a:lnTo>
                  <a:pt x="73605" y="402122"/>
                </a:lnTo>
                <a:lnTo>
                  <a:pt x="54399" y="438165"/>
                </a:lnTo>
                <a:lnTo>
                  <a:pt x="37895" y="475211"/>
                </a:lnTo>
                <a:lnTo>
                  <a:pt x="24184" y="513187"/>
                </a:lnTo>
                <a:lnTo>
                  <a:pt x="13359" y="552024"/>
                </a:lnTo>
                <a:lnTo>
                  <a:pt x="5512" y="591652"/>
                </a:lnTo>
                <a:lnTo>
                  <a:pt x="736" y="632000"/>
                </a:lnTo>
                <a:lnTo>
                  <a:pt x="0" y="650739"/>
                </a:lnTo>
                <a:lnTo>
                  <a:pt x="9142249" y="650739"/>
                </a:lnTo>
                <a:lnTo>
                  <a:pt x="9136736" y="591652"/>
                </a:lnTo>
                <a:lnTo>
                  <a:pt x="9128889" y="552024"/>
                </a:lnTo>
                <a:lnTo>
                  <a:pt x="9118064" y="513187"/>
                </a:lnTo>
                <a:lnTo>
                  <a:pt x="9104353" y="475211"/>
                </a:lnTo>
                <a:lnTo>
                  <a:pt x="9087849" y="438165"/>
                </a:lnTo>
                <a:lnTo>
                  <a:pt x="9068643" y="402122"/>
                </a:lnTo>
                <a:lnTo>
                  <a:pt x="9046828" y="367150"/>
                </a:lnTo>
                <a:lnTo>
                  <a:pt x="9022498" y="333321"/>
                </a:lnTo>
                <a:lnTo>
                  <a:pt x="8995743" y="300705"/>
                </a:lnTo>
                <a:lnTo>
                  <a:pt x="8966657" y="269371"/>
                </a:lnTo>
                <a:lnTo>
                  <a:pt x="8935331" y="239392"/>
                </a:lnTo>
                <a:lnTo>
                  <a:pt x="8901859" y="210836"/>
                </a:lnTo>
                <a:lnTo>
                  <a:pt x="8866333" y="183775"/>
                </a:lnTo>
                <a:lnTo>
                  <a:pt x="8828845" y="158279"/>
                </a:lnTo>
                <a:lnTo>
                  <a:pt x="8789488" y="134418"/>
                </a:lnTo>
                <a:lnTo>
                  <a:pt x="8748354" y="112262"/>
                </a:lnTo>
                <a:lnTo>
                  <a:pt x="8705535" y="91883"/>
                </a:lnTo>
                <a:lnTo>
                  <a:pt x="8661124" y="73349"/>
                </a:lnTo>
                <a:lnTo>
                  <a:pt x="8615213" y="56733"/>
                </a:lnTo>
                <a:lnTo>
                  <a:pt x="8567895" y="42104"/>
                </a:lnTo>
                <a:lnTo>
                  <a:pt x="8519262" y="29532"/>
                </a:lnTo>
                <a:lnTo>
                  <a:pt x="8469407" y="19088"/>
                </a:lnTo>
                <a:lnTo>
                  <a:pt x="8418422" y="10842"/>
                </a:lnTo>
                <a:lnTo>
                  <a:pt x="8366399" y="4865"/>
                </a:lnTo>
                <a:lnTo>
                  <a:pt x="8313431" y="1228"/>
                </a:lnTo>
                <a:lnTo>
                  <a:pt x="8259610" y="0"/>
                </a:lnTo>
                <a:close/>
              </a:path>
            </a:pathLst>
          </a:custGeom>
          <a:solidFill>
            <a:srgbClr val="EB6507"/>
          </a:solidFill>
        </p:spPr>
        <p:txBody>
          <a:bodyPr wrap="square" lIns="0" tIns="0" rIns="0" bIns="0" rtlCol="0"/>
          <a:lstStyle/>
          <a:p>
            <a:endParaRPr/>
          </a:p>
        </p:txBody>
      </p:sp>
      <p:sp>
        <p:nvSpPr>
          <p:cNvPr id="17" name="bg object 17"/>
          <p:cNvSpPr/>
          <p:nvPr/>
        </p:nvSpPr>
        <p:spPr>
          <a:xfrm>
            <a:off x="19485" y="6324813"/>
            <a:ext cx="9105265" cy="533400"/>
          </a:xfrm>
          <a:custGeom>
            <a:avLst/>
            <a:gdLst/>
            <a:ahLst/>
            <a:cxnLst/>
            <a:rect l="l" t="t" r="r" b="b"/>
            <a:pathLst>
              <a:path w="9105265" h="533400">
                <a:moveTo>
                  <a:pt x="8241000" y="0"/>
                </a:moveTo>
                <a:lnTo>
                  <a:pt x="864028" y="0"/>
                </a:lnTo>
                <a:lnTo>
                  <a:pt x="810207" y="1228"/>
                </a:lnTo>
                <a:lnTo>
                  <a:pt x="757239" y="4865"/>
                </a:lnTo>
                <a:lnTo>
                  <a:pt x="705216" y="10842"/>
                </a:lnTo>
                <a:lnTo>
                  <a:pt x="654231" y="19088"/>
                </a:lnTo>
                <a:lnTo>
                  <a:pt x="604376" y="29532"/>
                </a:lnTo>
                <a:lnTo>
                  <a:pt x="555743" y="42104"/>
                </a:lnTo>
                <a:lnTo>
                  <a:pt x="508425" y="56733"/>
                </a:lnTo>
                <a:lnTo>
                  <a:pt x="462514" y="73349"/>
                </a:lnTo>
                <a:lnTo>
                  <a:pt x="418103" y="91883"/>
                </a:lnTo>
                <a:lnTo>
                  <a:pt x="375285" y="112262"/>
                </a:lnTo>
                <a:lnTo>
                  <a:pt x="334150" y="134418"/>
                </a:lnTo>
                <a:lnTo>
                  <a:pt x="294793" y="158279"/>
                </a:lnTo>
                <a:lnTo>
                  <a:pt x="257305" y="183775"/>
                </a:lnTo>
                <a:lnTo>
                  <a:pt x="221779" y="210836"/>
                </a:lnTo>
                <a:lnTo>
                  <a:pt x="188307" y="239392"/>
                </a:lnTo>
                <a:lnTo>
                  <a:pt x="156981" y="269371"/>
                </a:lnTo>
                <a:lnTo>
                  <a:pt x="127895" y="300705"/>
                </a:lnTo>
                <a:lnTo>
                  <a:pt x="101141" y="333321"/>
                </a:lnTo>
                <a:lnTo>
                  <a:pt x="76810" y="367150"/>
                </a:lnTo>
                <a:lnTo>
                  <a:pt x="54995" y="402122"/>
                </a:lnTo>
                <a:lnTo>
                  <a:pt x="35789" y="438165"/>
                </a:lnTo>
                <a:lnTo>
                  <a:pt x="19285" y="475211"/>
                </a:lnTo>
                <a:lnTo>
                  <a:pt x="5574" y="513187"/>
                </a:lnTo>
                <a:lnTo>
                  <a:pt x="0" y="533186"/>
                </a:lnTo>
                <a:lnTo>
                  <a:pt x="9105029" y="533186"/>
                </a:lnTo>
                <a:lnTo>
                  <a:pt x="9085743" y="475211"/>
                </a:lnTo>
                <a:lnTo>
                  <a:pt x="9069239" y="438165"/>
                </a:lnTo>
                <a:lnTo>
                  <a:pt x="9050033" y="402122"/>
                </a:lnTo>
                <a:lnTo>
                  <a:pt x="9028218" y="367150"/>
                </a:lnTo>
                <a:lnTo>
                  <a:pt x="9003888" y="333321"/>
                </a:lnTo>
                <a:lnTo>
                  <a:pt x="8977133" y="300705"/>
                </a:lnTo>
                <a:lnTo>
                  <a:pt x="8948047" y="269371"/>
                </a:lnTo>
                <a:lnTo>
                  <a:pt x="8916721" y="239392"/>
                </a:lnTo>
                <a:lnTo>
                  <a:pt x="8883249" y="210836"/>
                </a:lnTo>
                <a:lnTo>
                  <a:pt x="8847723" y="183775"/>
                </a:lnTo>
                <a:lnTo>
                  <a:pt x="8810235" y="158279"/>
                </a:lnTo>
                <a:lnTo>
                  <a:pt x="8770878" y="134418"/>
                </a:lnTo>
                <a:lnTo>
                  <a:pt x="8729744" y="112262"/>
                </a:lnTo>
                <a:lnTo>
                  <a:pt x="8686925" y="91883"/>
                </a:lnTo>
                <a:lnTo>
                  <a:pt x="8642514" y="73349"/>
                </a:lnTo>
                <a:lnTo>
                  <a:pt x="8596603" y="56733"/>
                </a:lnTo>
                <a:lnTo>
                  <a:pt x="8549285" y="42104"/>
                </a:lnTo>
                <a:lnTo>
                  <a:pt x="8500652" y="29532"/>
                </a:lnTo>
                <a:lnTo>
                  <a:pt x="8450797" y="19088"/>
                </a:lnTo>
                <a:lnTo>
                  <a:pt x="8399812" y="10842"/>
                </a:lnTo>
                <a:lnTo>
                  <a:pt x="8347789" y="4865"/>
                </a:lnTo>
                <a:lnTo>
                  <a:pt x="8294821" y="1228"/>
                </a:lnTo>
                <a:lnTo>
                  <a:pt x="8241000" y="0"/>
                </a:lnTo>
                <a:close/>
              </a:path>
            </a:pathLst>
          </a:custGeom>
          <a:solidFill>
            <a:srgbClr val="4C6072"/>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7406432" y="6610146"/>
            <a:ext cx="182651" cy="144183"/>
          </a:xfrm>
          <a:prstGeom prst="rect">
            <a:avLst/>
          </a:prstGeom>
        </p:spPr>
      </p:pic>
      <p:sp>
        <p:nvSpPr>
          <p:cNvPr id="19" name="bg object 19"/>
          <p:cNvSpPr/>
          <p:nvPr/>
        </p:nvSpPr>
        <p:spPr>
          <a:xfrm>
            <a:off x="6732945" y="6383420"/>
            <a:ext cx="989965" cy="405765"/>
          </a:xfrm>
          <a:custGeom>
            <a:avLst/>
            <a:gdLst/>
            <a:ahLst/>
            <a:cxnLst/>
            <a:rect l="l" t="t" r="r" b="b"/>
            <a:pathLst>
              <a:path w="989965" h="405765">
                <a:moveTo>
                  <a:pt x="923226" y="139115"/>
                </a:moveTo>
                <a:lnTo>
                  <a:pt x="897456" y="155117"/>
                </a:lnTo>
                <a:lnTo>
                  <a:pt x="876412" y="194494"/>
                </a:lnTo>
                <a:lnTo>
                  <a:pt x="862224" y="244300"/>
                </a:lnTo>
                <a:lnTo>
                  <a:pt x="857021" y="291591"/>
                </a:lnTo>
                <a:lnTo>
                  <a:pt x="861192" y="322958"/>
                </a:lnTo>
                <a:lnTo>
                  <a:pt x="872696" y="343828"/>
                </a:lnTo>
                <a:lnTo>
                  <a:pt x="890014" y="355976"/>
                </a:lnTo>
                <a:lnTo>
                  <a:pt x="911631" y="361175"/>
                </a:lnTo>
                <a:lnTo>
                  <a:pt x="911631" y="394804"/>
                </a:lnTo>
                <a:lnTo>
                  <a:pt x="911631" y="400735"/>
                </a:lnTo>
                <a:lnTo>
                  <a:pt x="916825" y="405549"/>
                </a:lnTo>
                <a:lnTo>
                  <a:pt x="923226" y="405549"/>
                </a:lnTo>
                <a:lnTo>
                  <a:pt x="929627" y="405549"/>
                </a:lnTo>
                <a:lnTo>
                  <a:pt x="934821" y="400735"/>
                </a:lnTo>
                <a:lnTo>
                  <a:pt x="934821" y="394804"/>
                </a:lnTo>
                <a:lnTo>
                  <a:pt x="934821" y="361175"/>
                </a:lnTo>
                <a:lnTo>
                  <a:pt x="956443" y="355969"/>
                </a:lnTo>
                <a:lnTo>
                  <a:pt x="973761" y="343819"/>
                </a:lnTo>
                <a:lnTo>
                  <a:pt x="985261" y="322950"/>
                </a:lnTo>
                <a:lnTo>
                  <a:pt x="989431" y="291591"/>
                </a:lnTo>
                <a:lnTo>
                  <a:pt x="984228" y="244300"/>
                </a:lnTo>
                <a:lnTo>
                  <a:pt x="970040" y="194494"/>
                </a:lnTo>
                <a:lnTo>
                  <a:pt x="948996" y="155117"/>
                </a:lnTo>
                <a:lnTo>
                  <a:pt x="923226" y="139115"/>
                </a:lnTo>
                <a:close/>
              </a:path>
              <a:path w="989965" h="405765">
                <a:moveTo>
                  <a:pt x="522008" y="213017"/>
                </a:moveTo>
                <a:lnTo>
                  <a:pt x="513143" y="213017"/>
                </a:lnTo>
                <a:lnTo>
                  <a:pt x="513143" y="232168"/>
                </a:lnTo>
                <a:lnTo>
                  <a:pt x="522008" y="232168"/>
                </a:lnTo>
                <a:lnTo>
                  <a:pt x="522008" y="213017"/>
                </a:lnTo>
                <a:close/>
              </a:path>
              <a:path w="989965" h="405765">
                <a:moveTo>
                  <a:pt x="510197" y="52273"/>
                </a:moveTo>
                <a:lnTo>
                  <a:pt x="501332" y="52273"/>
                </a:lnTo>
                <a:lnTo>
                  <a:pt x="501332" y="71424"/>
                </a:lnTo>
                <a:lnTo>
                  <a:pt x="510197" y="71424"/>
                </a:lnTo>
                <a:lnTo>
                  <a:pt x="510197" y="52273"/>
                </a:lnTo>
                <a:close/>
              </a:path>
              <a:path w="989965" h="405765">
                <a:moveTo>
                  <a:pt x="440817" y="253314"/>
                </a:moveTo>
                <a:lnTo>
                  <a:pt x="440817" y="251891"/>
                </a:lnTo>
                <a:lnTo>
                  <a:pt x="439407" y="250736"/>
                </a:lnTo>
                <a:lnTo>
                  <a:pt x="437680" y="250736"/>
                </a:lnTo>
                <a:lnTo>
                  <a:pt x="415721" y="250736"/>
                </a:lnTo>
                <a:lnTo>
                  <a:pt x="415721" y="267017"/>
                </a:lnTo>
                <a:lnTo>
                  <a:pt x="440817" y="267017"/>
                </a:lnTo>
                <a:lnTo>
                  <a:pt x="440817" y="253314"/>
                </a:lnTo>
                <a:close/>
              </a:path>
              <a:path w="989965" h="405765">
                <a:moveTo>
                  <a:pt x="440817" y="277621"/>
                </a:moveTo>
                <a:lnTo>
                  <a:pt x="415721" y="277621"/>
                </a:lnTo>
                <a:lnTo>
                  <a:pt x="415721" y="293903"/>
                </a:lnTo>
                <a:lnTo>
                  <a:pt x="437680" y="293903"/>
                </a:lnTo>
                <a:lnTo>
                  <a:pt x="439407" y="293903"/>
                </a:lnTo>
                <a:lnTo>
                  <a:pt x="440817" y="292747"/>
                </a:lnTo>
                <a:lnTo>
                  <a:pt x="440817" y="291325"/>
                </a:lnTo>
                <a:lnTo>
                  <a:pt x="440817" y="277621"/>
                </a:lnTo>
                <a:close/>
              </a:path>
              <a:path w="989965" h="405765">
                <a:moveTo>
                  <a:pt x="404279" y="250736"/>
                </a:moveTo>
                <a:lnTo>
                  <a:pt x="382333" y="250736"/>
                </a:lnTo>
                <a:lnTo>
                  <a:pt x="380606" y="250736"/>
                </a:lnTo>
                <a:lnTo>
                  <a:pt x="379196" y="251891"/>
                </a:lnTo>
                <a:lnTo>
                  <a:pt x="379196" y="253314"/>
                </a:lnTo>
                <a:lnTo>
                  <a:pt x="379196" y="267017"/>
                </a:lnTo>
                <a:lnTo>
                  <a:pt x="404279" y="267017"/>
                </a:lnTo>
                <a:lnTo>
                  <a:pt x="404279" y="250736"/>
                </a:lnTo>
                <a:close/>
              </a:path>
              <a:path w="989965" h="405765">
                <a:moveTo>
                  <a:pt x="404279" y="277621"/>
                </a:moveTo>
                <a:lnTo>
                  <a:pt x="379196" y="277621"/>
                </a:lnTo>
                <a:lnTo>
                  <a:pt x="379196" y="291325"/>
                </a:lnTo>
                <a:lnTo>
                  <a:pt x="379196" y="292747"/>
                </a:lnTo>
                <a:lnTo>
                  <a:pt x="380606" y="293903"/>
                </a:lnTo>
                <a:lnTo>
                  <a:pt x="382333" y="293903"/>
                </a:lnTo>
                <a:lnTo>
                  <a:pt x="404279" y="293903"/>
                </a:lnTo>
                <a:lnTo>
                  <a:pt x="404279" y="277621"/>
                </a:lnTo>
                <a:close/>
              </a:path>
              <a:path w="989965" h="405765">
                <a:moveTo>
                  <a:pt x="309702" y="300469"/>
                </a:moveTo>
                <a:lnTo>
                  <a:pt x="309702" y="299046"/>
                </a:lnTo>
                <a:lnTo>
                  <a:pt x="308292" y="297891"/>
                </a:lnTo>
                <a:lnTo>
                  <a:pt x="306552" y="297891"/>
                </a:lnTo>
                <a:lnTo>
                  <a:pt x="284607" y="297891"/>
                </a:lnTo>
                <a:lnTo>
                  <a:pt x="284607" y="314172"/>
                </a:lnTo>
                <a:lnTo>
                  <a:pt x="309702" y="314172"/>
                </a:lnTo>
                <a:lnTo>
                  <a:pt x="309702" y="300469"/>
                </a:lnTo>
                <a:close/>
              </a:path>
              <a:path w="989965" h="405765">
                <a:moveTo>
                  <a:pt x="309702" y="324777"/>
                </a:moveTo>
                <a:lnTo>
                  <a:pt x="284607" y="324777"/>
                </a:lnTo>
                <a:lnTo>
                  <a:pt x="284607" y="341058"/>
                </a:lnTo>
                <a:lnTo>
                  <a:pt x="306552" y="341058"/>
                </a:lnTo>
                <a:lnTo>
                  <a:pt x="308292" y="341058"/>
                </a:lnTo>
                <a:lnTo>
                  <a:pt x="309702" y="339902"/>
                </a:lnTo>
                <a:lnTo>
                  <a:pt x="309702" y="338480"/>
                </a:lnTo>
                <a:lnTo>
                  <a:pt x="309702" y="324777"/>
                </a:lnTo>
                <a:close/>
              </a:path>
              <a:path w="989965" h="405765">
                <a:moveTo>
                  <a:pt x="273164" y="297891"/>
                </a:moveTo>
                <a:lnTo>
                  <a:pt x="251218" y="297891"/>
                </a:lnTo>
                <a:lnTo>
                  <a:pt x="249491" y="297891"/>
                </a:lnTo>
                <a:lnTo>
                  <a:pt x="248081" y="299046"/>
                </a:lnTo>
                <a:lnTo>
                  <a:pt x="248081" y="300469"/>
                </a:lnTo>
                <a:lnTo>
                  <a:pt x="248081" y="314172"/>
                </a:lnTo>
                <a:lnTo>
                  <a:pt x="273164" y="314172"/>
                </a:lnTo>
                <a:lnTo>
                  <a:pt x="273164" y="297891"/>
                </a:lnTo>
                <a:close/>
              </a:path>
              <a:path w="989965" h="405765">
                <a:moveTo>
                  <a:pt x="273164" y="324777"/>
                </a:moveTo>
                <a:lnTo>
                  <a:pt x="248081" y="324777"/>
                </a:lnTo>
                <a:lnTo>
                  <a:pt x="248081" y="338480"/>
                </a:lnTo>
                <a:lnTo>
                  <a:pt x="248081" y="339902"/>
                </a:lnTo>
                <a:lnTo>
                  <a:pt x="249491" y="341058"/>
                </a:lnTo>
                <a:lnTo>
                  <a:pt x="251218" y="341058"/>
                </a:lnTo>
                <a:lnTo>
                  <a:pt x="273164" y="341058"/>
                </a:lnTo>
                <a:lnTo>
                  <a:pt x="273164" y="324777"/>
                </a:lnTo>
                <a:close/>
              </a:path>
              <a:path w="989965" h="405765">
                <a:moveTo>
                  <a:pt x="182130" y="211975"/>
                </a:moveTo>
                <a:lnTo>
                  <a:pt x="173050" y="211975"/>
                </a:lnTo>
                <a:lnTo>
                  <a:pt x="173050" y="224129"/>
                </a:lnTo>
                <a:lnTo>
                  <a:pt x="182130" y="224129"/>
                </a:lnTo>
                <a:lnTo>
                  <a:pt x="182130" y="211975"/>
                </a:lnTo>
                <a:close/>
              </a:path>
              <a:path w="989965" h="405765">
                <a:moveTo>
                  <a:pt x="182130" y="238290"/>
                </a:moveTo>
                <a:lnTo>
                  <a:pt x="173050" y="238290"/>
                </a:lnTo>
                <a:lnTo>
                  <a:pt x="173050" y="250456"/>
                </a:lnTo>
                <a:lnTo>
                  <a:pt x="182130" y="250456"/>
                </a:lnTo>
                <a:lnTo>
                  <a:pt x="182130" y="238290"/>
                </a:lnTo>
                <a:close/>
              </a:path>
              <a:path w="989965" h="405765">
                <a:moveTo>
                  <a:pt x="182130" y="264604"/>
                </a:moveTo>
                <a:lnTo>
                  <a:pt x="173050" y="264604"/>
                </a:lnTo>
                <a:lnTo>
                  <a:pt x="173050" y="276758"/>
                </a:lnTo>
                <a:lnTo>
                  <a:pt x="182130" y="276758"/>
                </a:lnTo>
                <a:lnTo>
                  <a:pt x="182130" y="264604"/>
                </a:lnTo>
                <a:close/>
              </a:path>
              <a:path w="989965" h="405765">
                <a:moveTo>
                  <a:pt x="182130" y="290918"/>
                </a:moveTo>
                <a:lnTo>
                  <a:pt x="173050" y="290918"/>
                </a:lnTo>
                <a:lnTo>
                  <a:pt x="173050" y="303072"/>
                </a:lnTo>
                <a:lnTo>
                  <a:pt x="182130" y="303072"/>
                </a:lnTo>
                <a:lnTo>
                  <a:pt x="182130" y="290918"/>
                </a:lnTo>
                <a:close/>
              </a:path>
              <a:path w="989965" h="405765">
                <a:moveTo>
                  <a:pt x="182130" y="317220"/>
                </a:moveTo>
                <a:lnTo>
                  <a:pt x="173050" y="317220"/>
                </a:lnTo>
                <a:lnTo>
                  <a:pt x="173050" y="329387"/>
                </a:lnTo>
                <a:lnTo>
                  <a:pt x="182130" y="329387"/>
                </a:lnTo>
                <a:lnTo>
                  <a:pt x="182130" y="317220"/>
                </a:lnTo>
                <a:close/>
              </a:path>
              <a:path w="989965" h="405765">
                <a:moveTo>
                  <a:pt x="182130" y="343522"/>
                </a:moveTo>
                <a:lnTo>
                  <a:pt x="173037" y="343522"/>
                </a:lnTo>
                <a:lnTo>
                  <a:pt x="173037" y="355688"/>
                </a:lnTo>
                <a:lnTo>
                  <a:pt x="182130" y="355688"/>
                </a:lnTo>
                <a:lnTo>
                  <a:pt x="182130" y="343522"/>
                </a:lnTo>
                <a:close/>
              </a:path>
              <a:path w="989965" h="405765">
                <a:moveTo>
                  <a:pt x="160616" y="211975"/>
                </a:moveTo>
                <a:lnTo>
                  <a:pt x="151523" y="211975"/>
                </a:lnTo>
                <a:lnTo>
                  <a:pt x="151523" y="224129"/>
                </a:lnTo>
                <a:lnTo>
                  <a:pt x="160616" y="224129"/>
                </a:lnTo>
                <a:lnTo>
                  <a:pt x="160616" y="211975"/>
                </a:lnTo>
                <a:close/>
              </a:path>
              <a:path w="989965" h="405765">
                <a:moveTo>
                  <a:pt x="160616" y="238290"/>
                </a:moveTo>
                <a:lnTo>
                  <a:pt x="151523" y="238290"/>
                </a:lnTo>
                <a:lnTo>
                  <a:pt x="151523" y="250456"/>
                </a:lnTo>
                <a:lnTo>
                  <a:pt x="160616" y="250456"/>
                </a:lnTo>
                <a:lnTo>
                  <a:pt x="160616" y="238290"/>
                </a:lnTo>
                <a:close/>
              </a:path>
              <a:path w="989965" h="405765">
                <a:moveTo>
                  <a:pt x="160616" y="264604"/>
                </a:moveTo>
                <a:lnTo>
                  <a:pt x="151523" y="264604"/>
                </a:lnTo>
                <a:lnTo>
                  <a:pt x="151523" y="276758"/>
                </a:lnTo>
                <a:lnTo>
                  <a:pt x="160616" y="276758"/>
                </a:lnTo>
                <a:lnTo>
                  <a:pt x="160616" y="264604"/>
                </a:lnTo>
                <a:close/>
              </a:path>
              <a:path w="989965" h="405765">
                <a:moveTo>
                  <a:pt x="160616" y="290918"/>
                </a:moveTo>
                <a:lnTo>
                  <a:pt x="151523" y="290918"/>
                </a:lnTo>
                <a:lnTo>
                  <a:pt x="151523" y="303072"/>
                </a:lnTo>
                <a:lnTo>
                  <a:pt x="160616" y="303072"/>
                </a:lnTo>
                <a:lnTo>
                  <a:pt x="160616" y="290918"/>
                </a:lnTo>
                <a:close/>
              </a:path>
              <a:path w="989965" h="405765">
                <a:moveTo>
                  <a:pt x="160616" y="317220"/>
                </a:moveTo>
                <a:lnTo>
                  <a:pt x="151523" y="317220"/>
                </a:lnTo>
                <a:lnTo>
                  <a:pt x="151523" y="329387"/>
                </a:lnTo>
                <a:lnTo>
                  <a:pt x="160616" y="329387"/>
                </a:lnTo>
                <a:lnTo>
                  <a:pt x="160616" y="317220"/>
                </a:lnTo>
                <a:close/>
              </a:path>
              <a:path w="989965" h="405765">
                <a:moveTo>
                  <a:pt x="160616" y="343522"/>
                </a:moveTo>
                <a:lnTo>
                  <a:pt x="151523" y="343522"/>
                </a:lnTo>
                <a:lnTo>
                  <a:pt x="151523" y="355688"/>
                </a:lnTo>
                <a:lnTo>
                  <a:pt x="160616" y="355688"/>
                </a:lnTo>
                <a:lnTo>
                  <a:pt x="160616" y="343522"/>
                </a:lnTo>
                <a:close/>
              </a:path>
              <a:path w="989965" h="405765">
                <a:moveTo>
                  <a:pt x="139103" y="211975"/>
                </a:moveTo>
                <a:lnTo>
                  <a:pt x="130022" y="211975"/>
                </a:lnTo>
                <a:lnTo>
                  <a:pt x="130022" y="224129"/>
                </a:lnTo>
                <a:lnTo>
                  <a:pt x="139103" y="224129"/>
                </a:lnTo>
                <a:lnTo>
                  <a:pt x="139103" y="211975"/>
                </a:lnTo>
                <a:close/>
              </a:path>
              <a:path w="989965" h="405765">
                <a:moveTo>
                  <a:pt x="139103" y="238290"/>
                </a:moveTo>
                <a:lnTo>
                  <a:pt x="130022" y="238290"/>
                </a:lnTo>
                <a:lnTo>
                  <a:pt x="130022" y="250456"/>
                </a:lnTo>
                <a:lnTo>
                  <a:pt x="139103" y="250456"/>
                </a:lnTo>
                <a:lnTo>
                  <a:pt x="139103" y="238290"/>
                </a:lnTo>
                <a:close/>
              </a:path>
              <a:path w="989965" h="405765">
                <a:moveTo>
                  <a:pt x="139103" y="264604"/>
                </a:moveTo>
                <a:lnTo>
                  <a:pt x="130022" y="264604"/>
                </a:lnTo>
                <a:lnTo>
                  <a:pt x="130022" y="276758"/>
                </a:lnTo>
                <a:lnTo>
                  <a:pt x="139103" y="276758"/>
                </a:lnTo>
                <a:lnTo>
                  <a:pt x="139103" y="264604"/>
                </a:lnTo>
                <a:close/>
              </a:path>
              <a:path w="989965" h="405765">
                <a:moveTo>
                  <a:pt x="139103" y="290918"/>
                </a:moveTo>
                <a:lnTo>
                  <a:pt x="130022" y="290918"/>
                </a:lnTo>
                <a:lnTo>
                  <a:pt x="130022" y="303072"/>
                </a:lnTo>
                <a:lnTo>
                  <a:pt x="139103" y="303072"/>
                </a:lnTo>
                <a:lnTo>
                  <a:pt x="139103" y="290918"/>
                </a:lnTo>
                <a:close/>
              </a:path>
              <a:path w="989965" h="405765">
                <a:moveTo>
                  <a:pt x="139103" y="317220"/>
                </a:moveTo>
                <a:lnTo>
                  <a:pt x="130022" y="317220"/>
                </a:lnTo>
                <a:lnTo>
                  <a:pt x="130022" y="329387"/>
                </a:lnTo>
                <a:lnTo>
                  <a:pt x="139103" y="329387"/>
                </a:lnTo>
                <a:lnTo>
                  <a:pt x="139103" y="317220"/>
                </a:lnTo>
                <a:close/>
              </a:path>
              <a:path w="989965" h="405765">
                <a:moveTo>
                  <a:pt x="139103" y="343522"/>
                </a:moveTo>
                <a:lnTo>
                  <a:pt x="130022" y="343522"/>
                </a:lnTo>
                <a:lnTo>
                  <a:pt x="130022" y="355688"/>
                </a:lnTo>
                <a:lnTo>
                  <a:pt x="139103" y="355688"/>
                </a:lnTo>
                <a:lnTo>
                  <a:pt x="139103" y="343522"/>
                </a:lnTo>
                <a:close/>
              </a:path>
              <a:path w="989965" h="405765">
                <a:moveTo>
                  <a:pt x="92735" y="0"/>
                </a:moveTo>
                <a:lnTo>
                  <a:pt x="0" y="0"/>
                </a:lnTo>
                <a:lnTo>
                  <a:pt x="0" y="6642"/>
                </a:lnTo>
                <a:lnTo>
                  <a:pt x="92735" y="6642"/>
                </a:lnTo>
                <a:lnTo>
                  <a:pt x="92735" y="0"/>
                </a:lnTo>
                <a:close/>
              </a:path>
              <a:path w="989965" h="405765">
                <a:moveTo>
                  <a:pt x="92735" y="19405"/>
                </a:moveTo>
                <a:lnTo>
                  <a:pt x="0" y="19405"/>
                </a:lnTo>
                <a:lnTo>
                  <a:pt x="0" y="26047"/>
                </a:lnTo>
                <a:lnTo>
                  <a:pt x="92735" y="26047"/>
                </a:lnTo>
                <a:lnTo>
                  <a:pt x="92735" y="19405"/>
                </a:lnTo>
                <a:close/>
              </a:path>
              <a:path w="989965" h="405765">
                <a:moveTo>
                  <a:pt x="92735" y="38811"/>
                </a:moveTo>
                <a:lnTo>
                  <a:pt x="0" y="38811"/>
                </a:lnTo>
                <a:lnTo>
                  <a:pt x="0" y="45453"/>
                </a:lnTo>
                <a:lnTo>
                  <a:pt x="92735" y="45453"/>
                </a:lnTo>
                <a:lnTo>
                  <a:pt x="92735" y="38811"/>
                </a:lnTo>
                <a:close/>
              </a:path>
              <a:path w="989965" h="405765">
                <a:moveTo>
                  <a:pt x="92735" y="58216"/>
                </a:moveTo>
                <a:lnTo>
                  <a:pt x="0" y="58216"/>
                </a:lnTo>
                <a:lnTo>
                  <a:pt x="0" y="64858"/>
                </a:lnTo>
                <a:lnTo>
                  <a:pt x="92735" y="64858"/>
                </a:lnTo>
                <a:lnTo>
                  <a:pt x="92735" y="58216"/>
                </a:lnTo>
                <a:close/>
              </a:path>
              <a:path w="989965" h="405765">
                <a:moveTo>
                  <a:pt x="92735" y="77622"/>
                </a:moveTo>
                <a:lnTo>
                  <a:pt x="0" y="77622"/>
                </a:lnTo>
                <a:lnTo>
                  <a:pt x="0" y="84264"/>
                </a:lnTo>
                <a:lnTo>
                  <a:pt x="92735" y="84264"/>
                </a:lnTo>
                <a:lnTo>
                  <a:pt x="92735" y="77622"/>
                </a:lnTo>
                <a:close/>
              </a:path>
              <a:path w="989965" h="405765">
                <a:moveTo>
                  <a:pt x="92735" y="97027"/>
                </a:moveTo>
                <a:lnTo>
                  <a:pt x="0" y="97027"/>
                </a:lnTo>
                <a:lnTo>
                  <a:pt x="0" y="103670"/>
                </a:lnTo>
                <a:lnTo>
                  <a:pt x="92735" y="103670"/>
                </a:lnTo>
                <a:lnTo>
                  <a:pt x="92735" y="97027"/>
                </a:lnTo>
                <a:close/>
              </a:path>
              <a:path w="989965" h="405765">
                <a:moveTo>
                  <a:pt x="92735" y="116433"/>
                </a:moveTo>
                <a:lnTo>
                  <a:pt x="0" y="116433"/>
                </a:lnTo>
                <a:lnTo>
                  <a:pt x="0" y="123075"/>
                </a:lnTo>
                <a:lnTo>
                  <a:pt x="92735" y="123075"/>
                </a:lnTo>
                <a:lnTo>
                  <a:pt x="92735" y="116433"/>
                </a:lnTo>
                <a:close/>
              </a:path>
              <a:path w="989965" h="405765">
                <a:moveTo>
                  <a:pt x="92735" y="135839"/>
                </a:moveTo>
                <a:lnTo>
                  <a:pt x="0" y="135839"/>
                </a:lnTo>
                <a:lnTo>
                  <a:pt x="0" y="142481"/>
                </a:lnTo>
                <a:lnTo>
                  <a:pt x="92735" y="142481"/>
                </a:lnTo>
                <a:lnTo>
                  <a:pt x="92735" y="135839"/>
                </a:lnTo>
                <a:close/>
              </a:path>
              <a:path w="989965" h="405765">
                <a:moveTo>
                  <a:pt x="92735" y="155244"/>
                </a:moveTo>
                <a:lnTo>
                  <a:pt x="0" y="155244"/>
                </a:lnTo>
                <a:lnTo>
                  <a:pt x="0" y="161886"/>
                </a:lnTo>
                <a:lnTo>
                  <a:pt x="92735" y="161886"/>
                </a:lnTo>
                <a:lnTo>
                  <a:pt x="92735" y="155244"/>
                </a:lnTo>
                <a:close/>
              </a:path>
              <a:path w="989965" h="405765">
                <a:moveTo>
                  <a:pt x="92735" y="174650"/>
                </a:moveTo>
                <a:lnTo>
                  <a:pt x="0" y="174650"/>
                </a:lnTo>
                <a:lnTo>
                  <a:pt x="0" y="181292"/>
                </a:lnTo>
                <a:lnTo>
                  <a:pt x="92735" y="181292"/>
                </a:lnTo>
                <a:lnTo>
                  <a:pt x="92735" y="174650"/>
                </a:lnTo>
                <a:close/>
              </a:path>
              <a:path w="989965" h="405765">
                <a:moveTo>
                  <a:pt x="92735" y="194055"/>
                </a:moveTo>
                <a:lnTo>
                  <a:pt x="0" y="194055"/>
                </a:lnTo>
                <a:lnTo>
                  <a:pt x="0" y="200698"/>
                </a:lnTo>
                <a:lnTo>
                  <a:pt x="92735" y="200698"/>
                </a:lnTo>
                <a:lnTo>
                  <a:pt x="92735" y="194055"/>
                </a:lnTo>
                <a:close/>
              </a:path>
              <a:path w="989965" h="405765">
                <a:moveTo>
                  <a:pt x="92735" y="213461"/>
                </a:moveTo>
                <a:lnTo>
                  <a:pt x="0" y="213461"/>
                </a:lnTo>
                <a:lnTo>
                  <a:pt x="0" y="220103"/>
                </a:lnTo>
                <a:lnTo>
                  <a:pt x="92735" y="220103"/>
                </a:lnTo>
                <a:lnTo>
                  <a:pt x="92735" y="213461"/>
                </a:lnTo>
                <a:close/>
              </a:path>
              <a:path w="989965" h="405765">
                <a:moveTo>
                  <a:pt x="92735" y="232867"/>
                </a:moveTo>
                <a:lnTo>
                  <a:pt x="0" y="232867"/>
                </a:lnTo>
                <a:lnTo>
                  <a:pt x="0" y="239509"/>
                </a:lnTo>
                <a:lnTo>
                  <a:pt x="92735" y="239509"/>
                </a:lnTo>
                <a:lnTo>
                  <a:pt x="92735" y="232867"/>
                </a:lnTo>
                <a:close/>
              </a:path>
              <a:path w="989965" h="405765">
                <a:moveTo>
                  <a:pt x="92735" y="252272"/>
                </a:moveTo>
                <a:lnTo>
                  <a:pt x="0" y="252272"/>
                </a:lnTo>
                <a:lnTo>
                  <a:pt x="0" y="258914"/>
                </a:lnTo>
                <a:lnTo>
                  <a:pt x="92735" y="258914"/>
                </a:lnTo>
                <a:lnTo>
                  <a:pt x="92735" y="252272"/>
                </a:lnTo>
                <a:close/>
              </a:path>
              <a:path w="989965" h="405765">
                <a:moveTo>
                  <a:pt x="92735" y="271678"/>
                </a:moveTo>
                <a:lnTo>
                  <a:pt x="0" y="271678"/>
                </a:lnTo>
                <a:lnTo>
                  <a:pt x="0" y="278320"/>
                </a:lnTo>
                <a:lnTo>
                  <a:pt x="92735" y="278320"/>
                </a:lnTo>
                <a:lnTo>
                  <a:pt x="92735" y="271678"/>
                </a:lnTo>
                <a:close/>
              </a:path>
              <a:path w="989965" h="405765">
                <a:moveTo>
                  <a:pt x="92735" y="291083"/>
                </a:moveTo>
                <a:lnTo>
                  <a:pt x="0" y="291083"/>
                </a:lnTo>
                <a:lnTo>
                  <a:pt x="0" y="297726"/>
                </a:lnTo>
                <a:lnTo>
                  <a:pt x="92735" y="297726"/>
                </a:lnTo>
                <a:lnTo>
                  <a:pt x="92735" y="291083"/>
                </a:lnTo>
                <a:close/>
              </a:path>
              <a:path w="989965" h="405765">
                <a:moveTo>
                  <a:pt x="92735" y="310489"/>
                </a:moveTo>
                <a:lnTo>
                  <a:pt x="0" y="310489"/>
                </a:lnTo>
                <a:lnTo>
                  <a:pt x="0" y="317131"/>
                </a:lnTo>
                <a:lnTo>
                  <a:pt x="92735" y="317131"/>
                </a:lnTo>
                <a:lnTo>
                  <a:pt x="92735" y="310489"/>
                </a:lnTo>
                <a:close/>
              </a:path>
              <a:path w="989965" h="405765">
                <a:moveTo>
                  <a:pt x="92735" y="329895"/>
                </a:moveTo>
                <a:lnTo>
                  <a:pt x="0" y="329895"/>
                </a:lnTo>
                <a:lnTo>
                  <a:pt x="0" y="336537"/>
                </a:lnTo>
                <a:lnTo>
                  <a:pt x="92735" y="336537"/>
                </a:lnTo>
                <a:lnTo>
                  <a:pt x="92735" y="329895"/>
                </a:lnTo>
                <a:close/>
              </a:path>
            </a:pathLst>
          </a:custGeom>
          <a:ln w="4711">
            <a:solidFill>
              <a:srgbClr val="FFFFFF"/>
            </a:solidFill>
          </a:ln>
        </p:spPr>
        <p:txBody>
          <a:bodyPr wrap="square" lIns="0" tIns="0" rIns="0" bIns="0" rtlCol="0"/>
          <a:lstStyle/>
          <a:p>
            <a:endParaRPr/>
          </a:p>
        </p:txBody>
      </p:sp>
      <p:sp>
        <p:nvSpPr>
          <p:cNvPr id="20" name="bg object 20"/>
          <p:cNvSpPr/>
          <p:nvPr/>
        </p:nvSpPr>
        <p:spPr>
          <a:xfrm>
            <a:off x="6635669" y="6493535"/>
            <a:ext cx="43180" cy="248285"/>
          </a:xfrm>
          <a:custGeom>
            <a:avLst/>
            <a:gdLst/>
            <a:ahLst/>
            <a:cxnLst/>
            <a:rect l="l" t="t" r="r" b="b"/>
            <a:pathLst>
              <a:path w="43179" h="248284">
                <a:moveTo>
                  <a:pt x="0" y="0"/>
                </a:moveTo>
                <a:lnTo>
                  <a:pt x="0" y="247929"/>
                </a:lnTo>
              </a:path>
              <a:path w="43179" h="248284">
                <a:moveTo>
                  <a:pt x="21513" y="0"/>
                </a:moveTo>
                <a:lnTo>
                  <a:pt x="21513" y="247929"/>
                </a:lnTo>
              </a:path>
              <a:path w="43179" h="248284">
                <a:moveTo>
                  <a:pt x="43027" y="0"/>
                </a:moveTo>
                <a:lnTo>
                  <a:pt x="43027" y="247929"/>
                </a:lnTo>
              </a:path>
            </a:pathLst>
          </a:custGeom>
          <a:ln w="13792">
            <a:solidFill>
              <a:srgbClr val="FFFFFF"/>
            </a:solidFill>
            <a:prstDash val="sysDot"/>
          </a:ln>
        </p:spPr>
        <p:txBody>
          <a:bodyPr wrap="square" lIns="0" tIns="0" rIns="0" bIns="0" rtlCol="0"/>
          <a:lstStyle/>
          <a:p>
            <a:endParaRPr/>
          </a:p>
        </p:txBody>
      </p:sp>
      <p:sp>
        <p:nvSpPr>
          <p:cNvPr id="21" name="bg object 21"/>
          <p:cNvSpPr/>
          <p:nvPr/>
        </p:nvSpPr>
        <p:spPr>
          <a:xfrm>
            <a:off x="6616080" y="6366376"/>
            <a:ext cx="1589405" cy="401955"/>
          </a:xfrm>
          <a:custGeom>
            <a:avLst/>
            <a:gdLst/>
            <a:ahLst/>
            <a:cxnLst/>
            <a:rect l="l" t="t" r="r" b="b"/>
            <a:pathLst>
              <a:path w="1589404" h="401954">
                <a:moveTo>
                  <a:pt x="784720" y="347764"/>
                </a:moveTo>
                <a:lnTo>
                  <a:pt x="784720" y="376796"/>
                </a:lnTo>
                <a:lnTo>
                  <a:pt x="784720" y="381914"/>
                </a:lnTo>
                <a:lnTo>
                  <a:pt x="780237" y="386054"/>
                </a:lnTo>
                <a:lnTo>
                  <a:pt x="774712" y="386054"/>
                </a:lnTo>
                <a:lnTo>
                  <a:pt x="769188" y="386054"/>
                </a:lnTo>
                <a:lnTo>
                  <a:pt x="764705" y="381914"/>
                </a:lnTo>
                <a:lnTo>
                  <a:pt x="764705" y="376796"/>
                </a:lnTo>
                <a:lnTo>
                  <a:pt x="764705" y="347764"/>
                </a:lnTo>
                <a:lnTo>
                  <a:pt x="753123" y="345691"/>
                </a:lnTo>
                <a:lnTo>
                  <a:pt x="742700" y="341658"/>
                </a:lnTo>
                <a:lnTo>
                  <a:pt x="733713" y="335344"/>
                </a:lnTo>
                <a:lnTo>
                  <a:pt x="726440" y="326428"/>
                </a:lnTo>
                <a:lnTo>
                  <a:pt x="723790" y="337826"/>
                </a:lnTo>
                <a:lnTo>
                  <a:pt x="718683" y="345673"/>
                </a:lnTo>
                <a:lnTo>
                  <a:pt x="711581" y="350507"/>
                </a:lnTo>
                <a:lnTo>
                  <a:pt x="702945" y="352869"/>
                </a:lnTo>
                <a:lnTo>
                  <a:pt x="702945" y="368909"/>
                </a:lnTo>
                <a:lnTo>
                  <a:pt x="702945" y="372618"/>
                </a:lnTo>
                <a:lnTo>
                  <a:pt x="699693" y="375627"/>
                </a:lnTo>
                <a:lnTo>
                  <a:pt x="695693" y="375627"/>
                </a:lnTo>
                <a:lnTo>
                  <a:pt x="691692" y="375627"/>
                </a:lnTo>
                <a:lnTo>
                  <a:pt x="688441" y="372618"/>
                </a:lnTo>
                <a:lnTo>
                  <a:pt x="688441" y="368909"/>
                </a:lnTo>
                <a:lnTo>
                  <a:pt x="688441" y="352869"/>
                </a:lnTo>
                <a:lnTo>
                  <a:pt x="681391" y="351149"/>
                </a:lnTo>
                <a:lnTo>
                  <a:pt x="675278" y="347897"/>
                </a:lnTo>
                <a:lnTo>
                  <a:pt x="670335" y="342836"/>
                </a:lnTo>
                <a:lnTo>
                  <a:pt x="666800" y="335686"/>
                </a:lnTo>
                <a:lnTo>
                  <a:pt x="668134" y="390753"/>
                </a:lnTo>
                <a:lnTo>
                  <a:pt x="625773" y="397500"/>
                </a:lnTo>
                <a:lnTo>
                  <a:pt x="611718" y="396429"/>
                </a:lnTo>
                <a:lnTo>
                  <a:pt x="602386" y="395046"/>
                </a:lnTo>
                <a:lnTo>
                  <a:pt x="600227" y="394652"/>
                </a:lnTo>
                <a:lnTo>
                  <a:pt x="598690" y="392887"/>
                </a:lnTo>
                <a:lnTo>
                  <a:pt x="598741" y="390842"/>
                </a:lnTo>
                <a:lnTo>
                  <a:pt x="601980" y="256971"/>
                </a:lnTo>
                <a:lnTo>
                  <a:pt x="601599" y="257556"/>
                </a:lnTo>
                <a:lnTo>
                  <a:pt x="601116" y="258114"/>
                </a:lnTo>
                <a:lnTo>
                  <a:pt x="600468" y="258597"/>
                </a:lnTo>
                <a:lnTo>
                  <a:pt x="586689" y="258597"/>
                </a:lnTo>
                <a:lnTo>
                  <a:pt x="586689" y="379437"/>
                </a:lnTo>
                <a:lnTo>
                  <a:pt x="586689" y="382689"/>
                </a:lnTo>
                <a:lnTo>
                  <a:pt x="583476" y="385330"/>
                </a:lnTo>
                <a:lnTo>
                  <a:pt x="579513" y="385330"/>
                </a:lnTo>
                <a:lnTo>
                  <a:pt x="474230" y="385330"/>
                </a:lnTo>
                <a:lnTo>
                  <a:pt x="470268" y="385330"/>
                </a:lnTo>
                <a:lnTo>
                  <a:pt x="467055" y="382689"/>
                </a:lnTo>
                <a:lnTo>
                  <a:pt x="467055" y="379437"/>
                </a:lnTo>
                <a:lnTo>
                  <a:pt x="467055" y="305752"/>
                </a:lnTo>
                <a:lnTo>
                  <a:pt x="455574" y="305752"/>
                </a:lnTo>
                <a:lnTo>
                  <a:pt x="455574" y="379323"/>
                </a:lnTo>
                <a:lnTo>
                  <a:pt x="455574" y="382574"/>
                </a:lnTo>
                <a:lnTo>
                  <a:pt x="452361" y="385216"/>
                </a:lnTo>
                <a:lnTo>
                  <a:pt x="448398" y="385216"/>
                </a:lnTo>
                <a:lnTo>
                  <a:pt x="343115" y="385216"/>
                </a:lnTo>
                <a:lnTo>
                  <a:pt x="339140" y="385216"/>
                </a:lnTo>
                <a:lnTo>
                  <a:pt x="335927" y="382574"/>
                </a:lnTo>
                <a:lnTo>
                  <a:pt x="335927" y="379323"/>
                </a:lnTo>
                <a:lnTo>
                  <a:pt x="335927" y="305752"/>
                </a:lnTo>
                <a:lnTo>
                  <a:pt x="324091" y="305752"/>
                </a:lnTo>
                <a:lnTo>
                  <a:pt x="324091" y="384911"/>
                </a:lnTo>
                <a:lnTo>
                  <a:pt x="161937" y="384911"/>
                </a:lnTo>
                <a:lnTo>
                  <a:pt x="161937" y="401358"/>
                </a:lnTo>
                <a:lnTo>
                  <a:pt x="16573" y="401358"/>
                </a:lnTo>
                <a:lnTo>
                  <a:pt x="16573" y="384911"/>
                </a:lnTo>
                <a:lnTo>
                  <a:pt x="0" y="384911"/>
                </a:lnTo>
                <a:lnTo>
                  <a:pt x="0" y="119113"/>
                </a:lnTo>
                <a:lnTo>
                  <a:pt x="76962" y="119113"/>
                </a:lnTo>
                <a:lnTo>
                  <a:pt x="76962" y="0"/>
                </a:lnTo>
                <a:lnTo>
                  <a:pt x="224180" y="0"/>
                </a:lnTo>
                <a:lnTo>
                  <a:pt x="224180" y="210324"/>
                </a:lnTo>
                <a:lnTo>
                  <a:pt x="324091" y="210324"/>
                </a:lnTo>
                <a:lnTo>
                  <a:pt x="324091" y="295617"/>
                </a:lnTo>
                <a:lnTo>
                  <a:pt x="389978" y="246113"/>
                </a:lnTo>
                <a:lnTo>
                  <a:pt x="393179" y="243713"/>
                </a:lnTo>
                <a:lnTo>
                  <a:pt x="398386" y="243713"/>
                </a:lnTo>
                <a:lnTo>
                  <a:pt x="401586" y="246113"/>
                </a:lnTo>
                <a:lnTo>
                  <a:pt x="432028" y="268986"/>
                </a:lnTo>
                <a:lnTo>
                  <a:pt x="432028" y="254381"/>
                </a:lnTo>
                <a:lnTo>
                  <a:pt x="432028" y="252336"/>
                </a:lnTo>
                <a:lnTo>
                  <a:pt x="433819" y="250672"/>
                </a:lnTo>
                <a:lnTo>
                  <a:pt x="436029" y="250672"/>
                </a:lnTo>
                <a:lnTo>
                  <a:pt x="442734" y="250672"/>
                </a:lnTo>
                <a:lnTo>
                  <a:pt x="444944" y="250672"/>
                </a:lnTo>
                <a:lnTo>
                  <a:pt x="446735" y="252336"/>
                </a:lnTo>
                <a:lnTo>
                  <a:pt x="446735" y="254381"/>
                </a:lnTo>
                <a:lnTo>
                  <a:pt x="446735" y="280035"/>
                </a:lnTo>
                <a:lnTo>
                  <a:pt x="467055" y="295300"/>
                </a:lnTo>
                <a:lnTo>
                  <a:pt x="467055" y="258597"/>
                </a:lnTo>
                <a:lnTo>
                  <a:pt x="453326" y="258597"/>
                </a:lnTo>
                <a:lnTo>
                  <a:pt x="450113" y="256184"/>
                </a:lnTo>
                <a:lnTo>
                  <a:pt x="450113" y="252272"/>
                </a:lnTo>
                <a:lnTo>
                  <a:pt x="453326" y="249872"/>
                </a:lnTo>
                <a:lnTo>
                  <a:pt x="521093" y="198958"/>
                </a:lnTo>
                <a:lnTo>
                  <a:pt x="524294" y="196545"/>
                </a:lnTo>
                <a:lnTo>
                  <a:pt x="529501" y="196545"/>
                </a:lnTo>
                <a:lnTo>
                  <a:pt x="532701" y="198958"/>
                </a:lnTo>
                <a:lnTo>
                  <a:pt x="563143" y="221818"/>
                </a:lnTo>
                <a:lnTo>
                  <a:pt x="563143" y="207213"/>
                </a:lnTo>
                <a:lnTo>
                  <a:pt x="563143" y="205168"/>
                </a:lnTo>
                <a:lnTo>
                  <a:pt x="564934" y="203504"/>
                </a:lnTo>
                <a:lnTo>
                  <a:pt x="567143" y="203504"/>
                </a:lnTo>
                <a:lnTo>
                  <a:pt x="573849" y="203504"/>
                </a:lnTo>
                <a:lnTo>
                  <a:pt x="576059" y="203504"/>
                </a:lnTo>
                <a:lnTo>
                  <a:pt x="577850" y="205168"/>
                </a:lnTo>
                <a:lnTo>
                  <a:pt x="577850" y="207213"/>
                </a:lnTo>
                <a:lnTo>
                  <a:pt x="577850" y="232867"/>
                </a:lnTo>
                <a:lnTo>
                  <a:pt x="600468" y="249872"/>
                </a:lnTo>
                <a:lnTo>
                  <a:pt x="601179" y="250405"/>
                </a:lnTo>
                <a:lnTo>
                  <a:pt x="601713" y="251015"/>
                </a:lnTo>
                <a:lnTo>
                  <a:pt x="602107" y="251675"/>
                </a:lnTo>
                <a:lnTo>
                  <a:pt x="607009" y="49098"/>
                </a:lnTo>
                <a:lnTo>
                  <a:pt x="607021" y="48399"/>
                </a:lnTo>
                <a:lnTo>
                  <a:pt x="607225" y="47713"/>
                </a:lnTo>
                <a:lnTo>
                  <a:pt x="607606" y="47117"/>
                </a:lnTo>
                <a:lnTo>
                  <a:pt x="625970" y="17335"/>
                </a:lnTo>
                <a:lnTo>
                  <a:pt x="628891" y="12598"/>
                </a:lnTo>
                <a:lnTo>
                  <a:pt x="636231" y="12484"/>
                </a:lnTo>
                <a:lnTo>
                  <a:pt x="639330" y="17132"/>
                </a:lnTo>
                <a:lnTo>
                  <a:pt x="666038" y="304266"/>
                </a:lnTo>
                <a:lnTo>
                  <a:pt x="670368" y="284981"/>
                </a:lnTo>
                <a:lnTo>
                  <a:pt x="677113" y="267169"/>
                </a:lnTo>
                <a:lnTo>
                  <a:pt x="685734" y="254092"/>
                </a:lnTo>
                <a:lnTo>
                  <a:pt x="695693" y="249008"/>
                </a:lnTo>
                <a:lnTo>
                  <a:pt x="702098" y="251106"/>
                </a:lnTo>
                <a:lnTo>
                  <a:pt x="708045" y="256855"/>
                </a:lnTo>
                <a:lnTo>
                  <a:pt x="713404" y="265441"/>
                </a:lnTo>
                <a:lnTo>
                  <a:pt x="718045" y="276047"/>
                </a:lnTo>
                <a:lnTo>
                  <a:pt x="724293" y="236767"/>
                </a:lnTo>
                <a:lnTo>
                  <a:pt x="736782" y="197839"/>
                </a:lnTo>
                <a:lnTo>
                  <a:pt x="754069" y="168042"/>
                </a:lnTo>
                <a:lnTo>
                  <a:pt x="774712" y="156159"/>
                </a:lnTo>
                <a:lnTo>
                  <a:pt x="796947" y="169966"/>
                </a:lnTo>
                <a:lnTo>
                  <a:pt x="815105" y="203942"/>
                </a:lnTo>
                <a:lnTo>
                  <a:pt x="827347" y="246920"/>
                </a:lnTo>
                <a:lnTo>
                  <a:pt x="831837" y="287731"/>
                </a:lnTo>
                <a:lnTo>
                  <a:pt x="828238" y="314793"/>
                </a:lnTo>
                <a:lnTo>
                  <a:pt x="818313" y="332801"/>
                </a:lnTo>
                <a:lnTo>
                  <a:pt x="803371" y="343282"/>
                </a:lnTo>
                <a:lnTo>
                  <a:pt x="784720" y="347764"/>
                </a:lnTo>
                <a:close/>
              </a:path>
              <a:path w="1589404" h="401954">
                <a:moveTo>
                  <a:pt x="1589074" y="215607"/>
                </a:moveTo>
                <a:lnTo>
                  <a:pt x="1559737" y="215607"/>
                </a:lnTo>
                <a:lnTo>
                  <a:pt x="1559737" y="306578"/>
                </a:lnTo>
                <a:lnTo>
                  <a:pt x="1589074" y="306578"/>
                </a:lnTo>
                <a:lnTo>
                  <a:pt x="1589074" y="215607"/>
                </a:lnTo>
                <a:close/>
              </a:path>
              <a:path w="1589404" h="401954">
                <a:moveTo>
                  <a:pt x="1491246" y="268871"/>
                </a:moveTo>
                <a:lnTo>
                  <a:pt x="1454035" y="268871"/>
                </a:lnTo>
                <a:lnTo>
                  <a:pt x="1454035" y="306578"/>
                </a:lnTo>
                <a:lnTo>
                  <a:pt x="1491246" y="306578"/>
                </a:lnTo>
                <a:lnTo>
                  <a:pt x="1491246" y="268871"/>
                </a:lnTo>
                <a:close/>
              </a:path>
              <a:path w="1589404" h="401954">
                <a:moveTo>
                  <a:pt x="1441894" y="268871"/>
                </a:moveTo>
                <a:lnTo>
                  <a:pt x="1404683" y="268871"/>
                </a:lnTo>
                <a:lnTo>
                  <a:pt x="1404683" y="306578"/>
                </a:lnTo>
                <a:lnTo>
                  <a:pt x="1441894" y="306578"/>
                </a:lnTo>
                <a:lnTo>
                  <a:pt x="1441894" y="268871"/>
                </a:lnTo>
                <a:close/>
              </a:path>
              <a:path w="1589404" h="401954">
                <a:moveTo>
                  <a:pt x="1391259" y="268871"/>
                </a:moveTo>
                <a:lnTo>
                  <a:pt x="1354048" y="268871"/>
                </a:lnTo>
                <a:lnTo>
                  <a:pt x="1354048" y="306578"/>
                </a:lnTo>
                <a:lnTo>
                  <a:pt x="1391259" y="306578"/>
                </a:lnTo>
                <a:lnTo>
                  <a:pt x="1391259" y="268871"/>
                </a:lnTo>
                <a:close/>
              </a:path>
            </a:pathLst>
          </a:custGeom>
          <a:ln w="4711">
            <a:solidFill>
              <a:srgbClr val="FFFFFF"/>
            </a:solidFill>
          </a:ln>
        </p:spPr>
        <p:txBody>
          <a:bodyPr wrap="square" lIns="0" tIns="0" rIns="0" bIns="0" rtlCol="0"/>
          <a:lstStyle/>
          <a:p>
            <a:endParaRPr/>
          </a:p>
        </p:txBody>
      </p:sp>
      <p:pic>
        <p:nvPicPr>
          <p:cNvPr id="22" name="bg object 22"/>
          <p:cNvPicPr/>
          <p:nvPr/>
        </p:nvPicPr>
        <p:blipFill>
          <a:blip r:embed="rId3" cstate="print"/>
          <a:stretch>
            <a:fillRect/>
          </a:stretch>
        </p:blipFill>
        <p:spPr>
          <a:xfrm>
            <a:off x="7782873" y="6543217"/>
            <a:ext cx="133070" cy="181952"/>
          </a:xfrm>
          <a:prstGeom prst="rect">
            <a:avLst/>
          </a:prstGeom>
        </p:spPr>
      </p:pic>
      <p:sp>
        <p:nvSpPr>
          <p:cNvPr id="23" name="bg object 23"/>
          <p:cNvSpPr/>
          <p:nvPr/>
        </p:nvSpPr>
        <p:spPr>
          <a:xfrm>
            <a:off x="7619316" y="6436033"/>
            <a:ext cx="723265" cy="361315"/>
          </a:xfrm>
          <a:custGeom>
            <a:avLst/>
            <a:gdLst/>
            <a:ahLst/>
            <a:cxnLst/>
            <a:rect l="l" t="t" r="r" b="b"/>
            <a:pathLst>
              <a:path w="723265" h="361315">
                <a:moveTo>
                  <a:pt x="37553" y="6619"/>
                </a:moveTo>
                <a:lnTo>
                  <a:pt x="29078" y="6833"/>
                </a:lnTo>
                <a:lnTo>
                  <a:pt x="20588" y="7035"/>
                </a:lnTo>
                <a:lnTo>
                  <a:pt x="12081" y="7223"/>
                </a:lnTo>
                <a:lnTo>
                  <a:pt x="3556" y="7394"/>
                </a:lnTo>
                <a:lnTo>
                  <a:pt x="3492" y="10480"/>
                </a:lnTo>
                <a:lnTo>
                  <a:pt x="4305" y="13528"/>
                </a:lnTo>
                <a:lnTo>
                  <a:pt x="6794" y="14417"/>
                </a:lnTo>
                <a:lnTo>
                  <a:pt x="7924" y="14836"/>
                </a:lnTo>
                <a:lnTo>
                  <a:pt x="9461" y="14595"/>
                </a:lnTo>
                <a:lnTo>
                  <a:pt x="11010" y="14557"/>
                </a:lnTo>
                <a:lnTo>
                  <a:pt x="16548" y="14404"/>
                </a:lnTo>
                <a:lnTo>
                  <a:pt x="21920" y="14112"/>
                </a:lnTo>
                <a:lnTo>
                  <a:pt x="27444" y="14036"/>
                </a:lnTo>
                <a:lnTo>
                  <a:pt x="29781" y="13998"/>
                </a:lnTo>
                <a:lnTo>
                  <a:pt x="32639" y="14112"/>
                </a:lnTo>
                <a:lnTo>
                  <a:pt x="33896" y="13642"/>
                </a:lnTo>
                <a:lnTo>
                  <a:pt x="36461" y="12677"/>
                </a:lnTo>
                <a:lnTo>
                  <a:pt x="37236" y="9261"/>
                </a:lnTo>
                <a:lnTo>
                  <a:pt x="37553" y="6619"/>
                </a:lnTo>
                <a:close/>
              </a:path>
              <a:path w="723265" h="361315">
                <a:moveTo>
                  <a:pt x="723214" y="342420"/>
                </a:moveTo>
                <a:lnTo>
                  <a:pt x="701291" y="342468"/>
                </a:lnTo>
                <a:lnTo>
                  <a:pt x="675670" y="342557"/>
                </a:lnTo>
                <a:lnTo>
                  <a:pt x="646874" y="342602"/>
                </a:lnTo>
                <a:lnTo>
                  <a:pt x="615429" y="342522"/>
                </a:lnTo>
                <a:lnTo>
                  <a:pt x="615429" y="361000"/>
                </a:lnTo>
                <a:lnTo>
                  <a:pt x="488543" y="361000"/>
                </a:lnTo>
                <a:lnTo>
                  <a:pt x="488543" y="342865"/>
                </a:lnTo>
                <a:lnTo>
                  <a:pt x="444900" y="342806"/>
                </a:lnTo>
                <a:lnTo>
                  <a:pt x="396000" y="342652"/>
                </a:lnTo>
                <a:lnTo>
                  <a:pt x="356160" y="342493"/>
                </a:lnTo>
                <a:lnTo>
                  <a:pt x="339699" y="342420"/>
                </a:lnTo>
                <a:lnTo>
                  <a:pt x="339699" y="333098"/>
                </a:lnTo>
                <a:lnTo>
                  <a:pt x="295033" y="298516"/>
                </a:lnTo>
                <a:lnTo>
                  <a:pt x="165138" y="298516"/>
                </a:lnTo>
                <a:lnTo>
                  <a:pt x="129501" y="325935"/>
                </a:lnTo>
                <a:lnTo>
                  <a:pt x="129184" y="331384"/>
                </a:lnTo>
                <a:lnTo>
                  <a:pt x="128701" y="336769"/>
                </a:lnTo>
                <a:lnTo>
                  <a:pt x="128003" y="342052"/>
                </a:lnTo>
                <a:lnTo>
                  <a:pt x="115646" y="342052"/>
                </a:lnTo>
                <a:lnTo>
                  <a:pt x="113794" y="323904"/>
                </a:lnTo>
                <a:lnTo>
                  <a:pt x="113282" y="304992"/>
                </a:lnTo>
                <a:lnTo>
                  <a:pt x="113987" y="285972"/>
                </a:lnTo>
                <a:lnTo>
                  <a:pt x="115785" y="267503"/>
                </a:lnTo>
                <a:lnTo>
                  <a:pt x="116586" y="261305"/>
                </a:lnTo>
                <a:lnTo>
                  <a:pt x="116243" y="254892"/>
                </a:lnTo>
                <a:lnTo>
                  <a:pt x="116484" y="248364"/>
                </a:lnTo>
                <a:lnTo>
                  <a:pt x="116725" y="241925"/>
                </a:lnTo>
                <a:lnTo>
                  <a:pt x="116573" y="235308"/>
                </a:lnTo>
                <a:lnTo>
                  <a:pt x="116763" y="228857"/>
                </a:lnTo>
                <a:lnTo>
                  <a:pt x="116988" y="219117"/>
                </a:lnTo>
                <a:lnTo>
                  <a:pt x="117116" y="209337"/>
                </a:lnTo>
                <a:lnTo>
                  <a:pt x="117210" y="199557"/>
                </a:lnTo>
                <a:lnTo>
                  <a:pt x="117335" y="189817"/>
                </a:lnTo>
                <a:lnTo>
                  <a:pt x="117508" y="180120"/>
                </a:lnTo>
                <a:lnTo>
                  <a:pt x="117690" y="170375"/>
                </a:lnTo>
                <a:lnTo>
                  <a:pt x="117835" y="160594"/>
                </a:lnTo>
                <a:lnTo>
                  <a:pt x="117894" y="150790"/>
                </a:lnTo>
                <a:lnTo>
                  <a:pt x="118068" y="131298"/>
                </a:lnTo>
                <a:lnTo>
                  <a:pt x="118452" y="111879"/>
                </a:lnTo>
                <a:lnTo>
                  <a:pt x="118837" y="92395"/>
                </a:lnTo>
                <a:lnTo>
                  <a:pt x="119011" y="72710"/>
                </a:lnTo>
                <a:lnTo>
                  <a:pt x="119036" y="64271"/>
                </a:lnTo>
                <a:lnTo>
                  <a:pt x="119113" y="55765"/>
                </a:lnTo>
                <a:lnTo>
                  <a:pt x="119247" y="47178"/>
                </a:lnTo>
                <a:lnTo>
                  <a:pt x="119443" y="38496"/>
                </a:lnTo>
                <a:lnTo>
                  <a:pt x="119481" y="36807"/>
                </a:lnTo>
                <a:lnTo>
                  <a:pt x="119862" y="34991"/>
                </a:lnTo>
                <a:lnTo>
                  <a:pt x="119583" y="33683"/>
                </a:lnTo>
                <a:lnTo>
                  <a:pt x="119380" y="32743"/>
                </a:lnTo>
                <a:lnTo>
                  <a:pt x="76972" y="9693"/>
                </a:lnTo>
                <a:lnTo>
                  <a:pt x="52833" y="6845"/>
                </a:lnTo>
                <a:lnTo>
                  <a:pt x="39662" y="6873"/>
                </a:lnTo>
                <a:lnTo>
                  <a:pt x="39662" y="10569"/>
                </a:lnTo>
                <a:lnTo>
                  <a:pt x="39598" y="14392"/>
                </a:lnTo>
                <a:lnTo>
                  <a:pt x="35864" y="15332"/>
                </a:lnTo>
                <a:lnTo>
                  <a:pt x="33693" y="15878"/>
                </a:lnTo>
                <a:lnTo>
                  <a:pt x="30886" y="15636"/>
                </a:lnTo>
                <a:lnTo>
                  <a:pt x="28282" y="15725"/>
                </a:lnTo>
                <a:lnTo>
                  <a:pt x="23507" y="15878"/>
                </a:lnTo>
                <a:lnTo>
                  <a:pt x="18034" y="16030"/>
                </a:lnTo>
                <a:lnTo>
                  <a:pt x="13119" y="16246"/>
                </a:lnTo>
                <a:lnTo>
                  <a:pt x="9652" y="16398"/>
                </a:lnTo>
                <a:lnTo>
                  <a:pt x="5791" y="17071"/>
                </a:lnTo>
                <a:lnTo>
                  <a:pt x="3987" y="15459"/>
                </a:lnTo>
                <a:lnTo>
                  <a:pt x="3187" y="14760"/>
                </a:lnTo>
                <a:lnTo>
                  <a:pt x="2489" y="13554"/>
                </a:lnTo>
                <a:lnTo>
                  <a:pt x="2159" y="12474"/>
                </a:lnTo>
                <a:lnTo>
                  <a:pt x="1739" y="11115"/>
                </a:lnTo>
                <a:lnTo>
                  <a:pt x="1905" y="9629"/>
                </a:lnTo>
                <a:lnTo>
                  <a:pt x="1600" y="8308"/>
                </a:lnTo>
                <a:lnTo>
                  <a:pt x="1498" y="7877"/>
                </a:lnTo>
                <a:lnTo>
                  <a:pt x="1714" y="7585"/>
                </a:lnTo>
                <a:lnTo>
                  <a:pt x="1600" y="7394"/>
                </a:lnTo>
                <a:lnTo>
                  <a:pt x="1270" y="6873"/>
                </a:lnTo>
                <a:lnTo>
                  <a:pt x="0" y="7254"/>
                </a:lnTo>
                <a:lnTo>
                  <a:pt x="50" y="6099"/>
                </a:lnTo>
                <a:lnTo>
                  <a:pt x="101" y="5019"/>
                </a:lnTo>
                <a:lnTo>
                  <a:pt x="4432" y="3330"/>
                </a:lnTo>
                <a:lnTo>
                  <a:pt x="5524" y="2974"/>
                </a:lnTo>
                <a:lnTo>
                  <a:pt x="12471" y="676"/>
                </a:lnTo>
                <a:lnTo>
                  <a:pt x="20320" y="485"/>
                </a:lnTo>
                <a:lnTo>
                  <a:pt x="28981" y="104"/>
                </a:lnTo>
                <a:lnTo>
                  <a:pt x="36343" y="0"/>
                </a:lnTo>
                <a:lnTo>
                  <a:pt x="78309" y="4448"/>
                </a:lnTo>
                <a:lnTo>
                  <a:pt x="117335" y="17808"/>
                </a:lnTo>
                <a:lnTo>
                  <a:pt x="126604" y="73733"/>
                </a:lnTo>
                <a:lnTo>
                  <a:pt x="127080" y="124044"/>
                </a:lnTo>
                <a:lnTo>
                  <a:pt x="127526" y="174421"/>
                </a:lnTo>
                <a:lnTo>
                  <a:pt x="127723" y="224691"/>
                </a:lnTo>
                <a:lnTo>
                  <a:pt x="127723" y="231397"/>
                </a:lnTo>
                <a:lnTo>
                  <a:pt x="127863" y="238115"/>
                </a:lnTo>
                <a:lnTo>
                  <a:pt x="127863" y="244859"/>
                </a:lnTo>
                <a:lnTo>
                  <a:pt x="127863" y="251501"/>
                </a:lnTo>
                <a:lnTo>
                  <a:pt x="127698" y="258270"/>
                </a:lnTo>
                <a:lnTo>
                  <a:pt x="128003" y="264899"/>
                </a:lnTo>
                <a:lnTo>
                  <a:pt x="128295" y="271186"/>
                </a:lnTo>
                <a:lnTo>
                  <a:pt x="129095" y="277523"/>
                </a:lnTo>
                <a:lnTo>
                  <a:pt x="129413" y="283886"/>
                </a:lnTo>
                <a:lnTo>
                  <a:pt x="129699" y="290473"/>
                </a:lnTo>
                <a:lnTo>
                  <a:pt x="129901" y="297079"/>
                </a:lnTo>
                <a:lnTo>
                  <a:pt x="130009" y="303694"/>
                </a:lnTo>
                <a:lnTo>
                  <a:pt x="130009" y="310302"/>
                </a:lnTo>
                <a:lnTo>
                  <a:pt x="157949" y="288788"/>
                </a:lnTo>
                <a:lnTo>
                  <a:pt x="158394" y="288331"/>
                </a:lnTo>
                <a:lnTo>
                  <a:pt x="158902" y="287937"/>
                </a:lnTo>
                <a:lnTo>
                  <a:pt x="159473" y="287620"/>
                </a:lnTo>
                <a:lnTo>
                  <a:pt x="174523" y="276037"/>
                </a:lnTo>
                <a:lnTo>
                  <a:pt x="165504" y="273239"/>
                </a:lnTo>
                <a:lnTo>
                  <a:pt x="158256" y="267833"/>
                </a:lnTo>
                <a:lnTo>
                  <a:pt x="153429" y="260417"/>
                </a:lnTo>
                <a:lnTo>
                  <a:pt x="151676" y="251590"/>
                </a:lnTo>
                <a:lnTo>
                  <a:pt x="151676" y="136680"/>
                </a:lnTo>
                <a:lnTo>
                  <a:pt x="151676" y="136096"/>
                </a:lnTo>
                <a:lnTo>
                  <a:pt x="151676" y="116233"/>
                </a:lnTo>
                <a:lnTo>
                  <a:pt x="155657" y="108812"/>
                </a:lnTo>
                <a:lnTo>
                  <a:pt x="166747" y="102368"/>
                </a:lnTo>
                <a:lnTo>
                  <a:pt x="183662" y="97281"/>
                </a:lnTo>
                <a:lnTo>
                  <a:pt x="205117" y="93932"/>
                </a:lnTo>
                <a:lnTo>
                  <a:pt x="205117" y="93703"/>
                </a:lnTo>
                <a:lnTo>
                  <a:pt x="205117" y="91468"/>
                </a:lnTo>
                <a:lnTo>
                  <a:pt x="207060" y="89665"/>
                </a:lnTo>
                <a:lnTo>
                  <a:pt x="209473" y="89665"/>
                </a:lnTo>
                <a:lnTo>
                  <a:pt x="250710" y="89665"/>
                </a:lnTo>
                <a:lnTo>
                  <a:pt x="253111" y="89665"/>
                </a:lnTo>
                <a:lnTo>
                  <a:pt x="255066" y="91468"/>
                </a:lnTo>
                <a:lnTo>
                  <a:pt x="255066" y="93703"/>
                </a:lnTo>
                <a:lnTo>
                  <a:pt x="255066" y="93932"/>
                </a:lnTo>
                <a:lnTo>
                  <a:pt x="276516" y="97281"/>
                </a:lnTo>
                <a:lnTo>
                  <a:pt x="293431" y="102368"/>
                </a:lnTo>
                <a:lnTo>
                  <a:pt x="304524" y="108812"/>
                </a:lnTo>
                <a:lnTo>
                  <a:pt x="308508" y="116233"/>
                </a:lnTo>
                <a:lnTo>
                  <a:pt x="308508" y="136096"/>
                </a:lnTo>
                <a:lnTo>
                  <a:pt x="308508" y="136680"/>
                </a:lnTo>
                <a:lnTo>
                  <a:pt x="308508" y="251590"/>
                </a:lnTo>
                <a:lnTo>
                  <a:pt x="306752" y="260417"/>
                </a:lnTo>
                <a:lnTo>
                  <a:pt x="301921" y="267833"/>
                </a:lnTo>
                <a:lnTo>
                  <a:pt x="294669" y="273239"/>
                </a:lnTo>
                <a:lnTo>
                  <a:pt x="285648" y="276037"/>
                </a:lnTo>
                <a:lnTo>
                  <a:pt x="300710" y="287620"/>
                </a:lnTo>
                <a:lnTo>
                  <a:pt x="301282" y="287937"/>
                </a:lnTo>
                <a:lnTo>
                  <a:pt x="301790" y="288331"/>
                </a:lnTo>
                <a:lnTo>
                  <a:pt x="302221" y="288788"/>
                </a:lnTo>
                <a:lnTo>
                  <a:pt x="339699" y="317807"/>
                </a:lnTo>
                <a:lnTo>
                  <a:pt x="339699" y="39627"/>
                </a:lnTo>
                <a:lnTo>
                  <a:pt x="380758" y="39665"/>
                </a:lnTo>
                <a:lnTo>
                  <a:pt x="488543" y="96688"/>
                </a:lnTo>
                <a:lnTo>
                  <a:pt x="488543" y="58245"/>
                </a:lnTo>
                <a:lnTo>
                  <a:pt x="615429" y="125364"/>
                </a:lnTo>
                <a:lnTo>
                  <a:pt x="615429" y="149621"/>
                </a:lnTo>
                <a:lnTo>
                  <a:pt x="723214" y="206644"/>
                </a:lnTo>
                <a:lnTo>
                  <a:pt x="723214" y="342420"/>
                </a:lnTo>
                <a:close/>
              </a:path>
              <a:path w="723265" h="361315">
                <a:moveTo>
                  <a:pt x="370662" y="10912"/>
                </a:moveTo>
                <a:lnTo>
                  <a:pt x="345198" y="10912"/>
                </a:lnTo>
                <a:lnTo>
                  <a:pt x="345198" y="34420"/>
                </a:lnTo>
                <a:lnTo>
                  <a:pt x="370662" y="34420"/>
                </a:lnTo>
                <a:lnTo>
                  <a:pt x="370662" y="10912"/>
                </a:lnTo>
                <a:close/>
              </a:path>
              <a:path w="723265" h="361315">
                <a:moveTo>
                  <a:pt x="293573" y="306530"/>
                </a:moveTo>
                <a:lnTo>
                  <a:pt x="166598" y="306530"/>
                </a:lnTo>
                <a:lnTo>
                  <a:pt x="163106" y="306530"/>
                </a:lnTo>
                <a:lnTo>
                  <a:pt x="160274" y="309159"/>
                </a:lnTo>
                <a:lnTo>
                  <a:pt x="160274" y="312397"/>
                </a:lnTo>
                <a:lnTo>
                  <a:pt x="160274" y="315636"/>
                </a:lnTo>
                <a:lnTo>
                  <a:pt x="163106" y="318265"/>
                </a:lnTo>
                <a:lnTo>
                  <a:pt x="166598" y="318265"/>
                </a:lnTo>
                <a:lnTo>
                  <a:pt x="293573" y="318265"/>
                </a:lnTo>
                <a:lnTo>
                  <a:pt x="297078" y="318265"/>
                </a:lnTo>
                <a:lnTo>
                  <a:pt x="299910" y="315636"/>
                </a:lnTo>
                <a:lnTo>
                  <a:pt x="299910" y="312397"/>
                </a:lnTo>
                <a:lnTo>
                  <a:pt x="299910" y="309159"/>
                </a:lnTo>
                <a:lnTo>
                  <a:pt x="297078" y="306530"/>
                </a:lnTo>
                <a:lnTo>
                  <a:pt x="293573" y="306530"/>
                </a:lnTo>
                <a:close/>
              </a:path>
            </a:pathLst>
          </a:custGeom>
          <a:ln w="4711">
            <a:solidFill>
              <a:srgbClr val="FFFFFF"/>
            </a:solidFill>
          </a:ln>
        </p:spPr>
        <p:txBody>
          <a:bodyPr wrap="square" lIns="0" tIns="0" rIns="0" bIns="0" rtlCol="0"/>
          <a:lstStyle/>
          <a:p>
            <a:endParaRPr/>
          </a:p>
        </p:txBody>
      </p:sp>
      <p:sp>
        <p:nvSpPr>
          <p:cNvPr id="24" name="bg object 24"/>
          <p:cNvSpPr/>
          <p:nvPr/>
        </p:nvSpPr>
        <p:spPr>
          <a:xfrm>
            <a:off x="0" y="0"/>
            <a:ext cx="9144000" cy="1522095"/>
          </a:xfrm>
          <a:custGeom>
            <a:avLst/>
            <a:gdLst/>
            <a:ahLst/>
            <a:cxnLst/>
            <a:rect l="l" t="t" r="r" b="b"/>
            <a:pathLst>
              <a:path w="9144000" h="1522095">
                <a:moveTo>
                  <a:pt x="9144000" y="485091"/>
                </a:moveTo>
                <a:lnTo>
                  <a:pt x="2391137" y="485091"/>
                </a:lnTo>
                <a:lnTo>
                  <a:pt x="2544857" y="486450"/>
                </a:lnTo>
                <a:lnTo>
                  <a:pt x="2697180" y="490727"/>
                </a:lnTo>
                <a:lnTo>
                  <a:pt x="2848223" y="497843"/>
                </a:lnTo>
                <a:lnTo>
                  <a:pt x="2998106" y="507716"/>
                </a:lnTo>
                <a:lnTo>
                  <a:pt x="3146944" y="520267"/>
                </a:lnTo>
                <a:lnTo>
                  <a:pt x="3294857" y="535414"/>
                </a:lnTo>
                <a:lnTo>
                  <a:pt x="3441962" y="553077"/>
                </a:lnTo>
                <a:lnTo>
                  <a:pt x="3588375" y="573176"/>
                </a:lnTo>
                <a:lnTo>
                  <a:pt x="3734216" y="595629"/>
                </a:lnTo>
                <a:lnTo>
                  <a:pt x="3879602" y="620357"/>
                </a:lnTo>
                <a:lnTo>
                  <a:pt x="4024650" y="647279"/>
                </a:lnTo>
                <a:lnTo>
                  <a:pt x="4217727" y="686448"/>
                </a:lnTo>
                <a:lnTo>
                  <a:pt x="4410691" y="729184"/>
                </a:lnTo>
                <a:lnTo>
                  <a:pt x="4603823" y="775294"/>
                </a:lnTo>
                <a:lnTo>
                  <a:pt x="4845897" y="837388"/>
                </a:lnTo>
                <a:lnTo>
                  <a:pt x="5138075" y="917943"/>
                </a:lnTo>
                <a:lnTo>
                  <a:pt x="5482465" y="1019440"/>
                </a:lnTo>
                <a:lnTo>
                  <a:pt x="6041123" y="1180410"/>
                </a:lnTo>
                <a:lnTo>
                  <a:pt x="6335700" y="1259503"/>
                </a:lnTo>
                <a:lnTo>
                  <a:pt x="6529453" y="1307938"/>
                </a:lnTo>
                <a:lnTo>
                  <a:pt x="6721819" y="1352470"/>
                </a:lnTo>
                <a:lnTo>
                  <a:pt x="6865554" y="1383066"/>
                </a:lnTo>
                <a:lnTo>
                  <a:pt x="7009114" y="1411072"/>
                </a:lnTo>
                <a:lnTo>
                  <a:pt x="7152760" y="1436318"/>
                </a:lnTo>
                <a:lnTo>
                  <a:pt x="7248699" y="1451532"/>
                </a:lnTo>
                <a:lnTo>
                  <a:pt x="7344869" y="1465394"/>
                </a:lnTo>
                <a:lnTo>
                  <a:pt x="7441346" y="1477853"/>
                </a:lnTo>
                <a:lnTo>
                  <a:pt x="7538207" y="1488861"/>
                </a:lnTo>
                <a:lnTo>
                  <a:pt x="7635529" y="1498366"/>
                </a:lnTo>
                <a:lnTo>
                  <a:pt x="7733390" y="1506318"/>
                </a:lnTo>
                <a:lnTo>
                  <a:pt x="7831865" y="1512667"/>
                </a:lnTo>
                <a:lnTo>
                  <a:pt x="7931033" y="1517363"/>
                </a:lnTo>
                <a:lnTo>
                  <a:pt x="8030969" y="1520356"/>
                </a:lnTo>
                <a:lnTo>
                  <a:pt x="8131752" y="1521596"/>
                </a:lnTo>
                <a:lnTo>
                  <a:pt x="8233457" y="1521032"/>
                </a:lnTo>
                <a:lnTo>
                  <a:pt x="8336162" y="1518614"/>
                </a:lnTo>
                <a:lnTo>
                  <a:pt x="8439944" y="1514293"/>
                </a:lnTo>
                <a:lnTo>
                  <a:pt x="8544879" y="1508017"/>
                </a:lnTo>
                <a:lnTo>
                  <a:pt x="8651046" y="1499738"/>
                </a:lnTo>
                <a:lnTo>
                  <a:pt x="8758519" y="1489404"/>
                </a:lnTo>
                <a:lnTo>
                  <a:pt x="8859615" y="1477881"/>
                </a:lnTo>
                <a:lnTo>
                  <a:pt x="8960237" y="1464635"/>
                </a:lnTo>
                <a:lnTo>
                  <a:pt x="9010398" y="1457387"/>
                </a:lnTo>
                <a:lnTo>
                  <a:pt x="9144000" y="1436585"/>
                </a:lnTo>
                <a:lnTo>
                  <a:pt x="9144000" y="485091"/>
                </a:lnTo>
                <a:close/>
              </a:path>
              <a:path w="9144000" h="1522095">
                <a:moveTo>
                  <a:pt x="9144000" y="0"/>
                </a:moveTo>
                <a:lnTo>
                  <a:pt x="0" y="0"/>
                </a:lnTo>
                <a:lnTo>
                  <a:pt x="0" y="845399"/>
                </a:lnTo>
                <a:lnTo>
                  <a:pt x="87933" y="818354"/>
                </a:lnTo>
                <a:lnTo>
                  <a:pt x="183243" y="790439"/>
                </a:lnTo>
                <a:lnTo>
                  <a:pt x="279355" y="763702"/>
                </a:lnTo>
                <a:lnTo>
                  <a:pt x="376253" y="738147"/>
                </a:lnTo>
                <a:lnTo>
                  <a:pt x="473926" y="713779"/>
                </a:lnTo>
                <a:lnTo>
                  <a:pt x="572359" y="690600"/>
                </a:lnTo>
                <a:lnTo>
                  <a:pt x="671539" y="668615"/>
                </a:lnTo>
                <a:lnTo>
                  <a:pt x="771453" y="647827"/>
                </a:lnTo>
                <a:lnTo>
                  <a:pt x="922671" y="618899"/>
                </a:lnTo>
                <a:lnTo>
                  <a:pt x="1075465" y="592686"/>
                </a:lnTo>
                <a:lnTo>
                  <a:pt x="1229789" y="569201"/>
                </a:lnTo>
                <a:lnTo>
                  <a:pt x="1385599" y="548456"/>
                </a:lnTo>
                <a:lnTo>
                  <a:pt x="1542849" y="530465"/>
                </a:lnTo>
                <a:lnTo>
                  <a:pt x="1706006" y="514896"/>
                </a:lnTo>
                <a:lnTo>
                  <a:pt x="1867139" y="502676"/>
                </a:lnTo>
                <a:lnTo>
                  <a:pt x="2026365" y="493724"/>
                </a:lnTo>
                <a:lnTo>
                  <a:pt x="2183801" y="487959"/>
                </a:lnTo>
                <a:lnTo>
                  <a:pt x="2339566" y="485301"/>
                </a:lnTo>
                <a:lnTo>
                  <a:pt x="9144000" y="485091"/>
                </a:lnTo>
                <a:lnTo>
                  <a:pt x="9144000" y="0"/>
                </a:lnTo>
                <a:close/>
              </a:path>
            </a:pathLst>
          </a:custGeom>
          <a:solidFill>
            <a:srgbClr val="F36E20"/>
          </a:solidFill>
        </p:spPr>
        <p:txBody>
          <a:bodyPr wrap="square" lIns="0" tIns="0" rIns="0" bIns="0" rtlCol="0"/>
          <a:lstStyle/>
          <a:p>
            <a:endParaRPr/>
          </a:p>
        </p:txBody>
      </p:sp>
      <p:sp>
        <p:nvSpPr>
          <p:cNvPr id="2" name="Holder 2"/>
          <p:cNvSpPr>
            <a:spLocks noGrp="1"/>
          </p:cNvSpPr>
          <p:nvPr>
            <p:ph type="ctrTitle"/>
          </p:nvPr>
        </p:nvSpPr>
        <p:spPr>
          <a:xfrm>
            <a:off x="760530" y="2287550"/>
            <a:ext cx="5243830" cy="1488439"/>
          </a:xfrm>
          <a:prstGeom prst="rect">
            <a:avLst/>
          </a:prstGeom>
        </p:spPr>
        <p:txBody>
          <a:bodyPr wrap="square" lIns="0" tIns="0" rIns="0" bIns="0">
            <a:spAutoFit/>
          </a:bodyPr>
          <a:lstStyle>
            <a:lvl1pPr>
              <a:defRPr sz="3600" b="1" i="0">
                <a:solidFill>
                  <a:srgbClr val="4C6072"/>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800" b="0" i="0">
                <a:solidFill>
                  <a:schemeClr val="bg1"/>
                </a:solidFill>
                <a:latin typeface="Arial"/>
                <a:cs typeface="Arial"/>
              </a:defRPr>
            </a:lvl1pPr>
          </a:lstStyle>
          <a:p>
            <a:pPr marL="12700">
              <a:lnSpc>
                <a:spcPts val="2039"/>
              </a:lnSpc>
            </a:pPr>
            <a:r>
              <a:rPr spc="-30" dirty="0"/>
              <a:t>Insert</a:t>
            </a:r>
            <a:r>
              <a:rPr spc="-70" dirty="0"/>
              <a:t> </a:t>
            </a:r>
            <a:r>
              <a:rPr spc="-75" dirty="0"/>
              <a:t>Date</a:t>
            </a:r>
            <a:r>
              <a:rPr spc="-70" dirty="0"/>
              <a:t> </a:t>
            </a:r>
            <a:r>
              <a:rPr spc="-40" dirty="0"/>
              <a:t>Here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4C607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800" b="0" i="0">
                <a:solidFill>
                  <a:schemeClr val="bg1"/>
                </a:solidFill>
                <a:latin typeface="Arial"/>
                <a:cs typeface="Arial"/>
              </a:defRPr>
            </a:lvl1pPr>
          </a:lstStyle>
          <a:p>
            <a:pPr marL="12700">
              <a:lnSpc>
                <a:spcPts val="2039"/>
              </a:lnSpc>
            </a:pPr>
            <a:r>
              <a:rPr spc="-30" dirty="0"/>
              <a:t>Insert</a:t>
            </a:r>
            <a:r>
              <a:rPr spc="-70" dirty="0"/>
              <a:t> </a:t>
            </a:r>
            <a:r>
              <a:rPr spc="-75" dirty="0"/>
              <a:t>Date</a:t>
            </a:r>
            <a:r>
              <a:rPr spc="-70" dirty="0"/>
              <a:t> </a:t>
            </a:r>
            <a:r>
              <a:rPr spc="-40" dirty="0"/>
              <a:t>Here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4C6072"/>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800" b="0" i="0">
                <a:solidFill>
                  <a:schemeClr val="bg1"/>
                </a:solidFill>
                <a:latin typeface="Arial"/>
                <a:cs typeface="Arial"/>
              </a:defRPr>
            </a:lvl1pPr>
          </a:lstStyle>
          <a:p>
            <a:pPr marL="12700">
              <a:lnSpc>
                <a:spcPts val="2039"/>
              </a:lnSpc>
            </a:pPr>
            <a:r>
              <a:rPr spc="-30" dirty="0"/>
              <a:t>Insert</a:t>
            </a:r>
            <a:r>
              <a:rPr spc="-70" dirty="0"/>
              <a:t> </a:t>
            </a:r>
            <a:r>
              <a:rPr spc="-75" dirty="0"/>
              <a:t>Date</a:t>
            </a:r>
            <a:r>
              <a:rPr spc="-70" dirty="0"/>
              <a:t> </a:t>
            </a:r>
            <a:r>
              <a:rPr spc="-40" dirty="0"/>
              <a:t>Here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4C607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800" b="0" i="0">
                <a:solidFill>
                  <a:schemeClr val="bg1"/>
                </a:solidFill>
                <a:latin typeface="Arial"/>
                <a:cs typeface="Arial"/>
              </a:defRPr>
            </a:lvl1pPr>
          </a:lstStyle>
          <a:p>
            <a:pPr marL="12700">
              <a:lnSpc>
                <a:spcPts val="2039"/>
              </a:lnSpc>
            </a:pPr>
            <a:r>
              <a:rPr spc="-30" dirty="0"/>
              <a:t>Insert</a:t>
            </a:r>
            <a:r>
              <a:rPr spc="-70" dirty="0"/>
              <a:t> </a:t>
            </a:r>
            <a:r>
              <a:rPr spc="-75" dirty="0"/>
              <a:t>Date</a:t>
            </a:r>
            <a:r>
              <a:rPr spc="-70" dirty="0"/>
              <a:t> </a:t>
            </a:r>
            <a:r>
              <a:rPr spc="-40" dirty="0"/>
              <a:t>Here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800" b="0" i="0">
                <a:solidFill>
                  <a:schemeClr val="bg1"/>
                </a:solidFill>
                <a:latin typeface="Arial"/>
                <a:cs typeface="Arial"/>
              </a:defRPr>
            </a:lvl1pPr>
          </a:lstStyle>
          <a:p>
            <a:pPr marL="12700">
              <a:lnSpc>
                <a:spcPts val="2039"/>
              </a:lnSpc>
            </a:pPr>
            <a:r>
              <a:rPr spc="-30" dirty="0"/>
              <a:t>Insert</a:t>
            </a:r>
            <a:r>
              <a:rPr spc="-70" dirty="0"/>
              <a:t> </a:t>
            </a:r>
            <a:r>
              <a:rPr spc="-75" dirty="0"/>
              <a:t>Date</a:t>
            </a:r>
            <a:r>
              <a:rPr spc="-70" dirty="0"/>
              <a:t> </a:t>
            </a:r>
            <a:r>
              <a:rPr spc="-40" dirty="0"/>
              <a:t>Here</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75" y="6207261"/>
            <a:ext cx="9142730" cy="650875"/>
          </a:xfrm>
          <a:custGeom>
            <a:avLst/>
            <a:gdLst/>
            <a:ahLst/>
            <a:cxnLst/>
            <a:rect l="l" t="t" r="r" b="b"/>
            <a:pathLst>
              <a:path w="9142730" h="650875">
                <a:moveTo>
                  <a:pt x="8259610" y="0"/>
                </a:moveTo>
                <a:lnTo>
                  <a:pt x="882638" y="0"/>
                </a:lnTo>
                <a:lnTo>
                  <a:pt x="828817" y="1228"/>
                </a:lnTo>
                <a:lnTo>
                  <a:pt x="775849" y="4865"/>
                </a:lnTo>
                <a:lnTo>
                  <a:pt x="723826" y="10842"/>
                </a:lnTo>
                <a:lnTo>
                  <a:pt x="672841" y="19088"/>
                </a:lnTo>
                <a:lnTo>
                  <a:pt x="622986" y="29532"/>
                </a:lnTo>
                <a:lnTo>
                  <a:pt x="574353" y="42104"/>
                </a:lnTo>
                <a:lnTo>
                  <a:pt x="527035" y="56733"/>
                </a:lnTo>
                <a:lnTo>
                  <a:pt x="481124" y="73349"/>
                </a:lnTo>
                <a:lnTo>
                  <a:pt x="436713" y="91883"/>
                </a:lnTo>
                <a:lnTo>
                  <a:pt x="393895" y="112262"/>
                </a:lnTo>
                <a:lnTo>
                  <a:pt x="352760" y="134418"/>
                </a:lnTo>
                <a:lnTo>
                  <a:pt x="313403" y="158279"/>
                </a:lnTo>
                <a:lnTo>
                  <a:pt x="275915" y="183775"/>
                </a:lnTo>
                <a:lnTo>
                  <a:pt x="240389" y="210836"/>
                </a:lnTo>
                <a:lnTo>
                  <a:pt x="206917" y="239392"/>
                </a:lnTo>
                <a:lnTo>
                  <a:pt x="175592" y="269371"/>
                </a:lnTo>
                <a:lnTo>
                  <a:pt x="146505" y="300705"/>
                </a:lnTo>
                <a:lnTo>
                  <a:pt x="119751" y="333321"/>
                </a:lnTo>
                <a:lnTo>
                  <a:pt x="95420" y="367150"/>
                </a:lnTo>
                <a:lnTo>
                  <a:pt x="73605" y="402122"/>
                </a:lnTo>
                <a:lnTo>
                  <a:pt x="54399" y="438165"/>
                </a:lnTo>
                <a:lnTo>
                  <a:pt x="37895" y="475211"/>
                </a:lnTo>
                <a:lnTo>
                  <a:pt x="24184" y="513187"/>
                </a:lnTo>
                <a:lnTo>
                  <a:pt x="13359" y="552024"/>
                </a:lnTo>
                <a:lnTo>
                  <a:pt x="5512" y="591652"/>
                </a:lnTo>
                <a:lnTo>
                  <a:pt x="736" y="632000"/>
                </a:lnTo>
                <a:lnTo>
                  <a:pt x="0" y="650739"/>
                </a:lnTo>
                <a:lnTo>
                  <a:pt x="9142249" y="650739"/>
                </a:lnTo>
                <a:lnTo>
                  <a:pt x="9136736" y="591652"/>
                </a:lnTo>
                <a:lnTo>
                  <a:pt x="9128889" y="552024"/>
                </a:lnTo>
                <a:lnTo>
                  <a:pt x="9118064" y="513187"/>
                </a:lnTo>
                <a:lnTo>
                  <a:pt x="9104353" y="475211"/>
                </a:lnTo>
                <a:lnTo>
                  <a:pt x="9087849" y="438165"/>
                </a:lnTo>
                <a:lnTo>
                  <a:pt x="9068643" y="402122"/>
                </a:lnTo>
                <a:lnTo>
                  <a:pt x="9046828" y="367150"/>
                </a:lnTo>
                <a:lnTo>
                  <a:pt x="9022498" y="333321"/>
                </a:lnTo>
                <a:lnTo>
                  <a:pt x="8995743" y="300705"/>
                </a:lnTo>
                <a:lnTo>
                  <a:pt x="8966657" y="269371"/>
                </a:lnTo>
                <a:lnTo>
                  <a:pt x="8935331" y="239392"/>
                </a:lnTo>
                <a:lnTo>
                  <a:pt x="8901859" y="210836"/>
                </a:lnTo>
                <a:lnTo>
                  <a:pt x="8866333" y="183775"/>
                </a:lnTo>
                <a:lnTo>
                  <a:pt x="8828845" y="158279"/>
                </a:lnTo>
                <a:lnTo>
                  <a:pt x="8789488" y="134418"/>
                </a:lnTo>
                <a:lnTo>
                  <a:pt x="8748354" y="112262"/>
                </a:lnTo>
                <a:lnTo>
                  <a:pt x="8705535" y="91883"/>
                </a:lnTo>
                <a:lnTo>
                  <a:pt x="8661124" y="73349"/>
                </a:lnTo>
                <a:lnTo>
                  <a:pt x="8615213" y="56733"/>
                </a:lnTo>
                <a:lnTo>
                  <a:pt x="8567895" y="42104"/>
                </a:lnTo>
                <a:lnTo>
                  <a:pt x="8519262" y="29532"/>
                </a:lnTo>
                <a:lnTo>
                  <a:pt x="8469407" y="19088"/>
                </a:lnTo>
                <a:lnTo>
                  <a:pt x="8418422" y="10842"/>
                </a:lnTo>
                <a:lnTo>
                  <a:pt x="8366399" y="4865"/>
                </a:lnTo>
                <a:lnTo>
                  <a:pt x="8313431" y="1228"/>
                </a:lnTo>
                <a:lnTo>
                  <a:pt x="8259610" y="0"/>
                </a:lnTo>
                <a:close/>
              </a:path>
            </a:pathLst>
          </a:custGeom>
          <a:solidFill>
            <a:srgbClr val="EB6507"/>
          </a:solidFill>
        </p:spPr>
        <p:txBody>
          <a:bodyPr wrap="square" lIns="0" tIns="0" rIns="0" bIns="0" rtlCol="0"/>
          <a:lstStyle/>
          <a:p>
            <a:endParaRPr/>
          </a:p>
        </p:txBody>
      </p:sp>
      <p:sp>
        <p:nvSpPr>
          <p:cNvPr id="17" name="bg object 17"/>
          <p:cNvSpPr/>
          <p:nvPr/>
        </p:nvSpPr>
        <p:spPr>
          <a:xfrm>
            <a:off x="19485" y="6324813"/>
            <a:ext cx="9105265" cy="533400"/>
          </a:xfrm>
          <a:custGeom>
            <a:avLst/>
            <a:gdLst/>
            <a:ahLst/>
            <a:cxnLst/>
            <a:rect l="l" t="t" r="r" b="b"/>
            <a:pathLst>
              <a:path w="9105265" h="533400">
                <a:moveTo>
                  <a:pt x="8241000" y="0"/>
                </a:moveTo>
                <a:lnTo>
                  <a:pt x="864028" y="0"/>
                </a:lnTo>
                <a:lnTo>
                  <a:pt x="810207" y="1228"/>
                </a:lnTo>
                <a:lnTo>
                  <a:pt x="757239" y="4865"/>
                </a:lnTo>
                <a:lnTo>
                  <a:pt x="705216" y="10842"/>
                </a:lnTo>
                <a:lnTo>
                  <a:pt x="654231" y="19088"/>
                </a:lnTo>
                <a:lnTo>
                  <a:pt x="604376" y="29532"/>
                </a:lnTo>
                <a:lnTo>
                  <a:pt x="555743" y="42104"/>
                </a:lnTo>
                <a:lnTo>
                  <a:pt x="508425" y="56733"/>
                </a:lnTo>
                <a:lnTo>
                  <a:pt x="462514" y="73349"/>
                </a:lnTo>
                <a:lnTo>
                  <a:pt x="418103" y="91883"/>
                </a:lnTo>
                <a:lnTo>
                  <a:pt x="375285" y="112262"/>
                </a:lnTo>
                <a:lnTo>
                  <a:pt x="334150" y="134418"/>
                </a:lnTo>
                <a:lnTo>
                  <a:pt x="294793" y="158279"/>
                </a:lnTo>
                <a:lnTo>
                  <a:pt x="257305" y="183775"/>
                </a:lnTo>
                <a:lnTo>
                  <a:pt x="221779" y="210836"/>
                </a:lnTo>
                <a:lnTo>
                  <a:pt x="188307" y="239392"/>
                </a:lnTo>
                <a:lnTo>
                  <a:pt x="156981" y="269371"/>
                </a:lnTo>
                <a:lnTo>
                  <a:pt x="127895" y="300705"/>
                </a:lnTo>
                <a:lnTo>
                  <a:pt x="101141" y="333321"/>
                </a:lnTo>
                <a:lnTo>
                  <a:pt x="76810" y="367150"/>
                </a:lnTo>
                <a:lnTo>
                  <a:pt x="54995" y="402122"/>
                </a:lnTo>
                <a:lnTo>
                  <a:pt x="35789" y="438165"/>
                </a:lnTo>
                <a:lnTo>
                  <a:pt x="19285" y="475211"/>
                </a:lnTo>
                <a:lnTo>
                  <a:pt x="5574" y="513187"/>
                </a:lnTo>
                <a:lnTo>
                  <a:pt x="0" y="533186"/>
                </a:lnTo>
                <a:lnTo>
                  <a:pt x="9105029" y="533186"/>
                </a:lnTo>
                <a:lnTo>
                  <a:pt x="9085743" y="475211"/>
                </a:lnTo>
                <a:lnTo>
                  <a:pt x="9069239" y="438165"/>
                </a:lnTo>
                <a:lnTo>
                  <a:pt x="9050033" y="402122"/>
                </a:lnTo>
                <a:lnTo>
                  <a:pt x="9028218" y="367150"/>
                </a:lnTo>
                <a:lnTo>
                  <a:pt x="9003888" y="333321"/>
                </a:lnTo>
                <a:lnTo>
                  <a:pt x="8977133" y="300705"/>
                </a:lnTo>
                <a:lnTo>
                  <a:pt x="8948047" y="269371"/>
                </a:lnTo>
                <a:lnTo>
                  <a:pt x="8916721" y="239392"/>
                </a:lnTo>
                <a:lnTo>
                  <a:pt x="8883249" y="210836"/>
                </a:lnTo>
                <a:lnTo>
                  <a:pt x="8847723" y="183775"/>
                </a:lnTo>
                <a:lnTo>
                  <a:pt x="8810235" y="158279"/>
                </a:lnTo>
                <a:lnTo>
                  <a:pt x="8770878" y="134418"/>
                </a:lnTo>
                <a:lnTo>
                  <a:pt x="8729744" y="112262"/>
                </a:lnTo>
                <a:lnTo>
                  <a:pt x="8686925" y="91883"/>
                </a:lnTo>
                <a:lnTo>
                  <a:pt x="8642514" y="73349"/>
                </a:lnTo>
                <a:lnTo>
                  <a:pt x="8596603" y="56733"/>
                </a:lnTo>
                <a:lnTo>
                  <a:pt x="8549285" y="42104"/>
                </a:lnTo>
                <a:lnTo>
                  <a:pt x="8500652" y="29532"/>
                </a:lnTo>
                <a:lnTo>
                  <a:pt x="8450797" y="19088"/>
                </a:lnTo>
                <a:lnTo>
                  <a:pt x="8399812" y="10842"/>
                </a:lnTo>
                <a:lnTo>
                  <a:pt x="8347789" y="4865"/>
                </a:lnTo>
                <a:lnTo>
                  <a:pt x="8294821" y="1228"/>
                </a:lnTo>
                <a:lnTo>
                  <a:pt x="8241000" y="0"/>
                </a:lnTo>
                <a:close/>
              </a:path>
            </a:pathLst>
          </a:custGeom>
          <a:solidFill>
            <a:srgbClr val="4C6072"/>
          </a:solidFill>
        </p:spPr>
        <p:txBody>
          <a:bodyPr wrap="square" lIns="0" tIns="0" rIns="0" bIns="0" rtlCol="0"/>
          <a:lstStyle/>
          <a:p>
            <a:endParaRPr/>
          </a:p>
        </p:txBody>
      </p:sp>
      <p:sp>
        <p:nvSpPr>
          <p:cNvPr id="2" name="Holder 2"/>
          <p:cNvSpPr>
            <a:spLocks noGrp="1"/>
          </p:cNvSpPr>
          <p:nvPr>
            <p:ph type="title"/>
          </p:nvPr>
        </p:nvSpPr>
        <p:spPr>
          <a:xfrm>
            <a:off x="838714" y="1991140"/>
            <a:ext cx="5565140" cy="1051560"/>
          </a:xfrm>
          <a:prstGeom prst="rect">
            <a:avLst/>
          </a:prstGeom>
        </p:spPr>
        <p:txBody>
          <a:bodyPr wrap="square" lIns="0" tIns="0" rIns="0" bIns="0">
            <a:spAutoFit/>
          </a:bodyPr>
          <a:lstStyle>
            <a:lvl1pPr>
              <a:defRPr sz="3600" b="1" i="0">
                <a:solidFill>
                  <a:srgbClr val="4C6072"/>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816973" y="6406346"/>
            <a:ext cx="1601470" cy="283209"/>
          </a:xfrm>
          <a:prstGeom prst="rect">
            <a:avLst/>
          </a:prstGeom>
        </p:spPr>
        <p:txBody>
          <a:bodyPr wrap="square" lIns="0" tIns="0" rIns="0" bIns="0">
            <a:spAutoFit/>
          </a:bodyPr>
          <a:lstStyle>
            <a:lvl1pPr>
              <a:defRPr sz="1800" b="0" i="0">
                <a:solidFill>
                  <a:schemeClr val="bg1"/>
                </a:solidFill>
                <a:latin typeface="Arial"/>
                <a:cs typeface="Arial"/>
              </a:defRPr>
            </a:lvl1pPr>
          </a:lstStyle>
          <a:p>
            <a:pPr marL="12700">
              <a:lnSpc>
                <a:spcPts val="2039"/>
              </a:lnSpc>
            </a:pPr>
            <a:r>
              <a:rPr spc="-30" dirty="0"/>
              <a:t>Insert</a:t>
            </a:r>
            <a:r>
              <a:rPr spc="-70" dirty="0"/>
              <a:t> </a:t>
            </a:r>
            <a:r>
              <a:rPr spc="-75" dirty="0"/>
              <a:t>Date</a:t>
            </a:r>
            <a:r>
              <a:rPr spc="-70" dirty="0"/>
              <a:t> </a:t>
            </a:r>
            <a:r>
              <a:rPr spc="-40" dirty="0"/>
              <a:t>Here</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11/9/2024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onsult.sdublincoco.ie/"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CEDB40-6031-D80A-6557-C9067BFE53BE}"/>
              </a:ext>
            </a:extLst>
          </p:cNvPr>
          <p:cNvPicPr>
            <a:picLocks noChangeAspect="1"/>
          </p:cNvPicPr>
          <p:nvPr/>
        </p:nvPicPr>
        <p:blipFill>
          <a:blip r:embed="rId2"/>
          <a:stretch>
            <a:fillRect/>
          </a:stretch>
        </p:blipFill>
        <p:spPr>
          <a:xfrm>
            <a:off x="6543675" y="0"/>
            <a:ext cx="2600325" cy="1295400"/>
          </a:xfrm>
          <a:prstGeom prst="rect">
            <a:avLst/>
          </a:prstGeom>
        </p:spPr>
      </p:pic>
      <p:pic>
        <p:nvPicPr>
          <p:cNvPr id="8" name="Picture 7">
            <a:extLst>
              <a:ext uri="{FF2B5EF4-FFF2-40B4-BE49-F238E27FC236}">
                <a16:creationId xmlns:a16="http://schemas.microsoft.com/office/drawing/2014/main" id="{12592FA5-8EFC-F6FD-BC1C-4014303D2656}"/>
              </a:ext>
            </a:extLst>
          </p:cNvPr>
          <p:cNvPicPr>
            <a:picLocks noChangeAspect="1"/>
          </p:cNvPicPr>
          <p:nvPr/>
        </p:nvPicPr>
        <p:blipFill>
          <a:blip r:embed="rId3"/>
          <a:stretch>
            <a:fillRect/>
          </a:stretch>
        </p:blipFill>
        <p:spPr>
          <a:xfrm>
            <a:off x="2971800" y="328003"/>
            <a:ext cx="3686175" cy="171450"/>
          </a:xfrm>
          <a:prstGeom prst="rect">
            <a:avLst/>
          </a:prstGeom>
        </p:spPr>
      </p:pic>
      <p:pic>
        <p:nvPicPr>
          <p:cNvPr id="10" name="Picture 9">
            <a:extLst>
              <a:ext uri="{FF2B5EF4-FFF2-40B4-BE49-F238E27FC236}">
                <a16:creationId xmlns:a16="http://schemas.microsoft.com/office/drawing/2014/main" id="{51EEBA3E-AD80-7D60-8274-DF3A4C83036A}"/>
              </a:ext>
            </a:extLst>
          </p:cNvPr>
          <p:cNvPicPr>
            <a:picLocks noChangeAspect="1"/>
          </p:cNvPicPr>
          <p:nvPr/>
        </p:nvPicPr>
        <p:blipFill>
          <a:blip r:embed="rId4"/>
          <a:stretch>
            <a:fillRect/>
          </a:stretch>
        </p:blipFill>
        <p:spPr>
          <a:xfrm>
            <a:off x="5625968" y="6343650"/>
            <a:ext cx="2832232" cy="514350"/>
          </a:xfrm>
          <a:prstGeom prst="rect">
            <a:avLst/>
          </a:prstGeom>
        </p:spPr>
      </p:pic>
      <p:sp>
        <p:nvSpPr>
          <p:cNvPr id="13" name="object 2">
            <a:extLst>
              <a:ext uri="{FF2B5EF4-FFF2-40B4-BE49-F238E27FC236}">
                <a16:creationId xmlns:a16="http://schemas.microsoft.com/office/drawing/2014/main" id="{BB598F8E-0F54-3C3F-8272-BA1353250D29}"/>
              </a:ext>
            </a:extLst>
          </p:cNvPr>
          <p:cNvSpPr txBox="1">
            <a:spLocks noGrp="1"/>
          </p:cNvSpPr>
          <p:nvPr>
            <p:ph type="ctrTitle"/>
          </p:nvPr>
        </p:nvSpPr>
        <p:spPr>
          <a:xfrm>
            <a:off x="685800" y="1919094"/>
            <a:ext cx="4953000" cy="1367041"/>
          </a:xfrm>
          <a:prstGeom prst="rect">
            <a:avLst/>
          </a:prstGeom>
        </p:spPr>
        <p:txBody>
          <a:bodyPr vert="horz" wrap="square" lIns="0" tIns="12700" rIns="0" bIns="0" rtlCol="0">
            <a:spAutoFit/>
          </a:bodyPr>
          <a:lstStyle/>
          <a:p>
            <a:pPr marL="12700" marR="5080">
              <a:lnSpc>
                <a:spcPct val="100000"/>
              </a:lnSpc>
              <a:spcBef>
                <a:spcPts val="100"/>
              </a:spcBef>
            </a:pPr>
            <a:r>
              <a:rPr lang="en-GB" sz="4400" dirty="0"/>
              <a:t>Pavilion Part 8 Processes</a:t>
            </a:r>
            <a:endParaRPr sz="4400" dirty="0"/>
          </a:p>
        </p:txBody>
      </p:sp>
      <p:sp>
        <p:nvSpPr>
          <p:cNvPr id="14" name="object 3">
            <a:extLst>
              <a:ext uri="{FF2B5EF4-FFF2-40B4-BE49-F238E27FC236}">
                <a16:creationId xmlns:a16="http://schemas.microsoft.com/office/drawing/2014/main" id="{01179127-B42B-21B6-5CB3-BCDCC32EA396}"/>
              </a:ext>
            </a:extLst>
          </p:cNvPr>
          <p:cNvSpPr txBox="1"/>
          <p:nvPr/>
        </p:nvSpPr>
        <p:spPr>
          <a:xfrm>
            <a:off x="703072" y="4343400"/>
            <a:ext cx="8212328" cy="1238481"/>
          </a:xfrm>
          <a:prstGeom prst="rect">
            <a:avLst/>
          </a:prstGeom>
        </p:spPr>
        <p:txBody>
          <a:bodyPr vert="horz" wrap="square" lIns="0" tIns="12700" rIns="0" bIns="0" rtlCol="0">
            <a:spAutoFit/>
          </a:bodyPr>
          <a:lstStyle/>
          <a:p>
            <a:pPr marL="12700">
              <a:lnSpc>
                <a:spcPct val="150000"/>
              </a:lnSpc>
              <a:spcBef>
                <a:spcPts val="100"/>
              </a:spcBef>
            </a:pPr>
            <a:r>
              <a:rPr lang="en-IE" sz="2800" spc="-20" dirty="0">
                <a:solidFill>
                  <a:srgbClr val="4C6072"/>
                </a:solidFill>
                <a:latin typeface="Arial"/>
                <a:cs typeface="Arial"/>
              </a:rPr>
              <a:t>Presentation to Council Meeting </a:t>
            </a:r>
          </a:p>
          <a:p>
            <a:pPr marL="12700">
              <a:lnSpc>
                <a:spcPct val="150000"/>
              </a:lnSpc>
              <a:spcBef>
                <a:spcPts val="100"/>
              </a:spcBef>
            </a:pPr>
            <a:r>
              <a:rPr lang="en-IE" sz="2800" spc="-20" dirty="0">
                <a:solidFill>
                  <a:srgbClr val="4C6072"/>
                </a:solidFill>
                <a:latin typeface="Arial"/>
                <a:cs typeface="Arial"/>
              </a:rPr>
              <a:t>11</a:t>
            </a:r>
            <a:r>
              <a:rPr lang="en-IE" sz="2800" spc="-20" baseline="30000" dirty="0">
                <a:solidFill>
                  <a:srgbClr val="4C6072"/>
                </a:solidFill>
                <a:latin typeface="Arial"/>
                <a:cs typeface="Arial"/>
              </a:rPr>
              <a:t>th</a:t>
            </a:r>
            <a:r>
              <a:rPr lang="en-IE" sz="2800" spc="-20" dirty="0">
                <a:solidFill>
                  <a:srgbClr val="4C6072"/>
                </a:solidFill>
                <a:latin typeface="Arial"/>
                <a:cs typeface="Arial"/>
              </a:rPr>
              <a:t> November 2024</a:t>
            </a:r>
            <a:endParaRPr sz="2800" dirty="0">
              <a:latin typeface="Arial"/>
              <a:cs typeface="Arial"/>
            </a:endParaRPr>
          </a:p>
        </p:txBody>
      </p:sp>
    </p:spTree>
    <p:extLst>
      <p:ext uri="{BB962C8B-B14F-4D97-AF65-F5344CB8AC3E}">
        <p14:creationId xmlns:p14="http://schemas.microsoft.com/office/powerpoint/2010/main" val="610701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54D4D-AE72-C115-88DA-9BD2FC8991F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6E2EFFD-94A0-D136-DEC5-1DA111A9C260}"/>
              </a:ext>
            </a:extLst>
          </p:cNvPr>
          <p:cNvSpPr txBox="1">
            <a:spLocks noGrp="1"/>
          </p:cNvSpPr>
          <p:nvPr>
            <p:ph type="title"/>
          </p:nvPr>
        </p:nvSpPr>
        <p:spPr>
          <a:xfrm>
            <a:off x="381000" y="393382"/>
            <a:ext cx="6317728" cy="564257"/>
          </a:xfrm>
          <a:prstGeom prst="rect">
            <a:avLst/>
          </a:prstGeom>
        </p:spPr>
        <p:txBody>
          <a:bodyPr vert="horz" wrap="square" lIns="0" tIns="12700" rIns="0" bIns="0" rtlCol="0">
            <a:spAutoFit/>
          </a:bodyPr>
          <a:lstStyle/>
          <a:p>
            <a:pPr marL="12700">
              <a:lnSpc>
                <a:spcPts val="4280"/>
              </a:lnSpc>
              <a:spcBef>
                <a:spcPts val="100"/>
              </a:spcBef>
            </a:pPr>
            <a:r>
              <a:rPr lang="en-IE" dirty="0" err="1"/>
              <a:t>Kilnamanagh</a:t>
            </a:r>
            <a:r>
              <a:rPr lang="en-IE" dirty="0"/>
              <a:t> Process</a:t>
            </a:r>
            <a:endParaRPr spc="-20" dirty="0"/>
          </a:p>
        </p:txBody>
      </p:sp>
      <p:pic>
        <p:nvPicPr>
          <p:cNvPr id="17" name="Picture 5">
            <a:extLst>
              <a:ext uri="{FF2B5EF4-FFF2-40B4-BE49-F238E27FC236}">
                <a16:creationId xmlns:a16="http://schemas.microsoft.com/office/drawing/2014/main" id="{20AF77F2-75CE-1035-7161-96176F549E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941A250-6A91-246F-5345-0C44535BA911}"/>
              </a:ext>
            </a:extLst>
          </p:cNvPr>
          <p:cNvSpPr txBox="1"/>
          <p:nvPr/>
        </p:nvSpPr>
        <p:spPr>
          <a:xfrm>
            <a:off x="533400" y="1371600"/>
            <a:ext cx="7924800" cy="4524315"/>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Submissions:</a:t>
            </a:r>
          </a:p>
          <a:p>
            <a:r>
              <a:rPr lang="en-GB" dirty="0">
                <a:latin typeface="Arial" panose="020B0604020202020204" pitchFamily="34" charset="0"/>
                <a:cs typeface="Arial" panose="020B0604020202020204" pitchFamily="34" charset="0"/>
              </a:rPr>
              <a:t>101 submissions.</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Main issues raised: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Proposal Welcomed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Support for the proposal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Proposal will support local sports club which is of great benefit to the community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Long-standing need for these facilities</a:t>
            </a:r>
          </a:p>
          <a:p>
            <a:endParaRPr lang="en-IE" dirty="0">
              <a:latin typeface="Arial" panose="020B0604020202020204" pitchFamily="34" charset="0"/>
              <a:cs typeface="Arial" panose="020B0604020202020204" pitchFamily="34" charset="0"/>
            </a:endParaRPr>
          </a:p>
          <a:p>
            <a:r>
              <a:rPr lang="en-IE" b="1" dirty="0">
                <a:latin typeface="Arial" panose="020B0604020202020204" pitchFamily="34" charset="0"/>
                <a:cs typeface="Arial" panose="020B0604020202020204" pitchFamily="34" charset="0"/>
              </a:rPr>
              <a:t>Recommendation:</a:t>
            </a:r>
          </a:p>
          <a:p>
            <a:r>
              <a:rPr lang="en-GB" dirty="0">
                <a:latin typeface="Arial" panose="020B0604020202020204" pitchFamily="34" charset="0"/>
                <a:cs typeface="Arial" panose="020B0604020202020204" pitchFamily="34" charset="0"/>
              </a:rPr>
              <a:t>It is recommended that, as the proposal is in conformity with proper planning and sustainable development, that the Council proceed with the Part 8 proposal for the Sports Changing Rooms Pavilion at </a:t>
            </a:r>
            <a:r>
              <a:rPr lang="en-GB" dirty="0" err="1">
                <a:latin typeface="Arial" panose="020B0604020202020204" pitchFamily="34" charset="0"/>
                <a:cs typeface="Arial" panose="020B0604020202020204" pitchFamily="34" charset="0"/>
              </a:rPr>
              <a:t>Kilnamanagh</a:t>
            </a:r>
            <a:r>
              <a:rPr lang="en-GB" dirty="0">
                <a:latin typeface="Arial" panose="020B0604020202020204" pitchFamily="34" charset="0"/>
                <a:cs typeface="Arial" panose="020B0604020202020204" pitchFamily="34" charset="0"/>
              </a:rPr>
              <a:t> Park, Tallaght, Dublin 24</a:t>
            </a:r>
            <a:endParaRPr lang="en-IE" dirty="0">
              <a:latin typeface="Arial" panose="020B0604020202020204" pitchFamily="34" charset="0"/>
              <a:cs typeface="Arial" panose="020B0604020202020204" pitchFamily="34" charset="0"/>
            </a:endParaRPr>
          </a:p>
          <a:p>
            <a:endParaRPr lang="en-IE" dirty="0"/>
          </a:p>
        </p:txBody>
      </p:sp>
    </p:spTree>
    <p:extLst>
      <p:ext uri="{BB962C8B-B14F-4D97-AF65-F5344CB8AC3E}">
        <p14:creationId xmlns:p14="http://schemas.microsoft.com/office/powerpoint/2010/main" val="1907842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93382"/>
            <a:ext cx="6317728" cy="564257"/>
          </a:xfrm>
          <a:prstGeom prst="rect">
            <a:avLst/>
          </a:prstGeom>
        </p:spPr>
        <p:txBody>
          <a:bodyPr vert="horz" wrap="square" lIns="0" tIns="12700" rIns="0" bIns="0" rtlCol="0">
            <a:spAutoFit/>
          </a:bodyPr>
          <a:lstStyle/>
          <a:p>
            <a:pPr marL="12700">
              <a:lnSpc>
                <a:spcPts val="4280"/>
              </a:lnSpc>
              <a:spcBef>
                <a:spcPts val="100"/>
              </a:spcBef>
            </a:pPr>
            <a:r>
              <a:rPr lang="en-IE" dirty="0"/>
              <a:t>Sean Walsh Park Proposal</a:t>
            </a:r>
            <a:endParaRPr spc="-20" dirty="0"/>
          </a:p>
        </p:txBody>
      </p:sp>
      <p:pic>
        <p:nvPicPr>
          <p:cNvPr id="17" name="Picture 5">
            <a:extLst>
              <a:ext uri="{FF2B5EF4-FFF2-40B4-BE49-F238E27FC236}">
                <a16:creationId xmlns:a16="http://schemas.microsoft.com/office/drawing/2014/main" id="{755084FA-5447-2408-F8DD-DDC2C25E67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7E6E27C-7659-A383-8C01-0365A6C4ADCD}"/>
              </a:ext>
            </a:extLst>
          </p:cNvPr>
          <p:cNvSpPr txBox="1"/>
          <p:nvPr/>
        </p:nvSpPr>
        <p:spPr>
          <a:xfrm>
            <a:off x="533400" y="1371600"/>
            <a:ext cx="7924800" cy="4247317"/>
          </a:xfrm>
          <a:prstGeom prst="rect">
            <a:avLst/>
          </a:prstGeom>
          <a:noFill/>
        </p:spPr>
        <p:txBody>
          <a:bodyPr wrap="square" rtlCol="0">
            <a:spAutoFit/>
          </a:bodyPr>
          <a:lstStyle/>
          <a:p>
            <a:r>
              <a:rPr lang="en-GB" dirty="0">
                <a:latin typeface="Arial" panose="020B0604020202020204" pitchFamily="34" charset="0"/>
                <a:ea typeface="Calibri" panose="020F0502020204030204" pitchFamily="34" charset="0"/>
                <a:cs typeface="Arial" panose="020B0604020202020204" pitchFamily="34" charset="0"/>
              </a:rPr>
              <a:t>A proposed Sports Changing Rooms Pavilion at Sean Walsh Park</a:t>
            </a:r>
          </a:p>
          <a:p>
            <a:endParaRPr lang="en-GB" dirty="0">
              <a:latin typeface="Arial" panose="020B0604020202020204" pitchFamily="34" charset="0"/>
              <a:ea typeface="Calibri" panose="020F0502020204030204" pitchFamily="34" charset="0"/>
              <a:cs typeface="Arial" panose="020B0604020202020204" pitchFamily="34" charset="0"/>
            </a:endParaRPr>
          </a:p>
          <a:p>
            <a:r>
              <a:rPr lang="en-GB" dirty="0">
                <a:latin typeface="Arial" panose="020B0604020202020204" pitchFamily="34" charset="0"/>
                <a:ea typeface="Calibri" panose="020F0502020204030204" pitchFamily="34" charset="0"/>
                <a:cs typeface="Arial" panose="020B0604020202020204" pitchFamily="34" charset="0"/>
              </a:rPr>
              <a:t>One single storey pavilion building consisting of:</a:t>
            </a:r>
          </a:p>
          <a:p>
            <a:endParaRPr lang="en-GB"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Two individual team changing rooms each with one WC area</a:t>
            </a:r>
          </a:p>
          <a:p>
            <a:pPr marL="285750" indent="-285750">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One storage area and plant room</a:t>
            </a:r>
          </a:p>
          <a:p>
            <a:pPr marL="285750" indent="-285750">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Ancillary landscaping works adjacent to the pavilion building  </a:t>
            </a:r>
          </a:p>
          <a:p>
            <a:pPr marL="285750" indent="-285750">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All associated ancillary works in adjacent areas including but not limited to foul &amp; surface water drainage and utility supplies</a:t>
            </a:r>
          </a:p>
          <a:p>
            <a:pPr marL="285750" indent="-285750">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CCTV</a:t>
            </a:r>
          </a:p>
          <a:p>
            <a:endParaRPr lang="en-GB" dirty="0">
              <a:latin typeface="Arial" panose="020B0604020202020204" pitchFamily="34" charset="0"/>
              <a:ea typeface="Calibri" panose="020F0502020204030204" pitchFamily="34" charset="0"/>
              <a:cs typeface="Arial" panose="020B0604020202020204" pitchFamily="34" charset="0"/>
            </a:endParaRPr>
          </a:p>
          <a:p>
            <a:r>
              <a:rPr lang="en-GB" dirty="0">
                <a:latin typeface="Arial" panose="020B0604020202020204" pitchFamily="34" charset="0"/>
                <a:ea typeface="Calibri" panose="020F0502020204030204" pitchFamily="34" charset="0"/>
                <a:cs typeface="Arial" panose="020B0604020202020204" pitchFamily="34" charset="0"/>
              </a:rPr>
              <a:t>Appropriate  Assessment  Screening  under  the  Habitats  Directive  (92/43/EEC) </a:t>
            </a:r>
          </a:p>
          <a:p>
            <a:r>
              <a:rPr lang="en-GB" dirty="0">
                <a:latin typeface="Arial" panose="020B0604020202020204" pitchFamily="34" charset="0"/>
                <a:ea typeface="Calibri" panose="020F0502020204030204" pitchFamily="34" charset="0"/>
                <a:cs typeface="Arial" panose="020B0604020202020204" pitchFamily="34" charset="0"/>
              </a:rPr>
              <a:t>Screening  for  Environmental  Impact  Assessment  (EIA) under  the  EIA  Directive  2014/52/EU.  </a:t>
            </a:r>
            <a:endParaRPr lang="en-IE"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0365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73E8F-F7EC-B736-2789-09CCA5C0106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EC2595C-C87C-3605-7AB5-92C32A900369}"/>
              </a:ext>
            </a:extLst>
          </p:cNvPr>
          <p:cNvSpPr txBox="1">
            <a:spLocks noGrp="1"/>
          </p:cNvSpPr>
          <p:nvPr>
            <p:ph type="title"/>
          </p:nvPr>
        </p:nvSpPr>
        <p:spPr>
          <a:xfrm>
            <a:off x="381000" y="393382"/>
            <a:ext cx="6019800" cy="564257"/>
          </a:xfrm>
          <a:prstGeom prst="rect">
            <a:avLst/>
          </a:prstGeom>
        </p:spPr>
        <p:txBody>
          <a:bodyPr vert="horz" wrap="square" lIns="0" tIns="12700" rIns="0" bIns="0" rtlCol="0">
            <a:spAutoFit/>
          </a:bodyPr>
          <a:lstStyle/>
          <a:p>
            <a:pPr marL="12700">
              <a:lnSpc>
                <a:spcPts val="4280"/>
              </a:lnSpc>
              <a:spcBef>
                <a:spcPts val="100"/>
              </a:spcBef>
            </a:pPr>
            <a:r>
              <a:rPr lang="en-IE" dirty="0"/>
              <a:t>Sean Walsh Park Location</a:t>
            </a:r>
            <a:endParaRPr spc="-20" dirty="0"/>
          </a:p>
        </p:txBody>
      </p:sp>
      <p:pic>
        <p:nvPicPr>
          <p:cNvPr id="17" name="Picture 5">
            <a:extLst>
              <a:ext uri="{FF2B5EF4-FFF2-40B4-BE49-F238E27FC236}">
                <a16:creationId xmlns:a16="http://schemas.microsoft.com/office/drawing/2014/main" id="{80E14D95-90C0-D989-49D2-A53F46521D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6705858-BDE3-CEC7-EA28-C865F9542E78}"/>
              </a:ext>
            </a:extLst>
          </p:cNvPr>
          <p:cNvPicPr>
            <a:picLocks noChangeAspect="1"/>
          </p:cNvPicPr>
          <p:nvPr/>
        </p:nvPicPr>
        <p:blipFill>
          <a:blip r:embed="rId3"/>
          <a:stretch>
            <a:fillRect/>
          </a:stretch>
        </p:blipFill>
        <p:spPr>
          <a:xfrm>
            <a:off x="914400" y="1162606"/>
            <a:ext cx="6555733" cy="4532788"/>
          </a:xfrm>
          <a:prstGeom prst="rect">
            <a:avLst/>
          </a:prstGeom>
        </p:spPr>
      </p:pic>
    </p:spTree>
    <p:extLst>
      <p:ext uri="{BB962C8B-B14F-4D97-AF65-F5344CB8AC3E}">
        <p14:creationId xmlns:p14="http://schemas.microsoft.com/office/powerpoint/2010/main" val="162494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AADBA-8009-7940-739E-23AA1A40CE0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11D73BE-6AFF-F986-C1D5-36639A41EC78}"/>
              </a:ext>
            </a:extLst>
          </p:cNvPr>
          <p:cNvSpPr txBox="1">
            <a:spLocks noGrp="1"/>
          </p:cNvSpPr>
          <p:nvPr>
            <p:ph type="title"/>
          </p:nvPr>
        </p:nvSpPr>
        <p:spPr>
          <a:xfrm>
            <a:off x="381000" y="393382"/>
            <a:ext cx="6317728" cy="564257"/>
          </a:xfrm>
          <a:prstGeom prst="rect">
            <a:avLst/>
          </a:prstGeom>
        </p:spPr>
        <p:txBody>
          <a:bodyPr vert="horz" wrap="square" lIns="0" tIns="12700" rIns="0" bIns="0" rtlCol="0">
            <a:spAutoFit/>
          </a:bodyPr>
          <a:lstStyle/>
          <a:p>
            <a:pPr marL="12700">
              <a:lnSpc>
                <a:spcPts val="4280"/>
              </a:lnSpc>
              <a:spcBef>
                <a:spcPts val="100"/>
              </a:spcBef>
            </a:pPr>
            <a:r>
              <a:rPr lang="en-IE" dirty="0"/>
              <a:t>Sean Walsh Park Process</a:t>
            </a:r>
            <a:endParaRPr spc="-20" dirty="0"/>
          </a:p>
        </p:txBody>
      </p:sp>
      <p:pic>
        <p:nvPicPr>
          <p:cNvPr id="17" name="Picture 5">
            <a:extLst>
              <a:ext uri="{FF2B5EF4-FFF2-40B4-BE49-F238E27FC236}">
                <a16:creationId xmlns:a16="http://schemas.microsoft.com/office/drawing/2014/main" id="{7EEC02ED-0324-2EF7-3793-18204C8431F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F274408-241F-82DA-7608-20D76B3BC833}"/>
              </a:ext>
            </a:extLst>
          </p:cNvPr>
          <p:cNvSpPr txBox="1"/>
          <p:nvPr/>
        </p:nvSpPr>
        <p:spPr>
          <a:xfrm>
            <a:off x="533400" y="1371600"/>
            <a:ext cx="7924800" cy="286232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Submissions:</a:t>
            </a:r>
          </a:p>
          <a:p>
            <a:r>
              <a:rPr lang="en-GB" dirty="0">
                <a:latin typeface="Arial" panose="020B0604020202020204" pitchFamily="34" charset="0"/>
                <a:cs typeface="Arial" panose="020B0604020202020204" pitchFamily="34" charset="0"/>
              </a:rPr>
              <a:t>0 submissions.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IE" dirty="0">
              <a:latin typeface="Arial" panose="020B0604020202020204" pitchFamily="34" charset="0"/>
              <a:cs typeface="Arial" panose="020B0604020202020204" pitchFamily="34" charset="0"/>
            </a:endParaRPr>
          </a:p>
          <a:p>
            <a:r>
              <a:rPr lang="en-IE" b="1" dirty="0">
                <a:latin typeface="Arial" panose="020B0604020202020204" pitchFamily="34" charset="0"/>
                <a:cs typeface="Arial" panose="020B0604020202020204" pitchFamily="34" charset="0"/>
              </a:rPr>
              <a:t>Recommendation:</a:t>
            </a:r>
          </a:p>
          <a:p>
            <a:r>
              <a:rPr lang="en-GB" dirty="0">
                <a:latin typeface="Arial" panose="020B0604020202020204" pitchFamily="34" charset="0"/>
                <a:cs typeface="Arial" panose="020B0604020202020204" pitchFamily="34" charset="0"/>
              </a:rPr>
              <a:t>It is recommended that, as the proposal is in conformity with proper planning and sustainable development, that the Council proceed with the Part 8 proposal for the Sports Changing Rooms Pavilion at Sean Walsh Park, Tallaght, Dublin 24</a:t>
            </a:r>
            <a:endParaRPr lang="en-I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8609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93382"/>
            <a:ext cx="6317728" cy="564257"/>
          </a:xfrm>
          <a:prstGeom prst="rect">
            <a:avLst/>
          </a:prstGeom>
        </p:spPr>
        <p:txBody>
          <a:bodyPr vert="horz" wrap="square" lIns="0" tIns="12700" rIns="0" bIns="0" rtlCol="0">
            <a:spAutoFit/>
          </a:bodyPr>
          <a:lstStyle/>
          <a:p>
            <a:pPr marL="12700">
              <a:lnSpc>
                <a:spcPts val="4280"/>
              </a:lnSpc>
              <a:spcBef>
                <a:spcPts val="100"/>
              </a:spcBef>
            </a:pPr>
            <a:r>
              <a:rPr lang="en-IE" dirty="0" err="1"/>
              <a:t>Kiltipper</a:t>
            </a:r>
            <a:r>
              <a:rPr lang="en-IE" dirty="0"/>
              <a:t> Park Proposal</a:t>
            </a:r>
            <a:endParaRPr spc="-20" dirty="0"/>
          </a:p>
        </p:txBody>
      </p:sp>
      <p:pic>
        <p:nvPicPr>
          <p:cNvPr id="17" name="Picture 5">
            <a:extLst>
              <a:ext uri="{FF2B5EF4-FFF2-40B4-BE49-F238E27FC236}">
                <a16:creationId xmlns:a16="http://schemas.microsoft.com/office/drawing/2014/main" id="{755084FA-5447-2408-F8DD-DDC2C25E67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7E6E27C-7659-A383-8C01-0365A6C4ADCD}"/>
              </a:ext>
            </a:extLst>
          </p:cNvPr>
          <p:cNvSpPr txBox="1"/>
          <p:nvPr/>
        </p:nvSpPr>
        <p:spPr>
          <a:xfrm>
            <a:off x="533400" y="1371600"/>
            <a:ext cx="7924800"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 proposed Sports Changing Rooms Pavilion at </a:t>
            </a:r>
            <a:r>
              <a:rPr lang="en-GB" dirty="0" err="1">
                <a:latin typeface="Arial" panose="020B0604020202020204" pitchFamily="34" charset="0"/>
                <a:cs typeface="Arial" panose="020B0604020202020204" pitchFamily="34" charset="0"/>
              </a:rPr>
              <a:t>Kiltipper</a:t>
            </a:r>
            <a:r>
              <a:rPr lang="en-GB" dirty="0">
                <a:latin typeface="Arial" panose="020B0604020202020204" pitchFamily="34" charset="0"/>
                <a:cs typeface="Arial" panose="020B0604020202020204" pitchFamily="34" charset="0"/>
              </a:rPr>
              <a:t> Park</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One single storey pavilion building consisting of:</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Two individual team changing rooms each with one WC area,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One storage facility and plant room</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Ancillary landscaping works adjacent to the pavilion building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All associated ancillary works in adjacent areas including but not limited to foul &amp; surface water drainage and utility supplies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CCTV</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Appropriate  Assessment  Screening  under  the  Habitats  Directive  (92/43/EEC) </a:t>
            </a:r>
          </a:p>
          <a:p>
            <a:r>
              <a:rPr lang="en-GB" dirty="0">
                <a:latin typeface="Arial" panose="020B0604020202020204" pitchFamily="34" charset="0"/>
                <a:cs typeface="Arial" panose="020B0604020202020204" pitchFamily="34" charset="0"/>
              </a:rPr>
              <a:t>Screening  for  Environmental  Impact  Assessment  (EIA) under  the  EIA  Directive  2014/52/EU.  </a:t>
            </a:r>
            <a:endParaRPr lang="en-I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6737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73E8F-F7EC-B736-2789-09CCA5C0106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EC2595C-C87C-3605-7AB5-92C32A900369}"/>
              </a:ext>
            </a:extLst>
          </p:cNvPr>
          <p:cNvSpPr txBox="1">
            <a:spLocks noGrp="1"/>
          </p:cNvSpPr>
          <p:nvPr>
            <p:ph type="title"/>
          </p:nvPr>
        </p:nvSpPr>
        <p:spPr>
          <a:xfrm>
            <a:off x="381000" y="393382"/>
            <a:ext cx="6019800" cy="564257"/>
          </a:xfrm>
          <a:prstGeom prst="rect">
            <a:avLst/>
          </a:prstGeom>
        </p:spPr>
        <p:txBody>
          <a:bodyPr vert="horz" wrap="square" lIns="0" tIns="12700" rIns="0" bIns="0" rtlCol="0">
            <a:spAutoFit/>
          </a:bodyPr>
          <a:lstStyle/>
          <a:p>
            <a:pPr marL="12700">
              <a:lnSpc>
                <a:spcPts val="4280"/>
              </a:lnSpc>
              <a:spcBef>
                <a:spcPts val="100"/>
              </a:spcBef>
            </a:pPr>
            <a:r>
              <a:rPr lang="en-IE" dirty="0" err="1"/>
              <a:t>Kiltipper</a:t>
            </a:r>
            <a:r>
              <a:rPr lang="en-IE" dirty="0"/>
              <a:t> Location</a:t>
            </a:r>
            <a:endParaRPr spc="-20" dirty="0"/>
          </a:p>
        </p:txBody>
      </p:sp>
      <p:pic>
        <p:nvPicPr>
          <p:cNvPr id="17" name="Picture 5">
            <a:extLst>
              <a:ext uri="{FF2B5EF4-FFF2-40B4-BE49-F238E27FC236}">
                <a16:creationId xmlns:a16="http://schemas.microsoft.com/office/drawing/2014/main" id="{80E14D95-90C0-D989-49D2-A53F46521D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5654D3DA-42AC-61F4-8716-355308932D90}"/>
              </a:ext>
            </a:extLst>
          </p:cNvPr>
          <p:cNvPicPr>
            <a:picLocks noChangeAspect="1"/>
          </p:cNvPicPr>
          <p:nvPr/>
        </p:nvPicPr>
        <p:blipFill>
          <a:blip r:embed="rId3"/>
          <a:stretch>
            <a:fillRect/>
          </a:stretch>
        </p:blipFill>
        <p:spPr>
          <a:xfrm>
            <a:off x="1371600" y="1524000"/>
            <a:ext cx="5264109" cy="4462555"/>
          </a:xfrm>
          <a:prstGeom prst="rect">
            <a:avLst/>
          </a:prstGeom>
        </p:spPr>
      </p:pic>
    </p:spTree>
    <p:extLst>
      <p:ext uri="{BB962C8B-B14F-4D97-AF65-F5344CB8AC3E}">
        <p14:creationId xmlns:p14="http://schemas.microsoft.com/office/powerpoint/2010/main" val="2110980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FC931-E042-4426-8AB4-353A44F3C6A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37F50F4-CA46-F843-9E0B-5A9636C6438E}"/>
              </a:ext>
            </a:extLst>
          </p:cNvPr>
          <p:cNvSpPr txBox="1">
            <a:spLocks noGrp="1"/>
          </p:cNvSpPr>
          <p:nvPr>
            <p:ph type="title"/>
          </p:nvPr>
        </p:nvSpPr>
        <p:spPr>
          <a:xfrm>
            <a:off x="381000" y="393382"/>
            <a:ext cx="6317728" cy="564257"/>
          </a:xfrm>
          <a:prstGeom prst="rect">
            <a:avLst/>
          </a:prstGeom>
        </p:spPr>
        <p:txBody>
          <a:bodyPr vert="horz" wrap="square" lIns="0" tIns="12700" rIns="0" bIns="0" rtlCol="0">
            <a:spAutoFit/>
          </a:bodyPr>
          <a:lstStyle/>
          <a:p>
            <a:pPr marL="12700">
              <a:lnSpc>
                <a:spcPts val="4280"/>
              </a:lnSpc>
              <a:spcBef>
                <a:spcPts val="100"/>
              </a:spcBef>
            </a:pPr>
            <a:r>
              <a:rPr lang="en-IE" dirty="0" err="1"/>
              <a:t>Kiltipper</a:t>
            </a:r>
            <a:r>
              <a:rPr lang="en-IE" dirty="0"/>
              <a:t> Process</a:t>
            </a:r>
            <a:endParaRPr spc="-20" dirty="0"/>
          </a:p>
        </p:txBody>
      </p:sp>
      <p:pic>
        <p:nvPicPr>
          <p:cNvPr id="17" name="Picture 5">
            <a:extLst>
              <a:ext uri="{FF2B5EF4-FFF2-40B4-BE49-F238E27FC236}">
                <a16:creationId xmlns:a16="http://schemas.microsoft.com/office/drawing/2014/main" id="{B4D70107-7492-7202-F9E1-934164AC5E0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57A9260-6988-E828-23B4-C845B21CA23A}"/>
              </a:ext>
            </a:extLst>
          </p:cNvPr>
          <p:cNvSpPr txBox="1"/>
          <p:nvPr/>
        </p:nvSpPr>
        <p:spPr>
          <a:xfrm>
            <a:off x="533400" y="1371600"/>
            <a:ext cx="7924800" cy="286232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Submissions:</a:t>
            </a:r>
          </a:p>
          <a:p>
            <a:r>
              <a:rPr lang="en-GB" dirty="0">
                <a:latin typeface="Arial" panose="020B0604020202020204" pitchFamily="34" charset="0"/>
                <a:cs typeface="Arial" panose="020B0604020202020204" pitchFamily="34" charset="0"/>
              </a:rPr>
              <a:t>0 submissions.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IE" dirty="0">
              <a:latin typeface="Arial" panose="020B0604020202020204" pitchFamily="34" charset="0"/>
              <a:cs typeface="Arial" panose="020B0604020202020204" pitchFamily="34" charset="0"/>
            </a:endParaRPr>
          </a:p>
          <a:p>
            <a:r>
              <a:rPr lang="en-IE" b="1" dirty="0">
                <a:latin typeface="Arial" panose="020B0604020202020204" pitchFamily="34" charset="0"/>
                <a:cs typeface="Arial" panose="020B0604020202020204" pitchFamily="34" charset="0"/>
              </a:rPr>
              <a:t>Recommendation:</a:t>
            </a:r>
          </a:p>
          <a:p>
            <a:r>
              <a:rPr lang="en-GB" dirty="0">
                <a:latin typeface="Arial" panose="020B0604020202020204" pitchFamily="34" charset="0"/>
                <a:cs typeface="Arial" panose="020B0604020202020204" pitchFamily="34" charset="0"/>
              </a:rPr>
              <a:t>It is recommended that, as the proposal is in conformity with proper planning and sustainable development, that the Council proceed with the Part 8 proposal for the Sports Changing Rooms Pavilion at </a:t>
            </a:r>
            <a:r>
              <a:rPr lang="en-GB" dirty="0" err="1">
                <a:latin typeface="Arial" panose="020B0604020202020204" pitchFamily="34" charset="0"/>
                <a:cs typeface="Arial" panose="020B0604020202020204" pitchFamily="34" charset="0"/>
              </a:rPr>
              <a:t>Kiltipper</a:t>
            </a:r>
            <a:r>
              <a:rPr lang="en-GB" dirty="0">
                <a:latin typeface="Arial" panose="020B0604020202020204" pitchFamily="34" charset="0"/>
                <a:cs typeface="Arial" panose="020B0604020202020204" pitchFamily="34" charset="0"/>
              </a:rPr>
              <a:t> Park, Tallaght, Dublin</a:t>
            </a:r>
            <a:endParaRPr lang="en-I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166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93382"/>
            <a:ext cx="6317728" cy="564257"/>
          </a:xfrm>
          <a:prstGeom prst="rect">
            <a:avLst/>
          </a:prstGeom>
        </p:spPr>
        <p:txBody>
          <a:bodyPr vert="horz" wrap="square" lIns="0" tIns="12700" rIns="0" bIns="0" rtlCol="0">
            <a:spAutoFit/>
          </a:bodyPr>
          <a:lstStyle/>
          <a:p>
            <a:pPr marL="12700">
              <a:lnSpc>
                <a:spcPts val="4280"/>
              </a:lnSpc>
              <a:spcBef>
                <a:spcPts val="100"/>
              </a:spcBef>
            </a:pPr>
            <a:r>
              <a:rPr lang="en-IE" dirty="0" err="1"/>
              <a:t>Collinstown</a:t>
            </a:r>
            <a:r>
              <a:rPr lang="en-IE" dirty="0"/>
              <a:t> Proposal</a:t>
            </a:r>
            <a:endParaRPr spc="-20" dirty="0"/>
          </a:p>
        </p:txBody>
      </p:sp>
      <p:pic>
        <p:nvPicPr>
          <p:cNvPr id="17" name="Picture 5">
            <a:extLst>
              <a:ext uri="{FF2B5EF4-FFF2-40B4-BE49-F238E27FC236}">
                <a16:creationId xmlns:a16="http://schemas.microsoft.com/office/drawing/2014/main" id="{755084FA-5447-2408-F8DD-DDC2C25E67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7E6E27C-7659-A383-8C01-0365A6C4ADCD}"/>
              </a:ext>
            </a:extLst>
          </p:cNvPr>
          <p:cNvSpPr txBox="1"/>
          <p:nvPr/>
        </p:nvSpPr>
        <p:spPr>
          <a:xfrm>
            <a:off x="533400" y="1371600"/>
            <a:ext cx="7924800" cy="3970318"/>
          </a:xfrm>
          <a:prstGeom prst="rect">
            <a:avLst/>
          </a:prstGeom>
          <a:noFill/>
        </p:spPr>
        <p:txBody>
          <a:bodyPr wrap="square" rtlCol="0">
            <a:spAutoFit/>
          </a:bodyPr>
          <a:lstStyle/>
          <a:p>
            <a:pPr algn="l"/>
            <a:r>
              <a:rPr lang="en-GB" b="0" i="0" dirty="0">
                <a:solidFill>
                  <a:srgbClr val="454545"/>
                </a:solidFill>
                <a:effectLst/>
                <a:latin typeface="Arial" panose="020B0604020202020204" pitchFamily="34" charset="0"/>
                <a:cs typeface="Arial" panose="020B0604020202020204" pitchFamily="34" charset="0"/>
              </a:rPr>
              <a:t>A proposed Sports Changing Rooms Pavilion at </a:t>
            </a:r>
            <a:r>
              <a:rPr lang="en-GB" b="0" i="0" dirty="0" err="1">
                <a:solidFill>
                  <a:srgbClr val="454545"/>
                </a:solidFill>
                <a:effectLst/>
                <a:latin typeface="Arial" panose="020B0604020202020204" pitchFamily="34" charset="0"/>
                <a:cs typeface="Arial" panose="020B0604020202020204" pitchFamily="34" charset="0"/>
              </a:rPr>
              <a:t>Collinstown</a:t>
            </a:r>
            <a:r>
              <a:rPr lang="en-GB" b="0" i="0" dirty="0">
                <a:solidFill>
                  <a:srgbClr val="454545"/>
                </a:solidFill>
                <a:effectLst/>
                <a:latin typeface="Arial" panose="020B0604020202020204" pitchFamily="34" charset="0"/>
                <a:cs typeface="Arial" panose="020B0604020202020204" pitchFamily="34" charset="0"/>
              </a:rPr>
              <a:t> Park:</a:t>
            </a:r>
          </a:p>
          <a:p>
            <a:pPr algn="l"/>
            <a:endParaRPr lang="en-GB" dirty="0">
              <a:solidFill>
                <a:srgbClr val="454545"/>
              </a:solidFill>
              <a:latin typeface="Arial" panose="020B0604020202020204" pitchFamily="34" charset="0"/>
              <a:cs typeface="Arial" panose="020B0604020202020204" pitchFamily="34" charset="0"/>
            </a:endParaRPr>
          </a:p>
          <a:p>
            <a:pPr algn="l"/>
            <a:r>
              <a:rPr lang="en-GB" b="0" i="0" dirty="0">
                <a:solidFill>
                  <a:srgbClr val="454545"/>
                </a:solidFill>
                <a:effectLst/>
                <a:latin typeface="Arial" panose="020B0604020202020204" pitchFamily="34" charset="0"/>
                <a:cs typeface="Arial" panose="020B0604020202020204" pitchFamily="34" charset="0"/>
              </a:rPr>
              <a:t>One single storey pavilion building consisting of:</a:t>
            </a:r>
          </a:p>
          <a:p>
            <a:pPr algn="l"/>
            <a:endParaRPr lang="en-GB" dirty="0">
              <a:solidFill>
                <a:srgbClr val="454545"/>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dirty="0">
                <a:solidFill>
                  <a:srgbClr val="454545"/>
                </a:solidFill>
                <a:latin typeface="Arial" panose="020B0604020202020204" pitchFamily="34" charset="0"/>
                <a:cs typeface="Arial" panose="020B0604020202020204" pitchFamily="34" charset="0"/>
              </a:rPr>
              <a:t>S</a:t>
            </a:r>
            <a:r>
              <a:rPr lang="en-GB" b="0" i="0" dirty="0">
                <a:solidFill>
                  <a:srgbClr val="454545"/>
                </a:solidFill>
                <a:effectLst/>
                <a:latin typeface="Arial" panose="020B0604020202020204" pitchFamily="34" charset="0"/>
                <a:cs typeface="Arial" panose="020B0604020202020204" pitchFamily="34" charset="0"/>
              </a:rPr>
              <a:t>ix individual team changing rooms each with one WC area</a:t>
            </a:r>
          </a:p>
          <a:p>
            <a:pPr marL="285750" indent="-285750" algn="l">
              <a:buFont typeface="Arial" panose="020B0604020202020204" pitchFamily="34" charset="0"/>
              <a:buChar char="•"/>
            </a:pPr>
            <a:r>
              <a:rPr lang="en-GB" b="0" i="0" dirty="0">
                <a:solidFill>
                  <a:srgbClr val="454545"/>
                </a:solidFill>
                <a:effectLst/>
                <a:latin typeface="Arial" panose="020B0604020202020204" pitchFamily="34" charset="0"/>
                <a:cs typeface="Arial" panose="020B0604020202020204" pitchFamily="34" charset="0"/>
              </a:rPr>
              <a:t>Storage area and </a:t>
            </a:r>
            <a:r>
              <a:rPr lang="en-GB" dirty="0">
                <a:solidFill>
                  <a:srgbClr val="454545"/>
                </a:solidFill>
                <a:latin typeface="Arial" panose="020B0604020202020204" pitchFamily="34" charset="0"/>
                <a:cs typeface="Arial" panose="020B0604020202020204" pitchFamily="34" charset="0"/>
              </a:rPr>
              <a:t>p</a:t>
            </a:r>
            <a:r>
              <a:rPr lang="en-GB" b="0" i="0" dirty="0">
                <a:solidFill>
                  <a:srgbClr val="454545"/>
                </a:solidFill>
                <a:effectLst/>
                <a:latin typeface="Arial" panose="020B0604020202020204" pitchFamily="34" charset="0"/>
                <a:cs typeface="Arial" panose="020B0604020202020204" pitchFamily="34" charset="0"/>
              </a:rPr>
              <a:t>lant room. </a:t>
            </a:r>
          </a:p>
          <a:p>
            <a:pPr marL="285750" indent="-285750" algn="l">
              <a:buFont typeface="Arial" panose="020B0604020202020204" pitchFamily="34" charset="0"/>
              <a:buChar char="•"/>
            </a:pPr>
            <a:r>
              <a:rPr lang="en-GB" b="0" i="0" dirty="0">
                <a:solidFill>
                  <a:srgbClr val="454545"/>
                </a:solidFill>
                <a:effectLst/>
                <a:latin typeface="Arial" panose="020B0604020202020204" pitchFamily="34" charset="0"/>
                <a:cs typeface="Arial" panose="020B0604020202020204" pitchFamily="34" charset="0"/>
              </a:rPr>
              <a:t>Ancillary landscaping works adjacent to the  pavilion building</a:t>
            </a:r>
          </a:p>
          <a:p>
            <a:pPr marL="285750" indent="-285750" algn="l">
              <a:buFont typeface="Arial" panose="020B0604020202020204" pitchFamily="34" charset="0"/>
              <a:buChar char="•"/>
            </a:pPr>
            <a:r>
              <a:rPr lang="en-GB" b="0" i="0" dirty="0">
                <a:solidFill>
                  <a:srgbClr val="454545"/>
                </a:solidFill>
                <a:effectLst/>
                <a:latin typeface="Arial" panose="020B0604020202020204" pitchFamily="34" charset="0"/>
                <a:cs typeface="Arial" panose="020B0604020202020204" pitchFamily="34" charset="0"/>
              </a:rPr>
              <a:t>All associated ancillary works in adjacent areas including but not   limited to foul &amp; surface water drainage and utility supplies</a:t>
            </a:r>
          </a:p>
          <a:p>
            <a:pPr marL="285750" indent="-285750" algn="l">
              <a:buFont typeface="Arial" panose="020B0604020202020204" pitchFamily="34" charset="0"/>
              <a:buChar char="•"/>
            </a:pPr>
            <a:r>
              <a:rPr lang="en-GB" b="0" i="0" dirty="0">
                <a:solidFill>
                  <a:srgbClr val="454545"/>
                </a:solidFill>
                <a:effectLst/>
                <a:latin typeface="Arial" panose="020B0604020202020204" pitchFamily="34" charset="0"/>
                <a:cs typeface="Arial" panose="020B0604020202020204" pitchFamily="34" charset="0"/>
              </a:rPr>
              <a:t>CCTV</a:t>
            </a:r>
            <a:endParaRPr lang="en-GB" dirty="0">
              <a:solidFill>
                <a:srgbClr val="454545"/>
              </a:solidFill>
              <a:latin typeface="Arial" panose="020B0604020202020204" pitchFamily="34" charset="0"/>
              <a:cs typeface="Arial" panose="020B0604020202020204" pitchFamily="34" charset="0"/>
            </a:endParaRPr>
          </a:p>
          <a:p>
            <a:pPr algn="l"/>
            <a:endParaRPr lang="en-GB" b="0" i="0" dirty="0">
              <a:solidFill>
                <a:srgbClr val="454545"/>
              </a:solidFill>
              <a:effectLst/>
              <a:latin typeface="Arial" panose="020B0604020202020204" pitchFamily="34" charset="0"/>
              <a:cs typeface="Arial" panose="020B0604020202020204" pitchFamily="34" charset="0"/>
            </a:endParaRPr>
          </a:p>
          <a:p>
            <a:pPr algn="l"/>
            <a:r>
              <a:rPr lang="en-GB" b="0" i="0" dirty="0">
                <a:solidFill>
                  <a:srgbClr val="454545"/>
                </a:solidFill>
                <a:effectLst/>
                <a:latin typeface="Arial" panose="020B0604020202020204" pitchFamily="34" charset="0"/>
                <a:cs typeface="Arial" panose="020B0604020202020204" pitchFamily="34" charset="0"/>
              </a:rPr>
              <a:t>The proposal has undergone Appropriate Assessment Screening under the Habitats Directive (92/43/EEC) and screening for Environmental Impact Assessment (EIA) under the EIA Directive 2014/52/EU.</a:t>
            </a:r>
          </a:p>
        </p:txBody>
      </p:sp>
    </p:spTree>
    <p:extLst>
      <p:ext uri="{BB962C8B-B14F-4D97-AF65-F5344CB8AC3E}">
        <p14:creationId xmlns:p14="http://schemas.microsoft.com/office/powerpoint/2010/main" val="1519190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93382"/>
            <a:ext cx="6019800" cy="564257"/>
          </a:xfrm>
          <a:prstGeom prst="rect">
            <a:avLst/>
          </a:prstGeom>
        </p:spPr>
        <p:txBody>
          <a:bodyPr vert="horz" wrap="square" lIns="0" tIns="12700" rIns="0" bIns="0" rtlCol="0">
            <a:spAutoFit/>
          </a:bodyPr>
          <a:lstStyle/>
          <a:p>
            <a:pPr marL="12700">
              <a:lnSpc>
                <a:spcPts val="4280"/>
              </a:lnSpc>
              <a:spcBef>
                <a:spcPts val="100"/>
              </a:spcBef>
            </a:pPr>
            <a:r>
              <a:rPr lang="en-IE" dirty="0" err="1"/>
              <a:t>Collinstown</a:t>
            </a:r>
            <a:r>
              <a:rPr lang="en-IE" dirty="0"/>
              <a:t> location</a:t>
            </a:r>
            <a:endParaRPr spc="-20" dirty="0"/>
          </a:p>
        </p:txBody>
      </p:sp>
      <p:pic>
        <p:nvPicPr>
          <p:cNvPr id="17" name="Picture 5">
            <a:extLst>
              <a:ext uri="{FF2B5EF4-FFF2-40B4-BE49-F238E27FC236}">
                <a16:creationId xmlns:a16="http://schemas.microsoft.com/office/drawing/2014/main" id="{755084FA-5447-2408-F8DD-DDC2C25E67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FE031EB-EE52-6AB3-2DAE-86F933FDF1F3}"/>
              </a:ext>
            </a:extLst>
          </p:cNvPr>
          <p:cNvPicPr>
            <a:picLocks noChangeAspect="1"/>
          </p:cNvPicPr>
          <p:nvPr/>
        </p:nvPicPr>
        <p:blipFill>
          <a:blip r:embed="rId3"/>
          <a:stretch>
            <a:fillRect/>
          </a:stretch>
        </p:blipFill>
        <p:spPr>
          <a:xfrm>
            <a:off x="685800" y="1105015"/>
            <a:ext cx="6802329" cy="4688748"/>
          </a:xfrm>
          <a:prstGeom prst="rect">
            <a:avLst/>
          </a:prstGeom>
        </p:spPr>
      </p:pic>
    </p:spTree>
    <p:extLst>
      <p:ext uri="{BB962C8B-B14F-4D97-AF65-F5344CB8AC3E}">
        <p14:creationId xmlns:p14="http://schemas.microsoft.com/office/powerpoint/2010/main" val="254488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75765-A0D6-F8AE-03CD-9024B31E8CC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5B5B4A4-461F-1A3D-FE74-01D504F4A011}"/>
              </a:ext>
            </a:extLst>
          </p:cNvPr>
          <p:cNvSpPr txBox="1">
            <a:spLocks noGrp="1"/>
          </p:cNvSpPr>
          <p:nvPr>
            <p:ph type="title"/>
          </p:nvPr>
        </p:nvSpPr>
        <p:spPr>
          <a:xfrm>
            <a:off x="381000" y="393382"/>
            <a:ext cx="6317728" cy="564257"/>
          </a:xfrm>
          <a:prstGeom prst="rect">
            <a:avLst/>
          </a:prstGeom>
        </p:spPr>
        <p:txBody>
          <a:bodyPr vert="horz" wrap="square" lIns="0" tIns="12700" rIns="0" bIns="0" rtlCol="0">
            <a:spAutoFit/>
          </a:bodyPr>
          <a:lstStyle/>
          <a:p>
            <a:pPr marL="12700">
              <a:lnSpc>
                <a:spcPts val="4280"/>
              </a:lnSpc>
              <a:spcBef>
                <a:spcPts val="100"/>
              </a:spcBef>
            </a:pPr>
            <a:r>
              <a:rPr lang="en-IE" dirty="0" err="1"/>
              <a:t>Collinstown</a:t>
            </a:r>
            <a:r>
              <a:rPr lang="en-IE" dirty="0"/>
              <a:t> Process</a:t>
            </a:r>
            <a:endParaRPr spc="-20" dirty="0"/>
          </a:p>
        </p:txBody>
      </p:sp>
      <p:pic>
        <p:nvPicPr>
          <p:cNvPr id="17" name="Picture 5">
            <a:extLst>
              <a:ext uri="{FF2B5EF4-FFF2-40B4-BE49-F238E27FC236}">
                <a16:creationId xmlns:a16="http://schemas.microsoft.com/office/drawing/2014/main" id="{D275FF98-D0F9-2FB9-D2CF-507C990EB3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8C82EE0-29CF-3387-CF0A-1B3B4A733041}"/>
              </a:ext>
            </a:extLst>
          </p:cNvPr>
          <p:cNvSpPr txBox="1"/>
          <p:nvPr/>
        </p:nvSpPr>
        <p:spPr>
          <a:xfrm>
            <a:off x="533400" y="1371600"/>
            <a:ext cx="7924800" cy="2585323"/>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Submissions:</a:t>
            </a:r>
          </a:p>
          <a:p>
            <a:r>
              <a:rPr lang="en-GB" dirty="0">
                <a:latin typeface="Arial" panose="020B0604020202020204" pitchFamily="34" charset="0"/>
                <a:cs typeface="Arial" panose="020B0604020202020204" pitchFamily="34" charset="0"/>
              </a:rPr>
              <a:t>0 submissions.</a:t>
            </a:r>
          </a:p>
          <a:p>
            <a:endParaRPr lang="en-GB" dirty="0">
              <a:latin typeface="Arial" panose="020B0604020202020204" pitchFamily="34" charset="0"/>
              <a:cs typeface="Arial" panose="020B0604020202020204" pitchFamily="34" charset="0"/>
            </a:endParaRPr>
          </a:p>
          <a:p>
            <a:endParaRPr lang="en-IE" dirty="0">
              <a:latin typeface="Arial" panose="020B0604020202020204" pitchFamily="34" charset="0"/>
              <a:cs typeface="Arial" panose="020B0604020202020204" pitchFamily="34" charset="0"/>
            </a:endParaRPr>
          </a:p>
          <a:p>
            <a:r>
              <a:rPr lang="en-IE" b="1" dirty="0">
                <a:latin typeface="Arial" panose="020B0604020202020204" pitchFamily="34" charset="0"/>
                <a:cs typeface="Arial" panose="020B0604020202020204" pitchFamily="34" charset="0"/>
              </a:rPr>
              <a:t>Recommendation:</a:t>
            </a:r>
          </a:p>
          <a:p>
            <a:r>
              <a:rPr lang="en-GB" dirty="0">
                <a:latin typeface="Arial" panose="020B0604020202020204" pitchFamily="34" charset="0"/>
                <a:cs typeface="Arial" panose="020B0604020202020204" pitchFamily="34" charset="0"/>
              </a:rPr>
              <a:t>It is recommended that, as the proposal is in conformity with proper planning and sustainable development, that the Council proceed with the Part 8 proposal for the Sports Changing Rooms Pavilion at </a:t>
            </a:r>
            <a:r>
              <a:rPr lang="en-GB" dirty="0" err="1">
                <a:latin typeface="Arial" panose="020B0604020202020204" pitchFamily="34" charset="0"/>
                <a:cs typeface="Arial" panose="020B0604020202020204" pitchFamily="34" charset="0"/>
              </a:rPr>
              <a:t>Collinstown</a:t>
            </a:r>
            <a:r>
              <a:rPr lang="en-GB" dirty="0">
                <a:latin typeface="Arial" panose="020B0604020202020204" pitchFamily="34" charset="0"/>
                <a:cs typeface="Arial" panose="020B0604020202020204" pitchFamily="34" charset="0"/>
              </a:rPr>
              <a:t> Park, Clondalkin, Dublin 22</a:t>
            </a:r>
            <a:endParaRPr lang="en-I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4398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4904" y="152400"/>
            <a:ext cx="6019800" cy="1674817"/>
          </a:xfrm>
          <a:prstGeom prst="rect">
            <a:avLst/>
          </a:prstGeom>
        </p:spPr>
        <p:txBody>
          <a:bodyPr vert="horz" wrap="square" lIns="0" tIns="12700" rIns="0" bIns="0" rtlCol="0">
            <a:spAutoFit/>
          </a:bodyPr>
          <a:lstStyle/>
          <a:p>
            <a:pPr marL="12700">
              <a:lnSpc>
                <a:spcPts val="4280"/>
              </a:lnSpc>
              <a:spcBef>
                <a:spcPts val="100"/>
              </a:spcBef>
            </a:pPr>
            <a:r>
              <a:rPr lang="en-IE" dirty="0"/>
              <a:t>Programme Review </a:t>
            </a:r>
            <a:r>
              <a:rPr kumimoji="0" lang="en-US" sz="3600" b="0" i="0" u="none" strike="noStrike" kern="0" cap="none" spc="0" normalizeH="0" baseline="0" noProof="0" dirty="0">
                <a:ln>
                  <a:noFill/>
                </a:ln>
                <a:solidFill>
                  <a:srgbClr val="4C6072"/>
                </a:solidFill>
                <a:effectLst/>
                <a:uLnTx/>
                <a:uFillTx/>
                <a:latin typeface="Abadi" panose="020B0604020104020204" pitchFamily="34" charset="0"/>
                <a:cs typeface="Arial"/>
              </a:rPr>
              <a:t>proposed locations:</a:t>
            </a:r>
            <a:br>
              <a:rPr kumimoji="0" lang="en-US" sz="3600" b="0" i="0" u="none" strike="noStrike" kern="0" cap="none" spc="0" normalizeH="0" baseline="0" noProof="0" dirty="0">
                <a:ln>
                  <a:noFill/>
                </a:ln>
                <a:solidFill>
                  <a:srgbClr val="4C6072"/>
                </a:solidFill>
                <a:effectLst/>
                <a:uLnTx/>
                <a:uFillTx/>
                <a:latin typeface="Abadi" panose="020B0604020104020204" pitchFamily="34" charset="0"/>
                <a:cs typeface="Arial"/>
              </a:rPr>
            </a:br>
            <a:r>
              <a:rPr kumimoji="0" lang="en-US" sz="3600" b="0" i="0" u="none" strike="noStrike" kern="0" cap="none" spc="0" normalizeH="0" baseline="0" noProof="0" dirty="0">
                <a:ln>
                  <a:noFill/>
                </a:ln>
                <a:solidFill>
                  <a:srgbClr val="4C6072"/>
                </a:solidFill>
                <a:effectLst/>
                <a:uLnTx/>
                <a:uFillTx/>
                <a:latin typeface="Abadi" panose="020B0604020104020204" pitchFamily="34" charset="0"/>
                <a:cs typeface="Arial"/>
              </a:rPr>
              <a:t> </a:t>
            </a:r>
            <a:endParaRPr spc="-20" dirty="0"/>
          </a:p>
        </p:txBody>
      </p:sp>
      <p:sp>
        <p:nvSpPr>
          <p:cNvPr id="3" name="object 3"/>
          <p:cNvSpPr txBox="1"/>
          <p:nvPr/>
        </p:nvSpPr>
        <p:spPr>
          <a:xfrm>
            <a:off x="381000" y="1306945"/>
            <a:ext cx="8001000" cy="5106525"/>
          </a:xfrm>
          <a:prstGeom prst="rect">
            <a:avLst/>
          </a:prstGeom>
        </p:spPr>
        <p:txBody>
          <a:bodyPr vert="horz" wrap="square" lIns="0" tIns="58419" rIns="0" bIns="0" rtlCol="0">
            <a:spAutoFit/>
          </a:bodyPr>
          <a:lstStyle/>
          <a:p>
            <a:r>
              <a:rPr lang="en-IE" sz="1800" kern="100" dirty="0">
                <a:effectLst/>
                <a:latin typeface="Arial" panose="020B0604020202020204" pitchFamily="34" charset="0"/>
                <a:ea typeface="Aptos" panose="020B0004020202020204" pitchFamily="34" charset="0"/>
                <a:cs typeface="Arial" panose="020B0604020202020204" pitchFamily="34" charset="0"/>
              </a:rPr>
              <a:t> </a:t>
            </a:r>
          </a:p>
          <a:p>
            <a:pPr marL="342900" lvl="0" indent="-342900">
              <a:buFont typeface="+mj-lt"/>
              <a:buAutoNum type="arabicPeriod"/>
            </a:pPr>
            <a:r>
              <a:rPr lang="en-IE" sz="1800" kern="100" dirty="0" err="1">
                <a:effectLst/>
                <a:latin typeface="Arial" panose="020B0604020202020204" pitchFamily="34" charset="0"/>
                <a:ea typeface="Aptos" panose="020B0004020202020204" pitchFamily="34" charset="0"/>
                <a:cs typeface="Arial" panose="020B0604020202020204" pitchFamily="34" charset="0"/>
              </a:rPr>
              <a:t>Griffeen</a:t>
            </a:r>
            <a:r>
              <a:rPr lang="en-IE" sz="1800" kern="100" dirty="0">
                <a:effectLst/>
                <a:latin typeface="Arial" panose="020B0604020202020204" pitchFamily="34" charset="0"/>
                <a:ea typeface="Aptos" panose="020B0004020202020204" pitchFamily="34" charset="0"/>
                <a:cs typeface="Arial" panose="020B0604020202020204" pitchFamily="34" charset="0"/>
              </a:rPr>
              <a:t> Valley Park (Part 8 in place).  </a:t>
            </a:r>
          </a:p>
          <a:p>
            <a:pPr marL="342900" lvl="0" indent="-342900">
              <a:buFont typeface="+mj-lt"/>
              <a:buAutoNum type="arabicPeriod"/>
            </a:pPr>
            <a:r>
              <a:rPr lang="en-IE" sz="1800" kern="100" dirty="0" err="1">
                <a:effectLst/>
                <a:latin typeface="Arial" panose="020B0604020202020204" pitchFamily="34" charset="0"/>
                <a:ea typeface="Aptos" panose="020B0004020202020204" pitchFamily="34" charset="0"/>
                <a:cs typeface="Arial" panose="020B0604020202020204" pitchFamily="34" charset="0"/>
              </a:rPr>
              <a:t>Corkagh</a:t>
            </a:r>
            <a:r>
              <a:rPr lang="en-IE" sz="1800" kern="100" dirty="0">
                <a:effectLst/>
                <a:latin typeface="Arial" panose="020B0604020202020204" pitchFamily="34" charset="0"/>
                <a:ea typeface="Aptos" panose="020B0004020202020204" pitchFamily="34" charset="0"/>
                <a:cs typeface="Arial" panose="020B0604020202020204" pitchFamily="34" charset="0"/>
              </a:rPr>
              <a:t> Park ORR (Part 8 in place).</a:t>
            </a:r>
          </a:p>
          <a:p>
            <a:pPr marL="342900" lvl="0" indent="-342900">
              <a:buFont typeface="+mj-lt"/>
              <a:buAutoNum type="arabicPeriod"/>
            </a:pPr>
            <a:r>
              <a:rPr lang="en-IE" sz="1800" kern="100" dirty="0">
                <a:effectLst/>
                <a:latin typeface="Arial" panose="020B0604020202020204" pitchFamily="34" charset="0"/>
                <a:ea typeface="Aptos" panose="020B0004020202020204" pitchFamily="34" charset="0"/>
                <a:cs typeface="Arial" panose="020B0604020202020204" pitchFamily="34" charset="0"/>
              </a:rPr>
              <a:t>Dodder Valley Mt Carmel (Part 8 in place).</a:t>
            </a:r>
          </a:p>
          <a:p>
            <a:pPr marL="342900" lvl="0" indent="-342900">
              <a:buFont typeface="+mj-lt"/>
              <a:buAutoNum type="arabicPeriod"/>
            </a:pPr>
            <a:endParaRPr lang="en-IE" b="1" kern="100" dirty="0">
              <a:latin typeface="Arial" panose="020B0604020202020204" pitchFamily="34" charset="0"/>
              <a:ea typeface="Aptos" panose="020B0004020202020204" pitchFamily="34" charset="0"/>
              <a:cs typeface="Arial" panose="020B0604020202020204" pitchFamily="34" charset="0"/>
            </a:endParaRPr>
          </a:p>
          <a:p>
            <a:pPr marL="342900" lvl="0" indent="-342900">
              <a:buFont typeface="+mj-lt"/>
              <a:buAutoNum type="arabicPeriod"/>
            </a:pPr>
            <a:r>
              <a:rPr lang="en-IE" sz="1800" b="1" kern="100" dirty="0" err="1">
                <a:effectLst/>
                <a:latin typeface="Arial" panose="020B0604020202020204" pitchFamily="34" charset="0"/>
                <a:ea typeface="Aptos" panose="020B0004020202020204" pitchFamily="34" charset="0"/>
                <a:cs typeface="Arial" panose="020B0604020202020204" pitchFamily="34" charset="0"/>
              </a:rPr>
              <a:t>Kilnamanagh</a:t>
            </a:r>
            <a:r>
              <a:rPr lang="en-IE" sz="1800" b="1" kern="100" dirty="0">
                <a:effectLst/>
                <a:latin typeface="Arial" panose="020B0604020202020204" pitchFamily="34" charset="0"/>
                <a:ea typeface="Aptos" panose="020B0004020202020204" pitchFamily="34" charset="0"/>
                <a:cs typeface="Arial" panose="020B0604020202020204" pitchFamily="34" charset="0"/>
              </a:rPr>
              <a:t> open space </a:t>
            </a:r>
            <a:endParaRPr lang="en-IE"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mj-lt"/>
              <a:buAutoNum type="arabicPeriod"/>
            </a:pPr>
            <a:r>
              <a:rPr lang="en-IE" sz="1800" b="1" kern="100" dirty="0">
                <a:effectLst/>
                <a:latin typeface="Arial" panose="020B0604020202020204" pitchFamily="34" charset="0"/>
                <a:ea typeface="Aptos" panose="020B0004020202020204" pitchFamily="34" charset="0"/>
                <a:cs typeface="Arial" panose="020B0604020202020204" pitchFamily="34" charset="0"/>
              </a:rPr>
              <a:t>Sean Walsh Park Artificial Grass Pitch</a:t>
            </a:r>
            <a:endParaRPr lang="en-IE"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mj-lt"/>
              <a:buAutoNum type="arabicPeriod"/>
            </a:pPr>
            <a:r>
              <a:rPr lang="en-IE" sz="1800" b="1" kern="100" dirty="0" err="1">
                <a:effectLst/>
                <a:latin typeface="Arial" panose="020B0604020202020204" pitchFamily="34" charset="0"/>
                <a:ea typeface="Aptos" panose="020B0004020202020204" pitchFamily="34" charset="0"/>
                <a:cs typeface="Arial" panose="020B0604020202020204" pitchFamily="34" charset="0"/>
              </a:rPr>
              <a:t>Kiltipper</a:t>
            </a:r>
            <a:r>
              <a:rPr lang="en-IE" sz="1800" b="1" kern="100" dirty="0">
                <a:effectLst/>
                <a:latin typeface="Arial" panose="020B0604020202020204" pitchFamily="34" charset="0"/>
                <a:ea typeface="Aptos" panose="020B0004020202020204" pitchFamily="34" charset="0"/>
                <a:cs typeface="Arial" panose="020B0604020202020204" pitchFamily="34" charset="0"/>
              </a:rPr>
              <a:t> Park</a:t>
            </a:r>
            <a:endParaRPr lang="en-IE"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mj-lt"/>
              <a:buAutoNum type="arabicPeriod"/>
            </a:pPr>
            <a:r>
              <a:rPr lang="en-IE" sz="1800" b="1" kern="100" dirty="0" err="1">
                <a:effectLst/>
                <a:latin typeface="Arial" panose="020B0604020202020204" pitchFamily="34" charset="0"/>
                <a:ea typeface="Aptos" panose="020B0004020202020204" pitchFamily="34" charset="0"/>
                <a:cs typeface="Arial" panose="020B0604020202020204" pitchFamily="34" charset="0"/>
              </a:rPr>
              <a:t>Collinstown</a:t>
            </a:r>
            <a:r>
              <a:rPr lang="en-IE" sz="1800" b="1" kern="100" dirty="0">
                <a:effectLst/>
                <a:latin typeface="Arial" panose="020B0604020202020204" pitchFamily="34" charset="0"/>
                <a:ea typeface="Aptos" panose="020B0004020202020204" pitchFamily="34" charset="0"/>
                <a:cs typeface="Arial" panose="020B0604020202020204" pitchFamily="34" charset="0"/>
              </a:rPr>
              <a:t> Park</a:t>
            </a:r>
            <a:endParaRPr lang="en-IE"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mj-lt"/>
              <a:buAutoNum type="arabicPeriod"/>
            </a:pPr>
            <a:r>
              <a:rPr lang="en-IE" sz="1800" b="1" kern="100" dirty="0" err="1">
                <a:effectLst/>
                <a:latin typeface="Arial" panose="020B0604020202020204" pitchFamily="34" charset="0"/>
                <a:ea typeface="Aptos" panose="020B0004020202020204" pitchFamily="34" charset="0"/>
                <a:cs typeface="Arial" panose="020B0604020202020204" pitchFamily="34" charset="0"/>
              </a:rPr>
              <a:t>Griffeen</a:t>
            </a:r>
            <a:r>
              <a:rPr lang="en-IE" sz="1800" b="1" kern="100" dirty="0">
                <a:effectLst/>
                <a:latin typeface="Arial" panose="020B0604020202020204" pitchFamily="34" charset="0"/>
                <a:ea typeface="Aptos" panose="020B0004020202020204" pitchFamily="34" charset="0"/>
                <a:cs typeface="Arial" panose="020B0604020202020204" pitchFamily="34" charset="0"/>
              </a:rPr>
              <a:t> Valley Arthur Griffith Park</a:t>
            </a:r>
            <a:endParaRPr lang="en-IE"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mj-lt"/>
              <a:buAutoNum type="arabicPeriod"/>
            </a:pPr>
            <a:r>
              <a:rPr lang="en-IE" sz="1800" b="1" kern="100" dirty="0" err="1">
                <a:effectLst/>
                <a:latin typeface="Arial" panose="020B0604020202020204" pitchFamily="34" charset="0"/>
                <a:ea typeface="Aptos" panose="020B0004020202020204" pitchFamily="34" charset="0"/>
                <a:cs typeface="Arial" panose="020B0604020202020204" pitchFamily="34" charset="0"/>
              </a:rPr>
              <a:t>Willsbrook</a:t>
            </a:r>
            <a:r>
              <a:rPr lang="en-IE" sz="1800" b="1" kern="100" dirty="0">
                <a:effectLst/>
                <a:latin typeface="Arial" panose="020B0604020202020204" pitchFamily="34" charset="0"/>
                <a:ea typeface="Aptos" panose="020B0004020202020204" pitchFamily="34" charset="0"/>
                <a:cs typeface="Arial" panose="020B0604020202020204" pitchFamily="34" charset="0"/>
              </a:rPr>
              <a:t> Park</a:t>
            </a:r>
            <a:endParaRPr lang="en-IE" b="1" kern="100" dirty="0">
              <a:latin typeface="Arial" panose="020B0604020202020204" pitchFamily="34" charset="0"/>
              <a:ea typeface="Aptos" panose="020B0004020202020204" pitchFamily="34" charset="0"/>
              <a:cs typeface="Arial" panose="020B0604020202020204" pitchFamily="34" charset="0"/>
            </a:endParaRPr>
          </a:p>
          <a:p>
            <a:pPr marL="342900" lvl="0" indent="-342900">
              <a:buFont typeface="+mj-lt"/>
              <a:buAutoNum type="arabicPeriod"/>
            </a:pPr>
            <a:endParaRPr lang="en-IE" sz="1800" b="1"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mj-lt"/>
              <a:buAutoNum type="arabicPeriod"/>
            </a:pPr>
            <a:r>
              <a:rPr lang="en-IE" kern="100" dirty="0">
                <a:latin typeface="Arial" panose="020B0604020202020204" pitchFamily="34" charset="0"/>
                <a:ea typeface="Aptos" panose="020B0004020202020204" pitchFamily="34" charset="0"/>
                <a:cs typeface="Arial" panose="020B0604020202020204" pitchFamily="34" charset="0"/>
              </a:rPr>
              <a:t>Ty</a:t>
            </a:r>
            <a:r>
              <a:rPr lang="en-IE" sz="1800" kern="100" dirty="0">
                <a:effectLst/>
                <a:latin typeface="Arial" panose="020B0604020202020204" pitchFamily="34" charset="0"/>
                <a:ea typeface="Aptos" panose="020B0004020202020204" pitchFamily="34" charset="0"/>
                <a:cs typeface="Arial" panose="020B0604020202020204" pitchFamily="34" charset="0"/>
              </a:rPr>
              <a:t>mon Park South (Part 8 still under consultation and to be presented at December 2024 Council meeting)</a:t>
            </a:r>
          </a:p>
          <a:p>
            <a:pPr marL="342900" lvl="0" indent="-342900">
              <a:buFont typeface="+mj-lt"/>
              <a:buAutoNum type="arabicPeriod"/>
            </a:pPr>
            <a:endParaRPr lang="en-IE" kern="100" dirty="0">
              <a:latin typeface="Arial" panose="020B0604020202020204" pitchFamily="34" charset="0"/>
              <a:ea typeface="Aptos" panose="020B0004020202020204" pitchFamily="34" charset="0"/>
              <a:cs typeface="Arial" panose="020B0604020202020204" pitchFamily="34" charset="0"/>
            </a:endParaRPr>
          </a:p>
          <a:p>
            <a:pPr lvl="0"/>
            <a:r>
              <a:rPr lang="en-IE" sz="1800" kern="100" dirty="0">
                <a:effectLst/>
                <a:latin typeface="Arial" panose="020B0604020202020204" pitchFamily="34" charset="0"/>
                <a:ea typeface="Aptos" panose="020B0004020202020204" pitchFamily="34" charset="0"/>
                <a:cs typeface="Arial" panose="020B0604020202020204" pitchFamily="34" charset="0"/>
              </a:rPr>
              <a:t>Current Part 8 Locations in </a:t>
            </a:r>
            <a:r>
              <a:rPr lang="en-IE" sz="1800" b="1" kern="100" dirty="0">
                <a:effectLst/>
                <a:latin typeface="Arial" panose="020B0604020202020204" pitchFamily="34" charset="0"/>
                <a:ea typeface="Aptos" panose="020B0004020202020204" pitchFamily="34" charset="0"/>
                <a:cs typeface="Arial" panose="020B0604020202020204" pitchFamily="34" charset="0"/>
              </a:rPr>
              <a:t>Bold</a:t>
            </a:r>
          </a:p>
          <a:p>
            <a:pPr marR="0" lvl="0" defTabSz="914400" eaLnBrk="1" fontAlgn="auto" latinLnBrk="0" hangingPunct="1">
              <a:lnSpc>
                <a:spcPct val="100000"/>
              </a:lnSpc>
              <a:spcBef>
                <a:spcPts val="0"/>
              </a:spcBef>
              <a:spcAft>
                <a:spcPts val="0"/>
              </a:spcAft>
              <a:buClrTx/>
              <a:buSzTx/>
              <a:tabLst>
                <a:tab pos="360363" algn="l"/>
              </a:tabLst>
              <a:defRPr/>
            </a:pPr>
            <a:endParaRPr kumimoji="0" lang="en-US" sz="4000" b="0" i="0" u="none" strike="noStrike" kern="0" cap="none" spc="0" normalizeH="0" baseline="0" noProof="0" dirty="0">
              <a:ln>
                <a:noFill/>
              </a:ln>
              <a:solidFill>
                <a:srgbClr val="4C6072"/>
              </a:solidFill>
              <a:effectLst/>
              <a:uLnTx/>
              <a:uFillTx/>
              <a:latin typeface="Arial"/>
              <a:cs typeface="Arial"/>
            </a:endParaRPr>
          </a:p>
        </p:txBody>
      </p:sp>
      <p:pic>
        <p:nvPicPr>
          <p:cNvPr id="17" name="Picture 5">
            <a:extLst>
              <a:ext uri="{FF2B5EF4-FFF2-40B4-BE49-F238E27FC236}">
                <a16:creationId xmlns:a16="http://schemas.microsoft.com/office/drawing/2014/main" id="{755084FA-5447-2408-F8DD-DDC2C25E67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006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93382"/>
            <a:ext cx="6317728" cy="564257"/>
          </a:xfrm>
          <a:prstGeom prst="rect">
            <a:avLst/>
          </a:prstGeom>
        </p:spPr>
        <p:txBody>
          <a:bodyPr vert="horz" wrap="square" lIns="0" tIns="12700" rIns="0" bIns="0" rtlCol="0">
            <a:spAutoFit/>
          </a:bodyPr>
          <a:lstStyle/>
          <a:p>
            <a:pPr marL="12700">
              <a:lnSpc>
                <a:spcPts val="4280"/>
              </a:lnSpc>
              <a:spcBef>
                <a:spcPts val="100"/>
              </a:spcBef>
            </a:pPr>
            <a:r>
              <a:rPr lang="en-IE" dirty="0"/>
              <a:t>GVP- AGP Proposal</a:t>
            </a:r>
            <a:endParaRPr spc="-20" dirty="0"/>
          </a:p>
        </p:txBody>
      </p:sp>
      <p:pic>
        <p:nvPicPr>
          <p:cNvPr id="17" name="Picture 5">
            <a:extLst>
              <a:ext uri="{FF2B5EF4-FFF2-40B4-BE49-F238E27FC236}">
                <a16:creationId xmlns:a16="http://schemas.microsoft.com/office/drawing/2014/main" id="{755084FA-5447-2408-F8DD-DDC2C25E67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7E6E27C-7659-A383-8C01-0365A6C4ADCD}"/>
              </a:ext>
            </a:extLst>
          </p:cNvPr>
          <p:cNvSpPr txBox="1"/>
          <p:nvPr/>
        </p:nvSpPr>
        <p:spPr>
          <a:xfrm>
            <a:off x="533400" y="1371600"/>
            <a:ext cx="7924800" cy="4247317"/>
          </a:xfrm>
          <a:prstGeom prst="rect">
            <a:avLst/>
          </a:prstGeom>
          <a:noFill/>
        </p:spPr>
        <p:txBody>
          <a:bodyPr wrap="square" rtlCol="0">
            <a:spAutoFit/>
          </a:bodyPr>
          <a:lstStyle/>
          <a:p>
            <a:pPr algn="l"/>
            <a:r>
              <a:rPr lang="en-GB" b="0" i="0" dirty="0">
                <a:solidFill>
                  <a:srgbClr val="454545"/>
                </a:solidFill>
                <a:effectLst/>
                <a:latin typeface="Arial" panose="020B0604020202020204" pitchFamily="34" charset="0"/>
                <a:ea typeface="Calibri" panose="020F0502020204030204" pitchFamily="34" charset="0"/>
                <a:cs typeface="Arial" panose="020B0604020202020204" pitchFamily="34" charset="0"/>
              </a:rPr>
              <a:t>A proposed Sports Changing Rooms Pavilion at </a:t>
            </a:r>
            <a:r>
              <a:rPr lang="en-GB" b="0" i="0" dirty="0" err="1">
                <a:solidFill>
                  <a:srgbClr val="454545"/>
                </a:solidFill>
                <a:effectLst/>
                <a:latin typeface="Arial" panose="020B0604020202020204" pitchFamily="34" charset="0"/>
                <a:ea typeface="Calibri" panose="020F0502020204030204" pitchFamily="34" charset="0"/>
                <a:cs typeface="Arial" panose="020B0604020202020204" pitchFamily="34" charset="0"/>
              </a:rPr>
              <a:t>Griffeen</a:t>
            </a:r>
            <a:r>
              <a:rPr lang="en-GB" b="0" i="0" dirty="0">
                <a:solidFill>
                  <a:srgbClr val="454545"/>
                </a:solidFill>
                <a:effectLst/>
                <a:latin typeface="Arial" panose="020B0604020202020204" pitchFamily="34" charset="0"/>
                <a:ea typeface="Calibri" panose="020F0502020204030204" pitchFamily="34" charset="0"/>
                <a:cs typeface="Arial" panose="020B0604020202020204" pitchFamily="34" charset="0"/>
              </a:rPr>
              <a:t> Valley Arthur Griffith Park.</a:t>
            </a:r>
            <a:endParaRPr lang="en-GB" dirty="0">
              <a:solidFill>
                <a:srgbClr val="454545"/>
              </a:solidFill>
              <a:latin typeface="Arial" panose="020B0604020202020204" pitchFamily="34" charset="0"/>
              <a:ea typeface="Calibri" panose="020F0502020204030204" pitchFamily="34" charset="0"/>
              <a:cs typeface="Arial" panose="020B0604020202020204" pitchFamily="34" charset="0"/>
            </a:endParaRPr>
          </a:p>
          <a:p>
            <a:pPr algn="l"/>
            <a:r>
              <a:rPr lang="en-GB" b="0" i="0" dirty="0">
                <a:solidFill>
                  <a:srgbClr val="454545"/>
                </a:solidFill>
                <a:effectLst/>
                <a:latin typeface="Arial" panose="020B0604020202020204" pitchFamily="34" charset="0"/>
                <a:ea typeface="Calibri" panose="020F0502020204030204" pitchFamily="34" charset="0"/>
                <a:cs typeface="Arial" panose="020B0604020202020204" pitchFamily="34" charset="0"/>
              </a:rPr>
              <a:t>One single storey pavilion building consisting of:</a:t>
            </a:r>
          </a:p>
          <a:p>
            <a:pPr algn="l"/>
            <a:endParaRPr lang="en-GB" b="0" i="0" dirty="0">
              <a:solidFill>
                <a:srgbClr val="454545"/>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l">
              <a:buFont typeface="Arial" panose="020B0604020202020204" pitchFamily="34" charset="0"/>
              <a:buChar char="•"/>
            </a:pPr>
            <a:r>
              <a:rPr lang="en-GB" dirty="0">
                <a:solidFill>
                  <a:srgbClr val="454545"/>
                </a:solidFill>
                <a:latin typeface="Arial" panose="020B0604020202020204" pitchFamily="34" charset="0"/>
                <a:ea typeface="Calibri" panose="020F0502020204030204" pitchFamily="34" charset="0"/>
                <a:cs typeface="Arial" panose="020B0604020202020204" pitchFamily="34" charset="0"/>
              </a:rPr>
              <a:t>T</a:t>
            </a:r>
            <a:r>
              <a:rPr lang="en-GB" b="0" i="0" dirty="0">
                <a:solidFill>
                  <a:srgbClr val="454545"/>
                </a:solidFill>
                <a:effectLst/>
                <a:latin typeface="Arial" panose="020B0604020202020204" pitchFamily="34" charset="0"/>
                <a:ea typeface="Calibri" panose="020F0502020204030204" pitchFamily="34" charset="0"/>
                <a:cs typeface="Arial" panose="020B0604020202020204" pitchFamily="34" charset="0"/>
              </a:rPr>
              <a:t>wo individual team changing rooms each with one WC</a:t>
            </a:r>
          </a:p>
          <a:p>
            <a:pPr marL="285750" indent="-285750" algn="l">
              <a:buFont typeface="Arial" panose="020B0604020202020204" pitchFamily="34" charset="0"/>
              <a:buChar char="•"/>
            </a:pPr>
            <a:r>
              <a:rPr lang="en-GB" dirty="0">
                <a:solidFill>
                  <a:srgbClr val="454545"/>
                </a:solidFill>
                <a:latin typeface="Arial" panose="020B0604020202020204" pitchFamily="34" charset="0"/>
                <a:ea typeface="Calibri" panose="020F0502020204030204" pitchFamily="34" charset="0"/>
                <a:cs typeface="Arial" panose="020B0604020202020204" pitchFamily="34" charset="0"/>
              </a:rPr>
              <a:t>S</a:t>
            </a:r>
            <a:r>
              <a:rPr lang="en-GB" b="0" i="0" dirty="0">
                <a:solidFill>
                  <a:srgbClr val="454545"/>
                </a:solidFill>
                <a:effectLst/>
                <a:latin typeface="Arial" panose="020B0604020202020204" pitchFamily="34" charset="0"/>
                <a:ea typeface="Calibri" panose="020F0502020204030204" pitchFamily="34" charset="0"/>
                <a:cs typeface="Arial" panose="020B0604020202020204" pitchFamily="34" charset="0"/>
              </a:rPr>
              <a:t>torage area and plant room</a:t>
            </a:r>
            <a:endParaRPr lang="en-GB" dirty="0">
              <a:solidFill>
                <a:srgbClr val="454545"/>
              </a:solidFill>
              <a:latin typeface="Arial" panose="020B0604020202020204" pitchFamily="34" charset="0"/>
              <a:ea typeface="Calibri" panose="020F0502020204030204" pitchFamily="34" charset="0"/>
              <a:cs typeface="Arial" panose="020B0604020202020204" pitchFamily="34" charset="0"/>
            </a:endParaRPr>
          </a:p>
          <a:p>
            <a:pPr marL="285750" indent="-285750" algn="l">
              <a:buFont typeface="Arial" panose="020B0604020202020204" pitchFamily="34" charset="0"/>
              <a:buChar char="•"/>
            </a:pPr>
            <a:r>
              <a:rPr lang="en-GB" b="0" i="0" dirty="0">
                <a:solidFill>
                  <a:srgbClr val="454545"/>
                </a:solidFill>
                <a:effectLst/>
                <a:latin typeface="Arial" panose="020B0604020202020204" pitchFamily="34" charset="0"/>
                <a:ea typeface="Calibri" panose="020F0502020204030204" pitchFamily="34" charset="0"/>
                <a:cs typeface="Arial" panose="020B0604020202020204" pitchFamily="34" charset="0"/>
              </a:rPr>
              <a:t>Ancillary landscape works adjacent to the  pavilion building</a:t>
            </a:r>
          </a:p>
          <a:p>
            <a:pPr marL="285750" indent="-285750" algn="l">
              <a:buFont typeface="Arial" panose="020B0604020202020204" pitchFamily="34" charset="0"/>
              <a:buChar char="•"/>
            </a:pPr>
            <a:r>
              <a:rPr lang="en-GB" b="0" i="0" dirty="0">
                <a:solidFill>
                  <a:srgbClr val="454545"/>
                </a:solidFill>
                <a:effectLst/>
                <a:latin typeface="Arial" panose="020B0604020202020204" pitchFamily="34" charset="0"/>
                <a:ea typeface="Calibri" panose="020F0502020204030204" pitchFamily="34" charset="0"/>
                <a:cs typeface="Arial" panose="020B0604020202020204" pitchFamily="34" charset="0"/>
              </a:rPr>
              <a:t>All associated ancillary works in adjacent areas including but not limited to foul &amp; surface water drainage and utility supplies</a:t>
            </a:r>
          </a:p>
          <a:p>
            <a:pPr marL="285750" indent="-285750" algn="l">
              <a:buFont typeface="Arial" panose="020B0604020202020204" pitchFamily="34" charset="0"/>
              <a:buChar char="•"/>
            </a:pPr>
            <a:r>
              <a:rPr lang="en-GB" b="0" i="0" dirty="0">
                <a:solidFill>
                  <a:srgbClr val="454545"/>
                </a:solidFill>
                <a:effectLst/>
                <a:latin typeface="Arial" panose="020B0604020202020204" pitchFamily="34" charset="0"/>
                <a:ea typeface="Calibri" panose="020F0502020204030204" pitchFamily="34" charset="0"/>
                <a:cs typeface="Arial" panose="020B0604020202020204" pitchFamily="34" charset="0"/>
              </a:rPr>
              <a:t>CCTV</a:t>
            </a:r>
          </a:p>
          <a:p>
            <a:pPr algn="l"/>
            <a:endParaRPr lang="en-GB" b="0" i="0" dirty="0">
              <a:solidFill>
                <a:srgbClr val="454545"/>
              </a:solidFill>
              <a:effectLst/>
              <a:latin typeface="Arial" panose="020B0604020202020204" pitchFamily="34" charset="0"/>
              <a:ea typeface="Calibri" panose="020F0502020204030204" pitchFamily="34" charset="0"/>
              <a:cs typeface="Arial" panose="020B0604020202020204" pitchFamily="34" charset="0"/>
            </a:endParaRPr>
          </a:p>
          <a:p>
            <a:pPr algn="l"/>
            <a:r>
              <a:rPr lang="en-GB" b="0" i="0" dirty="0">
                <a:solidFill>
                  <a:srgbClr val="454545"/>
                </a:solidFill>
                <a:effectLst/>
                <a:latin typeface="Arial" panose="020B0604020202020204" pitchFamily="34" charset="0"/>
                <a:ea typeface="Calibri" panose="020F0502020204030204" pitchFamily="34" charset="0"/>
                <a:cs typeface="Arial" panose="020B0604020202020204" pitchFamily="34" charset="0"/>
              </a:rPr>
              <a:t>The proposal has undergone Appropriate Assessment Screening under the Habitats Directive (92/43/EEC) and screening for Environmental Impact Assessment (EIA) under the EIA Directive 2014/52/EU.</a:t>
            </a:r>
          </a:p>
          <a:p>
            <a:pPr algn="l"/>
            <a:endParaRPr lang="en-GB" b="0" i="0" dirty="0">
              <a:solidFill>
                <a:srgbClr val="454545"/>
              </a:solidFill>
              <a:effectLst/>
              <a:latin typeface="Open Sans" panose="020B0606030504020204" pitchFamily="34" charset="0"/>
            </a:endParaRPr>
          </a:p>
        </p:txBody>
      </p:sp>
    </p:spTree>
    <p:extLst>
      <p:ext uri="{BB962C8B-B14F-4D97-AF65-F5344CB8AC3E}">
        <p14:creationId xmlns:p14="http://schemas.microsoft.com/office/powerpoint/2010/main" val="3177493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73E8F-F7EC-B736-2789-09CCA5C0106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EC2595C-C87C-3605-7AB5-92C32A900369}"/>
              </a:ext>
            </a:extLst>
          </p:cNvPr>
          <p:cNvSpPr txBox="1">
            <a:spLocks noGrp="1"/>
          </p:cNvSpPr>
          <p:nvPr>
            <p:ph type="title"/>
          </p:nvPr>
        </p:nvSpPr>
        <p:spPr>
          <a:xfrm>
            <a:off x="381000" y="393382"/>
            <a:ext cx="6019800" cy="564257"/>
          </a:xfrm>
          <a:prstGeom prst="rect">
            <a:avLst/>
          </a:prstGeom>
        </p:spPr>
        <p:txBody>
          <a:bodyPr vert="horz" wrap="square" lIns="0" tIns="12700" rIns="0" bIns="0" rtlCol="0">
            <a:spAutoFit/>
          </a:bodyPr>
          <a:lstStyle/>
          <a:p>
            <a:pPr marL="12700">
              <a:lnSpc>
                <a:spcPts val="4280"/>
              </a:lnSpc>
              <a:spcBef>
                <a:spcPts val="100"/>
              </a:spcBef>
            </a:pPr>
            <a:r>
              <a:rPr lang="en-IE" dirty="0"/>
              <a:t>GVP AGP  Location</a:t>
            </a:r>
            <a:endParaRPr spc="-20" dirty="0"/>
          </a:p>
        </p:txBody>
      </p:sp>
      <p:pic>
        <p:nvPicPr>
          <p:cNvPr id="17" name="Picture 5">
            <a:extLst>
              <a:ext uri="{FF2B5EF4-FFF2-40B4-BE49-F238E27FC236}">
                <a16:creationId xmlns:a16="http://schemas.microsoft.com/office/drawing/2014/main" id="{80E14D95-90C0-D989-49D2-A53F46521D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3174463-376C-4343-9101-A8B0D050D074}"/>
              </a:ext>
            </a:extLst>
          </p:cNvPr>
          <p:cNvPicPr>
            <a:picLocks noChangeAspect="1"/>
          </p:cNvPicPr>
          <p:nvPr/>
        </p:nvPicPr>
        <p:blipFill>
          <a:blip r:embed="rId3"/>
          <a:stretch>
            <a:fillRect/>
          </a:stretch>
        </p:blipFill>
        <p:spPr>
          <a:xfrm>
            <a:off x="990600" y="1147478"/>
            <a:ext cx="6781800" cy="4681821"/>
          </a:xfrm>
          <a:prstGeom prst="rect">
            <a:avLst/>
          </a:prstGeom>
        </p:spPr>
      </p:pic>
    </p:spTree>
    <p:extLst>
      <p:ext uri="{BB962C8B-B14F-4D97-AF65-F5344CB8AC3E}">
        <p14:creationId xmlns:p14="http://schemas.microsoft.com/office/powerpoint/2010/main" val="2173501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8C948-7029-A36C-38F5-01813A9F542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F81EB3A-874A-7BDA-B03B-876FAAE95770}"/>
              </a:ext>
            </a:extLst>
          </p:cNvPr>
          <p:cNvSpPr txBox="1">
            <a:spLocks noGrp="1"/>
          </p:cNvSpPr>
          <p:nvPr>
            <p:ph type="title"/>
          </p:nvPr>
        </p:nvSpPr>
        <p:spPr>
          <a:xfrm>
            <a:off x="381000" y="393382"/>
            <a:ext cx="6317728" cy="564257"/>
          </a:xfrm>
          <a:prstGeom prst="rect">
            <a:avLst/>
          </a:prstGeom>
        </p:spPr>
        <p:txBody>
          <a:bodyPr vert="horz" wrap="square" lIns="0" tIns="12700" rIns="0" bIns="0" rtlCol="0">
            <a:spAutoFit/>
          </a:bodyPr>
          <a:lstStyle/>
          <a:p>
            <a:pPr marL="12700">
              <a:lnSpc>
                <a:spcPts val="4280"/>
              </a:lnSpc>
              <a:spcBef>
                <a:spcPts val="100"/>
              </a:spcBef>
            </a:pPr>
            <a:r>
              <a:rPr lang="en-IE" dirty="0"/>
              <a:t>GVP AGP Process</a:t>
            </a:r>
            <a:endParaRPr spc="-20" dirty="0"/>
          </a:p>
        </p:txBody>
      </p:sp>
      <p:pic>
        <p:nvPicPr>
          <p:cNvPr id="17" name="Picture 5">
            <a:extLst>
              <a:ext uri="{FF2B5EF4-FFF2-40B4-BE49-F238E27FC236}">
                <a16:creationId xmlns:a16="http://schemas.microsoft.com/office/drawing/2014/main" id="{0BBBB8E6-F76B-881D-BAAB-2B657D66B8B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B26AD43-76D8-23D6-2818-517309BCDEBF}"/>
              </a:ext>
            </a:extLst>
          </p:cNvPr>
          <p:cNvSpPr txBox="1"/>
          <p:nvPr/>
        </p:nvSpPr>
        <p:spPr>
          <a:xfrm>
            <a:off x="533400" y="1371600"/>
            <a:ext cx="7924800" cy="535531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Submissions:</a:t>
            </a:r>
          </a:p>
          <a:p>
            <a:r>
              <a:rPr lang="en-GB" dirty="0">
                <a:latin typeface="Arial" panose="020B0604020202020204" pitchFamily="34" charset="0"/>
                <a:cs typeface="Arial" panose="020B0604020202020204" pitchFamily="34" charset="0"/>
              </a:rPr>
              <a:t>41 submissions.</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Main issues raised: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Proposal Welcomed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Number of changing rooms not enough and request revising the proposal and adding more changing rooms (up to six)</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Request for additional external storage facilities at pitches elsewhere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Security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Facilities for referee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Additional general public access to toilets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Additional facilities within the park (e.g. seating, water stations, notice boards, defibrillators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Accessibility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Sustainability</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IE" dirty="0">
              <a:latin typeface="Arial" panose="020B0604020202020204" pitchFamily="34" charset="0"/>
              <a:cs typeface="Arial" panose="020B0604020202020204" pitchFamily="34" charset="0"/>
            </a:endParaRPr>
          </a:p>
          <a:p>
            <a:endParaRPr lang="en-I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8669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F200C-4AE1-2F22-5AA4-4BB33C04CAC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0124E8B-6820-AD72-C566-D9B2C2CE3093}"/>
              </a:ext>
            </a:extLst>
          </p:cNvPr>
          <p:cNvSpPr txBox="1">
            <a:spLocks noGrp="1"/>
          </p:cNvSpPr>
          <p:nvPr>
            <p:ph type="title"/>
          </p:nvPr>
        </p:nvSpPr>
        <p:spPr>
          <a:xfrm>
            <a:off x="381000" y="393382"/>
            <a:ext cx="6317728" cy="564257"/>
          </a:xfrm>
          <a:prstGeom prst="rect">
            <a:avLst/>
          </a:prstGeom>
        </p:spPr>
        <p:txBody>
          <a:bodyPr vert="horz" wrap="square" lIns="0" tIns="12700" rIns="0" bIns="0" rtlCol="0">
            <a:spAutoFit/>
          </a:bodyPr>
          <a:lstStyle/>
          <a:p>
            <a:pPr marL="12700">
              <a:lnSpc>
                <a:spcPts val="4280"/>
              </a:lnSpc>
              <a:spcBef>
                <a:spcPts val="100"/>
              </a:spcBef>
            </a:pPr>
            <a:r>
              <a:rPr lang="en-IE" dirty="0"/>
              <a:t>GVP AGP Process</a:t>
            </a:r>
            <a:endParaRPr spc="-20" dirty="0"/>
          </a:p>
        </p:txBody>
      </p:sp>
      <p:pic>
        <p:nvPicPr>
          <p:cNvPr id="17" name="Picture 5">
            <a:extLst>
              <a:ext uri="{FF2B5EF4-FFF2-40B4-BE49-F238E27FC236}">
                <a16:creationId xmlns:a16="http://schemas.microsoft.com/office/drawing/2014/main" id="{F1ACB2D4-6EBA-BFF1-B3F9-D6AF4C4B46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B7A0631-4FDF-2EDD-DC47-D5038DE50594}"/>
              </a:ext>
            </a:extLst>
          </p:cNvPr>
          <p:cNvSpPr txBox="1"/>
          <p:nvPr/>
        </p:nvSpPr>
        <p:spPr>
          <a:xfrm>
            <a:off x="228600" y="957639"/>
            <a:ext cx="8610600" cy="6278642"/>
          </a:xfrm>
          <a:prstGeom prst="rect">
            <a:avLst/>
          </a:prstGeom>
          <a:noFill/>
        </p:spPr>
        <p:txBody>
          <a:bodyPr wrap="square" rtlCol="0">
            <a:spAutoFit/>
          </a:bodyPr>
          <a:lstStyle/>
          <a:p>
            <a:r>
              <a:rPr lang="en-IE" sz="1400" b="1" dirty="0">
                <a:latin typeface="Arial" panose="020B0604020202020204" pitchFamily="34" charset="0"/>
                <a:cs typeface="Arial" panose="020B0604020202020204" pitchFamily="34" charset="0"/>
              </a:rPr>
              <a:t>Responses:</a:t>
            </a:r>
          </a:p>
          <a:p>
            <a:endParaRPr lang="en-IE" sz="1400" b="1"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Additional changing rooms: The proposal for modular changing rooms is based on discussions with local clubs and the existing provision in the area. It is noted that there is already a sports club house / changing facility with toilets in the western section of this park which provides facilities to Weston Hockey, Lucan Harriers and Arthur Griffith Football Club. This proposal will provide a multiuse / flexible changing and toilet facility in the western part of the same park. This is a significant increase in provision. The addition of the booking system and remote access systems increases the use of the facilities and promotes access to them. The proposal for a modular system allows units to be added to the proposal in future years should the need arise, however at present the proposal is based on a reasonable provision of facilities for this area and the funding available. Within the budgetary envelope available, increasing the modular units at this location, would require decreasing the modular units provided at another location. The council aims to provide reasonable provision across the county.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External storage provision: is provided as part of a separate programme and is outside the scope of the part 8 process.</a:t>
            </a:r>
          </a:p>
          <a:p>
            <a:endParaRPr lang="en-GB" sz="14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Security: </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design and location of the pavilion contributes to the security of the building, with the use of robust materials and external cladding.  External lighting will be provided as required as part of the detailed design of the pavilion. The location of the pavilion was chosen to ensure that there was sufficient passive surveillance and it was proposed in an area with high levels of active usage of the park. The plans include for the provision of CCTV as part of the pavilion provision. The single story nature of the building precludes the occlusion of sightlines as much as possible and the pavilion is located in a prominent part of the park.</a:t>
            </a:r>
          </a:p>
          <a:p>
            <a:endParaRPr lang="en-GB" sz="14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IE" dirty="0"/>
          </a:p>
        </p:txBody>
      </p:sp>
    </p:spTree>
    <p:extLst>
      <p:ext uri="{BB962C8B-B14F-4D97-AF65-F5344CB8AC3E}">
        <p14:creationId xmlns:p14="http://schemas.microsoft.com/office/powerpoint/2010/main" val="2331326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DD7D6-6D20-D694-A4ED-07A9FFC28A6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B98565A-6413-2E71-7D6D-9039B79A142F}"/>
              </a:ext>
            </a:extLst>
          </p:cNvPr>
          <p:cNvSpPr txBox="1">
            <a:spLocks noGrp="1"/>
          </p:cNvSpPr>
          <p:nvPr>
            <p:ph type="title"/>
          </p:nvPr>
        </p:nvSpPr>
        <p:spPr>
          <a:xfrm>
            <a:off x="381000" y="393382"/>
            <a:ext cx="6317728" cy="564257"/>
          </a:xfrm>
          <a:prstGeom prst="rect">
            <a:avLst/>
          </a:prstGeom>
        </p:spPr>
        <p:txBody>
          <a:bodyPr vert="horz" wrap="square" lIns="0" tIns="12700" rIns="0" bIns="0" rtlCol="0">
            <a:spAutoFit/>
          </a:bodyPr>
          <a:lstStyle/>
          <a:p>
            <a:pPr marL="12700">
              <a:lnSpc>
                <a:spcPts val="4280"/>
              </a:lnSpc>
              <a:spcBef>
                <a:spcPts val="100"/>
              </a:spcBef>
            </a:pPr>
            <a:r>
              <a:rPr lang="en-IE" dirty="0"/>
              <a:t>GVP AGP Process</a:t>
            </a:r>
            <a:endParaRPr spc="-20" dirty="0"/>
          </a:p>
        </p:txBody>
      </p:sp>
      <p:pic>
        <p:nvPicPr>
          <p:cNvPr id="17" name="Picture 5">
            <a:extLst>
              <a:ext uri="{FF2B5EF4-FFF2-40B4-BE49-F238E27FC236}">
                <a16:creationId xmlns:a16="http://schemas.microsoft.com/office/drawing/2014/main" id="{4062BB5B-0F08-3F1D-9757-45E569E074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8B26FCC-613E-FDC8-4946-9EA9C40E3C72}"/>
              </a:ext>
            </a:extLst>
          </p:cNvPr>
          <p:cNvSpPr txBox="1"/>
          <p:nvPr/>
        </p:nvSpPr>
        <p:spPr>
          <a:xfrm>
            <a:off x="228600" y="957639"/>
            <a:ext cx="8610600" cy="5755422"/>
          </a:xfrm>
          <a:prstGeom prst="rect">
            <a:avLst/>
          </a:prstGeom>
          <a:noFill/>
        </p:spPr>
        <p:txBody>
          <a:bodyPr wrap="square" rtlCol="0">
            <a:spAutoFit/>
          </a:bodyPr>
          <a:lstStyle/>
          <a:p>
            <a:r>
              <a:rPr lang="en-IE" sz="1400" b="1" dirty="0">
                <a:latin typeface="Arial" panose="020B0604020202020204" pitchFamily="34" charset="0"/>
                <a:cs typeface="Arial" panose="020B0604020202020204" pitchFamily="34" charset="0"/>
              </a:rPr>
              <a:t>Responses:</a:t>
            </a:r>
          </a:p>
          <a:p>
            <a:endParaRPr lang="en-IE" sz="1400" b="1" dirty="0">
              <a:latin typeface="Arial" panose="020B0604020202020204" pitchFamily="34" charset="0"/>
              <a:cs typeface="Arial" panose="020B0604020202020204" pitchFamily="34" charset="0"/>
            </a:endParaRPr>
          </a:p>
          <a:p>
            <a:endParaRPr lang="en-US" sz="1400" dirty="0">
              <a:solidFill>
                <a:srgbClr val="000000"/>
              </a:solidFill>
              <a:latin typeface="Arial" panose="020B0604020202020204" pitchFamily="34" charset="0"/>
              <a:ea typeface="Arial Narrow" panose="020B0606020202030204" pitchFamily="34" charset="0"/>
              <a:cs typeface="Arial" panose="020B0604020202020204" pitchFamily="34" charset="0"/>
            </a:endParaRPr>
          </a:p>
          <a:p>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Facilities for Referees: were discussed and agreed with all clubs using pitches in the parks that are subject to the current proposals. The detailed design stage will consider further the facilities being provided for referees, including the size of the area allocated to the referee and the facilities to be provided within the referee area, such as seating / rest area etc. to ensure adequate and comfortable provision.</a:t>
            </a:r>
          </a:p>
          <a:p>
            <a:endParaRPr lang="en-US" sz="1400" dirty="0">
              <a:solidFill>
                <a:srgbClr val="000000"/>
              </a:solidFill>
              <a:latin typeface="Arial" panose="020B0604020202020204" pitchFamily="34" charset="0"/>
              <a:ea typeface="Arial Narrow" panose="020B0606020202030204" pitchFamily="34" charset="0"/>
              <a:cs typeface="Arial" panose="020B0604020202020204" pitchFamily="34" charset="0"/>
            </a:endParaRPr>
          </a:p>
          <a:p>
            <a:r>
              <a:rPr lang="en-US" sz="14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General toilet access: </a:t>
            </a:r>
            <a:r>
              <a:rPr lang="en-GB" sz="14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The pavilion programme is designed for the use of sports clubs and groups using the park. Some events e.g. park runs have also been accommodated, as are school sports days etc. General public access to the toilets is not envisaged, as such use generally is supervised and would incur significant costs that are not allowed for within the budget. SDCC are currently progressing the provision of coffee shops in several parks and this does allow for general public toilet access in a supervised setting. This has worked well in other parks. A coffee shop with toilet access is proposed for </a:t>
            </a:r>
            <a:r>
              <a:rPr lang="en-GB" sz="1400" dirty="0" err="1">
                <a:solidFill>
                  <a:srgbClr val="000000"/>
                </a:solidFill>
                <a:effectLst/>
                <a:latin typeface="Arial" panose="020B0604020202020204" pitchFamily="34" charset="0"/>
                <a:ea typeface="Arial Narrow" panose="020B0606020202030204" pitchFamily="34" charset="0"/>
                <a:cs typeface="Arial" panose="020B0604020202020204" pitchFamily="34" charset="0"/>
              </a:rPr>
              <a:t>Griffeen</a:t>
            </a:r>
            <a:r>
              <a:rPr lang="en-GB" sz="14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 Valley Park as part of the </a:t>
            </a:r>
            <a:r>
              <a:rPr lang="en-GB" sz="1400" dirty="0" err="1">
                <a:solidFill>
                  <a:srgbClr val="000000"/>
                </a:solidFill>
                <a:effectLst/>
                <a:latin typeface="Arial" panose="020B0604020202020204" pitchFamily="34" charset="0"/>
                <a:ea typeface="Arial Narrow" panose="020B0606020202030204" pitchFamily="34" charset="0"/>
                <a:cs typeface="Arial" panose="020B0604020202020204" pitchFamily="34" charset="0"/>
              </a:rPr>
              <a:t>teenspace</a:t>
            </a:r>
            <a:r>
              <a:rPr lang="en-GB" sz="14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 programme.</a:t>
            </a:r>
          </a:p>
          <a:p>
            <a:endParaRPr lang="en-GB" sz="1400" dirty="0">
              <a:solidFill>
                <a:srgbClr val="000000"/>
              </a:solidFill>
              <a:latin typeface="Arial" panose="020B0604020202020204" pitchFamily="34" charset="0"/>
              <a:ea typeface="Arial Narrow" panose="020B0606020202030204" pitchFamily="34" charset="0"/>
              <a:cs typeface="Arial" panose="020B0604020202020204" pitchFamily="34" charset="0"/>
            </a:endParaRPr>
          </a:p>
          <a:p>
            <a:r>
              <a:rPr lang="en-GB" sz="14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Additional facilities: This request is outside the scope of the proposal /pavilion programme proposals. The provision of the additional proposed  facilities do not require Part 8 approval and can be progressed as part of separate operational programmes. The provision of defibrillators within parks tends to be in tandem with a supervisory group (e.g. a sports club), trained in the use of the defibrillator and willing to manage same, it is recommended such proposals be progressed outside of Part 8 processes. No changes are recommended to the proposal.</a:t>
            </a:r>
            <a:endParaRPr lang="en-US" sz="1400" dirty="0">
              <a:solidFill>
                <a:srgbClr val="000000"/>
              </a:solidFill>
              <a:effectLst/>
              <a:latin typeface="Arial" panose="020B0604020202020204" pitchFamily="34" charset="0"/>
              <a:ea typeface="Arial Narrow" panose="020B0606020202030204" pitchFamily="34" charset="0"/>
              <a:cs typeface="Arial" panose="020B0604020202020204" pitchFamily="34" charset="0"/>
            </a:endParaRPr>
          </a:p>
          <a:p>
            <a:endParaRPr lang="en-US" sz="1400" dirty="0">
              <a:solidFill>
                <a:srgbClr val="000000"/>
              </a:solidFill>
              <a:latin typeface="Arial" panose="020B0604020202020204" pitchFamily="34" charset="0"/>
              <a:ea typeface="Arial Narrow" panose="020B0606020202030204" pitchFamily="34" charset="0"/>
              <a:cs typeface="Arial" panose="020B0604020202020204" pitchFamily="34" charset="0"/>
            </a:endParaRPr>
          </a:p>
          <a:p>
            <a:endParaRPr lang="en-IE" sz="1400" dirty="0">
              <a:effectLst/>
              <a:latin typeface="Arial" panose="020B0604020202020204" pitchFamily="34" charset="0"/>
              <a:ea typeface="Arial Narrow" panose="020B0606020202030204" pitchFamily="34" charset="0"/>
              <a:cs typeface="Arial" panose="020B0604020202020204" pitchFamily="34" charset="0"/>
            </a:endParaRPr>
          </a:p>
          <a:p>
            <a:endParaRPr lang="en-IE" sz="1400" dirty="0">
              <a:effectLst/>
              <a:latin typeface="Arial" panose="020B0604020202020204" pitchFamily="34" charset="0"/>
              <a:ea typeface="Arial Narrow" panose="020B0606020202030204" pitchFamily="34" charset="0"/>
              <a:cs typeface="Arial" panose="020B0604020202020204" pitchFamily="34" charset="0"/>
            </a:endParaRPr>
          </a:p>
          <a:p>
            <a:endParaRPr lang="en-IE" dirty="0"/>
          </a:p>
        </p:txBody>
      </p:sp>
    </p:spTree>
    <p:extLst>
      <p:ext uri="{BB962C8B-B14F-4D97-AF65-F5344CB8AC3E}">
        <p14:creationId xmlns:p14="http://schemas.microsoft.com/office/powerpoint/2010/main" val="3399076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2F58C-742F-7E13-2C13-E82D4CDD6B1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7C000B6-D9BE-9303-ACCB-DCF997B5C689}"/>
              </a:ext>
            </a:extLst>
          </p:cNvPr>
          <p:cNvSpPr txBox="1">
            <a:spLocks noGrp="1"/>
          </p:cNvSpPr>
          <p:nvPr>
            <p:ph type="title"/>
          </p:nvPr>
        </p:nvSpPr>
        <p:spPr>
          <a:xfrm>
            <a:off x="381000" y="393382"/>
            <a:ext cx="6317728" cy="564257"/>
          </a:xfrm>
          <a:prstGeom prst="rect">
            <a:avLst/>
          </a:prstGeom>
        </p:spPr>
        <p:txBody>
          <a:bodyPr vert="horz" wrap="square" lIns="0" tIns="12700" rIns="0" bIns="0" rtlCol="0">
            <a:spAutoFit/>
          </a:bodyPr>
          <a:lstStyle/>
          <a:p>
            <a:pPr marL="12700">
              <a:lnSpc>
                <a:spcPts val="4280"/>
              </a:lnSpc>
              <a:spcBef>
                <a:spcPts val="100"/>
              </a:spcBef>
            </a:pPr>
            <a:r>
              <a:rPr lang="en-IE" dirty="0"/>
              <a:t>GVP AGP Process</a:t>
            </a:r>
            <a:endParaRPr spc="-20" dirty="0"/>
          </a:p>
        </p:txBody>
      </p:sp>
      <p:pic>
        <p:nvPicPr>
          <p:cNvPr id="17" name="Picture 5">
            <a:extLst>
              <a:ext uri="{FF2B5EF4-FFF2-40B4-BE49-F238E27FC236}">
                <a16:creationId xmlns:a16="http://schemas.microsoft.com/office/drawing/2014/main" id="{075504A8-7CF7-61A6-F8BA-2C62B94315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550CA28-B1AA-B4AD-3042-350C1EB356BC}"/>
              </a:ext>
            </a:extLst>
          </p:cNvPr>
          <p:cNvSpPr txBox="1"/>
          <p:nvPr/>
        </p:nvSpPr>
        <p:spPr>
          <a:xfrm>
            <a:off x="228600" y="957639"/>
            <a:ext cx="8610600" cy="5109091"/>
          </a:xfrm>
          <a:prstGeom prst="rect">
            <a:avLst/>
          </a:prstGeom>
          <a:noFill/>
        </p:spPr>
        <p:txBody>
          <a:bodyPr wrap="square" rtlCol="0">
            <a:spAutoFit/>
          </a:bodyPr>
          <a:lstStyle/>
          <a:p>
            <a:r>
              <a:rPr lang="en-IE" sz="1400" b="1" dirty="0">
                <a:latin typeface="Arial" panose="020B0604020202020204" pitchFamily="34" charset="0"/>
                <a:cs typeface="Arial" panose="020B0604020202020204" pitchFamily="34" charset="0"/>
              </a:rPr>
              <a:t>Responses:</a:t>
            </a:r>
          </a:p>
          <a:p>
            <a:endParaRPr lang="en-IE" sz="1400" b="1" dirty="0">
              <a:latin typeface="Arial" panose="020B0604020202020204" pitchFamily="34" charset="0"/>
              <a:cs typeface="Arial" panose="020B0604020202020204" pitchFamily="34" charset="0"/>
            </a:endParaRPr>
          </a:p>
          <a:p>
            <a:r>
              <a:rPr lang="en-GB" sz="1400" dirty="0">
                <a:solidFill>
                  <a:srgbClr val="000000"/>
                </a:solidFill>
                <a:latin typeface="Arial" panose="020B0604020202020204" pitchFamily="34" charset="0"/>
                <a:ea typeface="Arial Narrow" panose="020B0606020202030204" pitchFamily="34" charset="0"/>
                <a:cs typeface="Arial" panose="020B0604020202020204" pitchFamily="34" charset="0"/>
              </a:rPr>
              <a:t>Accessibility: SDCC's sports </a:t>
            </a:r>
            <a:r>
              <a:rPr lang="en-GB" sz="1400" dirty="0" err="1">
                <a:solidFill>
                  <a:srgbClr val="000000"/>
                </a:solidFill>
                <a:latin typeface="Arial" panose="020B0604020202020204" pitchFamily="34" charset="0"/>
                <a:ea typeface="Arial Narrow" panose="020B0606020202030204" pitchFamily="34" charset="0"/>
                <a:cs typeface="Arial" panose="020B0604020202020204" pitchFamily="34" charset="0"/>
              </a:rPr>
              <a:t>pavillion</a:t>
            </a:r>
            <a:r>
              <a:rPr lang="en-GB" sz="1400" dirty="0">
                <a:solidFill>
                  <a:srgbClr val="000000"/>
                </a:solidFill>
                <a:latin typeface="Arial" panose="020B0604020202020204" pitchFamily="34" charset="0"/>
                <a:ea typeface="Arial Narrow" panose="020B0606020202030204" pitchFamily="34" charset="0"/>
                <a:cs typeface="Arial" panose="020B0604020202020204" pitchFamily="34" charset="0"/>
              </a:rPr>
              <a:t> programme will provide changing rooms for sports clubs and groups within the park. The pavilions are planned and designed in accordance with the Building Regulations and ensure that the buildings are accessible, the building regulations include the approach to the building entrances and require the use of ramps etc. where required.</a:t>
            </a:r>
          </a:p>
          <a:p>
            <a:endParaRPr lang="en-GB" sz="1400" dirty="0">
              <a:solidFill>
                <a:srgbClr val="000000"/>
              </a:solidFill>
              <a:latin typeface="Arial" panose="020B0604020202020204" pitchFamily="34" charset="0"/>
              <a:ea typeface="Arial Narrow" panose="020B0606020202030204" pitchFamily="34" charset="0"/>
              <a:cs typeface="Arial" panose="020B0604020202020204" pitchFamily="34" charset="0"/>
            </a:endParaRPr>
          </a:p>
          <a:p>
            <a:r>
              <a:rPr lang="en-GB" sz="1400" dirty="0">
                <a:solidFill>
                  <a:srgbClr val="000000"/>
                </a:solidFill>
                <a:latin typeface="Arial" panose="020B0604020202020204" pitchFamily="34" charset="0"/>
                <a:ea typeface="Arial Narrow" panose="020B0606020202030204" pitchFamily="34" charset="0"/>
                <a:cs typeface="Arial" panose="020B0604020202020204" pitchFamily="34" charset="0"/>
              </a:rPr>
              <a:t>Sustainability: Solar panels are proposed as part of the proposals for the pavilions. SDCC considered carefully the use of a green roof but the extensive amount of solar panels proposed precluded the use of the green roof as well. Instead the detailed design stage will examine the use of natural based </a:t>
            </a:r>
            <a:r>
              <a:rPr lang="en-GB" sz="1400" dirty="0" err="1">
                <a:solidFill>
                  <a:srgbClr val="000000"/>
                </a:solidFill>
                <a:latin typeface="Arial" panose="020B0604020202020204" pitchFamily="34" charset="0"/>
                <a:ea typeface="Arial Narrow" panose="020B0606020202030204" pitchFamily="34" charset="0"/>
                <a:cs typeface="Arial" panose="020B0604020202020204" pitchFamily="34" charset="0"/>
              </a:rPr>
              <a:t>SuDS</a:t>
            </a:r>
            <a:r>
              <a:rPr lang="en-GB" sz="1400" dirty="0">
                <a:solidFill>
                  <a:srgbClr val="000000"/>
                </a:solidFill>
                <a:latin typeface="Arial" panose="020B0604020202020204" pitchFamily="34" charset="0"/>
                <a:ea typeface="Arial Narrow" panose="020B0606020202030204" pitchFamily="34" charset="0"/>
                <a:cs typeface="Arial" panose="020B0604020202020204" pitchFamily="34" charset="0"/>
              </a:rPr>
              <a:t> to filter and clean as well as attenuate surface water, in addition to the  </a:t>
            </a:r>
            <a:r>
              <a:rPr lang="en-GB" sz="1400" dirty="0" err="1">
                <a:solidFill>
                  <a:srgbClr val="000000"/>
                </a:solidFill>
                <a:latin typeface="Arial" panose="020B0604020202020204" pitchFamily="34" charset="0"/>
                <a:ea typeface="Arial Narrow" panose="020B0606020202030204" pitchFamily="34" charset="0"/>
                <a:cs typeface="Arial" panose="020B0604020202020204" pitchFamily="34" charset="0"/>
              </a:rPr>
              <a:t>the</a:t>
            </a:r>
            <a:r>
              <a:rPr lang="en-GB" sz="1400" dirty="0">
                <a:solidFill>
                  <a:srgbClr val="000000"/>
                </a:solidFill>
                <a:latin typeface="Arial" panose="020B0604020202020204" pitchFamily="34" charset="0"/>
                <a:ea typeface="Arial Narrow" panose="020B0606020202030204" pitchFamily="34" charset="0"/>
                <a:cs typeface="Arial" panose="020B0604020202020204" pitchFamily="34" charset="0"/>
              </a:rPr>
              <a:t> feasibility of providing a small wetland area to encourage biodiversity. Other measures will also be considered at the detail design stage such as rainwater harvesting.</a:t>
            </a:r>
          </a:p>
          <a:p>
            <a:endParaRPr lang="en-GB" sz="1400" dirty="0">
              <a:solidFill>
                <a:srgbClr val="000000"/>
              </a:solidFill>
              <a:latin typeface="Arial" panose="020B0604020202020204" pitchFamily="34" charset="0"/>
              <a:ea typeface="Arial Narrow" panose="020B0606020202030204" pitchFamily="34" charset="0"/>
              <a:cs typeface="Arial" panose="020B0604020202020204" pitchFamily="34" charset="0"/>
            </a:endParaRPr>
          </a:p>
          <a:p>
            <a:endParaRPr lang="en-GB" sz="1400" dirty="0">
              <a:solidFill>
                <a:srgbClr val="000000"/>
              </a:solidFill>
              <a:latin typeface="Arial" panose="020B0604020202020204" pitchFamily="34" charset="0"/>
              <a:ea typeface="Arial Narrow" panose="020B0606020202030204" pitchFamily="34" charset="0"/>
              <a:cs typeface="Arial" panose="020B0604020202020204" pitchFamily="34" charset="0"/>
            </a:endParaRPr>
          </a:p>
          <a:p>
            <a:r>
              <a:rPr lang="en-IE" sz="1400" b="1" dirty="0">
                <a:latin typeface="Arial" panose="020B0604020202020204" pitchFamily="34" charset="0"/>
                <a:cs typeface="Arial" panose="020B0604020202020204" pitchFamily="34" charset="0"/>
              </a:rPr>
              <a:t>Recommendation:</a:t>
            </a:r>
          </a:p>
          <a:p>
            <a:r>
              <a:rPr lang="en-GB" sz="1400" dirty="0">
                <a:latin typeface="Arial" panose="020B0604020202020204" pitchFamily="34" charset="0"/>
                <a:cs typeface="Arial" panose="020B0604020202020204" pitchFamily="34" charset="0"/>
              </a:rPr>
              <a:t>It is recommended that, as the proposal is in conformity with proper planning and sustainable development, that the Council proceed with the Part 8 proposal for the Sports Changing Rooms Pavilion at </a:t>
            </a:r>
            <a:r>
              <a:rPr lang="en-GB" sz="1400" dirty="0" err="1">
                <a:latin typeface="Arial" panose="020B0604020202020204" pitchFamily="34" charset="0"/>
                <a:cs typeface="Arial" panose="020B0604020202020204" pitchFamily="34" charset="0"/>
              </a:rPr>
              <a:t>Griffeen</a:t>
            </a:r>
            <a:r>
              <a:rPr lang="en-GB" sz="1400" dirty="0">
                <a:latin typeface="Arial" panose="020B0604020202020204" pitchFamily="34" charset="0"/>
                <a:cs typeface="Arial" panose="020B0604020202020204" pitchFamily="34" charset="0"/>
              </a:rPr>
              <a:t> Valley Park - Arthur Griffith Park, Esker South, Lucan, Co. Dublin</a:t>
            </a:r>
            <a:endParaRPr lang="en-IE" sz="1400" dirty="0">
              <a:latin typeface="Arial" panose="020B0604020202020204" pitchFamily="34" charset="0"/>
              <a:cs typeface="Arial" panose="020B0604020202020204" pitchFamily="34" charset="0"/>
            </a:endParaRPr>
          </a:p>
          <a:p>
            <a:endParaRPr lang="en-US" sz="1400" dirty="0">
              <a:solidFill>
                <a:srgbClr val="000000"/>
              </a:solidFill>
              <a:latin typeface="Arial" panose="020B0604020202020204" pitchFamily="34" charset="0"/>
              <a:ea typeface="Arial Narrow" panose="020B0606020202030204" pitchFamily="34" charset="0"/>
              <a:cs typeface="Arial" panose="020B0604020202020204" pitchFamily="34" charset="0"/>
            </a:endParaRPr>
          </a:p>
          <a:p>
            <a:endParaRPr lang="en-IE" sz="1400" dirty="0">
              <a:effectLst/>
              <a:latin typeface="Arial" panose="020B0604020202020204" pitchFamily="34" charset="0"/>
              <a:ea typeface="Arial Narrow" panose="020B0606020202030204" pitchFamily="34" charset="0"/>
              <a:cs typeface="Arial" panose="020B0604020202020204" pitchFamily="34" charset="0"/>
            </a:endParaRPr>
          </a:p>
          <a:p>
            <a:endParaRPr lang="en-IE" sz="1400" dirty="0">
              <a:effectLst/>
              <a:latin typeface="Arial" panose="020B0604020202020204" pitchFamily="34" charset="0"/>
              <a:ea typeface="Arial Narrow" panose="020B0606020202030204" pitchFamily="34" charset="0"/>
              <a:cs typeface="Arial" panose="020B0604020202020204" pitchFamily="34" charset="0"/>
            </a:endParaRPr>
          </a:p>
          <a:p>
            <a:endParaRPr lang="en-IE" dirty="0"/>
          </a:p>
        </p:txBody>
      </p:sp>
    </p:spTree>
    <p:extLst>
      <p:ext uri="{BB962C8B-B14F-4D97-AF65-F5344CB8AC3E}">
        <p14:creationId xmlns:p14="http://schemas.microsoft.com/office/powerpoint/2010/main" val="571900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93382"/>
            <a:ext cx="6317728" cy="564257"/>
          </a:xfrm>
          <a:prstGeom prst="rect">
            <a:avLst/>
          </a:prstGeom>
        </p:spPr>
        <p:txBody>
          <a:bodyPr vert="horz" wrap="square" lIns="0" tIns="12700" rIns="0" bIns="0" rtlCol="0">
            <a:spAutoFit/>
          </a:bodyPr>
          <a:lstStyle/>
          <a:p>
            <a:pPr marL="12700">
              <a:lnSpc>
                <a:spcPts val="4280"/>
              </a:lnSpc>
              <a:spcBef>
                <a:spcPts val="100"/>
              </a:spcBef>
            </a:pPr>
            <a:r>
              <a:rPr lang="en-IE" dirty="0" err="1"/>
              <a:t>Willsbrook</a:t>
            </a:r>
            <a:r>
              <a:rPr lang="en-IE" dirty="0"/>
              <a:t> Proposal</a:t>
            </a:r>
            <a:endParaRPr spc="-20" dirty="0"/>
          </a:p>
        </p:txBody>
      </p:sp>
      <p:pic>
        <p:nvPicPr>
          <p:cNvPr id="17" name="Picture 5">
            <a:extLst>
              <a:ext uri="{FF2B5EF4-FFF2-40B4-BE49-F238E27FC236}">
                <a16:creationId xmlns:a16="http://schemas.microsoft.com/office/drawing/2014/main" id="{755084FA-5447-2408-F8DD-DDC2C25E67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7E6E27C-7659-A383-8C01-0365A6C4ADCD}"/>
              </a:ext>
            </a:extLst>
          </p:cNvPr>
          <p:cNvSpPr txBox="1"/>
          <p:nvPr/>
        </p:nvSpPr>
        <p:spPr>
          <a:xfrm>
            <a:off x="533400" y="1371600"/>
            <a:ext cx="7924800" cy="3970318"/>
          </a:xfrm>
          <a:prstGeom prst="rect">
            <a:avLst/>
          </a:prstGeom>
          <a:noFill/>
        </p:spPr>
        <p:txBody>
          <a:bodyPr wrap="square" rtlCol="0">
            <a:spAutoFit/>
          </a:bodyPr>
          <a:lstStyle/>
          <a:p>
            <a:pPr algn="l"/>
            <a:r>
              <a:rPr lang="en-GB" b="0" i="0" dirty="0">
                <a:solidFill>
                  <a:srgbClr val="454545"/>
                </a:solidFill>
                <a:effectLst/>
                <a:latin typeface="Arial" panose="020B0604020202020204" pitchFamily="34" charset="0"/>
                <a:ea typeface="Calibri" panose="020F0502020204030204" pitchFamily="34" charset="0"/>
                <a:cs typeface="Arial" panose="020B0604020202020204" pitchFamily="34" charset="0"/>
              </a:rPr>
              <a:t>A proposed Sports Changing Rooms Pavilion at </a:t>
            </a:r>
            <a:r>
              <a:rPr lang="en-GB" b="0" i="0" dirty="0" err="1">
                <a:solidFill>
                  <a:srgbClr val="454545"/>
                </a:solidFill>
                <a:effectLst/>
                <a:latin typeface="Arial" panose="020B0604020202020204" pitchFamily="34" charset="0"/>
                <a:ea typeface="Calibri" panose="020F0502020204030204" pitchFamily="34" charset="0"/>
                <a:cs typeface="Arial" panose="020B0604020202020204" pitchFamily="34" charset="0"/>
              </a:rPr>
              <a:t>Willsbrook</a:t>
            </a:r>
            <a:r>
              <a:rPr lang="en-GB" b="0" i="0" dirty="0">
                <a:solidFill>
                  <a:srgbClr val="454545"/>
                </a:solidFill>
                <a:effectLst/>
                <a:latin typeface="Arial" panose="020B0604020202020204" pitchFamily="34" charset="0"/>
                <a:ea typeface="Calibri" panose="020F0502020204030204" pitchFamily="34" charset="0"/>
                <a:cs typeface="Arial" panose="020B0604020202020204" pitchFamily="34" charset="0"/>
              </a:rPr>
              <a:t> Park</a:t>
            </a:r>
            <a:r>
              <a:rPr lang="en-GB" dirty="0">
                <a:solidFill>
                  <a:srgbClr val="454545"/>
                </a:solidFill>
                <a:latin typeface="Arial" panose="020B0604020202020204" pitchFamily="34" charset="0"/>
                <a:ea typeface="Calibri" panose="020F0502020204030204" pitchFamily="34" charset="0"/>
                <a:cs typeface="Arial" panose="020B0604020202020204" pitchFamily="34" charset="0"/>
              </a:rPr>
              <a:t>:</a:t>
            </a:r>
            <a:endParaRPr lang="en-GB" b="0" i="0" dirty="0">
              <a:solidFill>
                <a:srgbClr val="454545"/>
              </a:solidFill>
              <a:effectLst/>
              <a:latin typeface="Arial" panose="020B0604020202020204" pitchFamily="34" charset="0"/>
              <a:ea typeface="Calibri" panose="020F0502020204030204" pitchFamily="34" charset="0"/>
              <a:cs typeface="Arial" panose="020B0604020202020204" pitchFamily="34" charset="0"/>
            </a:endParaRPr>
          </a:p>
          <a:p>
            <a:pPr algn="l"/>
            <a:endParaRPr lang="en-GB" dirty="0">
              <a:solidFill>
                <a:srgbClr val="454545"/>
              </a:solidFill>
              <a:latin typeface="Arial" panose="020B0604020202020204" pitchFamily="34" charset="0"/>
              <a:ea typeface="Calibri" panose="020F0502020204030204" pitchFamily="34" charset="0"/>
              <a:cs typeface="Arial" panose="020B0604020202020204" pitchFamily="34" charset="0"/>
            </a:endParaRPr>
          </a:p>
          <a:p>
            <a:pPr algn="l"/>
            <a:r>
              <a:rPr lang="en-GB" b="0" i="0" dirty="0">
                <a:solidFill>
                  <a:srgbClr val="454545"/>
                </a:solidFill>
                <a:effectLst/>
                <a:latin typeface="Arial" panose="020B0604020202020204" pitchFamily="34" charset="0"/>
                <a:ea typeface="Calibri" panose="020F0502020204030204" pitchFamily="34" charset="0"/>
                <a:cs typeface="Arial" panose="020B0604020202020204" pitchFamily="34" charset="0"/>
              </a:rPr>
              <a:t>One single storey pavilion building consisting of: </a:t>
            </a:r>
          </a:p>
          <a:p>
            <a:pPr algn="l"/>
            <a:endParaRPr lang="en-GB" dirty="0">
              <a:solidFill>
                <a:srgbClr val="454545"/>
              </a:solidFill>
              <a:latin typeface="Arial" panose="020B0604020202020204" pitchFamily="34" charset="0"/>
              <a:ea typeface="Calibri" panose="020F0502020204030204" pitchFamily="34" charset="0"/>
              <a:cs typeface="Arial" panose="020B0604020202020204" pitchFamily="34" charset="0"/>
            </a:endParaRPr>
          </a:p>
          <a:p>
            <a:pPr marL="285750" indent="-285750" algn="l">
              <a:buFont typeface="Arial" panose="020B0604020202020204" pitchFamily="34" charset="0"/>
              <a:buChar char="•"/>
            </a:pPr>
            <a:r>
              <a:rPr lang="en-GB" b="0" i="0" dirty="0">
                <a:solidFill>
                  <a:srgbClr val="454545"/>
                </a:solidFill>
                <a:effectLst/>
                <a:latin typeface="Arial" panose="020B0604020202020204" pitchFamily="34" charset="0"/>
                <a:ea typeface="Calibri" panose="020F0502020204030204" pitchFamily="34" charset="0"/>
                <a:cs typeface="Arial" panose="020B0604020202020204" pitchFamily="34" charset="0"/>
              </a:rPr>
              <a:t>2 No. individual team changing rooms each with one WC area, </a:t>
            </a:r>
          </a:p>
          <a:p>
            <a:pPr marL="285750" indent="-285750" algn="l">
              <a:buFont typeface="Arial" panose="020B0604020202020204" pitchFamily="34" charset="0"/>
              <a:buChar char="•"/>
            </a:pPr>
            <a:r>
              <a:rPr lang="en-GB" b="0" i="0" dirty="0">
                <a:solidFill>
                  <a:srgbClr val="454545"/>
                </a:solidFill>
                <a:effectLst/>
                <a:latin typeface="Arial" panose="020B0604020202020204" pitchFamily="34" charset="0"/>
                <a:ea typeface="Calibri" panose="020F0502020204030204" pitchFamily="34" charset="0"/>
                <a:cs typeface="Arial" panose="020B0604020202020204" pitchFamily="34" charset="0"/>
              </a:rPr>
              <a:t>1 storage area and plant room</a:t>
            </a:r>
          </a:p>
          <a:p>
            <a:pPr marL="285750" indent="-285750" algn="l">
              <a:buFont typeface="Arial" panose="020B0604020202020204" pitchFamily="34" charset="0"/>
              <a:buChar char="•"/>
            </a:pPr>
            <a:r>
              <a:rPr lang="en-GB" b="0" i="0" dirty="0">
                <a:solidFill>
                  <a:srgbClr val="454545"/>
                </a:solidFill>
                <a:effectLst/>
                <a:latin typeface="Arial" panose="020B0604020202020204" pitchFamily="34" charset="0"/>
                <a:ea typeface="Calibri" panose="020F0502020204030204" pitchFamily="34" charset="0"/>
                <a:cs typeface="Arial" panose="020B0604020202020204" pitchFamily="34" charset="0"/>
              </a:rPr>
              <a:t>Ancillary landscape works adjacent to the  pavilion building</a:t>
            </a:r>
          </a:p>
          <a:p>
            <a:pPr marL="285750" indent="-285750" algn="l">
              <a:buFont typeface="Arial" panose="020B0604020202020204" pitchFamily="34" charset="0"/>
              <a:buChar char="•"/>
            </a:pPr>
            <a:r>
              <a:rPr lang="en-GB" b="0" i="0" dirty="0">
                <a:solidFill>
                  <a:srgbClr val="454545"/>
                </a:solidFill>
                <a:effectLst/>
                <a:latin typeface="Arial" panose="020B0604020202020204" pitchFamily="34" charset="0"/>
                <a:ea typeface="Calibri" panose="020F0502020204030204" pitchFamily="34" charset="0"/>
                <a:cs typeface="Arial" panose="020B0604020202020204" pitchFamily="34" charset="0"/>
              </a:rPr>
              <a:t>All associated ancillary works in adjacent areas including but not limited to foul &amp; surface water drainage and utility supplies</a:t>
            </a:r>
          </a:p>
          <a:p>
            <a:pPr marL="285750" indent="-285750" algn="l">
              <a:buFont typeface="Arial" panose="020B0604020202020204" pitchFamily="34" charset="0"/>
              <a:buChar char="•"/>
            </a:pPr>
            <a:r>
              <a:rPr lang="en-GB" b="0" i="0" dirty="0">
                <a:solidFill>
                  <a:srgbClr val="454545"/>
                </a:solidFill>
                <a:effectLst/>
                <a:latin typeface="Arial" panose="020B0604020202020204" pitchFamily="34" charset="0"/>
                <a:ea typeface="Calibri" panose="020F0502020204030204" pitchFamily="34" charset="0"/>
                <a:cs typeface="Arial" panose="020B0604020202020204" pitchFamily="34" charset="0"/>
              </a:rPr>
              <a:t>CCTV</a:t>
            </a:r>
          </a:p>
          <a:p>
            <a:pPr algn="l"/>
            <a:endParaRPr lang="en-GB" b="0" i="0" dirty="0">
              <a:solidFill>
                <a:srgbClr val="454545"/>
              </a:solidFill>
              <a:effectLst/>
              <a:latin typeface="Arial" panose="020B0604020202020204" pitchFamily="34" charset="0"/>
              <a:ea typeface="Calibri" panose="020F0502020204030204" pitchFamily="34" charset="0"/>
              <a:cs typeface="Arial" panose="020B0604020202020204" pitchFamily="34" charset="0"/>
            </a:endParaRPr>
          </a:p>
          <a:p>
            <a:pPr algn="l"/>
            <a:r>
              <a:rPr lang="en-GB" b="0" i="0" dirty="0">
                <a:solidFill>
                  <a:srgbClr val="454545"/>
                </a:solidFill>
                <a:effectLst/>
                <a:latin typeface="Arial" panose="020B0604020202020204" pitchFamily="34" charset="0"/>
                <a:ea typeface="Calibri" panose="020F0502020204030204" pitchFamily="34" charset="0"/>
                <a:cs typeface="Arial" panose="020B0604020202020204" pitchFamily="34" charset="0"/>
              </a:rPr>
              <a:t>The proposal has undergone Appropriate Assessment Screening under the Habitats Directive (92/43/EEC) and screening for Environmental Impact Assessment (EIA) under the EIA Directive 2014/52/EU. </a:t>
            </a:r>
          </a:p>
        </p:txBody>
      </p:sp>
    </p:spTree>
    <p:extLst>
      <p:ext uri="{BB962C8B-B14F-4D97-AF65-F5344CB8AC3E}">
        <p14:creationId xmlns:p14="http://schemas.microsoft.com/office/powerpoint/2010/main" val="2331971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73E8F-F7EC-B736-2789-09CCA5C0106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EC2595C-C87C-3605-7AB5-92C32A900369}"/>
              </a:ext>
            </a:extLst>
          </p:cNvPr>
          <p:cNvSpPr txBox="1">
            <a:spLocks noGrp="1"/>
          </p:cNvSpPr>
          <p:nvPr>
            <p:ph type="title"/>
          </p:nvPr>
        </p:nvSpPr>
        <p:spPr>
          <a:xfrm>
            <a:off x="381000" y="393382"/>
            <a:ext cx="6019800" cy="564257"/>
          </a:xfrm>
          <a:prstGeom prst="rect">
            <a:avLst/>
          </a:prstGeom>
        </p:spPr>
        <p:txBody>
          <a:bodyPr vert="horz" wrap="square" lIns="0" tIns="12700" rIns="0" bIns="0" rtlCol="0">
            <a:spAutoFit/>
          </a:bodyPr>
          <a:lstStyle/>
          <a:p>
            <a:pPr marL="12700">
              <a:lnSpc>
                <a:spcPts val="4280"/>
              </a:lnSpc>
              <a:spcBef>
                <a:spcPts val="100"/>
              </a:spcBef>
            </a:pPr>
            <a:r>
              <a:rPr lang="en-IE" dirty="0" err="1"/>
              <a:t>Willsbrook</a:t>
            </a:r>
            <a:r>
              <a:rPr lang="en-IE" dirty="0"/>
              <a:t> Site Location</a:t>
            </a:r>
            <a:endParaRPr spc="-20" dirty="0"/>
          </a:p>
        </p:txBody>
      </p:sp>
      <p:pic>
        <p:nvPicPr>
          <p:cNvPr id="17" name="Picture 5">
            <a:extLst>
              <a:ext uri="{FF2B5EF4-FFF2-40B4-BE49-F238E27FC236}">
                <a16:creationId xmlns:a16="http://schemas.microsoft.com/office/drawing/2014/main" id="{80E14D95-90C0-D989-49D2-A53F46521D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34CA185-6A6A-9CDF-C4E7-568582DC8D9E}"/>
              </a:ext>
            </a:extLst>
          </p:cNvPr>
          <p:cNvPicPr>
            <a:picLocks noChangeAspect="1"/>
          </p:cNvPicPr>
          <p:nvPr/>
        </p:nvPicPr>
        <p:blipFill>
          <a:blip r:embed="rId3"/>
          <a:stretch>
            <a:fillRect/>
          </a:stretch>
        </p:blipFill>
        <p:spPr>
          <a:xfrm>
            <a:off x="1143000" y="1306945"/>
            <a:ext cx="6629400" cy="4640581"/>
          </a:xfrm>
          <a:prstGeom prst="rect">
            <a:avLst/>
          </a:prstGeom>
        </p:spPr>
      </p:pic>
    </p:spTree>
    <p:extLst>
      <p:ext uri="{BB962C8B-B14F-4D97-AF65-F5344CB8AC3E}">
        <p14:creationId xmlns:p14="http://schemas.microsoft.com/office/powerpoint/2010/main" val="131152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B51AE-CF0D-2A8D-BB4A-744C7864783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629297A-F965-676F-1CDF-28DD417ECCB1}"/>
              </a:ext>
            </a:extLst>
          </p:cNvPr>
          <p:cNvSpPr txBox="1">
            <a:spLocks noGrp="1"/>
          </p:cNvSpPr>
          <p:nvPr>
            <p:ph type="title"/>
          </p:nvPr>
        </p:nvSpPr>
        <p:spPr>
          <a:xfrm>
            <a:off x="381000" y="393382"/>
            <a:ext cx="6317728" cy="564257"/>
          </a:xfrm>
          <a:prstGeom prst="rect">
            <a:avLst/>
          </a:prstGeom>
        </p:spPr>
        <p:txBody>
          <a:bodyPr vert="horz" wrap="square" lIns="0" tIns="12700" rIns="0" bIns="0" rtlCol="0">
            <a:spAutoFit/>
          </a:bodyPr>
          <a:lstStyle/>
          <a:p>
            <a:pPr marL="12700">
              <a:lnSpc>
                <a:spcPts val="4280"/>
              </a:lnSpc>
              <a:spcBef>
                <a:spcPts val="100"/>
              </a:spcBef>
            </a:pPr>
            <a:r>
              <a:rPr lang="en-IE" dirty="0" err="1"/>
              <a:t>Willsbrook</a:t>
            </a:r>
            <a:r>
              <a:rPr lang="en-IE" dirty="0"/>
              <a:t> Process</a:t>
            </a:r>
            <a:endParaRPr spc="-20" dirty="0"/>
          </a:p>
        </p:txBody>
      </p:sp>
      <p:pic>
        <p:nvPicPr>
          <p:cNvPr id="17" name="Picture 5">
            <a:extLst>
              <a:ext uri="{FF2B5EF4-FFF2-40B4-BE49-F238E27FC236}">
                <a16:creationId xmlns:a16="http://schemas.microsoft.com/office/drawing/2014/main" id="{83329816-9F09-9909-37E7-FFCE3172585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FE7EAC5-AE07-2110-DF8B-148067D42C3E}"/>
              </a:ext>
            </a:extLst>
          </p:cNvPr>
          <p:cNvSpPr txBox="1"/>
          <p:nvPr/>
        </p:nvSpPr>
        <p:spPr>
          <a:xfrm>
            <a:off x="533400" y="1371600"/>
            <a:ext cx="7924800" cy="3970318"/>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Submissions:</a:t>
            </a:r>
          </a:p>
          <a:p>
            <a:r>
              <a:rPr lang="en-GB" dirty="0">
                <a:latin typeface="Arial" panose="020B0604020202020204" pitchFamily="34" charset="0"/>
                <a:cs typeface="Arial" panose="020B0604020202020204" pitchFamily="34" charset="0"/>
              </a:rPr>
              <a:t>3 submissions.</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Main issues raised:</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Proposal Welcomed and support expressed from local sports club</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Request for additional facilities at AGP</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Security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Facilities for Referee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Additional general public access to toilets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Additional facilities with the park e.g. seating, water stations, notice boards, defibrillator</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Accessibility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Sustainability</a:t>
            </a:r>
          </a:p>
          <a:p>
            <a:endParaRPr lang="en-I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6607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7A656-954A-B766-090F-30AC880CD2E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0FE356A-10E6-5989-D144-CBF7F6DAD2D2}"/>
              </a:ext>
            </a:extLst>
          </p:cNvPr>
          <p:cNvSpPr txBox="1">
            <a:spLocks noGrp="1"/>
          </p:cNvSpPr>
          <p:nvPr>
            <p:ph type="title"/>
          </p:nvPr>
        </p:nvSpPr>
        <p:spPr>
          <a:xfrm>
            <a:off x="381000" y="393382"/>
            <a:ext cx="6317728" cy="564257"/>
          </a:xfrm>
          <a:prstGeom prst="rect">
            <a:avLst/>
          </a:prstGeom>
        </p:spPr>
        <p:txBody>
          <a:bodyPr vert="horz" wrap="square" lIns="0" tIns="12700" rIns="0" bIns="0" rtlCol="0">
            <a:spAutoFit/>
          </a:bodyPr>
          <a:lstStyle/>
          <a:p>
            <a:pPr marL="12700">
              <a:lnSpc>
                <a:spcPts val="4280"/>
              </a:lnSpc>
              <a:spcBef>
                <a:spcPts val="100"/>
              </a:spcBef>
            </a:pPr>
            <a:r>
              <a:rPr lang="en-IE" dirty="0" err="1"/>
              <a:t>Willsbrook</a:t>
            </a:r>
            <a:r>
              <a:rPr lang="en-IE" dirty="0"/>
              <a:t> Process</a:t>
            </a:r>
            <a:endParaRPr spc="-20" dirty="0"/>
          </a:p>
        </p:txBody>
      </p:sp>
      <p:pic>
        <p:nvPicPr>
          <p:cNvPr id="17" name="Picture 5">
            <a:extLst>
              <a:ext uri="{FF2B5EF4-FFF2-40B4-BE49-F238E27FC236}">
                <a16:creationId xmlns:a16="http://schemas.microsoft.com/office/drawing/2014/main" id="{42F42270-78E7-D219-8C22-1E797E6BD5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8C15982-9197-10C1-D8DC-E28756EEBEBB}"/>
              </a:ext>
            </a:extLst>
          </p:cNvPr>
          <p:cNvSpPr txBox="1"/>
          <p:nvPr/>
        </p:nvSpPr>
        <p:spPr>
          <a:xfrm>
            <a:off x="533400" y="1371600"/>
            <a:ext cx="7924800" cy="5909310"/>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Responses:</a:t>
            </a:r>
          </a:p>
          <a:p>
            <a:endParaRPr lang="en-GB"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Additional facilities at AGP: </a:t>
            </a:r>
            <a:r>
              <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Submission made in error</a:t>
            </a:r>
          </a:p>
          <a:p>
            <a:endParaRPr lang="en-GB" sz="1400" dirty="0">
              <a:solidFill>
                <a:srgbClr val="000000"/>
              </a:solidFill>
              <a:latin typeface="Arial" panose="020B0604020202020204" pitchFamily="34" charset="0"/>
              <a:ea typeface="Arial Narrow" panose="020B0606020202030204" pitchFamily="34" charset="0"/>
              <a:cs typeface="Arial" panose="020B0604020202020204" pitchFamily="34" charset="0"/>
            </a:endParaRPr>
          </a:p>
          <a:p>
            <a:r>
              <a:rPr lang="en-GB" sz="14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Security: </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design and location of the pavilion contributes to the security of the building, with the use of robust materials and external cladding.  External lighting will be provided as required as part of the detailed design of the pavilion. The location of the pavilion was chosen to ensure that there was sufficient passive surveillance and it was proposed in an area with high levels of active usage of the park. The plans include for the provision of CCTV as part of the pavilion provision. The single story nature of the building precludes the occlusion of sightlines as much as possible and the pavilion is located in a prominent part of the park; however it is acknowledged that the park is a wooded one and sightlines are important within the park, as such the detailed design stage will consider further the matter of orientation and possible slight adjustments to the placement of the pavilion to ensure it affects sightlines as little as possible.</a:t>
            </a:r>
          </a:p>
          <a:p>
            <a:endParaRPr lang="en-US" sz="1400" dirty="0">
              <a:solidFill>
                <a:srgbClr val="000000"/>
              </a:solidFill>
              <a:latin typeface="Arial" panose="020B0604020202020204" pitchFamily="34" charset="0"/>
              <a:ea typeface="Arial Narrow" panose="020B0606020202030204" pitchFamily="34" charset="0"/>
              <a:cs typeface="Arial" panose="020B0604020202020204" pitchFamily="34" charset="0"/>
            </a:endParaRPr>
          </a:p>
          <a:p>
            <a:r>
              <a:rPr lang="en-GB" sz="1400" dirty="0">
                <a:latin typeface="Arial" panose="020B0604020202020204" pitchFamily="34" charset="0"/>
                <a:ea typeface="Arial Narrow" panose="020B0606020202030204" pitchFamily="34" charset="0"/>
                <a:cs typeface="Arial" panose="020B0604020202020204" pitchFamily="34" charset="0"/>
              </a:rPr>
              <a:t>F</a:t>
            </a:r>
            <a:r>
              <a:rPr lang="en-GB" sz="1400" dirty="0">
                <a:effectLst/>
                <a:latin typeface="Arial" panose="020B0604020202020204" pitchFamily="34" charset="0"/>
                <a:ea typeface="Arial Narrow" panose="020B0606020202030204" pitchFamily="34" charset="0"/>
                <a:cs typeface="Arial" panose="020B0604020202020204" pitchFamily="34" charset="0"/>
              </a:rPr>
              <a:t>acilities for referees: discussed and agreed with all clubs using pitches in the parks that are subject to the current proposals. However the detailed design stage will consider further the facilities being provided for referees, including the size of the area allocated to the referee and the facilities to be provided within the referee area, such as seating / rest area etc. to ensure adequate and comfortable provision.</a:t>
            </a:r>
            <a:endParaRPr lang="en-IE" sz="1400" dirty="0">
              <a:effectLst/>
              <a:latin typeface="Arial" panose="020B0604020202020204" pitchFamily="34" charset="0"/>
              <a:ea typeface="Arial Narrow" panose="020B0606020202030204" pitchFamily="34" charset="0"/>
              <a:cs typeface="Arial" panose="020B0604020202020204" pitchFamily="34" charset="0"/>
            </a:endParaRPr>
          </a:p>
          <a:p>
            <a:endParaRPr lang="en-IE" sz="1800" dirty="0">
              <a:effectLst/>
              <a:latin typeface="Arial Narrow" panose="020B0606020202030204" pitchFamily="34" charset="0"/>
              <a:ea typeface="Arial Narrow" panose="020B0606020202030204" pitchFamily="34" charset="0"/>
              <a:cs typeface="Arial Narrow" panose="020B060602020203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I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705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3AACC-CB83-706B-99DF-4D446BF9040C}"/>
            </a:ext>
          </a:extLst>
        </p:cNvPr>
        <p:cNvGrpSpPr/>
        <p:nvPr/>
      </p:nvGrpSpPr>
      <p:grpSpPr>
        <a:xfrm>
          <a:off x="0" y="0"/>
          <a:ext cx="0" cy="0"/>
          <a:chOff x="0" y="0"/>
          <a:chExt cx="0" cy="0"/>
        </a:xfrm>
      </p:grpSpPr>
      <p:pic>
        <p:nvPicPr>
          <p:cNvPr id="4" name="Picture 3" descr="A blueprint of a building&#10;&#10;Description automatically generated">
            <a:extLst>
              <a:ext uri="{FF2B5EF4-FFF2-40B4-BE49-F238E27FC236}">
                <a16:creationId xmlns:a16="http://schemas.microsoft.com/office/drawing/2014/main" id="{735524A9-3CA4-1144-403F-BDFD5A9950C9}"/>
              </a:ext>
            </a:extLst>
          </p:cNvPr>
          <p:cNvPicPr>
            <a:picLocks noChangeAspect="1"/>
          </p:cNvPicPr>
          <p:nvPr/>
        </p:nvPicPr>
        <p:blipFill>
          <a:blip r:embed="rId2"/>
          <a:stretch>
            <a:fillRect/>
          </a:stretch>
        </p:blipFill>
        <p:spPr>
          <a:xfrm>
            <a:off x="2743200" y="2793939"/>
            <a:ext cx="6154510" cy="3404479"/>
          </a:xfrm>
          <a:prstGeom prst="rect">
            <a:avLst/>
          </a:prstGeom>
        </p:spPr>
      </p:pic>
      <p:sp>
        <p:nvSpPr>
          <p:cNvPr id="2" name="object 2">
            <a:extLst>
              <a:ext uri="{FF2B5EF4-FFF2-40B4-BE49-F238E27FC236}">
                <a16:creationId xmlns:a16="http://schemas.microsoft.com/office/drawing/2014/main" id="{531961BD-2154-0113-9D26-19F2951D12AC}"/>
              </a:ext>
            </a:extLst>
          </p:cNvPr>
          <p:cNvSpPr txBox="1">
            <a:spLocks noGrp="1"/>
          </p:cNvSpPr>
          <p:nvPr>
            <p:ph type="title"/>
          </p:nvPr>
        </p:nvSpPr>
        <p:spPr>
          <a:xfrm>
            <a:off x="374904" y="152400"/>
            <a:ext cx="6019800" cy="1667123"/>
          </a:xfrm>
          <a:prstGeom prst="rect">
            <a:avLst/>
          </a:prstGeom>
        </p:spPr>
        <p:txBody>
          <a:bodyPr vert="horz" wrap="square" lIns="0" tIns="12700" rIns="0" bIns="0" rtlCol="0">
            <a:spAutoFit/>
          </a:bodyPr>
          <a:lstStyle/>
          <a:p>
            <a:pPr marL="12700">
              <a:lnSpc>
                <a:spcPts val="4280"/>
              </a:lnSpc>
              <a:spcBef>
                <a:spcPts val="100"/>
              </a:spcBef>
            </a:pPr>
            <a:r>
              <a:rPr lang="en-IE" dirty="0"/>
              <a:t>Programme Review </a:t>
            </a:r>
            <a:br>
              <a:rPr lang="en-IE" dirty="0"/>
            </a:br>
            <a:r>
              <a:rPr kumimoji="0" lang="en-US" sz="3600" b="0" i="0" u="none" strike="noStrike" kern="0" cap="none" spc="0" normalizeH="0" baseline="0" noProof="0" dirty="0">
                <a:ln>
                  <a:noFill/>
                </a:ln>
                <a:solidFill>
                  <a:srgbClr val="4C6072"/>
                </a:solidFill>
                <a:effectLst/>
                <a:uLnTx/>
                <a:uFillTx/>
                <a:latin typeface="Abadi" panose="020B0604020104020204" pitchFamily="34" charset="0"/>
                <a:cs typeface="Arial"/>
              </a:rPr>
              <a:t>modular build:</a:t>
            </a:r>
            <a:br>
              <a:rPr kumimoji="0" lang="en-US" sz="3600" b="0" i="0" u="none" strike="noStrike" kern="0" cap="none" spc="0" normalizeH="0" baseline="0" noProof="0" dirty="0">
                <a:ln>
                  <a:noFill/>
                </a:ln>
                <a:solidFill>
                  <a:srgbClr val="4C6072"/>
                </a:solidFill>
                <a:effectLst/>
                <a:uLnTx/>
                <a:uFillTx/>
                <a:latin typeface="Abadi" panose="020B0604020104020204" pitchFamily="34" charset="0"/>
                <a:cs typeface="Arial"/>
              </a:rPr>
            </a:br>
            <a:r>
              <a:rPr kumimoji="0" lang="en-US" sz="3600" b="0" i="0" u="none" strike="noStrike" kern="0" cap="none" spc="0" normalizeH="0" baseline="0" noProof="0" dirty="0">
                <a:ln>
                  <a:noFill/>
                </a:ln>
                <a:solidFill>
                  <a:srgbClr val="4C6072"/>
                </a:solidFill>
                <a:effectLst/>
                <a:uLnTx/>
                <a:uFillTx/>
                <a:latin typeface="Abadi" panose="020B0604020104020204" pitchFamily="34" charset="0"/>
                <a:cs typeface="Arial"/>
              </a:rPr>
              <a:t> </a:t>
            </a:r>
            <a:endParaRPr spc="-20" dirty="0"/>
          </a:p>
        </p:txBody>
      </p:sp>
      <p:sp>
        <p:nvSpPr>
          <p:cNvPr id="3" name="object 3">
            <a:extLst>
              <a:ext uri="{FF2B5EF4-FFF2-40B4-BE49-F238E27FC236}">
                <a16:creationId xmlns:a16="http://schemas.microsoft.com/office/drawing/2014/main" id="{57916B3C-C619-BF35-8E6D-609832995821}"/>
              </a:ext>
            </a:extLst>
          </p:cNvPr>
          <p:cNvSpPr txBox="1"/>
          <p:nvPr/>
        </p:nvSpPr>
        <p:spPr>
          <a:xfrm>
            <a:off x="76200" y="1431018"/>
            <a:ext cx="9067800" cy="2090315"/>
          </a:xfrm>
          <a:prstGeom prst="rect">
            <a:avLst/>
          </a:prstGeom>
        </p:spPr>
        <p:txBody>
          <a:bodyPr vert="horz" wrap="square" lIns="0" tIns="58419" rIns="0" bIns="0" rtlCol="0">
            <a:spAutoFit/>
          </a:bodyPr>
          <a:lstStyle/>
          <a:p>
            <a:r>
              <a:rPr lang="en-IE" sz="1600" b="1" dirty="0">
                <a:effectLst/>
                <a:latin typeface="Arial" panose="020B0604020202020204" pitchFamily="34" charset="0"/>
                <a:ea typeface="Aptos" panose="020B0004020202020204" pitchFamily="34" charset="0"/>
                <a:cs typeface="Arial" panose="020B0604020202020204" pitchFamily="34" charset="0"/>
              </a:rPr>
              <a:t>External Cladding:</a:t>
            </a:r>
          </a:p>
          <a:p>
            <a:r>
              <a:rPr lang="en-IE" sz="1600" dirty="0">
                <a:effectLst/>
                <a:latin typeface="Arial" panose="020B0604020202020204" pitchFamily="34" charset="0"/>
                <a:ea typeface="Aptos" panose="020B0004020202020204" pitchFamily="34" charset="0"/>
                <a:cs typeface="Arial" panose="020B0604020202020204" pitchFamily="34" charset="0"/>
              </a:rPr>
              <a:t>Profiled powder coated single skin metal sheeting, mechanically fixed to building perimeter</a:t>
            </a:r>
            <a:endParaRPr lang="en-IE" sz="1600" dirty="0">
              <a:latin typeface="Arial" panose="020B0604020202020204" pitchFamily="34" charset="0"/>
              <a:ea typeface="Aptos" panose="020B0004020202020204" pitchFamily="34" charset="0"/>
              <a:cs typeface="Arial" panose="020B0604020202020204" pitchFamily="34" charset="0"/>
            </a:endParaRPr>
          </a:p>
          <a:p>
            <a:endParaRPr lang="en-IE" sz="1600" b="1" dirty="0">
              <a:effectLst/>
              <a:latin typeface="Arial" panose="020B0604020202020204" pitchFamily="34" charset="0"/>
              <a:ea typeface="Aptos" panose="020B0004020202020204" pitchFamily="34" charset="0"/>
              <a:cs typeface="Arial" panose="020B0604020202020204" pitchFamily="34" charset="0"/>
            </a:endParaRPr>
          </a:p>
          <a:p>
            <a:r>
              <a:rPr lang="en-IE" sz="1600" b="1" dirty="0">
                <a:effectLst/>
                <a:latin typeface="Arial" panose="020B0604020202020204" pitchFamily="34" charset="0"/>
                <a:ea typeface="Aptos" panose="020B0004020202020204" pitchFamily="34" charset="0"/>
                <a:cs typeface="Arial" panose="020B0604020202020204" pitchFamily="34" charset="0"/>
              </a:rPr>
              <a:t>Structure:</a:t>
            </a:r>
          </a:p>
          <a:p>
            <a:r>
              <a:rPr lang="en-IE" sz="1600" dirty="0">
                <a:effectLst/>
                <a:latin typeface="Arial" panose="020B0604020202020204" pitchFamily="34" charset="0"/>
                <a:ea typeface="Aptos" panose="020B0004020202020204" pitchFamily="34" charset="0"/>
                <a:cs typeface="Arial" panose="020B0604020202020204" pitchFamily="34" charset="0"/>
              </a:rPr>
              <a:t>Light gauge steel or similar structure with 100mm Rockwool Insulation with 1 No. layer plasterboard with skim coat. </a:t>
            </a:r>
          </a:p>
          <a:p>
            <a:r>
              <a:rPr lang="en-IE" sz="1800" dirty="0">
                <a:effectLst/>
                <a:latin typeface="Aptos" panose="020B0004020202020204" pitchFamily="34" charset="0"/>
                <a:ea typeface="Aptos" panose="020B0004020202020204" pitchFamily="34" charset="0"/>
                <a:cs typeface="Aptos" panose="020B0004020202020204" pitchFamily="34" charset="0"/>
              </a:rPr>
              <a:t> </a:t>
            </a:r>
          </a:p>
          <a:p>
            <a:endParaRPr lang="en-IE" sz="1800" dirty="0">
              <a:effectLst/>
              <a:latin typeface="Aptos" panose="020B0004020202020204" pitchFamily="34" charset="0"/>
              <a:ea typeface="Aptos" panose="020B0004020202020204" pitchFamily="34" charset="0"/>
              <a:cs typeface="Aptos" panose="020B0004020202020204" pitchFamily="34" charset="0"/>
            </a:endParaRPr>
          </a:p>
        </p:txBody>
      </p:sp>
      <p:pic>
        <p:nvPicPr>
          <p:cNvPr id="17" name="Picture 5">
            <a:extLst>
              <a:ext uri="{FF2B5EF4-FFF2-40B4-BE49-F238E27FC236}">
                <a16:creationId xmlns:a16="http://schemas.microsoft.com/office/drawing/2014/main" id="{DDD74034-32BB-677A-9471-48A64E795B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083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F09E7-316B-E344-75BC-9DFCE53498A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487A127-F459-651F-C1BF-1FB43C3E7CCA}"/>
              </a:ext>
            </a:extLst>
          </p:cNvPr>
          <p:cNvSpPr txBox="1">
            <a:spLocks noGrp="1"/>
          </p:cNvSpPr>
          <p:nvPr>
            <p:ph type="title"/>
          </p:nvPr>
        </p:nvSpPr>
        <p:spPr>
          <a:xfrm>
            <a:off x="381000" y="393382"/>
            <a:ext cx="6317728" cy="564257"/>
          </a:xfrm>
          <a:prstGeom prst="rect">
            <a:avLst/>
          </a:prstGeom>
        </p:spPr>
        <p:txBody>
          <a:bodyPr vert="horz" wrap="square" lIns="0" tIns="12700" rIns="0" bIns="0" rtlCol="0">
            <a:spAutoFit/>
          </a:bodyPr>
          <a:lstStyle/>
          <a:p>
            <a:pPr marL="12700">
              <a:lnSpc>
                <a:spcPts val="4280"/>
              </a:lnSpc>
              <a:spcBef>
                <a:spcPts val="100"/>
              </a:spcBef>
            </a:pPr>
            <a:r>
              <a:rPr lang="en-IE" dirty="0" err="1"/>
              <a:t>Willsbrook</a:t>
            </a:r>
            <a:r>
              <a:rPr lang="en-IE" dirty="0"/>
              <a:t> Process</a:t>
            </a:r>
            <a:endParaRPr spc="-20" dirty="0"/>
          </a:p>
        </p:txBody>
      </p:sp>
      <p:pic>
        <p:nvPicPr>
          <p:cNvPr id="17" name="Picture 5">
            <a:extLst>
              <a:ext uri="{FF2B5EF4-FFF2-40B4-BE49-F238E27FC236}">
                <a16:creationId xmlns:a16="http://schemas.microsoft.com/office/drawing/2014/main" id="{2BDF3592-FCB3-CC68-8E75-B0C88985D9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B67E93F-DAC4-A5EC-1B69-B60264A6ACD8}"/>
              </a:ext>
            </a:extLst>
          </p:cNvPr>
          <p:cNvSpPr txBox="1"/>
          <p:nvPr/>
        </p:nvSpPr>
        <p:spPr>
          <a:xfrm>
            <a:off x="533400" y="1371600"/>
            <a:ext cx="7924800" cy="4739759"/>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Responses:</a:t>
            </a:r>
          </a:p>
          <a:p>
            <a:endParaRPr lang="en-GB" sz="1400" b="1" dirty="0">
              <a:latin typeface="Arial" panose="020B0604020202020204" pitchFamily="34" charset="0"/>
              <a:cs typeface="Arial" panose="020B0604020202020204" pitchFamily="34" charset="0"/>
            </a:endParaRPr>
          </a:p>
          <a:p>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General public access to toilets: The pavilion </a:t>
            </a:r>
            <a:r>
              <a:rPr lang="en-US" sz="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is designed for the use of sports clubs and groups using the park for active recreation. Some events e.g. park runs have also been accommodated, as are school sports days etc. General public access to the toilets is not envisaged, as such use generally has to be supervised and would incur significant costs that are not allowed for within the budget. </a:t>
            </a:r>
          </a:p>
          <a:p>
            <a:endParaRPr lang="en-US" sz="1400" dirty="0">
              <a:solidFill>
                <a:srgbClr val="000000"/>
              </a:solidFill>
              <a:latin typeface="Arial" panose="020B0604020202020204" pitchFamily="34" charset="0"/>
              <a:ea typeface="Arial Narrow" panose="020B0606020202030204" pitchFamily="34" charset="0"/>
              <a:cs typeface="Arial" panose="020B0604020202020204" pitchFamily="34" charset="0"/>
            </a:endParaRPr>
          </a:p>
          <a:p>
            <a:r>
              <a:rPr lang="en-GB" sz="1400" dirty="0">
                <a:latin typeface="Arial" panose="020B0604020202020204" pitchFamily="34" charset="0"/>
                <a:ea typeface="Arial Narrow" panose="020B0606020202030204" pitchFamily="34" charset="0"/>
                <a:cs typeface="Arial" panose="020B0604020202020204" pitchFamily="34" charset="0"/>
              </a:rPr>
              <a:t>Seating, notice boards, water stations, Defibrillators: </a:t>
            </a:r>
            <a:r>
              <a:rPr lang="en-GB" sz="1400" dirty="0">
                <a:effectLst/>
                <a:latin typeface="Arial" panose="020B0604020202020204" pitchFamily="34" charset="0"/>
                <a:ea typeface="Arial Narrow" panose="020B0606020202030204" pitchFamily="34" charset="0"/>
                <a:cs typeface="Arial" panose="020B0604020202020204" pitchFamily="34" charset="0"/>
              </a:rPr>
              <a:t>This request is outside the scope of the proposal /pavilion programme proposals. The provision of the additional proposed  facilities do not require Part 8 approval and can be progressed as part of separate operational programmes. The provision of defibrillators within parks tends to be in tandem with a supervisory group (e.g. a sports club), trained in the use of the defibrillator and willing to manage same, it is recommended such proposals be progressed outside of Part 8 processes. No changes are recommended to the proposal.</a:t>
            </a:r>
          </a:p>
          <a:p>
            <a:endParaRPr lang="en-GB" sz="1400" dirty="0">
              <a:latin typeface="Arial" panose="020B0604020202020204" pitchFamily="34" charset="0"/>
              <a:ea typeface="Arial Narrow" panose="020B0606020202030204" pitchFamily="34" charset="0"/>
              <a:cs typeface="Arial" panose="020B0604020202020204" pitchFamily="34" charset="0"/>
            </a:endParaRPr>
          </a:p>
          <a:p>
            <a:r>
              <a:rPr lang="en-GB" sz="1400" dirty="0">
                <a:effectLst/>
                <a:latin typeface="Arial" panose="020B0604020202020204" pitchFamily="34" charset="0"/>
                <a:ea typeface="Arial Narrow" panose="020B0606020202030204" pitchFamily="34" charset="0"/>
                <a:cs typeface="Arial" panose="020B0604020202020204" pitchFamily="34" charset="0"/>
              </a:rPr>
              <a:t>Accessibility: SDCC's sports </a:t>
            </a:r>
            <a:r>
              <a:rPr lang="en-GB" sz="1400" dirty="0" err="1">
                <a:effectLst/>
                <a:latin typeface="Arial" panose="020B0604020202020204" pitchFamily="34" charset="0"/>
                <a:ea typeface="Arial Narrow" panose="020B0606020202030204" pitchFamily="34" charset="0"/>
                <a:cs typeface="Arial" panose="020B0604020202020204" pitchFamily="34" charset="0"/>
              </a:rPr>
              <a:t>pavillion</a:t>
            </a:r>
            <a:r>
              <a:rPr lang="en-GB" sz="1400" dirty="0">
                <a:effectLst/>
                <a:latin typeface="Arial" panose="020B0604020202020204" pitchFamily="34" charset="0"/>
                <a:ea typeface="Arial Narrow" panose="020B0606020202030204" pitchFamily="34" charset="0"/>
                <a:cs typeface="Arial" panose="020B0604020202020204" pitchFamily="34" charset="0"/>
              </a:rPr>
              <a:t> programme will provide changing rooms for sports clubs and groups within the park. The pavilions are planned and designed in accordance with the Building Regulations and ensure that the buildings are accessible, the building regulations include the approach to the building entrances and require the use of ramps etc. where required.</a:t>
            </a:r>
            <a:endParaRPr lang="en-IE" sz="1400" dirty="0">
              <a:effectLst/>
              <a:latin typeface="Arial" panose="020B0604020202020204" pitchFamily="34" charset="0"/>
              <a:ea typeface="Arial Narrow" panose="020B0606020202030204" pitchFamily="34" charset="0"/>
              <a:cs typeface="Arial" panose="020B0604020202020204" pitchFamily="34" charset="0"/>
            </a:endParaRPr>
          </a:p>
          <a:p>
            <a:endParaRPr lang="en-I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77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1AC09-C7B8-AB18-179E-F4FCCEAF18A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95F6524-8A1C-52FE-DC4D-1DB1EB909D9B}"/>
              </a:ext>
            </a:extLst>
          </p:cNvPr>
          <p:cNvSpPr txBox="1">
            <a:spLocks noGrp="1"/>
          </p:cNvSpPr>
          <p:nvPr>
            <p:ph type="title"/>
          </p:nvPr>
        </p:nvSpPr>
        <p:spPr>
          <a:xfrm>
            <a:off x="381000" y="393382"/>
            <a:ext cx="6317728" cy="564257"/>
          </a:xfrm>
          <a:prstGeom prst="rect">
            <a:avLst/>
          </a:prstGeom>
        </p:spPr>
        <p:txBody>
          <a:bodyPr vert="horz" wrap="square" lIns="0" tIns="12700" rIns="0" bIns="0" rtlCol="0">
            <a:spAutoFit/>
          </a:bodyPr>
          <a:lstStyle/>
          <a:p>
            <a:pPr marL="12700">
              <a:lnSpc>
                <a:spcPts val="4280"/>
              </a:lnSpc>
              <a:spcBef>
                <a:spcPts val="100"/>
              </a:spcBef>
            </a:pPr>
            <a:r>
              <a:rPr lang="en-IE" dirty="0" err="1"/>
              <a:t>Willsbrook</a:t>
            </a:r>
            <a:r>
              <a:rPr lang="en-IE" dirty="0"/>
              <a:t> Process</a:t>
            </a:r>
            <a:endParaRPr spc="-20" dirty="0"/>
          </a:p>
        </p:txBody>
      </p:sp>
      <p:pic>
        <p:nvPicPr>
          <p:cNvPr id="17" name="Picture 5">
            <a:extLst>
              <a:ext uri="{FF2B5EF4-FFF2-40B4-BE49-F238E27FC236}">
                <a16:creationId xmlns:a16="http://schemas.microsoft.com/office/drawing/2014/main" id="{333E6E3E-9D8E-7463-11B0-9BB8AAEB137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39ED37D-E51E-9AF8-8C5C-B459F2548CFE}"/>
              </a:ext>
            </a:extLst>
          </p:cNvPr>
          <p:cNvSpPr txBox="1"/>
          <p:nvPr/>
        </p:nvSpPr>
        <p:spPr>
          <a:xfrm>
            <a:off x="533400" y="1371600"/>
            <a:ext cx="7924800" cy="4247317"/>
          </a:xfrm>
          <a:prstGeom prst="rect">
            <a:avLst/>
          </a:prstGeom>
          <a:noFill/>
        </p:spPr>
        <p:txBody>
          <a:bodyPr wrap="square" rtlCol="0">
            <a:spAutoFit/>
          </a:bodyPr>
          <a:lstStyle/>
          <a:p>
            <a:r>
              <a:rPr lang="en-IE" sz="1800" b="1" dirty="0">
                <a:latin typeface="Arial" panose="020B0604020202020204" pitchFamily="34" charset="0"/>
                <a:cs typeface="Arial" panose="020B0604020202020204" pitchFamily="34" charset="0"/>
              </a:rPr>
              <a:t>Responses:</a:t>
            </a:r>
          </a:p>
          <a:p>
            <a:endParaRPr lang="en-GB" sz="1400" dirty="0">
              <a:solidFill>
                <a:srgbClr val="000000"/>
              </a:solidFill>
              <a:latin typeface="Arial" panose="020B0604020202020204" pitchFamily="34" charset="0"/>
              <a:ea typeface="Arial Narrow" panose="020B0606020202030204" pitchFamily="34" charset="0"/>
              <a:cs typeface="Arial" panose="020B0604020202020204" pitchFamily="34" charset="0"/>
            </a:endParaRPr>
          </a:p>
          <a:p>
            <a:r>
              <a:rPr lang="en-GB" sz="1400" dirty="0">
                <a:solidFill>
                  <a:srgbClr val="000000"/>
                </a:solidFill>
                <a:latin typeface="Arial" panose="020B0604020202020204" pitchFamily="34" charset="0"/>
                <a:ea typeface="Arial Narrow" panose="020B0606020202030204" pitchFamily="34" charset="0"/>
                <a:cs typeface="Arial" panose="020B0604020202020204" pitchFamily="34" charset="0"/>
              </a:rPr>
              <a:t>Sustainability: Solar panels are proposed as part of the proposals for the pavilions. SDCC considered carefully the use of a green roof but the extensive amount of solar panels proposed precluded the use of the green roof as well. Instead the detailed design stage will examine the use of natural based </a:t>
            </a:r>
            <a:r>
              <a:rPr lang="en-GB" sz="1400" dirty="0" err="1">
                <a:solidFill>
                  <a:srgbClr val="000000"/>
                </a:solidFill>
                <a:latin typeface="Arial" panose="020B0604020202020204" pitchFamily="34" charset="0"/>
                <a:ea typeface="Arial Narrow" panose="020B0606020202030204" pitchFamily="34" charset="0"/>
                <a:cs typeface="Arial" panose="020B0604020202020204" pitchFamily="34" charset="0"/>
              </a:rPr>
              <a:t>SuDS</a:t>
            </a:r>
            <a:r>
              <a:rPr lang="en-GB" sz="1400" dirty="0">
                <a:solidFill>
                  <a:srgbClr val="000000"/>
                </a:solidFill>
                <a:latin typeface="Arial" panose="020B0604020202020204" pitchFamily="34" charset="0"/>
                <a:ea typeface="Arial Narrow" panose="020B0606020202030204" pitchFamily="34" charset="0"/>
                <a:cs typeface="Arial" panose="020B0604020202020204" pitchFamily="34" charset="0"/>
              </a:rPr>
              <a:t> to filter and clean as well as attenuate surface water, in addition to the  </a:t>
            </a:r>
            <a:r>
              <a:rPr lang="en-GB" sz="1400" dirty="0" err="1">
                <a:solidFill>
                  <a:srgbClr val="000000"/>
                </a:solidFill>
                <a:latin typeface="Arial" panose="020B0604020202020204" pitchFamily="34" charset="0"/>
                <a:ea typeface="Arial Narrow" panose="020B0606020202030204" pitchFamily="34" charset="0"/>
                <a:cs typeface="Arial" panose="020B0604020202020204" pitchFamily="34" charset="0"/>
              </a:rPr>
              <a:t>the</a:t>
            </a:r>
            <a:r>
              <a:rPr lang="en-GB" sz="1400" dirty="0">
                <a:solidFill>
                  <a:srgbClr val="000000"/>
                </a:solidFill>
                <a:latin typeface="Arial" panose="020B0604020202020204" pitchFamily="34" charset="0"/>
                <a:ea typeface="Arial Narrow" panose="020B0606020202030204" pitchFamily="34" charset="0"/>
                <a:cs typeface="Arial" panose="020B0604020202020204" pitchFamily="34" charset="0"/>
              </a:rPr>
              <a:t> feasibility of providing a small wetland area to encourage biodiversity. Other measures will also be considered at the detail design stage such as rainwater harvesting.</a:t>
            </a:r>
          </a:p>
          <a:p>
            <a:endParaRPr lang="en-GB" sz="1400" dirty="0">
              <a:solidFill>
                <a:srgbClr val="000000"/>
              </a:solidFill>
              <a:latin typeface="Arial" panose="020B0604020202020204" pitchFamily="34" charset="0"/>
              <a:ea typeface="Arial Narrow" panose="020B0606020202030204" pitchFamily="34" charset="0"/>
              <a:cs typeface="Arial" panose="020B0604020202020204" pitchFamily="34" charset="0"/>
            </a:endParaRPr>
          </a:p>
          <a:p>
            <a:endParaRPr lang="en-GB" sz="1600" dirty="0">
              <a:solidFill>
                <a:srgbClr val="000000"/>
              </a:solidFill>
              <a:latin typeface="Arial" panose="020B0604020202020204" pitchFamily="34" charset="0"/>
              <a:ea typeface="Arial Narrow" panose="020B0606020202030204" pitchFamily="34" charset="0"/>
              <a:cs typeface="Arial" panose="020B0604020202020204" pitchFamily="34" charset="0"/>
            </a:endParaRPr>
          </a:p>
          <a:p>
            <a:r>
              <a:rPr lang="en-IE" sz="1600" b="1" dirty="0">
                <a:latin typeface="Arial" panose="020B0604020202020204" pitchFamily="34" charset="0"/>
                <a:cs typeface="Arial" panose="020B0604020202020204" pitchFamily="34" charset="0"/>
              </a:rPr>
              <a:t>Recommendation:</a:t>
            </a:r>
          </a:p>
          <a:p>
            <a:r>
              <a:rPr lang="en-US" sz="1800" b="1" dirty="0">
                <a:solidFill>
                  <a:srgbClr val="000000"/>
                </a:solidFill>
                <a:effectLst/>
                <a:latin typeface="Calibri" panose="020F0502020204030204" pitchFamily="34" charset="0"/>
                <a:ea typeface="Times New Roman" panose="02020603050405020304" pitchFamily="18" charset="0"/>
                <a:cs typeface="Arial Narrow" panose="020B0606020202030204" pitchFamily="34" charset="0"/>
              </a:rPr>
              <a:t>It is recommended that, as the proposal is in conformity with proper planning and sustainable development, that the Council proceed with the Part 8 proposal for the Sports Changing Rooms Pavilion </a:t>
            </a:r>
            <a:r>
              <a:rPr lang="en-IE" sz="1800" b="1" dirty="0">
                <a:solidFill>
                  <a:srgbClr val="000000"/>
                </a:solidFill>
                <a:effectLst/>
                <a:latin typeface="Calibri" panose="020F0502020204030204" pitchFamily="34" charset="0"/>
                <a:ea typeface="Times New Roman" panose="02020603050405020304" pitchFamily="18" charset="0"/>
                <a:cs typeface="Arial Narrow" panose="020B0606020202030204" pitchFamily="34" charset="0"/>
              </a:rPr>
              <a:t>at </a:t>
            </a:r>
            <a:r>
              <a:rPr lang="en-US" sz="1800" b="1" dirty="0" err="1">
                <a:solidFill>
                  <a:srgbClr val="000000"/>
                </a:solidFill>
                <a:effectLst/>
                <a:latin typeface="Calibri" panose="020F0502020204030204" pitchFamily="34" charset="0"/>
                <a:ea typeface="Times New Roman" panose="02020603050405020304" pitchFamily="18" charset="0"/>
                <a:cs typeface="Arial Narrow" panose="020B0606020202030204" pitchFamily="34" charset="0"/>
              </a:rPr>
              <a:t>Willsbrook</a:t>
            </a:r>
            <a:r>
              <a:rPr lang="en-US" sz="1800" b="1" dirty="0">
                <a:solidFill>
                  <a:srgbClr val="000000"/>
                </a:solidFill>
                <a:effectLst/>
                <a:latin typeface="Calibri" panose="020F0502020204030204" pitchFamily="34" charset="0"/>
                <a:ea typeface="Times New Roman" panose="02020603050405020304" pitchFamily="18" charset="0"/>
                <a:cs typeface="Arial Narrow" panose="020B0606020202030204" pitchFamily="34" charset="0"/>
              </a:rPr>
              <a:t> Park</a:t>
            </a:r>
            <a:r>
              <a:rPr lang="en-IE" sz="1800" b="1" dirty="0">
                <a:solidFill>
                  <a:srgbClr val="000000"/>
                </a:solidFill>
                <a:effectLst/>
                <a:latin typeface="Calibri" panose="020F0502020204030204" pitchFamily="34" charset="0"/>
                <a:ea typeface="Times New Roman" panose="02020603050405020304" pitchFamily="18" charset="0"/>
                <a:cs typeface="Arial Narrow" panose="020B0606020202030204" pitchFamily="34" charset="0"/>
              </a:rPr>
              <a:t>, Lucan, Dublin.</a:t>
            </a:r>
            <a:endParaRPr lang="en-IE" sz="1800" dirty="0">
              <a:effectLst/>
              <a:latin typeface="Arial Narrow" panose="020B0606020202030204" pitchFamily="34" charset="0"/>
              <a:ea typeface="Arial Narrow" panose="020B0606020202030204" pitchFamily="34" charset="0"/>
              <a:cs typeface="Arial Narrow" panose="020B0606020202030204" pitchFamily="34" charset="0"/>
            </a:endParaRPr>
          </a:p>
          <a:p>
            <a:br>
              <a:rPr lang="en-US" sz="1800" dirty="0">
                <a:solidFill>
                  <a:srgbClr val="000000"/>
                </a:solidFill>
                <a:effectLst/>
                <a:latin typeface="Calibri" panose="020F0502020204030204" pitchFamily="34" charset="0"/>
                <a:ea typeface="Times New Roman" panose="02020603050405020304" pitchFamily="18" charset="0"/>
              </a:rPr>
            </a:br>
            <a:endParaRPr lang="en-GB" dirty="0">
              <a:latin typeface="Arial" panose="020B0604020202020204" pitchFamily="34" charset="0"/>
              <a:cs typeface="Arial" panose="020B0604020202020204" pitchFamily="34" charset="0"/>
            </a:endParaRPr>
          </a:p>
          <a:p>
            <a:endParaRPr lang="en-I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3785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6808E-4AEB-CB1D-4F56-2DE323FD31E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D5935AD-4541-CBEC-BBA0-8060BA1D1797}"/>
              </a:ext>
            </a:extLst>
          </p:cNvPr>
          <p:cNvSpPr txBox="1">
            <a:spLocks noGrp="1"/>
          </p:cNvSpPr>
          <p:nvPr>
            <p:ph type="title"/>
          </p:nvPr>
        </p:nvSpPr>
        <p:spPr>
          <a:xfrm>
            <a:off x="381000" y="393382"/>
            <a:ext cx="6317728" cy="1059585"/>
          </a:xfrm>
          <a:prstGeom prst="rect">
            <a:avLst/>
          </a:prstGeom>
        </p:spPr>
        <p:txBody>
          <a:bodyPr vert="horz" wrap="square" lIns="0" tIns="12700" rIns="0" bIns="0" rtlCol="0">
            <a:spAutoFit/>
          </a:bodyPr>
          <a:lstStyle/>
          <a:p>
            <a:pPr marL="12700">
              <a:lnSpc>
                <a:spcPts val="4280"/>
              </a:lnSpc>
              <a:spcBef>
                <a:spcPts val="100"/>
              </a:spcBef>
            </a:pPr>
            <a:r>
              <a:rPr lang="en-IE" dirty="0" err="1"/>
              <a:t>Pavillions</a:t>
            </a:r>
            <a:r>
              <a:rPr lang="en-IE" dirty="0"/>
              <a:t> Next Steps</a:t>
            </a:r>
            <a:br>
              <a:rPr lang="en-IE" dirty="0"/>
            </a:br>
            <a:endParaRPr sz="2800" b="0" spc="-20" dirty="0"/>
          </a:p>
        </p:txBody>
      </p:sp>
      <p:pic>
        <p:nvPicPr>
          <p:cNvPr id="17" name="Picture 5">
            <a:extLst>
              <a:ext uri="{FF2B5EF4-FFF2-40B4-BE49-F238E27FC236}">
                <a16:creationId xmlns:a16="http://schemas.microsoft.com/office/drawing/2014/main" id="{33C9A501-6FE3-9CDC-299F-7A71A6DEB34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CAA496F-3648-3E58-5E05-22C22DB5B856}"/>
              </a:ext>
            </a:extLst>
          </p:cNvPr>
          <p:cNvSpPr txBox="1"/>
          <p:nvPr/>
        </p:nvSpPr>
        <p:spPr>
          <a:xfrm>
            <a:off x="304800" y="990600"/>
            <a:ext cx="8229600" cy="5262979"/>
          </a:xfrm>
          <a:prstGeom prst="rect">
            <a:avLst/>
          </a:prstGeom>
          <a:noFill/>
        </p:spPr>
        <p:txBody>
          <a:bodyPr wrap="square" rtlCol="0">
            <a:spAutoFit/>
          </a:bodyPr>
          <a:lstStyle/>
          <a:p>
            <a:r>
              <a:rPr lang="en-US" sz="1400" b="1" dirty="0">
                <a:effectLst/>
                <a:latin typeface="Arial" panose="020B0604020202020204" pitchFamily="34" charset="0"/>
                <a:ea typeface="Aptos" panose="020B0004020202020204" pitchFamily="34" charset="0"/>
                <a:cs typeface="Arial" panose="020B0604020202020204" pitchFamily="34" charset="0"/>
              </a:rPr>
              <a:t>Complete:</a:t>
            </a:r>
            <a:endParaRPr lang="en-IE" sz="14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US" sz="1400" b="1" dirty="0">
                <a:effectLst/>
                <a:latin typeface="Arial" panose="020B0604020202020204" pitchFamily="34" charset="0"/>
                <a:ea typeface="Times New Roman" panose="02020603050405020304" pitchFamily="18" charset="0"/>
                <a:cs typeface="Arial" panose="020B0604020202020204" pitchFamily="34" charset="0"/>
              </a:rPr>
              <a:t>April 2024</a:t>
            </a:r>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effectLst/>
                <a:latin typeface="Arial" panose="020B0604020202020204" pitchFamily="34" charset="0"/>
                <a:ea typeface="Times New Roman" panose="02020603050405020304" pitchFamily="18" charset="0"/>
                <a:cs typeface="Arial" panose="020B0604020202020204" pitchFamily="34" charset="0"/>
              </a:rPr>
              <a:t>Programme</a:t>
            </a:r>
            <a:r>
              <a:rPr lang="en-US" sz="1400" dirty="0">
                <a:effectLst/>
                <a:latin typeface="Arial" panose="020B0604020202020204" pitchFamily="34" charset="0"/>
                <a:ea typeface="Times New Roman" panose="02020603050405020304" pitchFamily="18" charset="0"/>
                <a:cs typeface="Arial" panose="020B0604020202020204" pitchFamily="34" charset="0"/>
              </a:rPr>
              <a:t> review presented to Council</a:t>
            </a:r>
            <a:endParaRPr lang="en-IE" sz="14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US" sz="1400" b="1" dirty="0">
                <a:effectLst/>
                <a:latin typeface="Arial" panose="020B0604020202020204" pitchFamily="34" charset="0"/>
                <a:ea typeface="Times New Roman" panose="02020603050405020304" pitchFamily="18" charset="0"/>
                <a:cs typeface="Arial" panose="020B0604020202020204" pitchFamily="34" charset="0"/>
              </a:rPr>
              <a:t>April-Sept 2024: </a:t>
            </a:r>
            <a:r>
              <a:rPr lang="en-US" sz="1400" dirty="0">
                <a:effectLst/>
                <a:latin typeface="Arial" panose="020B0604020202020204" pitchFamily="34" charset="0"/>
                <a:ea typeface="Times New Roman" panose="02020603050405020304" pitchFamily="18" charset="0"/>
                <a:cs typeface="Arial" panose="020B0604020202020204" pitchFamily="34" charset="0"/>
              </a:rPr>
              <a:t>Environmental frameworks in place and concurrent preliminary design and detail design for modular buildings</a:t>
            </a:r>
            <a:endParaRPr lang="en-IE" sz="14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US" sz="1400" b="1" dirty="0">
                <a:effectLst/>
                <a:latin typeface="Arial" panose="020B0604020202020204" pitchFamily="34" charset="0"/>
                <a:ea typeface="Times New Roman" panose="02020603050405020304" pitchFamily="18" charset="0"/>
                <a:cs typeface="Arial" panose="020B0604020202020204" pitchFamily="34" charset="0"/>
              </a:rPr>
              <a:t>November 2024: </a:t>
            </a:r>
            <a:r>
              <a:rPr lang="en-US" sz="1400" dirty="0">
                <a:effectLst/>
                <a:latin typeface="Arial" panose="020B0604020202020204" pitchFamily="34" charset="0"/>
                <a:ea typeface="Times New Roman" panose="02020603050405020304" pitchFamily="18" charset="0"/>
                <a:cs typeface="Arial" panose="020B0604020202020204" pitchFamily="34" charset="0"/>
              </a:rPr>
              <a:t>Civil Works framework in place</a:t>
            </a:r>
            <a:endParaRPr lang="en-IE" sz="14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US" sz="1400" b="1" dirty="0">
                <a:effectLst/>
                <a:latin typeface="Arial" panose="020B0604020202020204" pitchFamily="34" charset="0"/>
                <a:ea typeface="Times New Roman" panose="02020603050405020304" pitchFamily="18" charset="0"/>
                <a:cs typeface="Arial" panose="020B0604020202020204" pitchFamily="34" charset="0"/>
              </a:rPr>
              <a:t>November 2024:</a:t>
            </a:r>
            <a:r>
              <a:rPr lang="en-US" sz="1400" dirty="0">
                <a:effectLst/>
                <a:latin typeface="Arial" panose="020B0604020202020204" pitchFamily="34" charset="0"/>
                <a:ea typeface="Times New Roman" panose="02020603050405020304" pitchFamily="18" charset="0"/>
                <a:cs typeface="Arial" panose="020B0604020202020204" pitchFamily="34" charset="0"/>
              </a:rPr>
              <a:t> Decision on Part 8s for </a:t>
            </a:r>
            <a:r>
              <a:rPr lang="en-US" sz="1400" dirty="0" err="1">
                <a:effectLst/>
                <a:latin typeface="Arial" panose="020B0604020202020204" pitchFamily="34" charset="0"/>
                <a:ea typeface="Times New Roman" panose="02020603050405020304" pitchFamily="18" charset="0"/>
                <a:cs typeface="Arial" panose="020B0604020202020204" pitchFamily="34" charset="0"/>
              </a:rPr>
              <a:t>Collinstown</a:t>
            </a:r>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effectLst/>
                <a:latin typeface="Arial" panose="020B0604020202020204" pitchFamily="34" charset="0"/>
                <a:ea typeface="Times New Roman" panose="02020603050405020304" pitchFamily="18" charset="0"/>
                <a:cs typeface="Arial" panose="020B0604020202020204" pitchFamily="34" charset="0"/>
              </a:rPr>
              <a:t>Kilnamanagh</a:t>
            </a:r>
            <a:r>
              <a:rPr lang="en-US" sz="1400" dirty="0">
                <a:effectLst/>
                <a:latin typeface="Arial" panose="020B0604020202020204" pitchFamily="34" charset="0"/>
                <a:ea typeface="Times New Roman" panose="02020603050405020304" pitchFamily="18" charset="0"/>
                <a:cs typeface="Arial" panose="020B0604020202020204" pitchFamily="34" charset="0"/>
              </a:rPr>
              <a:t>, Sean Walsh Park, Arthur Griffith Park, </a:t>
            </a:r>
            <a:r>
              <a:rPr lang="en-US" sz="1400" dirty="0" err="1">
                <a:effectLst/>
                <a:latin typeface="Arial" panose="020B0604020202020204" pitchFamily="34" charset="0"/>
                <a:ea typeface="Times New Roman" panose="02020603050405020304" pitchFamily="18" charset="0"/>
                <a:cs typeface="Arial" panose="020B0604020202020204" pitchFamily="34" charset="0"/>
              </a:rPr>
              <a:t>Kiltipper</a:t>
            </a:r>
            <a:r>
              <a:rPr lang="en-US" sz="1400" dirty="0">
                <a:effectLst/>
                <a:latin typeface="Arial" panose="020B0604020202020204" pitchFamily="34" charset="0"/>
                <a:ea typeface="Times New Roman" panose="02020603050405020304" pitchFamily="18" charset="0"/>
                <a:cs typeface="Arial" panose="020B0604020202020204" pitchFamily="34" charset="0"/>
              </a:rPr>
              <a:t> &amp; </a:t>
            </a:r>
            <a:r>
              <a:rPr lang="en-US" sz="1400" dirty="0" err="1">
                <a:effectLst/>
                <a:latin typeface="Arial" panose="020B0604020202020204" pitchFamily="34" charset="0"/>
                <a:ea typeface="Times New Roman" panose="02020603050405020304" pitchFamily="18" charset="0"/>
                <a:cs typeface="Arial" panose="020B0604020202020204" pitchFamily="34" charset="0"/>
              </a:rPr>
              <a:t>Willsbrook</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tabLst>
                <a:tab pos="457200" algn="l"/>
              </a:tabLst>
            </a:pPr>
            <a:endParaRPr lang="en-IE" sz="140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endParaRPr lang="en-IE" sz="1400" dirty="0">
              <a:effectLst/>
              <a:latin typeface="Arial" panose="020B0604020202020204" pitchFamily="34" charset="0"/>
              <a:ea typeface="Aptos" panose="020B0004020202020204" pitchFamily="34" charset="0"/>
              <a:cs typeface="Arial" panose="020B0604020202020204" pitchFamily="34" charset="0"/>
            </a:endParaRPr>
          </a:p>
          <a:p>
            <a:r>
              <a:rPr lang="en-US" sz="1400" b="1" dirty="0">
                <a:effectLst/>
                <a:latin typeface="Arial" panose="020B0604020202020204" pitchFamily="34" charset="0"/>
                <a:ea typeface="Aptos" panose="020B0004020202020204" pitchFamily="34" charset="0"/>
                <a:cs typeface="Arial" panose="020B0604020202020204" pitchFamily="34" charset="0"/>
              </a:rPr>
              <a:t>Next Steps:</a:t>
            </a:r>
            <a:endParaRPr lang="en-IE" sz="14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US" sz="1400" b="1" dirty="0">
                <a:effectLst/>
                <a:latin typeface="Arial" panose="020B0604020202020204" pitchFamily="34" charset="0"/>
                <a:ea typeface="Times New Roman" panose="02020603050405020304" pitchFamily="18" charset="0"/>
                <a:cs typeface="Arial" panose="020B0604020202020204" pitchFamily="34" charset="0"/>
              </a:rPr>
              <a:t>November 2024: </a:t>
            </a:r>
            <a:r>
              <a:rPr lang="en-US" sz="1400" dirty="0">
                <a:effectLst/>
                <a:latin typeface="Arial" panose="020B0604020202020204" pitchFamily="34" charset="0"/>
                <a:ea typeface="Times New Roman" panose="02020603050405020304" pitchFamily="18" charset="0"/>
                <a:cs typeface="Arial" panose="020B0604020202020204" pitchFamily="34" charset="0"/>
              </a:rPr>
              <a:t>Issue framework tenders for modular buildings using </a:t>
            </a:r>
            <a:r>
              <a:rPr lang="en-US" sz="1400" dirty="0" err="1">
                <a:effectLst/>
                <a:latin typeface="Arial" panose="020B0604020202020204" pitchFamily="34" charset="0"/>
                <a:ea typeface="Times New Roman" panose="02020603050405020304" pitchFamily="18" charset="0"/>
                <a:cs typeface="Arial" panose="020B0604020202020204" pitchFamily="34" charset="0"/>
              </a:rPr>
              <a:t>Corkagh</a:t>
            </a:r>
            <a:r>
              <a:rPr lang="en-US" sz="1400" dirty="0">
                <a:effectLst/>
                <a:latin typeface="Arial" panose="020B0604020202020204" pitchFamily="34" charset="0"/>
                <a:ea typeface="Times New Roman" panose="02020603050405020304" pitchFamily="18" charset="0"/>
                <a:cs typeface="Arial" panose="020B0604020202020204" pitchFamily="34" charset="0"/>
              </a:rPr>
              <a:t> &amp; </a:t>
            </a:r>
            <a:r>
              <a:rPr lang="en-US" sz="1400" dirty="0" err="1">
                <a:effectLst/>
                <a:latin typeface="Arial" panose="020B0604020202020204" pitchFamily="34" charset="0"/>
                <a:ea typeface="Times New Roman" panose="02020603050405020304" pitchFamily="18" charset="0"/>
                <a:cs typeface="Arial" panose="020B0604020202020204" pitchFamily="34" charset="0"/>
              </a:rPr>
              <a:t>Griffeen</a:t>
            </a:r>
            <a:r>
              <a:rPr lang="en-US" sz="1400" dirty="0">
                <a:effectLst/>
                <a:latin typeface="Arial" panose="020B0604020202020204" pitchFamily="34" charset="0"/>
                <a:ea typeface="Times New Roman" panose="02020603050405020304" pitchFamily="18" charset="0"/>
                <a:cs typeface="Arial" panose="020B0604020202020204" pitchFamily="34" charset="0"/>
              </a:rPr>
              <a:t> </a:t>
            </a:r>
            <a:r>
              <a:rPr lang="en-US" sz="1400" dirty="0" err="1">
                <a:effectLst/>
                <a:latin typeface="Arial" panose="020B0604020202020204" pitchFamily="34" charset="0"/>
                <a:ea typeface="Times New Roman" panose="02020603050405020304" pitchFamily="18" charset="0"/>
                <a:cs typeface="Arial" panose="020B0604020202020204" pitchFamily="34" charset="0"/>
              </a:rPr>
              <a:t>Pavillions</a:t>
            </a:r>
            <a:endParaRPr lang="en-IE" sz="14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US" sz="1400" b="1" dirty="0">
                <a:effectLst/>
                <a:latin typeface="Arial" panose="020B0604020202020204" pitchFamily="34" charset="0"/>
                <a:ea typeface="Times New Roman" panose="02020603050405020304" pitchFamily="18" charset="0"/>
                <a:cs typeface="Arial" panose="020B0604020202020204" pitchFamily="34" charset="0"/>
              </a:rPr>
              <a:t>December 2024: </a:t>
            </a:r>
            <a:r>
              <a:rPr lang="en-US" sz="1400" dirty="0">
                <a:effectLst/>
                <a:latin typeface="Arial" panose="020B0604020202020204" pitchFamily="34" charset="0"/>
                <a:ea typeface="Times New Roman" panose="02020603050405020304" pitchFamily="18" charset="0"/>
                <a:cs typeface="Arial" panose="020B0604020202020204" pitchFamily="34" charset="0"/>
              </a:rPr>
              <a:t>Decision on Part 8 for Tymon Park South</a:t>
            </a:r>
            <a:endParaRPr lang="en-IE" sz="14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US" sz="1400" b="1" dirty="0">
                <a:effectLst/>
                <a:latin typeface="Arial" panose="020B0604020202020204" pitchFamily="34" charset="0"/>
                <a:ea typeface="Times New Roman" panose="02020603050405020304" pitchFamily="18" charset="0"/>
                <a:cs typeface="Arial" panose="020B0604020202020204" pitchFamily="34" charset="0"/>
              </a:rPr>
              <a:t>Jan / mid Feb 2025: </a:t>
            </a:r>
            <a:r>
              <a:rPr lang="en-US" sz="1400" dirty="0">
                <a:effectLst/>
                <a:latin typeface="Arial" panose="020B0604020202020204" pitchFamily="34" charset="0"/>
                <a:ea typeface="Times New Roman" panose="02020603050405020304" pitchFamily="18" charset="0"/>
                <a:cs typeface="Arial" panose="020B0604020202020204" pitchFamily="34" charset="0"/>
              </a:rPr>
              <a:t>Tender assessment and award with 8-week lead in and mobilization post same.</a:t>
            </a:r>
            <a:endParaRPr lang="en-IE" sz="14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US" sz="1400" b="1" dirty="0">
                <a:effectLst/>
                <a:latin typeface="Arial" panose="020B0604020202020204" pitchFamily="34" charset="0"/>
                <a:ea typeface="Times New Roman" panose="02020603050405020304" pitchFamily="18" charset="0"/>
                <a:cs typeface="Arial" panose="020B0604020202020204" pitchFamily="34" charset="0"/>
              </a:rPr>
              <a:t>Mar 2025: </a:t>
            </a:r>
            <a:r>
              <a:rPr lang="en-US" sz="1400" dirty="0">
                <a:effectLst/>
                <a:latin typeface="Arial" panose="020B0604020202020204" pitchFamily="34" charset="0"/>
                <a:ea typeface="Times New Roman" panose="02020603050405020304" pitchFamily="18" charset="0"/>
                <a:cs typeface="Arial" panose="020B0604020202020204" pitchFamily="34" charset="0"/>
              </a:rPr>
              <a:t>Contractor mobilization for civil works at </a:t>
            </a:r>
            <a:r>
              <a:rPr lang="en-US" sz="1400" dirty="0" err="1">
                <a:effectLst/>
                <a:latin typeface="Arial" panose="020B0604020202020204" pitchFamily="34" charset="0"/>
                <a:ea typeface="Times New Roman" panose="02020603050405020304" pitchFamily="18" charset="0"/>
                <a:cs typeface="Arial" panose="020B0604020202020204" pitchFamily="34" charset="0"/>
              </a:rPr>
              <a:t>Corkagh</a:t>
            </a:r>
            <a:r>
              <a:rPr lang="en-US" sz="1400" dirty="0">
                <a:effectLst/>
                <a:latin typeface="Arial" panose="020B0604020202020204" pitchFamily="34" charset="0"/>
                <a:ea typeface="Times New Roman" panose="02020603050405020304" pitchFamily="18" charset="0"/>
                <a:cs typeface="Arial" panose="020B0604020202020204" pitchFamily="34" charset="0"/>
              </a:rPr>
              <a:t> &amp; </a:t>
            </a:r>
            <a:r>
              <a:rPr lang="en-US" sz="1400" dirty="0" err="1">
                <a:effectLst/>
                <a:latin typeface="Arial" panose="020B0604020202020204" pitchFamily="34" charset="0"/>
                <a:ea typeface="Times New Roman" panose="02020603050405020304" pitchFamily="18" charset="0"/>
                <a:cs typeface="Arial" panose="020B0604020202020204" pitchFamily="34" charset="0"/>
              </a:rPr>
              <a:t>Griffeen</a:t>
            </a:r>
            <a:r>
              <a:rPr lang="en-US" sz="1400" dirty="0">
                <a:effectLst/>
                <a:latin typeface="Arial" panose="020B0604020202020204" pitchFamily="34" charset="0"/>
                <a:ea typeface="Times New Roman" panose="02020603050405020304" pitchFamily="18" charset="0"/>
                <a:cs typeface="Arial" panose="020B0604020202020204" pitchFamily="34" charset="0"/>
              </a:rPr>
              <a:t> and concurrent modular building manufacture with mini competitions for remaining locations to commence post establishment of framework.</a:t>
            </a:r>
            <a:endParaRPr lang="en-IE" sz="14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US" sz="1400" b="1" dirty="0">
                <a:effectLst/>
                <a:latin typeface="Arial" panose="020B0604020202020204" pitchFamily="34" charset="0"/>
                <a:ea typeface="Times New Roman" panose="02020603050405020304" pitchFamily="18" charset="0"/>
                <a:cs typeface="Arial" panose="020B0604020202020204" pitchFamily="34" charset="0"/>
              </a:rPr>
              <a:t>Mid April 2025: </a:t>
            </a:r>
            <a:r>
              <a:rPr lang="en-US" sz="1400" dirty="0">
                <a:effectLst/>
                <a:latin typeface="Arial" panose="020B0604020202020204" pitchFamily="34" charset="0"/>
                <a:ea typeface="Times New Roman" panose="02020603050405020304" pitchFamily="18" charset="0"/>
                <a:cs typeface="Arial" panose="020B0604020202020204" pitchFamily="34" charset="0"/>
              </a:rPr>
              <a:t>Modular installation at </a:t>
            </a:r>
            <a:r>
              <a:rPr lang="en-US" sz="1400" dirty="0" err="1">
                <a:effectLst/>
                <a:latin typeface="Arial" panose="020B0604020202020204" pitchFamily="34" charset="0"/>
                <a:ea typeface="Times New Roman" panose="02020603050405020304" pitchFamily="18" charset="0"/>
                <a:cs typeface="Arial" panose="020B0604020202020204" pitchFamily="34" charset="0"/>
              </a:rPr>
              <a:t>Griffeen</a:t>
            </a:r>
            <a:r>
              <a:rPr lang="en-US" sz="1400" dirty="0">
                <a:effectLst/>
                <a:latin typeface="Arial" panose="020B0604020202020204" pitchFamily="34" charset="0"/>
                <a:ea typeface="Times New Roman" panose="02020603050405020304" pitchFamily="18" charset="0"/>
                <a:cs typeface="Arial" panose="020B0604020202020204" pitchFamily="34" charset="0"/>
              </a:rPr>
              <a:t> &amp; </a:t>
            </a:r>
            <a:r>
              <a:rPr lang="en-US" sz="1400" dirty="0" err="1">
                <a:effectLst/>
                <a:latin typeface="Arial" panose="020B0604020202020204" pitchFamily="34" charset="0"/>
                <a:ea typeface="Times New Roman" panose="02020603050405020304" pitchFamily="18" charset="0"/>
                <a:cs typeface="Arial" panose="020B0604020202020204" pitchFamily="34" charset="0"/>
              </a:rPr>
              <a:t>Corkagh</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tabLst>
                <a:tab pos="457200" algn="l"/>
              </a:tabLst>
            </a:pPr>
            <a:r>
              <a:rPr lang="en-US" sz="1400" dirty="0">
                <a:effectLst/>
                <a:latin typeface="Arial" panose="020B0604020202020204" pitchFamily="34" charset="0"/>
                <a:ea typeface="Aptos" panose="020B0004020202020204" pitchFamily="34" charset="0"/>
                <a:cs typeface="Arial" panose="020B0604020202020204" pitchFamily="34" charset="0"/>
              </a:rPr>
              <a:t>Further approved locations progressed after initial projects with estimated 28-week delivery timeframe, dates to be advised by contractor.</a:t>
            </a:r>
          </a:p>
          <a:p>
            <a:pPr marL="342900" lvl="0" indent="-342900">
              <a:buFont typeface="Arial" panose="020B0604020202020204" pitchFamily="34" charset="0"/>
              <a:buChar char="•"/>
              <a:tabLst>
                <a:tab pos="457200" algn="l"/>
              </a:tabLst>
            </a:pPr>
            <a:endParaRPr lang="en-US" sz="1400" dirty="0">
              <a:latin typeface="Arial" panose="020B0604020202020204" pitchFamily="34" charset="0"/>
              <a:ea typeface="Aptos" panose="020B0004020202020204" pitchFamily="34" charset="0"/>
              <a:cs typeface="Arial" panose="020B0604020202020204" pitchFamily="34" charset="0"/>
            </a:endParaRPr>
          </a:p>
          <a:p>
            <a:pPr marL="342900" lvl="0" indent="-342900">
              <a:buFont typeface="Arial" panose="020B0604020202020204" pitchFamily="34" charset="0"/>
              <a:buChar char="•"/>
              <a:tabLst>
                <a:tab pos="457200" algn="l"/>
              </a:tabLst>
            </a:pPr>
            <a:endParaRPr lang="en-IE" sz="1400" dirty="0">
              <a:effectLst/>
              <a:latin typeface="Arial" panose="020B0604020202020204" pitchFamily="34" charset="0"/>
              <a:ea typeface="Aptos" panose="020B0004020202020204" pitchFamily="34" charset="0"/>
              <a:cs typeface="Arial" panose="020B0604020202020204" pitchFamily="34" charset="0"/>
            </a:endParaRPr>
          </a:p>
          <a:p>
            <a:r>
              <a:rPr lang="en-US" sz="1400" dirty="0">
                <a:effectLst/>
                <a:latin typeface="Arial" panose="020B0604020202020204" pitchFamily="34" charset="0"/>
                <a:ea typeface="Aptos" panose="020B0004020202020204" pitchFamily="34" charset="0"/>
                <a:cs typeface="Arial" panose="020B0604020202020204" pitchFamily="34" charset="0"/>
              </a:rPr>
              <a:t>*Dates subject to change depending on planning, procurement, manufacture, construction etc.</a:t>
            </a:r>
            <a:endParaRPr lang="en-IE" sz="14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844088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3FDE0-6A1A-A5AF-96E6-DE9590DB23F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5617A94-8307-186E-2FB5-D15521BB8050}"/>
              </a:ext>
            </a:extLst>
          </p:cNvPr>
          <p:cNvSpPr txBox="1">
            <a:spLocks noGrp="1"/>
          </p:cNvSpPr>
          <p:nvPr>
            <p:ph type="title"/>
          </p:nvPr>
        </p:nvSpPr>
        <p:spPr>
          <a:xfrm>
            <a:off x="381000" y="393382"/>
            <a:ext cx="6317728" cy="1059585"/>
          </a:xfrm>
          <a:prstGeom prst="rect">
            <a:avLst/>
          </a:prstGeom>
        </p:spPr>
        <p:txBody>
          <a:bodyPr vert="horz" wrap="square" lIns="0" tIns="12700" rIns="0" bIns="0" rtlCol="0">
            <a:spAutoFit/>
          </a:bodyPr>
          <a:lstStyle/>
          <a:p>
            <a:pPr marL="12700">
              <a:lnSpc>
                <a:spcPts val="4280"/>
              </a:lnSpc>
              <a:spcBef>
                <a:spcPts val="100"/>
              </a:spcBef>
            </a:pPr>
            <a:r>
              <a:rPr lang="en-IE" dirty="0" err="1"/>
              <a:t>Pavillions</a:t>
            </a:r>
            <a:r>
              <a:rPr lang="en-IE" dirty="0"/>
              <a:t> Part 8s</a:t>
            </a:r>
            <a:br>
              <a:rPr lang="en-IE" dirty="0"/>
            </a:br>
            <a:endParaRPr sz="2800" b="0" spc="-20" dirty="0"/>
          </a:p>
        </p:txBody>
      </p:sp>
      <p:pic>
        <p:nvPicPr>
          <p:cNvPr id="17" name="Picture 5">
            <a:extLst>
              <a:ext uri="{FF2B5EF4-FFF2-40B4-BE49-F238E27FC236}">
                <a16:creationId xmlns:a16="http://schemas.microsoft.com/office/drawing/2014/main" id="{F7CBA6E1-A427-1DAA-24CA-EEA7556A8E4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051EC96-61AA-0945-470D-3AF823C83C3F}"/>
              </a:ext>
            </a:extLst>
          </p:cNvPr>
          <p:cNvSpPr txBox="1"/>
          <p:nvPr/>
        </p:nvSpPr>
        <p:spPr>
          <a:xfrm>
            <a:off x="3657600" y="3657600"/>
            <a:ext cx="8229600" cy="338554"/>
          </a:xfrm>
          <a:prstGeom prst="rect">
            <a:avLst/>
          </a:prstGeom>
          <a:noFill/>
        </p:spPr>
        <p:txBody>
          <a:bodyPr wrap="square" rtlCol="0">
            <a:spAutoFit/>
          </a:bodyPr>
          <a:lstStyle/>
          <a:p>
            <a:r>
              <a:rPr lang="en-GB" sz="1600" b="1" dirty="0">
                <a:effectLst/>
                <a:latin typeface="Arial" panose="020B0604020202020204" pitchFamily="34" charset="0"/>
                <a:ea typeface="Aptos" panose="020B0004020202020204" pitchFamily="34" charset="0"/>
                <a:cs typeface="Arial" panose="020B0604020202020204" pitchFamily="34" charset="0"/>
              </a:rPr>
              <a:t>Thank you</a:t>
            </a:r>
            <a:endParaRPr lang="en-IE" sz="14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223535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93382"/>
            <a:ext cx="6019800" cy="564257"/>
          </a:xfrm>
          <a:prstGeom prst="rect">
            <a:avLst/>
          </a:prstGeom>
        </p:spPr>
        <p:txBody>
          <a:bodyPr vert="horz" wrap="square" lIns="0" tIns="12700" rIns="0" bIns="0" rtlCol="0">
            <a:spAutoFit/>
          </a:bodyPr>
          <a:lstStyle/>
          <a:p>
            <a:pPr marL="12700">
              <a:lnSpc>
                <a:spcPts val="4280"/>
              </a:lnSpc>
              <a:spcBef>
                <a:spcPts val="100"/>
              </a:spcBef>
            </a:pPr>
            <a:r>
              <a:rPr lang="en-IE" dirty="0"/>
              <a:t>Funding</a:t>
            </a:r>
            <a:endParaRPr spc="-20" dirty="0"/>
          </a:p>
        </p:txBody>
      </p:sp>
      <p:sp>
        <p:nvSpPr>
          <p:cNvPr id="3" name="object 3"/>
          <p:cNvSpPr txBox="1"/>
          <p:nvPr/>
        </p:nvSpPr>
        <p:spPr>
          <a:xfrm>
            <a:off x="304800" y="1223816"/>
            <a:ext cx="8534400" cy="5383524"/>
          </a:xfrm>
          <a:prstGeom prst="rect">
            <a:avLst/>
          </a:prstGeom>
        </p:spPr>
        <p:txBody>
          <a:bodyPr vert="horz" wrap="square" lIns="0" tIns="58419"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tab pos="4037013" algn="l"/>
              </a:tabLst>
              <a:defRPr/>
            </a:pPr>
            <a:r>
              <a:rPr kumimoji="0" lang="en-IE"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Approved Sports Capital Grants:	Griffeen Valley Park €610,000 </a:t>
            </a:r>
          </a:p>
          <a:p>
            <a:pPr marL="0" marR="0" lvl="1" indent="0" defTabSz="914400" eaLnBrk="1" fontAlgn="auto" latinLnBrk="0" hangingPunct="1">
              <a:lnSpc>
                <a:spcPct val="100000"/>
              </a:lnSpc>
              <a:spcBef>
                <a:spcPts val="0"/>
              </a:spcBef>
              <a:spcAft>
                <a:spcPts val="0"/>
              </a:spcAft>
              <a:buClrTx/>
              <a:buSzTx/>
              <a:buFontTx/>
              <a:buNone/>
              <a:tabLst>
                <a:tab pos="4037013" algn="l"/>
              </a:tabLst>
              <a:defRPr/>
            </a:pPr>
            <a:r>
              <a:rPr kumimoji="0" lang="en-IE"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	Corkagh Park ORR €550,000 </a:t>
            </a:r>
          </a:p>
          <a:p>
            <a:pPr marL="0" marR="0" lvl="1" indent="0" defTabSz="914400" eaLnBrk="1" fontAlgn="auto" latinLnBrk="0" hangingPunct="1">
              <a:lnSpc>
                <a:spcPct val="100000"/>
              </a:lnSpc>
              <a:spcBef>
                <a:spcPts val="0"/>
              </a:spcBef>
              <a:spcAft>
                <a:spcPts val="0"/>
              </a:spcAft>
              <a:buClrTx/>
              <a:buSzTx/>
              <a:buFontTx/>
              <a:buNone/>
              <a:tabLst>
                <a:tab pos="4037013" algn="l"/>
              </a:tabLst>
              <a:defRPr/>
            </a:pPr>
            <a:r>
              <a:rPr kumimoji="0" lang="en-IE"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	Collinstown Park €455,905</a:t>
            </a:r>
          </a:p>
          <a:p>
            <a:pPr marL="0" marR="0" lvl="3" indent="0" defTabSz="914400" eaLnBrk="1" fontAlgn="auto" latinLnBrk="0" hangingPunct="1">
              <a:lnSpc>
                <a:spcPct val="100000"/>
              </a:lnSpc>
              <a:spcBef>
                <a:spcPts val="0"/>
              </a:spcBef>
              <a:spcAft>
                <a:spcPts val="0"/>
              </a:spcAft>
              <a:buClrTx/>
              <a:buSzTx/>
              <a:buFontTx/>
              <a:buNone/>
              <a:tabLst>
                <a:tab pos="4037013" algn="l"/>
              </a:tabLst>
              <a:defRPr/>
            </a:pPr>
            <a:r>
              <a:rPr kumimoji="0" lang="en-IE"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	Dodder Valley Mt Carmel </a:t>
            </a:r>
            <a:r>
              <a:rPr lang="en-GB" dirty="0">
                <a:effectLst/>
                <a:latin typeface="Arial" panose="020B0604020202020204" pitchFamily="34" charset="0"/>
                <a:ea typeface="Aptos" panose="020B0004020202020204" pitchFamily="34" charset="0"/>
                <a:cs typeface="Arial" panose="020B0604020202020204" pitchFamily="34" charset="0"/>
              </a:rPr>
              <a:t>€351,487</a:t>
            </a:r>
          </a:p>
          <a:p>
            <a:pPr marL="0" marR="0" lvl="3" indent="0" defTabSz="914400" eaLnBrk="1" fontAlgn="auto" latinLnBrk="0" hangingPunct="1">
              <a:lnSpc>
                <a:spcPct val="100000"/>
              </a:lnSpc>
              <a:spcBef>
                <a:spcPts val="0"/>
              </a:spcBef>
              <a:spcAft>
                <a:spcPts val="0"/>
              </a:spcAft>
              <a:buClrTx/>
              <a:buSzTx/>
              <a:buFontTx/>
              <a:buNone/>
              <a:tabLst>
                <a:tab pos="4037013" algn="l"/>
              </a:tabLst>
              <a:defRPr/>
            </a:pPr>
            <a:r>
              <a:rPr kumimoji="0" lang="en-IE"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Total Sports Capital Grant funding to date: €1,967,392</a:t>
            </a:r>
            <a:endParaRPr lang="en-IE" dirty="0">
              <a:latin typeface="Arial" panose="020B0604020202020204" pitchFamily="34" charset="0"/>
              <a:cs typeface="Arial" panose="020B0604020202020204" pitchFamily="34" charset="0"/>
            </a:endParaRPr>
          </a:p>
          <a:p>
            <a:pPr marL="0" marR="0" lvl="3" indent="0" defTabSz="914400" eaLnBrk="1" fontAlgn="auto" latinLnBrk="0" hangingPunct="1">
              <a:lnSpc>
                <a:spcPct val="100000"/>
              </a:lnSpc>
              <a:spcBef>
                <a:spcPts val="0"/>
              </a:spcBef>
              <a:spcAft>
                <a:spcPts val="0"/>
              </a:spcAft>
              <a:buClrTx/>
              <a:buSzTx/>
              <a:buFontTx/>
              <a:buNone/>
              <a:tabLst>
                <a:tab pos="4037013" algn="l"/>
              </a:tabLst>
              <a:defRPr/>
            </a:pPr>
            <a:endParaRPr kumimoji="0" lang="en-IE" b="1"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3" indent="0" defTabSz="914400" eaLnBrk="1" fontAlgn="auto" latinLnBrk="0" hangingPunct="1">
              <a:lnSpc>
                <a:spcPct val="100000"/>
              </a:lnSpc>
              <a:spcBef>
                <a:spcPts val="0"/>
              </a:spcBef>
              <a:spcAft>
                <a:spcPts val="0"/>
              </a:spcAft>
              <a:buClrTx/>
              <a:buSzTx/>
              <a:buFontTx/>
              <a:buNone/>
              <a:tabLst>
                <a:tab pos="4037013" algn="l"/>
              </a:tabLst>
              <a:defRPr/>
            </a:pPr>
            <a:r>
              <a:rPr lang="en-IE" b="1" dirty="0">
                <a:latin typeface="Arial" panose="020B0604020202020204" pitchFamily="34" charset="0"/>
                <a:ea typeface="Calibri" panose="020F0502020204030204" pitchFamily="34" charset="0"/>
                <a:cs typeface="Arial" panose="020B0604020202020204" pitchFamily="34" charset="0"/>
              </a:rPr>
              <a:t>Budget Allocation for 10 No. Pavillion buildings:</a:t>
            </a:r>
          </a:p>
          <a:p>
            <a:pPr marL="0" marR="0" lvl="3" indent="0" defTabSz="914400" eaLnBrk="1" fontAlgn="auto" latinLnBrk="0" hangingPunct="1">
              <a:lnSpc>
                <a:spcPct val="100000"/>
              </a:lnSpc>
              <a:spcBef>
                <a:spcPts val="0"/>
              </a:spcBef>
              <a:spcAft>
                <a:spcPts val="0"/>
              </a:spcAft>
              <a:buClrTx/>
              <a:buSzTx/>
              <a:buFontTx/>
              <a:buNone/>
              <a:tabLst>
                <a:tab pos="4037013" algn="l"/>
              </a:tabLst>
              <a:defRPr/>
            </a:pPr>
            <a:endParaRPr kumimoji="0" lang="en-IE" b="1"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defTabSz="914400" eaLnBrk="1" fontAlgn="auto" latinLnBrk="0" hangingPunct="1">
              <a:lnSpc>
                <a:spcPct val="100000"/>
              </a:lnSpc>
              <a:spcBef>
                <a:spcPts val="1200"/>
              </a:spcBef>
              <a:spcAft>
                <a:spcPts val="0"/>
              </a:spcAft>
              <a:buClrTx/>
              <a:buSzTx/>
              <a:buFontTx/>
              <a:buNone/>
              <a:tabLst/>
              <a:defRPr/>
            </a:pPr>
            <a:r>
              <a:rPr kumimoji="0" lang="en-IE" b="1"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€2 million </a:t>
            </a:r>
            <a:r>
              <a:rPr kumimoji="0" lang="en-IE"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SDCC funding in 2024-2026 Capital Programme</a:t>
            </a:r>
          </a:p>
          <a:p>
            <a:pPr marL="0" marR="0" lvl="0" indent="0" defTabSz="914400" eaLnBrk="1" fontAlgn="auto" latinLnBrk="0" hangingPunct="1">
              <a:lnSpc>
                <a:spcPct val="100000"/>
              </a:lnSpc>
              <a:spcBef>
                <a:spcPts val="1200"/>
              </a:spcBef>
              <a:spcAft>
                <a:spcPts val="0"/>
              </a:spcAft>
              <a:buClrTx/>
              <a:buSzTx/>
              <a:buFontTx/>
              <a:buNone/>
              <a:tabLst/>
              <a:defRPr/>
            </a:pPr>
            <a:r>
              <a:rPr kumimoji="0" lang="en-IE" b="1"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Estimate of </a:t>
            </a:r>
            <a:r>
              <a:rPr lang="en-IE" b="1" dirty="0">
                <a:latin typeface="Arial" panose="020B0604020202020204" pitchFamily="34" charset="0"/>
                <a:ea typeface="Calibri" panose="020F0502020204030204" pitchFamily="34" charset="0"/>
                <a:cs typeface="Arial" panose="020B0604020202020204" pitchFamily="34" charset="0"/>
              </a:rPr>
              <a:t>a</a:t>
            </a:r>
            <a:r>
              <a:rPr kumimoji="0" lang="en-IE" b="1" i="0" u="none" strike="noStrike" kern="0" cap="none" spc="0" normalizeH="0" baseline="0" noProof="0" dirty="0" err="1">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dditional</a:t>
            </a:r>
            <a:r>
              <a:rPr kumimoji="0" lang="en-IE" b="1"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rPr>
              <a:t> €6m (includes design / tender team and contingency) required for enhanced programme</a:t>
            </a:r>
            <a:r>
              <a:rPr lang="en-IE" dirty="0">
                <a:latin typeface="Arial" panose="020B0604020202020204" pitchFamily="34" charset="0"/>
                <a:ea typeface="Calibri" panose="020F0502020204030204" pitchFamily="34" charset="0"/>
                <a:cs typeface="Arial" panose="020B0604020202020204" pitchFamily="34" charset="0"/>
              </a:rPr>
              <a:t>.</a:t>
            </a:r>
            <a:endParaRPr kumimoji="0" lang="en-IE"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1200"/>
              </a:spcBef>
              <a:spcAft>
                <a:spcPts val="0"/>
              </a:spcAft>
              <a:buClrTx/>
              <a:buSzTx/>
              <a:buFontTx/>
              <a:buNone/>
              <a:tabLst/>
              <a:defRPr/>
            </a:pPr>
            <a:r>
              <a:rPr kumimoji="0" lang="en-GB"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Further Sports Capital Grant applications will be made as and if opportunities arise. Funding to be included in 2025-2027 Capital Programme</a:t>
            </a:r>
            <a:endParaRPr kumimoji="0" lang="en-IE"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1200"/>
              </a:spcBef>
              <a:spcAft>
                <a:spcPts val="0"/>
              </a:spcAft>
              <a:buClrTx/>
              <a:buSzTx/>
              <a:buFontTx/>
              <a:buNone/>
              <a:tabLst/>
              <a:defRPr/>
            </a:pPr>
            <a:endParaRPr kumimoji="0" lang="en-IE"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7" name="Picture 5">
            <a:extLst>
              <a:ext uri="{FF2B5EF4-FFF2-40B4-BE49-F238E27FC236}">
                <a16:creationId xmlns:a16="http://schemas.microsoft.com/office/drawing/2014/main" id="{755084FA-5447-2408-F8DD-DDC2C25E67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941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93382"/>
            <a:ext cx="6019800" cy="1115690"/>
          </a:xfrm>
          <a:prstGeom prst="rect">
            <a:avLst/>
          </a:prstGeom>
        </p:spPr>
        <p:txBody>
          <a:bodyPr vert="horz" wrap="square" lIns="0" tIns="12700" rIns="0" bIns="0" rtlCol="0">
            <a:spAutoFit/>
          </a:bodyPr>
          <a:lstStyle/>
          <a:p>
            <a:pPr marL="12700">
              <a:lnSpc>
                <a:spcPts val="4280"/>
              </a:lnSpc>
              <a:spcBef>
                <a:spcPts val="100"/>
              </a:spcBef>
            </a:pPr>
            <a:r>
              <a:rPr lang="en-IE" dirty="0"/>
              <a:t>Locations subject to current Part 8 processes</a:t>
            </a:r>
            <a:endParaRPr spc="-20" dirty="0"/>
          </a:p>
        </p:txBody>
      </p:sp>
      <p:sp>
        <p:nvSpPr>
          <p:cNvPr id="3" name="object 3"/>
          <p:cNvSpPr txBox="1"/>
          <p:nvPr/>
        </p:nvSpPr>
        <p:spPr>
          <a:xfrm>
            <a:off x="533400" y="2438400"/>
            <a:ext cx="8001000" cy="2410659"/>
          </a:xfrm>
          <a:prstGeom prst="rect">
            <a:avLst/>
          </a:prstGeom>
        </p:spPr>
        <p:txBody>
          <a:bodyPr vert="horz" wrap="square" lIns="0" tIns="58419" rIns="0" bIns="0" rtlCol="0">
            <a:spAutoFit/>
          </a:bodyPr>
          <a:lstStyle/>
          <a:p>
            <a:pPr marL="342900" lvl="0" indent="-342900">
              <a:lnSpc>
                <a:spcPct val="105000"/>
              </a:lnSpc>
              <a:buFont typeface="+mj-lt"/>
              <a:buAutoNum type="arabicPeriod"/>
            </a:pPr>
            <a:r>
              <a:rPr lang="en-IE" sz="2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Kilnamanagh</a:t>
            </a:r>
            <a:r>
              <a:rPr lang="en-IE"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Open Space </a:t>
            </a:r>
          </a:p>
          <a:p>
            <a:pPr marL="342900" indent="-342900">
              <a:lnSpc>
                <a:spcPct val="105000"/>
              </a:lnSpc>
              <a:buFont typeface="+mj-lt"/>
              <a:buAutoNum type="arabicPeriod"/>
            </a:pPr>
            <a:r>
              <a:rPr lang="en-IE" sz="2000" dirty="0">
                <a:solidFill>
                  <a:schemeClr val="tx1"/>
                </a:solidFill>
                <a:latin typeface="Arial" panose="020B0604020202020204" pitchFamily="34" charset="0"/>
                <a:ea typeface="Calibri" panose="020F0502020204030204" pitchFamily="34" charset="0"/>
                <a:cs typeface="Arial" panose="020B0604020202020204" pitchFamily="34" charset="0"/>
              </a:rPr>
              <a:t>Sean Walsh Park Artificial Pitch</a:t>
            </a:r>
          </a:p>
          <a:p>
            <a:pPr marL="342900" indent="-342900">
              <a:lnSpc>
                <a:spcPct val="105000"/>
              </a:lnSpc>
              <a:buFont typeface="+mj-lt"/>
              <a:buAutoNum type="arabicPeriod"/>
            </a:pPr>
            <a:r>
              <a:rPr lang="en-IE" sz="2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Kiltipper</a:t>
            </a:r>
            <a:r>
              <a:rPr lang="en-IE"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Park</a:t>
            </a:r>
          </a:p>
          <a:p>
            <a:pPr marL="342900" indent="-342900">
              <a:lnSpc>
                <a:spcPct val="105000"/>
              </a:lnSpc>
              <a:buFont typeface="+mj-lt"/>
              <a:buAutoNum type="arabicPeriod"/>
            </a:pPr>
            <a:r>
              <a:rPr lang="en-IE" sz="2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Collinstown</a:t>
            </a:r>
            <a:r>
              <a:rPr lang="en-IE"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Park</a:t>
            </a:r>
          </a:p>
          <a:p>
            <a:pPr marL="342900" indent="-342900">
              <a:lnSpc>
                <a:spcPct val="105000"/>
              </a:lnSpc>
              <a:buFont typeface="+mj-lt"/>
              <a:buAutoNum type="arabicPeriod"/>
            </a:pPr>
            <a:r>
              <a:rPr lang="en-IE" sz="2000" dirty="0" err="1">
                <a:solidFill>
                  <a:schemeClr val="tx1"/>
                </a:solidFill>
                <a:latin typeface="Arial" panose="020B0604020202020204" pitchFamily="34" charset="0"/>
                <a:ea typeface="Calibri" panose="020F0502020204030204" pitchFamily="34" charset="0"/>
                <a:cs typeface="Arial" panose="020B0604020202020204" pitchFamily="34" charset="0"/>
              </a:rPr>
              <a:t>Griffeen</a:t>
            </a:r>
            <a:r>
              <a:rPr lang="en-IE" sz="2000" dirty="0">
                <a:solidFill>
                  <a:schemeClr val="tx1"/>
                </a:solidFill>
                <a:latin typeface="Arial" panose="020B0604020202020204" pitchFamily="34" charset="0"/>
                <a:ea typeface="Calibri" panose="020F0502020204030204" pitchFamily="34" charset="0"/>
                <a:cs typeface="Arial" panose="020B0604020202020204" pitchFamily="34" charset="0"/>
              </a:rPr>
              <a:t> Valley / Arthur Griffith Park</a:t>
            </a:r>
            <a:endParaRPr lang="en-IE" sz="2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5000"/>
              </a:lnSpc>
              <a:spcAft>
                <a:spcPts val="800"/>
              </a:spcAft>
              <a:buFont typeface="+mj-lt"/>
              <a:buAutoNum type="arabicPeriod"/>
            </a:pPr>
            <a:r>
              <a:rPr lang="en-IE" sz="20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Willsbrook</a:t>
            </a:r>
            <a:r>
              <a:rPr lang="en-IE"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Park</a:t>
            </a:r>
          </a:p>
          <a:p>
            <a:pPr marL="342900" lvl="0" indent="-342900">
              <a:lnSpc>
                <a:spcPct val="105000"/>
              </a:lnSpc>
              <a:spcAft>
                <a:spcPts val="800"/>
              </a:spcAft>
              <a:buFont typeface="+mj-lt"/>
              <a:buAutoNum type="arabicPeriod"/>
            </a:pPr>
            <a:endParaRPr lang="en-IE" sz="2000" dirty="0">
              <a:solidFill>
                <a:srgbClr val="FF0000"/>
              </a:solidFill>
              <a:effectLst/>
              <a:latin typeface="Calibri" panose="020F0502020204030204" pitchFamily="34" charset="0"/>
              <a:ea typeface="Calibri" panose="020F0502020204030204" pitchFamily="34" charset="0"/>
            </a:endParaRPr>
          </a:p>
        </p:txBody>
      </p:sp>
      <p:pic>
        <p:nvPicPr>
          <p:cNvPr id="17" name="Picture 5">
            <a:extLst>
              <a:ext uri="{FF2B5EF4-FFF2-40B4-BE49-F238E27FC236}">
                <a16:creationId xmlns:a16="http://schemas.microsoft.com/office/drawing/2014/main" id="{755084FA-5447-2408-F8DD-DDC2C25E67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391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1364" y="377116"/>
            <a:ext cx="6629400" cy="564257"/>
          </a:xfrm>
          <a:prstGeom prst="rect">
            <a:avLst/>
          </a:prstGeom>
        </p:spPr>
        <p:txBody>
          <a:bodyPr vert="horz" wrap="square" lIns="0" tIns="12700" rIns="0" bIns="0" rtlCol="0">
            <a:spAutoFit/>
          </a:bodyPr>
          <a:lstStyle/>
          <a:p>
            <a:pPr marL="12700">
              <a:lnSpc>
                <a:spcPts val="4280"/>
              </a:lnSpc>
              <a:spcBef>
                <a:spcPts val="100"/>
              </a:spcBef>
            </a:pPr>
            <a:r>
              <a:rPr lang="en-IE" dirty="0"/>
              <a:t>Location Map</a:t>
            </a:r>
            <a:endParaRPr spc="-20" dirty="0"/>
          </a:p>
        </p:txBody>
      </p:sp>
      <p:pic>
        <p:nvPicPr>
          <p:cNvPr id="17" name="Picture 5">
            <a:extLst>
              <a:ext uri="{FF2B5EF4-FFF2-40B4-BE49-F238E27FC236}">
                <a16:creationId xmlns:a16="http://schemas.microsoft.com/office/drawing/2014/main" id="{755084FA-5447-2408-F8DD-DDC2C25E67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272D34E-0BE2-20CE-D577-EFC90898F0CF}"/>
              </a:ext>
            </a:extLst>
          </p:cNvPr>
          <p:cNvPicPr>
            <a:picLocks noChangeAspect="1"/>
          </p:cNvPicPr>
          <p:nvPr/>
        </p:nvPicPr>
        <p:blipFill>
          <a:blip r:embed="rId3"/>
          <a:stretch>
            <a:fillRect/>
          </a:stretch>
        </p:blipFill>
        <p:spPr>
          <a:xfrm>
            <a:off x="301364" y="1116443"/>
            <a:ext cx="8537836" cy="5055757"/>
          </a:xfrm>
          <a:prstGeom prst="rect">
            <a:avLst/>
          </a:prstGeom>
        </p:spPr>
      </p:pic>
      <p:sp>
        <p:nvSpPr>
          <p:cNvPr id="6" name="TextBox 5">
            <a:extLst>
              <a:ext uri="{FF2B5EF4-FFF2-40B4-BE49-F238E27FC236}">
                <a16:creationId xmlns:a16="http://schemas.microsoft.com/office/drawing/2014/main" id="{2616DD78-2369-4218-ECD7-772D244308D7}"/>
              </a:ext>
            </a:extLst>
          </p:cNvPr>
          <p:cNvSpPr txBox="1"/>
          <p:nvPr/>
        </p:nvSpPr>
        <p:spPr>
          <a:xfrm>
            <a:off x="381000" y="5638800"/>
            <a:ext cx="2209800" cy="461665"/>
          </a:xfrm>
          <a:prstGeom prst="rect">
            <a:avLst/>
          </a:prstGeom>
          <a:noFill/>
        </p:spPr>
        <p:txBody>
          <a:bodyPr wrap="square" rtlCol="0">
            <a:spAutoFit/>
          </a:bodyPr>
          <a:lstStyle/>
          <a:p>
            <a:pPr algn="l"/>
            <a:r>
              <a:rPr lang="en-IE" sz="1200" b="1" dirty="0">
                <a:solidFill>
                  <a:srgbClr val="FF0000"/>
                </a:solidFill>
              </a:rPr>
              <a:t>Red </a:t>
            </a:r>
            <a:r>
              <a:rPr lang="en-IE" sz="1200" b="1" dirty="0">
                <a:solidFill>
                  <a:schemeClr val="tx1"/>
                </a:solidFill>
              </a:rPr>
              <a:t>= proposed locations</a:t>
            </a:r>
          </a:p>
          <a:p>
            <a:pPr algn="l"/>
            <a:r>
              <a:rPr lang="en-IE" sz="1200" b="1" dirty="0">
                <a:solidFill>
                  <a:srgbClr val="0070C0"/>
                </a:solidFill>
              </a:rPr>
              <a:t>Blue</a:t>
            </a:r>
            <a:r>
              <a:rPr lang="en-IE" sz="1200" b="1" dirty="0">
                <a:solidFill>
                  <a:srgbClr val="009ACE"/>
                </a:solidFill>
              </a:rPr>
              <a:t> </a:t>
            </a:r>
            <a:r>
              <a:rPr lang="en-IE" sz="1200" b="1" dirty="0">
                <a:solidFill>
                  <a:schemeClr val="tx1"/>
                </a:solidFill>
              </a:rPr>
              <a:t>= existing locations</a:t>
            </a:r>
          </a:p>
        </p:txBody>
      </p:sp>
    </p:spTree>
    <p:extLst>
      <p:ext uri="{BB962C8B-B14F-4D97-AF65-F5344CB8AC3E}">
        <p14:creationId xmlns:p14="http://schemas.microsoft.com/office/powerpoint/2010/main" val="2269643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53FD6-6AFC-902D-D70E-F92B56FF8E2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D2F65F3-CBCA-E145-10B0-52AEA493F9C6}"/>
              </a:ext>
            </a:extLst>
          </p:cNvPr>
          <p:cNvSpPr txBox="1">
            <a:spLocks noGrp="1"/>
          </p:cNvSpPr>
          <p:nvPr>
            <p:ph type="title"/>
          </p:nvPr>
        </p:nvSpPr>
        <p:spPr>
          <a:xfrm>
            <a:off x="381000" y="393382"/>
            <a:ext cx="6317728" cy="564257"/>
          </a:xfrm>
          <a:prstGeom prst="rect">
            <a:avLst/>
          </a:prstGeom>
        </p:spPr>
        <p:txBody>
          <a:bodyPr vert="horz" wrap="square" lIns="0" tIns="12700" rIns="0" bIns="0" rtlCol="0">
            <a:spAutoFit/>
          </a:bodyPr>
          <a:lstStyle/>
          <a:p>
            <a:pPr marL="12700">
              <a:lnSpc>
                <a:spcPts val="4280"/>
              </a:lnSpc>
              <a:spcBef>
                <a:spcPts val="100"/>
              </a:spcBef>
            </a:pPr>
            <a:r>
              <a:rPr lang="en-IE" dirty="0"/>
              <a:t>Part 8sTime Line</a:t>
            </a:r>
            <a:endParaRPr spc="-20" dirty="0"/>
          </a:p>
        </p:txBody>
      </p:sp>
      <p:pic>
        <p:nvPicPr>
          <p:cNvPr id="17" name="Picture 5">
            <a:extLst>
              <a:ext uri="{FF2B5EF4-FFF2-40B4-BE49-F238E27FC236}">
                <a16:creationId xmlns:a16="http://schemas.microsoft.com/office/drawing/2014/main" id="{F96E8811-0E49-7B0F-0E96-3707E9A0E8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8D75E49-DDB0-B784-0289-03D1806C6C4D}"/>
              </a:ext>
            </a:extLst>
          </p:cNvPr>
          <p:cNvSpPr txBox="1"/>
          <p:nvPr/>
        </p:nvSpPr>
        <p:spPr>
          <a:xfrm>
            <a:off x="533400" y="1143000"/>
            <a:ext cx="7924800" cy="507831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plans and particulars of the proposed development were available for inspection online on the Council’s Public Consultation Portal website (http://consult.sdublincoco.ie) during the period from 28th September 2024 to 9th November 2024.</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Printed plans and particulars were available for inspection or purchase at a fee not exceeding the reasonable cost of making a copy at County Hall, Tallaght, Dublin 24 during office hours from 28th September 2024 to 26th October 2024.</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Submissions  or  observations  were made in writing up to 5pm on 9th November 2024</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Online Submissions: </a:t>
            </a:r>
          </a:p>
          <a:p>
            <a:r>
              <a:rPr lang="en-GB" dirty="0">
                <a:latin typeface="Arial" panose="020B0604020202020204" pitchFamily="34" charset="0"/>
                <a:cs typeface="Arial" panose="020B0604020202020204" pitchFamily="34" charset="0"/>
                <a:hlinkClick r:id="rId3"/>
              </a:rPr>
              <a:t>http://consult.sdublincoco.ie</a:t>
            </a: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Post to:</a:t>
            </a:r>
          </a:p>
          <a:p>
            <a:r>
              <a:rPr lang="en-GB" dirty="0">
                <a:latin typeface="Arial" panose="020B0604020202020204" pitchFamily="34" charset="0"/>
                <a:cs typeface="Arial" panose="020B0604020202020204" pitchFamily="34" charset="0"/>
              </a:rPr>
              <a:t>Senior Executive Officer Environment Water and Climate Change, South Dublin County Council, County Hall, Tallaght, Dublin 24 YNN5.</a:t>
            </a:r>
            <a:endParaRPr lang="en-I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645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93382"/>
            <a:ext cx="6317728" cy="564257"/>
          </a:xfrm>
          <a:prstGeom prst="rect">
            <a:avLst/>
          </a:prstGeom>
        </p:spPr>
        <p:txBody>
          <a:bodyPr vert="horz" wrap="square" lIns="0" tIns="12700" rIns="0" bIns="0" rtlCol="0">
            <a:spAutoFit/>
          </a:bodyPr>
          <a:lstStyle/>
          <a:p>
            <a:pPr marL="12700">
              <a:lnSpc>
                <a:spcPts val="4280"/>
              </a:lnSpc>
              <a:spcBef>
                <a:spcPts val="100"/>
              </a:spcBef>
            </a:pPr>
            <a:r>
              <a:rPr lang="en-IE" dirty="0" err="1"/>
              <a:t>Kilnamanagh</a:t>
            </a:r>
            <a:endParaRPr spc="-20" dirty="0"/>
          </a:p>
        </p:txBody>
      </p:sp>
      <p:pic>
        <p:nvPicPr>
          <p:cNvPr id="17" name="Picture 5">
            <a:extLst>
              <a:ext uri="{FF2B5EF4-FFF2-40B4-BE49-F238E27FC236}">
                <a16:creationId xmlns:a16="http://schemas.microsoft.com/office/drawing/2014/main" id="{755084FA-5447-2408-F8DD-DDC2C25E67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7E6E27C-7659-A383-8C01-0365A6C4ADCD}"/>
              </a:ext>
            </a:extLst>
          </p:cNvPr>
          <p:cNvSpPr txBox="1"/>
          <p:nvPr/>
        </p:nvSpPr>
        <p:spPr>
          <a:xfrm>
            <a:off x="533400" y="1371600"/>
            <a:ext cx="7924800"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 proposed Sports Changing Rooms Pavilion at </a:t>
            </a:r>
            <a:r>
              <a:rPr lang="en-GB" dirty="0" err="1">
                <a:latin typeface="Arial" panose="020B0604020202020204" pitchFamily="34" charset="0"/>
                <a:cs typeface="Arial" panose="020B0604020202020204" pitchFamily="34" charset="0"/>
              </a:rPr>
              <a:t>Kilnamanagh</a:t>
            </a:r>
            <a:r>
              <a:rPr lang="en-GB" dirty="0">
                <a:latin typeface="Arial" panose="020B0604020202020204" pitchFamily="34" charset="0"/>
                <a:cs typeface="Arial" panose="020B0604020202020204" pitchFamily="34" charset="0"/>
              </a:rPr>
              <a:t> Park</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One single storey pavilion building consisting of:</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Two individual team changing rooms each with one WC area</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One club storage area and plant room</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Ancillary landscaping works adjacent to the pavilion building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All associated ancillary works in adjacent areas including but not limited to foul &amp; surface water drainage and utility supplies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CCTV</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Appropriate  Assessment  Screening  under  the  Habitats  Directive  (92/43/EEC) </a:t>
            </a:r>
          </a:p>
          <a:p>
            <a:r>
              <a:rPr lang="en-GB" dirty="0">
                <a:latin typeface="Arial" panose="020B0604020202020204" pitchFamily="34" charset="0"/>
                <a:cs typeface="Arial" panose="020B0604020202020204" pitchFamily="34" charset="0"/>
              </a:rPr>
              <a:t>Screening  for  Environmental  Impact  Assessment  (EIA) under  the  EIA  Directive  2014/52/EU.  </a:t>
            </a:r>
            <a:endParaRPr lang="en-I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35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73E8F-F7EC-B736-2789-09CCA5C0106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EC2595C-C87C-3605-7AB5-92C32A900369}"/>
              </a:ext>
            </a:extLst>
          </p:cNvPr>
          <p:cNvSpPr txBox="1">
            <a:spLocks noGrp="1"/>
          </p:cNvSpPr>
          <p:nvPr>
            <p:ph type="title"/>
          </p:nvPr>
        </p:nvSpPr>
        <p:spPr>
          <a:xfrm>
            <a:off x="381000" y="393382"/>
            <a:ext cx="6019800" cy="564257"/>
          </a:xfrm>
          <a:prstGeom prst="rect">
            <a:avLst/>
          </a:prstGeom>
        </p:spPr>
        <p:txBody>
          <a:bodyPr vert="horz" wrap="square" lIns="0" tIns="12700" rIns="0" bIns="0" rtlCol="0">
            <a:spAutoFit/>
          </a:bodyPr>
          <a:lstStyle/>
          <a:p>
            <a:pPr marL="12700">
              <a:lnSpc>
                <a:spcPts val="4280"/>
              </a:lnSpc>
              <a:spcBef>
                <a:spcPts val="100"/>
              </a:spcBef>
            </a:pPr>
            <a:r>
              <a:rPr lang="en-IE" dirty="0" err="1"/>
              <a:t>Kilnamanagh</a:t>
            </a:r>
            <a:r>
              <a:rPr lang="en-IE" dirty="0"/>
              <a:t> Location</a:t>
            </a:r>
            <a:endParaRPr spc="-20" dirty="0"/>
          </a:p>
        </p:txBody>
      </p:sp>
      <p:pic>
        <p:nvPicPr>
          <p:cNvPr id="17" name="Picture 5">
            <a:extLst>
              <a:ext uri="{FF2B5EF4-FFF2-40B4-BE49-F238E27FC236}">
                <a16:creationId xmlns:a16="http://schemas.microsoft.com/office/drawing/2014/main" id="{80E14D95-90C0-D989-49D2-A53F46521D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0BF946E-57C8-6312-4A70-01C7B948A338}"/>
              </a:ext>
            </a:extLst>
          </p:cNvPr>
          <p:cNvPicPr>
            <a:picLocks noChangeAspect="1"/>
          </p:cNvPicPr>
          <p:nvPr/>
        </p:nvPicPr>
        <p:blipFill>
          <a:blip r:embed="rId3"/>
          <a:stretch>
            <a:fillRect/>
          </a:stretch>
        </p:blipFill>
        <p:spPr>
          <a:xfrm>
            <a:off x="609600" y="1192405"/>
            <a:ext cx="6400800" cy="4473190"/>
          </a:xfrm>
          <a:prstGeom prst="rect">
            <a:avLst/>
          </a:prstGeom>
        </p:spPr>
      </p:pic>
    </p:spTree>
    <p:extLst>
      <p:ext uri="{BB962C8B-B14F-4D97-AF65-F5344CB8AC3E}">
        <p14:creationId xmlns:p14="http://schemas.microsoft.com/office/powerpoint/2010/main" val="3034524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557</TotalTime>
  <Words>3071</Words>
  <Application>Microsoft Office PowerPoint</Application>
  <PresentationFormat>On-screen Show (4:3)</PresentationFormat>
  <Paragraphs>287</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Abadi</vt:lpstr>
      <vt:lpstr>Aptos</vt:lpstr>
      <vt:lpstr>Arial</vt:lpstr>
      <vt:lpstr>Arial Narrow</vt:lpstr>
      <vt:lpstr>Calibri</vt:lpstr>
      <vt:lpstr>Open Sans</vt:lpstr>
      <vt:lpstr>Office Theme</vt:lpstr>
      <vt:lpstr>Pavilion Part 8 Processes</vt:lpstr>
      <vt:lpstr>Programme Review proposed locations:  </vt:lpstr>
      <vt:lpstr>Programme Review  modular build:  </vt:lpstr>
      <vt:lpstr>Funding</vt:lpstr>
      <vt:lpstr>Locations subject to current Part 8 processes</vt:lpstr>
      <vt:lpstr>Location Map</vt:lpstr>
      <vt:lpstr>Part 8sTime Line</vt:lpstr>
      <vt:lpstr>Kilnamanagh</vt:lpstr>
      <vt:lpstr>Kilnamanagh Location</vt:lpstr>
      <vt:lpstr>Kilnamanagh Process</vt:lpstr>
      <vt:lpstr>Sean Walsh Park Proposal</vt:lpstr>
      <vt:lpstr>Sean Walsh Park Location</vt:lpstr>
      <vt:lpstr>Sean Walsh Park Process</vt:lpstr>
      <vt:lpstr>Kiltipper Park Proposal</vt:lpstr>
      <vt:lpstr>Kiltipper Location</vt:lpstr>
      <vt:lpstr>Kiltipper Process</vt:lpstr>
      <vt:lpstr>Collinstown Proposal</vt:lpstr>
      <vt:lpstr>Collinstown location</vt:lpstr>
      <vt:lpstr>Collinstown Process</vt:lpstr>
      <vt:lpstr>GVP- AGP Proposal</vt:lpstr>
      <vt:lpstr>GVP AGP  Location</vt:lpstr>
      <vt:lpstr>GVP AGP Process</vt:lpstr>
      <vt:lpstr>GVP AGP Process</vt:lpstr>
      <vt:lpstr>GVP AGP Process</vt:lpstr>
      <vt:lpstr>GVP AGP Process</vt:lpstr>
      <vt:lpstr>Willsbrook Proposal</vt:lpstr>
      <vt:lpstr>Willsbrook Site Location</vt:lpstr>
      <vt:lpstr>Willsbrook Process</vt:lpstr>
      <vt:lpstr>Willsbrook Process</vt:lpstr>
      <vt:lpstr>Willsbrook Process</vt:lpstr>
      <vt:lpstr>Willsbrook Process</vt:lpstr>
      <vt:lpstr>Pavillions Next Steps </vt:lpstr>
      <vt:lpstr>Pavillions Part 8s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94766 SDCC Powerpoint Templates 25.4cm x 19.05cm</dc:title>
  <dc:creator>Suzanne Furlong</dc:creator>
  <cp:lastModifiedBy>Suzanne Furlong</cp:lastModifiedBy>
  <cp:revision>27</cp:revision>
  <dcterms:created xsi:type="dcterms:W3CDTF">2023-09-19T13:48:59Z</dcterms:created>
  <dcterms:modified xsi:type="dcterms:W3CDTF">2024-11-09T20:40:40Z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2023-08-14T00:00:00Z</vt:filetime>
  </property>
  <property fmtid="{D5CDD505-2E9C-101B-9397-08002B2CF9AE}" pid="3" name="Creator">
    <vt:lpwstr>Adobe Illustrator 27.7 (Macintosh)</vt:lpwstr>
  </property>
  <property fmtid="{D5CDD505-2E9C-101B-9397-08002B2CF9AE}" pid="4" name="LastSaved">
    <vt:filetime>2023-09-19T00:00:00Z</vt:filetime>
  </property>
  <property fmtid="{D5CDD505-2E9C-101B-9397-08002B2CF9AE}" pid="5" name="Producer">
    <vt:lpwstr>Adobe PDF library 17.00</vt:lpwstr>
  </property>
</Properties>
</file>