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2C2C2C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4E7"/>
          </a:solidFill>
        </a:fill>
      </a:tcStyle>
    </a:wholeTbl>
    <a:band1H>
      <a:tcStyle>
        <a:tcBdr/>
        <a:fill>
          <a:solidFill>
            <a:srgbClr val="FFE8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8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017607F-F92E-BC35-54FB-E86851B2071C}"/>
              </a:ext>
            </a:extLst>
          </p:cNvPr>
          <p:cNvSpPr/>
          <p:nvPr/>
        </p:nvSpPr>
        <p:spPr>
          <a:xfrm>
            <a:off x="-6839" y="2059009"/>
            <a:ext cx="12195663" cy="18288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9709E3-0BE8-D1A5-32CD-49C461AD9E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5760" y="2166359"/>
            <a:ext cx="11471568" cy="1739344"/>
          </a:xfrm>
        </p:spPr>
        <p:txBody>
          <a:bodyPr anchorCtr="1"/>
          <a:lstStyle>
            <a:lvl1pPr algn="ctr">
              <a:lnSpc>
                <a:spcPct val="80000"/>
              </a:lnSpc>
              <a:defRPr sz="6000" spc="1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EF65F85-0ACE-35E0-3477-1972E985C6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996248"/>
            <a:ext cx="9144000" cy="1309256"/>
          </a:xfrm>
        </p:spPr>
        <p:txBody>
          <a:bodyPr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8699C7-203D-1E02-E1EB-5CACC0E438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479E33-9121-424F-8424-98ECC1B5F37A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C45D7C-DC1A-0979-8D32-6B68F09C0D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25A5B0-2B83-2BD3-4632-C7189657E5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A42B9-77AF-4AE5-A229-63D902DDA46E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62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4AB0-B2DE-29ED-7575-1C49579CDE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87A25-9CF5-9840-3601-CCCEF0A117E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9C119-1D2B-DC08-154D-D6AC9AFA37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F02CE5-6C81-4C6E-8A10-0D4E42B96B06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97F5-7C77-8997-DFF2-B5C30DA307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E677-C94D-1AEC-09A0-E93E0FA34A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424B7C-4790-48D7-92A4-9EAB17A29C83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06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A111EE1-CC51-1BE0-FB00-DEBDE066ACFB}"/>
              </a:ext>
            </a:extLst>
          </p:cNvPr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B9E72D06-5D33-97B7-966D-AF9478425DB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160623" y="274640"/>
            <a:ext cx="2402375" cy="58975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8765C357-F422-8E11-4F45-BF94796515D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274640"/>
            <a:ext cx="7973293" cy="58975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DA4B4F-161F-C880-4649-EF4E817ED9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422855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63B87AC-5E68-464A-ACBC-2C49FB9125D5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BFA00-805D-19E7-67BE-3D3433ACE9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776133" y="6422855"/>
            <a:ext cx="427966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8C4677-5CDD-A849-A41D-1203BCEEA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073045" y="6422855"/>
            <a:ext cx="87976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F5FB736-4699-40AC-ABF2-517578D4885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905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1479-700C-EDF6-D0C5-2F79C80F65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5D11-79D6-177E-4F8D-815634A257D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4ACC8-897B-2779-A62B-A01D6DFF39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D409A-3A30-41F6-8ED5-FEDDBF1BC0B6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9957D-E89F-2567-C5C2-83DB7D0DD9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EB76F-5927-06B5-DBF6-3BE392579F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957047-5681-4538-A777-7B506327A09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89466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1441117-62F7-19F5-C065-48C1CF8E4348}"/>
              </a:ext>
            </a:extLst>
          </p:cNvPr>
          <p:cNvSpPr/>
          <p:nvPr/>
        </p:nvSpPr>
        <p:spPr>
          <a:xfrm>
            <a:off x="-6839" y="2059009"/>
            <a:ext cx="12195663" cy="1828800"/>
          </a:xfrm>
          <a:prstGeom prst="rect">
            <a:avLst/>
          </a:prstGeom>
          <a:solidFill>
            <a:srgbClr val="099BDD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E35614-4B86-7DE3-945E-D937FEEAF7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192" y="2208879"/>
            <a:ext cx="10515600" cy="1676396"/>
          </a:xfrm>
        </p:spPr>
        <p:txBody>
          <a:bodyPr anchorCtr="1">
            <a:noAutofit/>
          </a:bodyPr>
          <a:lstStyle>
            <a:lvl1pPr algn="ctr">
              <a:lnSpc>
                <a:spcPct val="80000"/>
              </a:lnSpc>
              <a:defRPr sz="6000" spc="1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B5AFBA-B344-1034-C7E2-560BDFEDE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3192" y="4010329"/>
            <a:ext cx="10515600" cy="1174638"/>
          </a:xfrm>
        </p:spPr>
        <p:txBody>
          <a:bodyPr anchorCtr="1"/>
          <a:lstStyle>
            <a:lvl1pPr marL="0" indent="0" algn="ctr">
              <a:buNone/>
              <a:defRPr sz="2000">
                <a:solidFill>
                  <a:srgbClr val="099BD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F09537-CB3F-23D4-157E-89F30C34BE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 lvl="0"/>
            <a:fld id="{B920F93F-0FAE-44E3-9DB7-A929067BD8E3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F2482C-F388-4686-E5AC-FEEE802BB5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40ABAF-1BEB-E768-5E9F-5CBADC4BF4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 lvl="0"/>
            <a:fld id="{61E79215-F75A-4147-BFD6-25E44EB0B82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22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C78DBD22-235C-4A30-23B5-A6CD2C9D1E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38FD-01B5-5A0E-331C-520622F33C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05343" y="2011680"/>
            <a:ext cx="4754880" cy="42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EBE6F-744A-F94B-D937-F4853662C4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0392" y="2011680"/>
            <a:ext cx="4754880" cy="42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030D4-9EF9-E515-3839-0144487D45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3D4246-CB82-4F4F-BD51-98B6B190294C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A45B8-0A37-1167-7CD9-69B1A61F43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50DB-F016-329D-D187-CF2A6D6AD7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0B779-D120-4FF4-96A1-C95E6AAD31F1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15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D9B0E4A0-DDA4-D2BE-DC5E-17AF3117C3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8CFF8-C243-0DFB-4F51-67DF27621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7008" y="1913473"/>
            <a:ext cx="4754880" cy="743096"/>
          </a:xfrm>
        </p:spPr>
        <p:txBody>
          <a:bodyPr anchor="ctr"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769D0-A4F8-3EE6-9E6C-DEC5214C42A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07008" y="2656569"/>
            <a:ext cx="4754880" cy="35661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89D4D-0692-B73D-0693-D3A2E46E139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31233" y="1913473"/>
            <a:ext cx="4754880" cy="743096"/>
          </a:xfrm>
        </p:spPr>
        <p:txBody>
          <a:bodyPr anchor="ctr"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59062-E7BE-B744-DE0A-54CF9F1C44A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31233" y="2656560"/>
            <a:ext cx="4754880" cy="35661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2CAB8F-A267-F65E-BAAC-C7B3143C1E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83D986-923A-4A67-8A9F-0DFD664630EF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E1982-1487-8C83-FC72-3EB41BAA46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12331-21CC-D361-AE8F-6D23623291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46916-41B7-43F0-820F-2A75B1BDFA8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13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87F7-7B3E-4D03-4AC6-7CB464B0E3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C0002-47CC-D9C7-61C6-44E3037EBF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1CE3D5-23B3-4899-B8AE-8A91293D6493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0519C-3A73-C12A-AE3B-F4080CD722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72292-26E7-8CFF-6C1F-F6A3B1A6D6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4B762-1917-41FF-8EDA-BA9091666A8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907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BD79A-391F-6E7B-607D-F153BEDFD9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D7AE71-2F22-47A2-BEF9-CAB68DC072A3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BC75-5D68-01C1-0D64-DCFEF9291C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1A658-D6D1-CCA9-DDCD-4E39F72269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A5AEFC-5B56-465E-8D4A-2BF8F2E7752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686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7AF0632A-5E0E-9BD6-39F6-29567E4B34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97A5-79A8-DEDA-2E4B-E496016A64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89F34-9076-8172-2A7B-9368DF4971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789023" y="2147486"/>
            <a:ext cx="3200400" cy="3432319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14ECC-2061-54F5-3645-F22DB09219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D3E6E-824D-41EF-8741-0F042F7749B8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B4E78-1F96-F3D5-D6FE-BE0CA884CB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3FA78-D818-7CD1-E0D2-B4D7D8D557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0E7D6-85AA-4FEA-B16F-4F02E19D298B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71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8B85C513-D997-5B18-DA6C-6C62DE5FCA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46EA7-70A0-4456-BF43-EB35DA91764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rgbClr val="F7F7F7"/>
          </a:solidFill>
        </p:spPr>
        <p:txBody>
          <a:bodyPr tIns="365760" anchorCtr="1"/>
          <a:lstStyle>
            <a:lvl1pPr marL="0" indent="0" algn="ctr">
              <a:buNone/>
              <a:defRPr sz="32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24ED0-F4DA-469C-5A58-A3192029D5F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790688" y="2150623"/>
            <a:ext cx="3200400" cy="3429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6E19B-23E9-AA6E-FDBD-CE65782849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CDDF3D-4F88-4BAE-875A-B0635C8EF9E9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EEF8-A61B-94C5-CCFB-C8ADCFB6E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6A8E0-07CF-EA17-6872-C617E7D5FC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3A9D3B-9BA4-46C6-868D-037C64989F6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88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39E9D11-491A-4112-5992-A260027CB62C}"/>
              </a:ext>
            </a:extLst>
          </p:cNvPr>
          <p:cNvSpPr/>
          <p:nvPr/>
        </p:nvSpPr>
        <p:spPr>
          <a:xfrm>
            <a:off x="484" y="176113"/>
            <a:ext cx="12188952" cy="16459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5681763-CB40-C82D-8DEF-C0321A3C6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2920" y="284177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50295-61EC-3B84-707D-46227D797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2920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D01AC6-BB36-BEE8-6F06-C12F647342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202262" y="6422855"/>
            <a:ext cx="30008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4572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05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6AA94A22-4740-4AB4-A992-D64DA0AF690A}" type="datetime1">
              <a:rPr lang="en-IE"/>
              <a:pPr lvl="0"/>
              <a:t>03/10/2024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4E010B-C3DD-49F9-B890-9181476B813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596475" y="6422855"/>
            <a:ext cx="504444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05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5CDDA0-4159-A1F7-A34A-683C717409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658923" y="6422855"/>
            <a:ext cx="94626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BBB4A521-6123-4BF6-84A0-0901DFA49CD5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099BDD"/>
          </a:solidFill>
          <a:uFillTx/>
          <a:latin typeface="Corbel"/>
        </a:defRPr>
      </a:lvl1pPr>
    </p:titleStyle>
    <p:bodyStyle>
      <a:lvl1pPr marL="182880" marR="0" lvl="0" indent="-18288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FFFFFF"/>
        </a:buClr>
        <a:buSzPct val="100000"/>
        <a:buFont typeface="Wingdings" pitchFamily="2"/>
        <a:buChar char=""/>
        <a:tabLst/>
        <a:defRPr lang="en-US" sz="22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411480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FFFF"/>
        </a:buClr>
        <a:buSzPct val="100000"/>
        <a:buFont typeface="Wingdings" pitchFamily="2"/>
        <a:buChar char="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640080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FFFF"/>
        </a:buClr>
        <a:buSzPct val="100000"/>
        <a:buFont typeface="Wingdings" pitchFamily="2"/>
        <a:buChar char="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868680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FFFF"/>
        </a:buClr>
        <a:buSzPct val="100000"/>
        <a:buFont typeface="Wingdings" pitchFamily="2"/>
        <a:buChar char="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097280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FFFF"/>
        </a:buClr>
        <a:buSzPct val="100000"/>
        <a:buFont typeface="Wingdings" pitchFamily="2"/>
        <a:buChar char="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dublincoco.maps.arcgis.com/apps/instant/sidebar/index.html?appid=a7cba7c0aacd4bdf9fa865c9fee9faf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5887-3AB7-FD5A-B3BE-E019036ADD0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/>
              <a:t>Winter Maintenance Plan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77883-C043-61EA-8DD0-E49BBC7163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sz="4400" dirty="0"/>
              <a:t>2024 – 2025 Season</a:t>
            </a:r>
            <a:endParaRPr lang="en-IE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DEC8-A19B-63D5-DFF2-F95BFB4ADF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cap="none" dirty="0">
                <a:latin typeface="Calibri" panose="020F0502020204030204" pitchFamily="34" charset="0"/>
                <a:cs typeface="Calibri" panose="020F0502020204030204" pitchFamily="34" charset="0"/>
              </a:rPr>
              <a:t>Recap of 2023 – 2024 Season</a:t>
            </a:r>
            <a:endParaRPr lang="en-I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FE7E-600A-A09C-BFEA-D726B521618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latin typeface="+mn-lt"/>
              </a:rPr>
              <a:t>39 Salting Runs on all routes</a:t>
            </a:r>
          </a:p>
          <a:p>
            <a:pPr lvl="0"/>
            <a:r>
              <a:rPr lang="en-GB" dirty="0">
                <a:latin typeface="+mn-lt"/>
              </a:rPr>
              <a:t>11 Salting Runs on hill routes only</a:t>
            </a:r>
          </a:p>
          <a:p>
            <a:pPr lvl="0"/>
            <a:r>
              <a:rPr lang="en-GB" dirty="0">
                <a:latin typeface="+mn-lt"/>
              </a:rPr>
              <a:t>2500 tonnes of rock salt spread</a:t>
            </a:r>
          </a:p>
          <a:p>
            <a:pPr lvl="0"/>
            <a:r>
              <a:rPr lang="en-GB" dirty="0">
                <a:latin typeface="+mn-lt"/>
              </a:rPr>
              <a:t>Lowest recorded road temperature: -5.4</a:t>
            </a:r>
            <a:r>
              <a:rPr lang="en-GB" baseline="30000" dirty="0">
                <a:latin typeface="+mn-lt"/>
              </a:rPr>
              <a:t>o</a:t>
            </a:r>
            <a:r>
              <a:rPr lang="en-GB" dirty="0">
                <a:latin typeface="+mn-lt"/>
              </a:rPr>
              <a:t>C</a:t>
            </a:r>
          </a:p>
          <a:p>
            <a:pPr lvl="0"/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>
                <a:latin typeface="+mn-lt"/>
              </a:rPr>
              <a:t>2023 - 2024 season would be considered to have been a mild winter overall but with one significant cold spell in mid January that lasted 5 days where daytime temperatures stayed below 0</a:t>
            </a:r>
            <a:r>
              <a:rPr lang="en-GB" baseline="30000" dirty="0">
                <a:latin typeface="+mn-lt"/>
              </a:rPr>
              <a:t>o</a:t>
            </a:r>
            <a:r>
              <a:rPr lang="en-GB" dirty="0">
                <a:latin typeface="+mn-lt"/>
              </a:rPr>
              <a:t>C.</a:t>
            </a:r>
          </a:p>
          <a:p>
            <a:pPr marL="0" lvl="0" indent="0"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030E-6DB3-FF81-4E8B-CAC0FD18F3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+mn-lt"/>
              </a:rPr>
              <a:t>2024 – 2025 </a:t>
            </a:r>
            <a:r>
              <a:rPr lang="en-GB" cap="none" dirty="0">
                <a:latin typeface="+mn-lt"/>
              </a:rPr>
              <a:t>Season	</a:t>
            </a:r>
            <a:endParaRPr lang="en-IE" cap="non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AFDB-3D8A-7162-13E3-45DBB1C426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37860"/>
            <a:ext cx="10515600" cy="4110602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>
                <a:latin typeface="+mn-lt"/>
              </a:rPr>
              <a:t>Starts – Oct 14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</a:t>
            </a:r>
          </a:p>
          <a:p>
            <a:pPr lvl="0"/>
            <a:r>
              <a:rPr lang="en-GB" dirty="0">
                <a:latin typeface="+mn-lt"/>
              </a:rPr>
              <a:t>Finishes – April 30</a:t>
            </a:r>
            <a:r>
              <a:rPr lang="en-GB" baseline="30000" dirty="0">
                <a:latin typeface="+mn-lt"/>
              </a:rPr>
              <a:t>th</a:t>
            </a:r>
            <a:endParaRPr lang="en-GB" dirty="0">
              <a:latin typeface="+mn-lt"/>
            </a:endParaRPr>
          </a:p>
          <a:p>
            <a:pPr lvl="0"/>
            <a:endParaRPr lang="en-GB" dirty="0">
              <a:latin typeface="+mn-lt"/>
            </a:endParaRPr>
          </a:p>
          <a:p>
            <a:pPr lvl="0"/>
            <a:r>
              <a:rPr lang="en-GB" dirty="0">
                <a:latin typeface="+mn-lt"/>
              </a:rPr>
              <a:t>Gritting Runs will be generally be carried out at 7pm and/or 5am depending on forecast</a:t>
            </a:r>
          </a:p>
          <a:p>
            <a:pPr lvl="0"/>
            <a:r>
              <a:rPr lang="en-GB" dirty="0">
                <a:latin typeface="+mn-lt"/>
              </a:rPr>
              <a:t>Standard spread rate will be 10g/m2 but increased in the event of extreme low temperatures or snow.</a:t>
            </a:r>
          </a:p>
          <a:p>
            <a:pPr lvl="0"/>
            <a:r>
              <a:rPr lang="en-GB" dirty="0">
                <a:latin typeface="+mn-lt"/>
              </a:rPr>
              <a:t>On routes where brines is being incorporated the standard spread rate will be 8g/m2 and a spray rate of 10ml/m2 of brine.</a:t>
            </a:r>
          </a:p>
          <a:p>
            <a:pPr lvl="0"/>
            <a:r>
              <a:rPr lang="en-GB" dirty="0">
                <a:latin typeface="+mn-lt"/>
              </a:rPr>
              <a:t>Snow ploughs available for all routes but snow falls must be greater than 30mm to be effective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030E-6DB3-FF81-4E8B-CAC0FD18F3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+mn-lt"/>
              </a:rPr>
              <a:t>Brine</a:t>
            </a:r>
            <a:r>
              <a:rPr lang="en-GB" cap="none" dirty="0">
                <a:latin typeface="+mn-lt"/>
              </a:rPr>
              <a:t>	</a:t>
            </a:r>
            <a:endParaRPr lang="en-IE" cap="non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AFDB-3D8A-7162-13E3-45DBB1C426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6612" y="1937860"/>
            <a:ext cx="4954555" cy="4110602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Brine is a solution consisting of salt and water that is used in conjunction with rock salt for the treatment of roads during cold periods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Benefits of Brine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Provides a faster acting treatment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More efficient use of salt, can spread less while getting the same result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Less salt wasted through bounce off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Environmental benefits through less salt being spread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Increases residual salt on the road</a:t>
            </a:r>
            <a:endParaRPr lang="en-US" altLang="en-US" sz="1600" dirty="0">
              <a:solidFill>
                <a:srgbClr val="5162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4A575-B78C-E8F8-2C9B-930892BA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984" y="2298032"/>
            <a:ext cx="5926820" cy="375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93344-63E6-4E0F-5F4C-4EF70590C35F}"/>
              </a:ext>
            </a:extLst>
          </p:cNvPr>
          <p:cNvSpPr txBox="1"/>
          <p:nvPr/>
        </p:nvSpPr>
        <p:spPr>
          <a:xfrm>
            <a:off x="6827015" y="6057148"/>
            <a:ext cx="421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Brine Facility Installed in Palmerstown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900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1AF3-8D4C-9267-F42E-41185EE68F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338" y="365129"/>
            <a:ext cx="4016437" cy="2680078"/>
          </a:xfrm>
        </p:spPr>
        <p:txBody>
          <a:bodyPr/>
          <a:lstStyle/>
          <a:p>
            <a:pPr lvl="0"/>
            <a:r>
              <a:rPr lang="en-GB"/>
              <a:t>Gritting Routes </a:t>
            </a:r>
            <a:br>
              <a:rPr lang="en-GB"/>
            </a:br>
            <a:br>
              <a:rPr lang="en-GB"/>
            </a:br>
            <a:endParaRPr lang="en-IE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F5AAB56-70D0-9885-DBD3-66DF19F37469}"/>
              </a:ext>
            </a:extLst>
          </p:cNvPr>
          <p:cNvSpPr txBox="1"/>
          <p:nvPr/>
        </p:nvSpPr>
        <p:spPr>
          <a:xfrm>
            <a:off x="119338" y="2498899"/>
            <a:ext cx="348981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7 routes within the county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340km of roads treated</a:t>
            </a: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8A4D96C-7690-9A82-9A59-64A29002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770" y="0"/>
            <a:ext cx="9009226" cy="6858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E14F-345E-378A-CD7D-19D415811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638" y="365129"/>
            <a:ext cx="3812471" cy="1325559"/>
          </a:xfrm>
        </p:spPr>
        <p:txBody>
          <a:bodyPr/>
          <a:lstStyle/>
          <a:p>
            <a:pPr lvl="0"/>
            <a:r>
              <a:rPr lang="en-GB"/>
              <a:t>Priority Routes</a:t>
            </a:r>
            <a:endParaRPr lang="en-IE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8CD3809-23AF-0152-4B90-921E56CFB2F1}"/>
              </a:ext>
            </a:extLst>
          </p:cNvPr>
          <p:cNvSpPr txBox="1"/>
          <p:nvPr/>
        </p:nvSpPr>
        <p:spPr>
          <a:xfrm>
            <a:off x="749808" y="1941618"/>
            <a:ext cx="227254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SDCC Priority Routes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rPr>
              <a:t>Private Priority Routes</a:t>
            </a: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09018BF4-E207-AA3B-6D3E-EA9FFB719A12}"/>
              </a:ext>
            </a:extLst>
          </p:cNvPr>
          <p:cNvCxnSpPr/>
          <p:nvPr/>
        </p:nvCxnSpPr>
        <p:spPr>
          <a:xfrm flipH="1">
            <a:off x="222638" y="2112401"/>
            <a:ext cx="435528" cy="0"/>
          </a:xfrm>
          <a:prstGeom prst="straightConnector1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369C0D0-98DD-51B7-B3AD-D2705BBF6CF5}"/>
              </a:ext>
            </a:extLst>
          </p:cNvPr>
          <p:cNvCxnSpPr/>
          <p:nvPr/>
        </p:nvCxnSpPr>
        <p:spPr>
          <a:xfrm flipH="1">
            <a:off x="222638" y="2653131"/>
            <a:ext cx="435528" cy="0"/>
          </a:xfrm>
          <a:prstGeom prst="straightConnector1">
            <a:avLst/>
          </a:prstGeom>
          <a:noFill/>
          <a:ln w="76196" cap="flat">
            <a:solidFill>
              <a:srgbClr val="FFFF00"/>
            </a:solidFill>
            <a:prstDash val="solid"/>
            <a:miter/>
          </a:ln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3CD28E21-AB7D-90CB-957A-FE5404E4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83" y="0"/>
            <a:ext cx="9100913" cy="6858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E9525CFE-1C56-4D04-8274-AD0AB84867F8}"/>
              </a:ext>
            </a:extLst>
          </p:cNvPr>
          <p:cNvSpPr txBox="1"/>
          <p:nvPr/>
        </p:nvSpPr>
        <p:spPr>
          <a:xfrm>
            <a:off x="135176" y="3037439"/>
            <a:ext cx="2887181" cy="3693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Priority Routes are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the main distributor roads to the county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essential services such as hospitals, airport, emergency services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food distribution points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FFFFFF"/>
              </a:solidFill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This is a live document where locations may be added/removed depending on the severity of the weather event</a:t>
            </a:r>
            <a:endParaRPr lang="en-IE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0EA45-69EF-0D7A-C57E-2F8DC7F094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899" y="365129"/>
            <a:ext cx="3892491" cy="1321061"/>
          </a:xfrm>
        </p:spPr>
        <p:txBody>
          <a:bodyPr>
            <a:normAutofit fontScale="90000"/>
          </a:bodyPr>
          <a:lstStyle/>
          <a:p>
            <a:pPr lvl="0"/>
            <a:r>
              <a:rPr lang="en-GB" sz="3200"/>
              <a:t>Salt Bin Locations </a:t>
            </a:r>
            <a:br>
              <a:rPr lang="en-GB" sz="3200"/>
            </a:br>
            <a:endParaRPr lang="en-IE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AE043-CFE6-F093-8929-8F38DB64FFFD}"/>
              </a:ext>
            </a:extLst>
          </p:cNvPr>
          <p:cNvSpPr txBox="1"/>
          <p:nvPr/>
        </p:nvSpPr>
        <p:spPr>
          <a:xfrm>
            <a:off x="536899" y="2505071"/>
            <a:ext cx="2920675" cy="3139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1 salt bins located throughout the county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Bins restocked at the start of every season and upon request following that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Corbe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rPr>
              <a:t>Salt bin locations available on SDCC website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dirty="0">
                <a:hlinkClick r:id="rId2"/>
              </a:rPr>
              <a:t>South Dublin Salt Bins 2024 SDCC (arcgis.com)</a:t>
            </a:r>
            <a:endParaRPr lang="en-IE" sz="1800" b="0" i="0" u="none" strike="noStrike" kern="1200" cap="none" spc="0" baseline="0" dirty="0">
              <a:solidFill>
                <a:srgbClr val="FFFFFF"/>
              </a:solidFill>
              <a:uFillTx/>
              <a:latin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2ED85-4D80-95D8-BCC0-AB613268E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61" y="0"/>
            <a:ext cx="805853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nd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5940</TotalTime>
  <Words>347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Banded</vt:lpstr>
      <vt:lpstr>Winter Maintenance Plan</vt:lpstr>
      <vt:lpstr>Recap of 2023 – 2024 Season</vt:lpstr>
      <vt:lpstr>2024 – 2025 Season </vt:lpstr>
      <vt:lpstr>Brine </vt:lpstr>
      <vt:lpstr>Gritting Routes   </vt:lpstr>
      <vt:lpstr>Priority Routes</vt:lpstr>
      <vt:lpstr>Salt Bin Locations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Maintenance Plan</dc:title>
  <dc:creator>Gary Walsh</dc:creator>
  <cp:lastModifiedBy>Gary Walsh</cp:lastModifiedBy>
  <cp:revision>7</cp:revision>
  <cp:lastPrinted>2022-10-07T15:13:07Z</cp:lastPrinted>
  <dcterms:created xsi:type="dcterms:W3CDTF">2022-10-04T08:06:16Z</dcterms:created>
  <dcterms:modified xsi:type="dcterms:W3CDTF">2024-10-03T11:40:16Z</dcterms:modified>
</cp:coreProperties>
</file>