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2C2C2C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4E7"/>
          </a:solidFill>
        </a:fill>
      </a:tcStyle>
    </a:wholeTbl>
    <a:band1H>
      <a:tcStyle>
        <a:tcBdr/>
        <a:fill>
          <a:solidFill>
            <a:srgbClr val="FFE8CB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FFE8CB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FFC000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FFC000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C000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C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A017607F-F92E-BC35-54FB-E86851B2071C}"/>
              </a:ext>
            </a:extLst>
          </p:cNvPr>
          <p:cNvSpPr/>
          <p:nvPr/>
        </p:nvSpPr>
        <p:spPr>
          <a:xfrm>
            <a:off x="-6839" y="2059009"/>
            <a:ext cx="12195663" cy="18288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49709E3-0BE8-D1A5-32CD-49C461AD9E8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65760" y="2166359"/>
            <a:ext cx="11471568" cy="1739344"/>
          </a:xfrm>
        </p:spPr>
        <p:txBody>
          <a:bodyPr anchorCtr="1"/>
          <a:lstStyle>
            <a:lvl1pPr algn="ctr">
              <a:lnSpc>
                <a:spcPct val="80000"/>
              </a:lnSpc>
              <a:defRPr sz="6000" spc="15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EF65F85-0ACE-35E0-3477-1972E985C65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996248"/>
            <a:ext cx="9144000" cy="1309256"/>
          </a:xfrm>
        </p:spPr>
        <p:txBody>
          <a:bodyPr anchorCtr="1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58699C7-203D-1E02-E1EB-5CACC0E438C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A479E33-9121-424F-8424-98ECC1B5F37A}" type="datetime1">
              <a:rPr lang="en-IE"/>
              <a:pPr lvl="0"/>
              <a:t>03/10/2024</a:t>
            </a:fld>
            <a:endParaRPr lang="en-I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EC45D7C-DC1A-0979-8D32-6B68F09C0D5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225A5B0-2B83-2BD3-4632-C7189657E5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9A42B9-77AF-4AE5-A229-63D902DDA46E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03628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A4AB0-B2DE-29ED-7575-1C49579CDE0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987A25-9CF5-9840-3601-CCCEF0A117E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9C119-1D2B-DC08-154D-D6AC9AFA37A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F02CE5-6C81-4C6E-8A10-0D4E42B96B06}" type="datetime1">
              <a:rPr lang="en-IE"/>
              <a:pPr lvl="0"/>
              <a:t>03/10/2024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F197F5-7C77-8997-DFF2-B5C30DA3072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1E677-C94D-1AEC-09A0-E93E0FA34A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424B7C-4790-48D7-92A4-9EAB17A29C83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44064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8A111EE1-CC51-1BE0-FB00-DEBDE066ACFB}"/>
              </a:ext>
            </a:extLst>
          </p:cNvPr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Vertical Title 1">
            <a:extLst>
              <a:ext uri="{FF2B5EF4-FFF2-40B4-BE49-F238E27FC236}">
                <a16:creationId xmlns:a16="http://schemas.microsoft.com/office/drawing/2014/main" id="{B9E72D06-5D33-97B7-966D-AF9478425DB0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9160623" y="274640"/>
            <a:ext cx="2402375" cy="589755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Vertical Text Placeholder 2">
            <a:extLst>
              <a:ext uri="{FF2B5EF4-FFF2-40B4-BE49-F238E27FC236}">
                <a16:creationId xmlns:a16="http://schemas.microsoft.com/office/drawing/2014/main" id="{8765C357-F422-8E11-4F45-BF94796515D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274640"/>
            <a:ext cx="7973293" cy="589755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0DA4B4F-161F-C880-4649-EF4E817ED98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422855"/>
            <a:ext cx="2743200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A63B87AC-5E68-464A-ACBC-2C49FB9125D5}" type="datetime1">
              <a:rPr lang="en-IE"/>
              <a:pPr lvl="0"/>
              <a:t>03/10/2024</a:t>
            </a:fld>
            <a:endParaRPr lang="en-I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67BFA00-805D-19E7-67BE-3D3433ACE9C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776133" y="6422855"/>
            <a:ext cx="4279666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38C4677-5CDD-A849-A41D-1203BCEEA2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073045" y="6422855"/>
            <a:ext cx="879762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F5FB736-4699-40AC-ABF2-517578D48859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09051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D1479-700C-EDF6-D0C5-2F79C80F65E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95D11-79D6-177E-4F8D-815634A257D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4ACC8-897B-2779-A62B-A01D6DFF3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4D409A-3A30-41F6-8ED5-FEDDBF1BC0B6}" type="datetime1">
              <a:rPr lang="en-IE"/>
              <a:pPr lvl="0"/>
              <a:t>03/10/2024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59957D-E89F-2567-C5C2-83DB7D0DD95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5EB76F-5927-06B5-DBF6-3BE392579FC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957047-5681-4538-A777-7B506327A09B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1894668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41441117-62F7-19F5-C065-48C1CF8E4348}"/>
              </a:ext>
            </a:extLst>
          </p:cNvPr>
          <p:cNvSpPr/>
          <p:nvPr/>
        </p:nvSpPr>
        <p:spPr>
          <a:xfrm>
            <a:off x="-6839" y="2059009"/>
            <a:ext cx="12195663" cy="1828800"/>
          </a:xfrm>
          <a:prstGeom prst="rect">
            <a:avLst/>
          </a:prstGeom>
          <a:solidFill>
            <a:srgbClr val="099BDD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2E35614-4B86-7DE3-945E-D937FEEAF7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3192" y="2208879"/>
            <a:ext cx="10515600" cy="1676396"/>
          </a:xfrm>
        </p:spPr>
        <p:txBody>
          <a:bodyPr anchorCtr="1">
            <a:noAutofit/>
          </a:bodyPr>
          <a:lstStyle>
            <a:lvl1pPr algn="ctr">
              <a:lnSpc>
                <a:spcPct val="80000"/>
              </a:lnSpc>
              <a:defRPr sz="6000" spc="15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7B5AFBA-B344-1034-C7E2-560BDFEDE4A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3192" y="4010329"/>
            <a:ext cx="10515600" cy="1174638"/>
          </a:xfrm>
        </p:spPr>
        <p:txBody>
          <a:bodyPr anchorCtr="1"/>
          <a:lstStyle>
            <a:lvl1pPr marL="0" indent="0" algn="ctr">
              <a:buNone/>
              <a:defRPr sz="2000">
                <a:solidFill>
                  <a:srgbClr val="099BDD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2F09537-CB3F-23D4-157E-89F30C34BE5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099BDD"/>
                </a:solidFill>
              </a:defRPr>
            </a:lvl1pPr>
          </a:lstStyle>
          <a:p>
            <a:pPr lvl="0"/>
            <a:fld id="{B920F93F-0FAE-44E3-9DB7-A929067BD8E3}" type="datetime1">
              <a:rPr lang="en-IE"/>
              <a:pPr lvl="0"/>
              <a:t>03/10/2024</a:t>
            </a:fld>
            <a:endParaRPr lang="en-I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0F2482C-F388-4686-E5AC-FEEE802BB57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099BDD"/>
                </a:solidFill>
              </a:defRPr>
            </a:lvl1pPr>
          </a:lstStyle>
          <a:p>
            <a:pPr lvl="0"/>
            <a:endParaRPr lang="en-I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A40ABAF-1BEB-E768-5E9F-5CBADC4BF4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099BDD"/>
                </a:solidFill>
              </a:defRPr>
            </a:lvl1pPr>
          </a:lstStyle>
          <a:p>
            <a:pPr lvl="0"/>
            <a:fld id="{61E79215-F75A-4147-BFD6-25E44EB0B82D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12265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>
            <a:extLst>
              <a:ext uri="{FF2B5EF4-FFF2-40B4-BE49-F238E27FC236}">
                <a16:creationId xmlns:a16="http://schemas.microsoft.com/office/drawing/2014/main" id="{C78DBD22-235C-4A30-23B5-A6CD2C9D1EA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538FD-01B5-5A0E-331C-520622F33C4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205343" y="2011680"/>
            <a:ext cx="4754880" cy="420624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DEBE6F-744A-F94B-D937-F4853662C4E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30392" y="2011680"/>
            <a:ext cx="4754880" cy="420624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F030D4-9EF9-E515-3839-0144487D457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93D4246-CB82-4F4F-BD51-98B6B190294C}" type="datetime1">
              <a:rPr lang="en-IE"/>
              <a:pPr lvl="0"/>
              <a:t>03/10/2024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9A45B8-0A37-1167-7CD9-69B1A61F438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1150DB-F016-329D-D187-CF2A6D6AD7D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70B779-D120-4FF4-96A1-C95E6AAD31F1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65157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9">
            <a:extLst>
              <a:ext uri="{FF2B5EF4-FFF2-40B4-BE49-F238E27FC236}">
                <a16:creationId xmlns:a16="http://schemas.microsoft.com/office/drawing/2014/main" id="{D9B0E4A0-DDA4-D2BE-DC5E-17AF3117C3C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8CFF8-C243-0DFB-4F51-67DF276211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7008" y="1913473"/>
            <a:ext cx="4754880" cy="743096"/>
          </a:xfrm>
        </p:spPr>
        <p:txBody>
          <a:bodyPr anchor="ctr"/>
          <a:lstStyle>
            <a:lvl1pPr marL="0" indent="0">
              <a:buNone/>
              <a:defRPr sz="21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D769D0-A4F8-3EE6-9E6C-DEC5214C42A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1207008" y="2656569"/>
            <a:ext cx="4754880" cy="356616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789D4D-0692-B73D-0693-D3A2E46E139E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231233" y="1913473"/>
            <a:ext cx="4754880" cy="743096"/>
          </a:xfrm>
        </p:spPr>
        <p:txBody>
          <a:bodyPr anchor="ctr"/>
          <a:lstStyle>
            <a:lvl1pPr marL="0" indent="0">
              <a:buNone/>
              <a:defRPr sz="21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659062-E7BE-B744-DE0A-54CF9F1C44A0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231233" y="2656560"/>
            <a:ext cx="4754880" cy="356616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2CAB8F-A267-F65E-BAAC-C7B3143C1ED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83D986-923A-4A67-8A9F-0DFD664630EF}" type="datetime1">
              <a:rPr lang="en-IE"/>
              <a:pPr lvl="0"/>
              <a:t>03/10/2024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7E1982-1487-8C83-FC72-3EB41BAA46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512331-21CC-D361-AE8F-6D236232911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D46916-41B7-43F0-820F-2A75B1BDFA8D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31360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A87F7-7B3E-4D03-4AC6-7CB464B0E34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DC0002-47CC-D9C7-61C6-44E3037EBFB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1CE3D5-23B3-4899-B8AE-8A91293D6493}" type="datetime1">
              <a:rPr lang="en-IE"/>
              <a:pPr lvl="0"/>
              <a:t>03/10/2024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60519C-3A73-C12A-AE3B-F4080CD7223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572292-26E7-8CFF-6C1F-F6A3B1A6D6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B4B762-1917-41FF-8EDA-BA9091666A89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2907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9BD79A-391F-6E7B-607D-F153BEDFD97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D7AE71-2F22-47A2-BEF9-CAB68DC072A3}" type="datetime1">
              <a:rPr lang="en-IE"/>
              <a:pPr lvl="0"/>
              <a:t>03/10/2024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57BC75-5D68-01C1-0D64-DCFEF9291CB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1A658-D6D1-CCA9-DDCD-4E39F72269C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A5AEFC-5B56-465E-8D4A-2BF8F2E7752B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6686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>
            <a:extLst>
              <a:ext uri="{FF2B5EF4-FFF2-40B4-BE49-F238E27FC236}">
                <a16:creationId xmlns:a16="http://schemas.microsoft.com/office/drawing/2014/main" id="{7AF0632A-5E0E-9BD6-39F6-29567E4B34E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E97A5-79A8-DEDA-2E4B-E496016A646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289F34-9076-8172-2A7B-9368DF4971C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7789023" y="2147486"/>
            <a:ext cx="3200400" cy="3432319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D14ECC-2061-54F5-3645-F22DB092195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92D3E6E-824D-41EF-8741-0F042F7749B8}" type="datetime1">
              <a:rPr lang="en-IE"/>
              <a:pPr lvl="0"/>
              <a:t>03/10/2024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0B4E78-1F96-F3D5-D6FE-BE0CA884CBF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13FA78-D818-7CD1-E0D2-B4D7D8D557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00E7D6-85AA-4FEA-B16F-4F02E19D298B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5712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>
            <a:extLst>
              <a:ext uri="{FF2B5EF4-FFF2-40B4-BE49-F238E27FC236}">
                <a16:creationId xmlns:a16="http://schemas.microsoft.com/office/drawing/2014/main" id="{8B85C513-D997-5B18-DA6C-6C62DE5FCA7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446EA7-70A0-4456-BF43-EB35DA917644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rgbClr val="F7F7F7"/>
          </a:solidFill>
        </p:spPr>
        <p:txBody>
          <a:bodyPr tIns="365760" anchorCtr="1"/>
          <a:lstStyle>
            <a:lvl1pPr marL="0" indent="0" algn="ctr">
              <a:buNone/>
              <a:defRPr sz="3200">
                <a:solidFill>
                  <a:srgbClr val="7F7F7F"/>
                </a:solidFill>
              </a:defRPr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624ED0-F4DA-469C-5A58-A3192029D5F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7790688" y="2150623"/>
            <a:ext cx="3200400" cy="3429000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D6E19B-23E9-AA6E-FDBD-CE657828490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1CDDF3D-4F88-4BAE-875A-B0635C8EF9E9}" type="datetime1">
              <a:rPr lang="en-IE"/>
              <a:pPr lvl="0"/>
              <a:t>03/10/2024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3FEEF8-A61B-94C5-CCFB-C8ADCFB6EE0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76A8E0-07CF-EA17-6872-C617E7D5FC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3A9D3B-9BA4-46C6-868D-037C64989F6C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50885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9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139E9D11-491A-4112-5992-A260027CB62C}"/>
              </a:ext>
            </a:extLst>
          </p:cNvPr>
          <p:cNvSpPr/>
          <p:nvPr/>
        </p:nvSpPr>
        <p:spPr>
          <a:xfrm>
            <a:off x="484" y="176113"/>
            <a:ext cx="12188952" cy="164592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I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5681763-CB40-C82D-8DEF-C0321A3C6A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02920" y="284177"/>
            <a:ext cx="9784080" cy="15087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0250295-61EC-3B84-707D-46227D797C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02920" y="2011680"/>
            <a:ext cx="9784080" cy="4206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5D01AC6-BB36-BEE8-6F06-C12F6473429D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1202262" y="6422855"/>
            <a:ext cx="30008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4572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IE" sz="1050" b="0" i="0" u="none" strike="noStrike" kern="1200" cap="none" spc="0" baseline="0">
                <a:solidFill>
                  <a:srgbClr val="FFFFFF"/>
                </a:solidFill>
                <a:uFillTx/>
                <a:latin typeface="Corbel"/>
              </a:defRPr>
            </a:lvl1pPr>
          </a:lstStyle>
          <a:p>
            <a:pPr lvl="0"/>
            <a:fld id="{6AA94A22-4740-4AB4-A992-D64DA0AF690A}" type="datetime1">
              <a:rPr lang="en-IE"/>
              <a:pPr lvl="0"/>
              <a:t>03/10/2024</a:t>
            </a:fld>
            <a:endParaRPr lang="en-I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D4E010B-C3DD-49F9-B890-9181476B8132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5596475" y="6422855"/>
            <a:ext cx="504444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IE" sz="1050" b="0" i="0" u="none" strike="noStrike" kern="1200" cap="none" spc="0" baseline="0">
                <a:solidFill>
                  <a:srgbClr val="FFFFFF"/>
                </a:solidFill>
                <a:uFillTx/>
                <a:latin typeface="Corbel"/>
              </a:defRPr>
            </a:lvl1pPr>
          </a:lstStyle>
          <a:p>
            <a:pPr lvl="0"/>
            <a:endParaRPr lang="en-I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5CDDA0-4159-A1F7-A34A-683C7174097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0658923" y="6422855"/>
            <a:ext cx="94626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4572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IE" sz="1200" b="0" i="0" u="none" strike="noStrike" kern="1200" cap="none" spc="0" baseline="0">
                <a:solidFill>
                  <a:srgbClr val="FFFFFF"/>
                </a:solidFill>
                <a:uFillTx/>
                <a:latin typeface="Corbel"/>
              </a:defRPr>
            </a:lvl1pPr>
          </a:lstStyle>
          <a:p>
            <a:pPr lvl="0"/>
            <a:fld id="{BBB4A521-6123-4BF6-84A0-0901DFA49CD5}" type="slidenum"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85000"/>
        </a:lnSpc>
        <a:spcBef>
          <a:spcPts val="0"/>
        </a:spcBef>
        <a:spcAft>
          <a:spcPts val="0"/>
        </a:spcAft>
        <a:buNone/>
        <a:tabLst/>
        <a:defRPr lang="en-US" sz="4000" b="0" i="0" u="none" strike="noStrike" kern="1200" cap="all" spc="0" baseline="0">
          <a:solidFill>
            <a:srgbClr val="099BDD"/>
          </a:solidFill>
          <a:uFillTx/>
          <a:latin typeface="Corbel"/>
        </a:defRPr>
      </a:lvl1pPr>
    </p:titleStyle>
    <p:bodyStyle>
      <a:lvl1pPr marL="182880" marR="0" lvl="0" indent="-182880" algn="l" defTabSz="914400" rtl="0" fontAlgn="auto" hangingPunct="1">
        <a:lnSpc>
          <a:spcPct val="90000"/>
        </a:lnSpc>
        <a:spcBef>
          <a:spcPts val="1200"/>
        </a:spcBef>
        <a:spcAft>
          <a:spcPts val="200"/>
        </a:spcAft>
        <a:buClr>
          <a:srgbClr val="FFFFFF"/>
        </a:buClr>
        <a:buSzPct val="100000"/>
        <a:buFont typeface="Wingdings" pitchFamily="2"/>
        <a:buChar char=""/>
        <a:tabLst/>
        <a:defRPr lang="en-US" sz="2200" b="0" i="0" u="none" strike="noStrike" kern="1200" cap="none" spc="0" baseline="0">
          <a:solidFill>
            <a:srgbClr val="FFFFFF"/>
          </a:solidFill>
          <a:uFillTx/>
          <a:latin typeface="Corbel"/>
        </a:defRPr>
      </a:lvl1pPr>
      <a:lvl2pPr marL="411480" marR="0" lvl="1" indent="-182880" algn="l" defTabSz="914400" rtl="0" fontAlgn="auto" hangingPunct="1">
        <a:lnSpc>
          <a:spcPct val="90000"/>
        </a:lnSpc>
        <a:spcBef>
          <a:spcPts val="200"/>
        </a:spcBef>
        <a:spcAft>
          <a:spcPts val="400"/>
        </a:spcAft>
        <a:buClr>
          <a:srgbClr val="FFFFFF"/>
        </a:buClr>
        <a:buSzPct val="100000"/>
        <a:buFont typeface="Wingdings" pitchFamily="2"/>
        <a:buChar char=""/>
        <a:tabLst/>
        <a:defRPr lang="en-US" sz="2000" b="0" i="0" u="none" strike="noStrike" kern="1200" cap="none" spc="0" baseline="0">
          <a:solidFill>
            <a:srgbClr val="FFFFFF"/>
          </a:solidFill>
          <a:uFillTx/>
          <a:latin typeface="Corbel"/>
        </a:defRPr>
      </a:lvl2pPr>
      <a:lvl3pPr marL="640080" marR="0" lvl="2" indent="-182880" algn="l" defTabSz="914400" rtl="0" fontAlgn="auto" hangingPunct="1">
        <a:lnSpc>
          <a:spcPct val="90000"/>
        </a:lnSpc>
        <a:spcBef>
          <a:spcPts val="200"/>
        </a:spcBef>
        <a:spcAft>
          <a:spcPts val="400"/>
        </a:spcAft>
        <a:buClr>
          <a:srgbClr val="FFFFFF"/>
        </a:buClr>
        <a:buSzPct val="100000"/>
        <a:buFont typeface="Wingdings" pitchFamily="2"/>
        <a:buChar char=""/>
        <a:tabLst/>
        <a:defRPr lang="en-US" sz="1800" b="0" i="0" u="none" strike="noStrike" kern="1200" cap="none" spc="0" baseline="0">
          <a:solidFill>
            <a:srgbClr val="FFFFFF"/>
          </a:solidFill>
          <a:uFillTx/>
          <a:latin typeface="Corbel"/>
        </a:defRPr>
      </a:lvl3pPr>
      <a:lvl4pPr marL="868680" marR="0" lvl="3" indent="-182880" algn="l" defTabSz="914400" rtl="0" fontAlgn="auto" hangingPunct="1">
        <a:lnSpc>
          <a:spcPct val="90000"/>
        </a:lnSpc>
        <a:spcBef>
          <a:spcPts val="200"/>
        </a:spcBef>
        <a:spcAft>
          <a:spcPts val="400"/>
        </a:spcAft>
        <a:buClr>
          <a:srgbClr val="FFFFFF"/>
        </a:buClr>
        <a:buSzPct val="100000"/>
        <a:buFont typeface="Wingdings" pitchFamily="2"/>
        <a:buChar char=""/>
        <a:tabLst/>
        <a:defRPr lang="en-US" sz="1600" b="0" i="0" u="none" strike="noStrike" kern="1200" cap="none" spc="0" baseline="0">
          <a:solidFill>
            <a:srgbClr val="FFFFFF"/>
          </a:solidFill>
          <a:uFillTx/>
          <a:latin typeface="Corbel"/>
        </a:defRPr>
      </a:lvl4pPr>
      <a:lvl5pPr marL="1097280" marR="0" lvl="4" indent="-182880" algn="l" defTabSz="914400" rtl="0" fontAlgn="auto" hangingPunct="1">
        <a:lnSpc>
          <a:spcPct val="90000"/>
        </a:lnSpc>
        <a:spcBef>
          <a:spcPts val="200"/>
        </a:spcBef>
        <a:spcAft>
          <a:spcPts val="400"/>
        </a:spcAft>
        <a:buClr>
          <a:srgbClr val="FFFFFF"/>
        </a:buClr>
        <a:buSzPct val="100000"/>
        <a:buFont typeface="Wingdings" pitchFamily="2"/>
        <a:buChar char=""/>
        <a:tabLst/>
        <a:defRPr lang="en-US" sz="1600" b="0" i="0" u="none" strike="noStrike" kern="1200" cap="none" spc="0" baseline="0">
          <a:solidFill>
            <a:srgbClr val="FFFFFF"/>
          </a:solidFill>
          <a:uFillTx/>
          <a:latin typeface="Corbe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sdublincoco.maps.arcgis.com/apps/instant/sidebar/index.html?appid=a7cba7c0aacd4bdf9fa865c9fee9faf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A5887-3AB7-FD5A-B3BE-E019036ADD04}"/>
              </a:ext>
            </a:extLst>
          </p:cNvPr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GB"/>
              <a:t>Winter Maintenance Plan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477883-C043-61EA-8DD0-E49BBC71639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n-GB" sz="4400" dirty="0"/>
              <a:t>2024 – 2025 Season</a:t>
            </a:r>
            <a:endParaRPr lang="en-IE" sz="4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3DEC8-A19B-63D5-DFF2-F95BFB4ADF6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cap="none" dirty="0">
                <a:latin typeface="Calibri" panose="020F0502020204030204" pitchFamily="34" charset="0"/>
                <a:cs typeface="Calibri" panose="020F0502020204030204" pitchFamily="34" charset="0"/>
              </a:rPr>
              <a:t>Recap of 2023 – 2024 Season</a:t>
            </a:r>
            <a:endParaRPr lang="en-IE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2FE7E-600A-A09C-BFEA-D726B5216184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>
                <a:latin typeface="+mn-lt"/>
              </a:rPr>
              <a:t>39 Salting Runs on all routes</a:t>
            </a:r>
          </a:p>
          <a:p>
            <a:pPr lvl="0"/>
            <a:r>
              <a:rPr lang="en-GB" dirty="0">
                <a:latin typeface="+mn-lt"/>
              </a:rPr>
              <a:t>11 Salting Runs on hill routes only</a:t>
            </a:r>
          </a:p>
          <a:p>
            <a:pPr lvl="0"/>
            <a:r>
              <a:rPr lang="en-GB" dirty="0">
                <a:latin typeface="+mn-lt"/>
              </a:rPr>
              <a:t>2500 tonnes of rock salt spread</a:t>
            </a:r>
          </a:p>
          <a:p>
            <a:pPr lvl="0"/>
            <a:r>
              <a:rPr lang="en-GB" dirty="0">
                <a:latin typeface="+mn-lt"/>
              </a:rPr>
              <a:t>Lowest recorded road temperature: -5.4</a:t>
            </a:r>
            <a:r>
              <a:rPr lang="en-GB" baseline="30000" dirty="0">
                <a:latin typeface="+mn-lt"/>
              </a:rPr>
              <a:t>o</a:t>
            </a:r>
            <a:r>
              <a:rPr lang="en-GB" dirty="0">
                <a:latin typeface="+mn-lt"/>
              </a:rPr>
              <a:t>C</a:t>
            </a:r>
          </a:p>
          <a:p>
            <a:pPr lvl="0"/>
            <a:endParaRPr lang="en-GB" dirty="0">
              <a:latin typeface="+mn-lt"/>
            </a:endParaRPr>
          </a:p>
          <a:p>
            <a:pPr marL="0" lvl="0" indent="0">
              <a:buNone/>
            </a:pPr>
            <a:r>
              <a:rPr lang="en-GB" dirty="0">
                <a:latin typeface="+mn-lt"/>
              </a:rPr>
              <a:t>2023 - 2024 season would be considered to have been a mild winter overall but with one significant cold spell in mid January that lasted 5 days where daytime temperatures stayed below 0</a:t>
            </a:r>
            <a:r>
              <a:rPr lang="en-GB" baseline="30000" dirty="0">
                <a:latin typeface="+mn-lt"/>
              </a:rPr>
              <a:t>o</a:t>
            </a:r>
            <a:r>
              <a:rPr lang="en-GB" dirty="0">
                <a:latin typeface="+mn-lt"/>
              </a:rPr>
              <a:t>C.</a:t>
            </a:r>
          </a:p>
          <a:p>
            <a:pPr marL="0" lvl="0" indent="0">
              <a:buNone/>
            </a:pPr>
            <a:endParaRPr lang="en-I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4030E-6DB3-FF81-4E8B-CAC0FD18F35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>
                <a:latin typeface="+mn-lt"/>
              </a:rPr>
              <a:t>2024 – 2025 </a:t>
            </a:r>
            <a:r>
              <a:rPr lang="en-GB" cap="none" dirty="0">
                <a:latin typeface="+mn-lt"/>
              </a:rPr>
              <a:t>Season	</a:t>
            </a:r>
            <a:endParaRPr lang="en-IE" cap="none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AAFDB-3D8A-7162-13E3-45DBB1C4268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937860"/>
            <a:ext cx="10515600" cy="4110602"/>
          </a:xfrm>
        </p:spPr>
        <p:txBody>
          <a:bodyPr>
            <a:normAutofit lnSpcReduction="10000"/>
          </a:bodyPr>
          <a:lstStyle/>
          <a:p>
            <a:pPr lvl="0"/>
            <a:r>
              <a:rPr lang="en-GB" dirty="0">
                <a:latin typeface="+mn-lt"/>
              </a:rPr>
              <a:t>Starts – Oct 14</a:t>
            </a:r>
            <a:r>
              <a:rPr lang="en-GB" baseline="30000" dirty="0">
                <a:latin typeface="+mn-lt"/>
              </a:rPr>
              <a:t>th</a:t>
            </a:r>
            <a:r>
              <a:rPr lang="en-GB" dirty="0">
                <a:latin typeface="+mn-lt"/>
              </a:rPr>
              <a:t> </a:t>
            </a:r>
          </a:p>
          <a:p>
            <a:pPr lvl="0"/>
            <a:r>
              <a:rPr lang="en-GB" dirty="0">
                <a:latin typeface="+mn-lt"/>
              </a:rPr>
              <a:t>Finishes – April 30</a:t>
            </a:r>
            <a:r>
              <a:rPr lang="en-GB" baseline="30000" dirty="0">
                <a:latin typeface="+mn-lt"/>
              </a:rPr>
              <a:t>th</a:t>
            </a:r>
            <a:endParaRPr lang="en-GB" dirty="0">
              <a:latin typeface="+mn-lt"/>
            </a:endParaRPr>
          </a:p>
          <a:p>
            <a:pPr lvl="0"/>
            <a:endParaRPr lang="en-GB" dirty="0">
              <a:latin typeface="+mn-lt"/>
            </a:endParaRPr>
          </a:p>
          <a:p>
            <a:pPr lvl="0"/>
            <a:r>
              <a:rPr lang="en-GB" dirty="0">
                <a:latin typeface="+mn-lt"/>
              </a:rPr>
              <a:t>Gritting Runs will be generally be carried out at 7pm and/or 5am depending on forecast</a:t>
            </a:r>
          </a:p>
          <a:p>
            <a:pPr lvl="0"/>
            <a:r>
              <a:rPr lang="en-GB" dirty="0">
                <a:latin typeface="+mn-lt"/>
              </a:rPr>
              <a:t>Standard spread rate will be 10g/m2 but increased in the event of extreme low temperatures or snow.</a:t>
            </a:r>
          </a:p>
          <a:p>
            <a:pPr lvl="0"/>
            <a:r>
              <a:rPr lang="en-GB" dirty="0">
                <a:latin typeface="+mn-lt"/>
              </a:rPr>
              <a:t>On routes where brines is being incorporated the standard spread rate will be 8g/m2 and a spray rate of 10ml/m2 of brine.</a:t>
            </a:r>
          </a:p>
          <a:p>
            <a:pPr lvl="0"/>
            <a:r>
              <a:rPr lang="en-GB" dirty="0">
                <a:latin typeface="+mn-lt"/>
              </a:rPr>
              <a:t>Snow ploughs available for all routes but snow falls must be greater than 30mm to be effective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4030E-6DB3-FF81-4E8B-CAC0FD18F35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>
                <a:latin typeface="+mn-lt"/>
              </a:rPr>
              <a:t>Brine</a:t>
            </a:r>
            <a:r>
              <a:rPr lang="en-GB" cap="none" dirty="0">
                <a:latin typeface="+mn-lt"/>
              </a:rPr>
              <a:t>	</a:t>
            </a:r>
            <a:endParaRPr lang="en-IE" cap="none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AAFDB-3D8A-7162-13E3-45DBB1C4268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86612" y="1937860"/>
            <a:ext cx="4954555" cy="4110602"/>
          </a:xfrm>
        </p:spPr>
        <p:txBody>
          <a:bodyPr>
            <a:normAutofit/>
          </a:bodyPr>
          <a:lstStyle/>
          <a:p>
            <a:r>
              <a:rPr lang="en-US" sz="2000" dirty="0">
                <a:cs typeface="Arial" panose="020B0604020202020204" pitchFamily="34" charset="0"/>
              </a:rPr>
              <a:t>Brine is a solution consisting of salt and water that is used in conjunction with rock salt for the treatment of roads during cold periods</a:t>
            </a:r>
          </a:p>
          <a:p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Benefits of Brine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Provides a faster acting treatment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More efficient use of salt, can spread less while getting the same result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Less salt wasted through bounce off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Environmental benefits through less salt being spread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Increases residual salt on the road</a:t>
            </a:r>
            <a:endParaRPr lang="en-US" altLang="en-US" sz="1600" dirty="0">
              <a:solidFill>
                <a:srgbClr val="51626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B4A575-B78C-E8F8-2C9B-930892BA08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4984" y="2298032"/>
            <a:ext cx="5926820" cy="37591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D093344-63E6-4E0F-5F4C-4EF70590C35F}"/>
              </a:ext>
            </a:extLst>
          </p:cNvPr>
          <p:cNvSpPr txBox="1"/>
          <p:nvPr/>
        </p:nvSpPr>
        <p:spPr>
          <a:xfrm>
            <a:off x="6827015" y="6057148"/>
            <a:ext cx="4212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New Brine Facility Installed in Palmerstown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509005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91AF3-8D4C-9267-F42E-41185EE68F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9338" y="365129"/>
            <a:ext cx="4016437" cy="2680078"/>
          </a:xfrm>
        </p:spPr>
        <p:txBody>
          <a:bodyPr/>
          <a:lstStyle/>
          <a:p>
            <a:pPr lvl="0"/>
            <a:r>
              <a:rPr lang="en-GB"/>
              <a:t>Gritting Routes </a:t>
            </a:r>
            <a:br>
              <a:rPr lang="en-GB"/>
            </a:br>
            <a:br>
              <a:rPr lang="en-GB"/>
            </a:br>
            <a:endParaRPr lang="en-IE"/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8F5AAB56-70D0-9885-DBD3-66DF19F37469}"/>
              </a:ext>
            </a:extLst>
          </p:cNvPr>
          <p:cNvSpPr txBox="1"/>
          <p:nvPr/>
        </p:nvSpPr>
        <p:spPr>
          <a:xfrm>
            <a:off x="119338" y="2498899"/>
            <a:ext cx="3489816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FFFFFF"/>
                </a:solidFill>
                <a:uFillTx/>
                <a:latin typeface="Corbel"/>
              </a:rPr>
              <a:t>7 routes within the county</a:t>
            </a:r>
          </a:p>
          <a:p>
            <a:pPr marL="285750" marR="0" lvl="0" indent="-28575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FFFFFF"/>
                </a:solidFill>
                <a:uFillTx/>
                <a:latin typeface="Corbel"/>
              </a:rPr>
              <a:t>340km of roads treated</a:t>
            </a:r>
            <a:endParaRPr lang="en-IE" sz="1800" b="0" i="0" u="none" strike="noStrike" kern="1200" cap="none" spc="0" baseline="0">
              <a:solidFill>
                <a:srgbClr val="FFFFFF"/>
              </a:solidFill>
              <a:uFillTx/>
              <a:latin typeface="Corbel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88A4D96C-7690-9A82-9A59-64A290024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2770" y="0"/>
            <a:ext cx="9009226" cy="6858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miter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FE14F-345E-378A-CD7D-19D4158113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2638" y="365129"/>
            <a:ext cx="3812471" cy="1325559"/>
          </a:xfrm>
        </p:spPr>
        <p:txBody>
          <a:bodyPr/>
          <a:lstStyle/>
          <a:p>
            <a:pPr lvl="0"/>
            <a:r>
              <a:rPr lang="en-GB"/>
              <a:t>Priority Routes</a:t>
            </a:r>
            <a:endParaRPr lang="en-IE"/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B8CD3809-23AF-0152-4B90-921E56CFB2F1}"/>
              </a:ext>
            </a:extLst>
          </p:cNvPr>
          <p:cNvSpPr txBox="1"/>
          <p:nvPr/>
        </p:nvSpPr>
        <p:spPr>
          <a:xfrm>
            <a:off x="749808" y="1941618"/>
            <a:ext cx="2272549" cy="923333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FFFFFF"/>
                </a:solidFill>
                <a:uFillTx/>
                <a:latin typeface="Corbel"/>
              </a:rPr>
              <a:t>SDCC Priority Routes</a:t>
            </a: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orbe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FFFFFF"/>
                </a:solidFill>
                <a:uFillTx/>
                <a:latin typeface="Corbel"/>
              </a:rPr>
              <a:t>Private Priority Routes</a:t>
            </a:r>
            <a:endParaRPr lang="en-IE" sz="1800" b="0" i="0" u="none" strike="noStrike" kern="1200" cap="none" spc="0" baseline="0">
              <a:solidFill>
                <a:srgbClr val="FFFFFF"/>
              </a:solidFill>
              <a:uFillTx/>
              <a:latin typeface="Corbel"/>
            </a:endParaRPr>
          </a:p>
        </p:txBody>
      </p: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09018BF4-E207-AA3B-6D3E-EA9FFB719A12}"/>
              </a:ext>
            </a:extLst>
          </p:cNvPr>
          <p:cNvCxnSpPr/>
          <p:nvPr/>
        </p:nvCxnSpPr>
        <p:spPr>
          <a:xfrm flipH="1">
            <a:off x="222638" y="2112401"/>
            <a:ext cx="435528" cy="0"/>
          </a:xfrm>
          <a:prstGeom prst="straightConnector1">
            <a:avLst/>
          </a:prstGeom>
          <a:noFill/>
          <a:ln w="76196" cap="flat">
            <a:solidFill>
              <a:srgbClr val="FF0000"/>
            </a:solidFill>
            <a:prstDash val="solid"/>
            <a:miter/>
          </a:ln>
        </p:spPr>
      </p:cxnSp>
      <p:cxnSp>
        <p:nvCxnSpPr>
          <p:cNvPr id="5" name="Straight Connector 8">
            <a:extLst>
              <a:ext uri="{FF2B5EF4-FFF2-40B4-BE49-F238E27FC236}">
                <a16:creationId xmlns:a16="http://schemas.microsoft.com/office/drawing/2014/main" id="{8369C0D0-98DD-51B7-B3AD-D2705BBF6CF5}"/>
              </a:ext>
            </a:extLst>
          </p:cNvPr>
          <p:cNvCxnSpPr/>
          <p:nvPr/>
        </p:nvCxnSpPr>
        <p:spPr>
          <a:xfrm flipH="1">
            <a:off x="222638" y="2653131"/>
            <a:ext cx="435528" cy="0"/>
          </a:xfrm>
          <a:prstGeom prst="straightConnector1">
            <a:avLst/>
          </a:prstGeom>
          <a:noFill/>
          <a:ln w="76196" cap="flat">
            <a:solidFill>
              <a:srgbClr val="FFFF00"/>
            </a:solidFill>
            <a:prstDash val="solid"/>
            <a:miter/>
          </a:ln>
        </p:spPr>
      </p:cxnSp>
      <p:pic>
        <p:nvPicPr>
          <p:cNvPr id="6" name="Picture 9">
            <a:extLst>
              <a:ext uri="{FF2B5EF4-FFF2-40B4-BE49-F238E27FC236}">
                <a16:creationId xmlns:a16="http://schemas.microsoft.com/office/drawing/2014/main" id="{3CD28E21-AB7D-90CB-957A-FE5404E40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083" y="0"/>
            <a:ext cx="9100913" cy="6858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miter/>
          </a:ln>
        </p:spPr>
      </p:pic>
      <p:sp>
        <p:nvSpPr>
          <p:cNvPr id="7" name="TextBox 10">
            <a:extLst>
              <a:ext uri="{FF2B5EF4-FFF2-40B4-BE49-F238E27FC236}">
                <a16:creationId xmlns:a16="http://schemas.microsoft.com/office/drawing/2014/main" id="{E9525CFE-1C56-4D04-8274-AD0AB84867F8}"/>
              </a:ext>
            </a:extLst>
          </p:cNvPr>
          <p:cNvSpPr txBox="1"/>
          <p:nvPr/>
        </p:nvSpPr>
        <p:spPr>
          <a:xfrm>
            <a:off x="135176" y="3037439"/>
            <a:ext cx="2887181" cy="36933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rPr>
              <a:t>Priority Routes are 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rPr>
              <a:t>the main distributor roads to the county 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rPr>
              <a:t>essential services such as hospitals, airport, emergency services 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rPr>
              <a:t>food distribution points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dirty="0">
              <a:solidFill>
                <a:srgbClr val="FFFFFF"/>
              </a:solidFill>
              <a:latin typeface="Calibri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FFFFFF"/>
                </a:solidFill>
                <a:uFillTx/>
                <a:latin typeface="Calibri"/>
              </a:rPr>
              <a:t>This is a live document where locations may be added/removed depending on the severity of the weather event</a:t>
            </a:r>
            <a:endParaRPr lang="en-IE" sz="18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0EA45-69EF-0D7A-C57E-2F8DC7F094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6899" y="365129"/>
            <a:ext cx="3892491" cy="1321061"/>
          </a:xfrm>
        </p:spPr>
        <p:txBody>
          <a:bodyPr>
            <a:normAutofit fontScale="90000"/>
          </a:bodyPr>
          <a:lstStyle/>
          <a:p>
            <a:pPr lvl="0"/>
            <a:r>
              <a:rPr lang="en-GB" sz="3200"/>
              <a:t>Salt Bin Locations </a:t>
            </a:r>
            <a:br>
              <a:rPr lang="en-GB" sz="3200"/>
            </a:br>
            <a:endParaRPr lang="en-IE" sz="32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CAE043-CFE6-F093-8929-8F38DB64FFFD}"/>
              </a:ext>
            </a:extLst>
          </p:cNvPr>
          <p:cNvSpPr txBox="1"/>
          <p:nvPr/>
        </p:nvSpPr>
        <p:spPr>
          <a:xfrm>
            <a:off x="536899" y="2505071"/>
            <a:ext cx="2920675" cy="313932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FFFFFF"/>
                </a:solidFill>
                <a:uFillTx/>
                <a:latin typeface="Corbel"/>
              </a:rPr>
              <a:t>1 salt bins located throughout the county</a:t>
            </a: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 dirty="0">
              <a:solidFill>
                <a:srgbClr val="FFFFFF"/>
              </a:solidFill>
              <a:uFillTx/>
              <a:latin typeface="Corbe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FFFFFF"/>
                </a:solidFill>
                <a:uFillTx/>
                <a:latin typeface="Corbel"/>
              </a:rPr>
              <a:t>Bins restocked at the start of every season and upon request following that</a:t>
            </a: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0" cap="none" spc="0" baseline="0" dirty="0">
              <a:solidFill>
                <a:srgbClr val="FFFFFF"/>
              </a:solidFill>
              <a:uFillTx/>
              <a:latin typeface="Corbel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FFFFFF"/>
                </a:solidFill>
                <a:uFillTx/>
                <a:latin typeface="Corbel"/>
              </a:rPr>
              <a:t>Salt bin locations available on SDCC website</a:t>
            </a: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E" dirty="0">
                <a:hlinkClick r:id="rId2"/>
              </a:rPr>
              <a:t>South Dublin Salt Bins 2024 SDCC (arcgis.com)</a:t>
            </a:r>
            <a:endParaRPr lang="en-IE" sz="1800" b="0" i="0" u="none" strike="noStrike" kern="1200" cap="none" spc="0" baseline="0" dirty="0">
              <a:solidFill>
                <a:srgbClr val="FFFFFF"/>
              </a:solidFill>
              <a:uFillTx/>
              <a:latin typeface="Corbe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D2ED85-4D80-95D8-BCC0-AB613268E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3461" y="0"/>
            <a:ext cx="805853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ande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Banded</Template>
  <TotalTime>5940</TotalTime>
  <Words>347</Words>
  <Application>Microsoft Office PowerPoint</Application>
  <PresentationFormat>Widescreen</PresentationFormat>
  <Paragraphs>47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Corbel</vt:lpstr>
      <vt:lpstr>Wingdings</vt:lpstr>
      <vt:lpstr>Banded</vt:lpstr>
      <vt:lpstr>Winter Maintenance Plan</vt:lpstr>
      <vt:lpstr>Recap of 2023 – 2024 Season</vt:lpstr>
      <vt:lpstr>2024 – 2025 Season </vt:lpstr>
      <vt:lpstr>Brine </vt:lpstr>
      <vt:lpstr>Gritting Routes   </vt:lpstr>
      <vt:lpstr>Priority Routes</vt:lpstr>
      <vt:lpstr>Salt Bin Locations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Winter Maintenance Plan</dc:title>
  <dc:creator>Gary Walsh</dc:creator>
  <cp:lastModifiedBy>Gary Walsh</cp:lastModifiedBy>
  <cp:revision>7</cp:revision>
  <cp:lastPrinted>2022-10-07T15:13:07Z</cp:lastPrinted>
  <dcterms:created xsi:type="dcterms:W3CDTF">2022-10-04T08:06:16Z</dcterms:created>
  <dcterms:modified xsi:type="dcterms:W3CDTF">2024-10-03T11:40:16Z</dcterms:modified>
</cp:coreProperties>
</file>