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263" r:id="rId3"/>
    <p:sldId id="272" r:id="rId4"/>
    <p:sldId id="265" r:id="rId5"/>
    <p:sldId id="267" r:id="rId6"/>
    <p:sldId id="268" r:id="rId7"/>
    <p:sldId id="270" r:id="rId8"/>
    <p:sldId id="266" r:id="rId9"/>
    <p:sldId id="282" r:id="rId10"/>
    <p:sldId id="281" r:id="rId11"/>
  </p:sldIdLst>
  <p:sldSz cx="18288000" cy="10287000"/>
  <p:notesSz cx="6808788" cy="9940925"/>
  <p:embeddedFontLst>
    <p:embeddedFont>
      <p:font typeface="Arial Bold" panose="020B0704020202020204" pitchFamily="34" charset="0"/>
      <p:regular r:id="rId12"/>
      <p:bold r:id="rId13"/>
    </p:embeddedFont>
    <p:embeddedFont>
      <p:font typeface="Gotham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18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/>
          </a:p>
        </p:txBody>
      </p:sp>
      <p:grpSp>
        <p:nvGrpSpPr>
          <p:cNvPr id="3" name="Group 3"/>
          <p:cNvGrpSpPr/>
          <p:nvPr/>
        </p:nvGrpSpPr>
        <p:grpSpPr>
          <a:xfrm>
            <a:off x="2258312" y="3093886"/>
            <a:ext cx="13771375" cy="4156379"/>
            <a:chOff x="0" y="76200"/>
            <a:chExt cx="18361834" cy="5541838"/>
          </a:xfrm>
        </p:grpSpPr>
        <p:sp>
          <p:nvSpPr>
            <p:cNvPr id="4" name="TextBox 4"/>
            <p:cNvSpPr txBox="1"/>
            <p:nvPr/>
          </p:nvSpPr>
          <p:spPr>
            <a:xfrm>
              <a:off x="0" y="76200"/>
              <a:ext cx="18361834" cy="1447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250"/>
                </a:lnSpc>
              </a:pPr>
              <a:endParaRPr lang="en-US" sz="7500" dirty="0">
                <a:solidFill>
                  <a:srgbClr val="51626F"/>
                </a:solidFill>
                <a:latin typeface="Gotham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202753"/>
              <a:ext cx="18361834" cy="483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80"/>
                </a:lnSpc>
              </a:pPr>
              <a:endParaRPr lang="en-US" sz="2200" dirty="0">
                <a:solidFill>
                  <a:srgbClr val="51626F"/>
                </a:solidFill>
                <a:latin typeface="Arial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413424"/>
              <a:ext cx="18361834" cy="437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10"/>
                </a:lnSpc>
              </a:pPr>
              <a:endParaRPr lang="en-US" sz="2007" dirty="0">
                <a:solidFill>
                  <a:srgbClr val="51626F"/>
                </a:solidFill>
                <a:latin typeface="Arial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740999" y="5605338"/>
              <a:ext cx="16879836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IE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9D32452-F283-7B1C-72C3-6D85FDBD6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248025"/>
            <a:ext cx="9997778" cy="310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75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3594A5-D450-18AC-967F-6F35F9020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799" y="1866900"/>
            <a:ext cx="12721823" cy="675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02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" name="TextBox 5"/>
          <p:cNvSpPr txBox="1"/>
          <p:nvPr/>
        </p:nvSpPr>
        <p:spPr>
          <a:xfrm>
            <a:off x="1028701" y="257175"/>
            <a:ext cx="139827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IE" altLang="en-US" sz="3600" b="1" dirty="0"/>
              <a:t>Matters to which a local authority must have regard when considering an LPT Adjustment factor variation in accordance with S20 Finance Local Property Tax Act 2012 (as amended):</a:t>
            </a:r>
            <a:endParaRPr lang="en-US" sz="3600" dirty="0">
              <a:solidFill>
                <a:srgbClr val="51626F"/>
              </a:solidFill>
              <a:latin typeface="Arial 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FB3A01-126D-9607-4484-8E0D3E94C691}"/>
              </a:ext>
            </a:extLst>
          </p:cNvPr>
          <p:cNvSpPr txBox="1"/>
          <p:nvPr/>
        </p:nvSpPr>
        <p:spPr>
          <a:xfrm>
            <a:off x="1143000" y="2176343"/>
            <a:ext cx="145542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IE" altLang="en-US" sz="4000" b="1" dirty="0">
                <a:solidFill>
                  <a:srgbClr val="0000FF"/>
                </a:solidFill>
              </a:rPr>
              <a:t>Estimate of income &amp; expenditure </a:t>
            </a:r>
            <a:r>
              <a:rPr lang="en-IE" altLang="en-US" sz="4000" dirty="0"/>
              <a:t>in the period for which the varied rate will have effect</a:t>
            </a:r>
          </a:p>
          <a:p>
            <a:pPr eaLnBrk="1" hangingPunct="1">
              <a:defRPr/>
            </a:pPr>
            <a:r>
              <a:rPr lang="en-IE" altLang="en-US" sz="4000" b="1" dirty="0">
                <a:solidFill>
                  <a:srgbClr val="0000FF"/>
                </a:solidFill>
              </a:rPr>
              <a:t>Financial position </a:t>
            </a:r>
            <a:r>
              <a:rPr lang="en-IE" altLang="en-US" sz="4000" dirty="0"/>
              <a:t>of the local authority</a:t>
            </a:r>
          </a:p>
          <a:p>
            <a:pPr eaLnBrk="1" hangingPunct="1">
              <a:defRPr/>
            </a:pPr>
            <a:r>
              <a:rPr lang="en-IE" altLang="en-US" sz="4000" b="1" dirty="0">
                <a:solidFill>
                  <a:srgbClr val="0000FF"/>
                </a:solidFill>
              </a:rPr>
              <a:t>Financial effect </a:t>
            </a:r>
            <a:r>
              <a:rPr lang="en-IE" altLang="en-US" sz="4000" dirty="0"/>
              <a:t>of the varied rate</a:t>
            </a:r>
          </a:p>
          <a:p>
            <a:pPr eaLnBrk="1" hangingPunct="1">
              <a:defRPr/>
            </a:pPr>
            <a:r>
              <a:rPr lang="en-IE" altLang="en-US" sz="4000" b="1" dirty="0">
                <a:solidFill>
                  <a:srgbClr val="0000FF"/>
                </a:solidFill>
              </a:rPr>
              <a:t>Feedback</a:t>
            </a:r>
            <a:r>
              <a:rPr lang="en-IE" altLang="en-US" sz="4000" b="1" dirty="0"/>
              <a:t> from </a:t>
            </a:r>
            <a:r>
              <a:rPr lang="en-IE" altLang="en-US" sz="4000" dirty="0"/>
              <a:t>the LPT </a:t>
            </a:r>
            <a:r>
              <a:rPr lang="en-IE" altLang="en-US" sz="4000" b="1" dirty="0"/>
              <a:t>public consultation </a:t>
            </a:r>
            <a:r>
              <a:rPr lang="en-IE" altLang="en-US" sz="4000" dirty="0"/>
              <a:t>process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br>
              <a:rPr lang="en-IE" altLang="en-US" sz="4000" i="1" dirty="0"/>
            </a:br>
            <a:r>
              <a:rPr lang="en-IE" altLang="en-US" sz="4000" i="1" dirty="0"/>
              <a:t>S.20 allows members to vary the basic rate by a maximum of + / - 15%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IE" altLang="en-US" sz="4000" dirty="0"/>
              <a:t>The basic rate is adjusted from the 1st November onward for period determined by members</a:t>
            </a:r>
          </a:p>
        </p:txBody>
      </p:sp>
    </p:spTree>
    <p:extLst>
      <p:ext uri="{BB962C8B-B14F-4D97-AF65-F5344CB8AC3E}">
        <p14:creationId xmlns:p14="http://schemas.microsoft.com/office/powerpoint/2010/main" val="4257749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" name="TextBox 5"/>
          <p:cNvSpPr txBox="1"/>
          <p:nvPr/>
        </p:nvSpPr>
        <p:spPr>
          <a:xfrm>
            <a:off x="1028701" y="257175"/>
            <a:ext cx="139827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IE" altLang="en-US" sz="3600" b="1" dirty="0"/>
              <a:t>LPT - Provisional Allocation 2025 / 2024 -  before any Variation</a:t>
            </a:r>
            <a:endParaRPr lang="en-US" sz="3600" dirty="0">
              <a:solidFill>
                <a:srgbClr val="51626F"/>
              </a:solidFill>
              <a:latin typeface="Arial Bol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A44D31-E0E8-AF54-FB80-897CBE4F8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420" y="1257300"/>
            <a:ext cx="14147380" cy="754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54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" name="TextBox 5"/>
          <p:cNvSpPr txBox="1"/>
          <p:nvPr/>
        </p:nvSpPr>
        <p:spPr>
          <a:xfrm>
            <a:off x="1028701" y="257175"/>
            <a:ext cx="1398270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IE" altLang="en-US" sz="3600" b="1" dirty="0">
                <a:solidFill>
                  <a:srgbClr val="000000"/>
                </a:solidFill>
              </a:rPr>
              <a:t>(1) Estimate of Income &amp; Expenditure - </a:t>
            </a:r>
            <a:r>
              <a:rPr lang="en-IE" altLang="en-US" sz="2800" b="1" dirty="0">
                <a:solidFill>
                  <a:srgbClr val="000000"/>
                </a:solidFill>
              </a:rPr>
              <a:t>Schedule 1 of Local Property Tax (Local Adjustment Factor) Regulations 2022</a:t>
            </a:r>
            <a:endParaRPr lang="en-US" sz="2800" dirty="0">
              <a:solidFill>
                <a:srgbClr val="51626F"/>
              </a:solidFill>
              <a:latin typeface="Arial Bol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8A800F-85DA-D7C7-FA06-65117748E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409700"/>
            <a:ext cx="12192000" cy="774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13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" name="TextBox 5"/>
          <p:cNvSpPr txBox="1"/>
          <p:nvPr/>
        </p:nvSpPr>
        <p:spPr>
          <a:xfrm>
            <a:off x="1028701" y="257175"/>
            <a:ext cx="139827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IE" altLang="en-US" sz="3600" b="1" dirty="0"/>
              <a:t>(2) Financial Position - </a:t>
            </a:r>
            <a:r>
              <a:rPr lang="en-IE" altLang="en-US" sz="2400" b="1" dirty="0"/>
              <a:t>Schedule 2 of Local Property Tax (Local Adjustment Factor) Regulations 2022</a:t>
            </a:r>
            <a:endParaRPr lang="en-US" sz="2400" dirty="0">
              <a:solidFill>
                <a:srgbClr val="51626F"/>
              </a:solidFill>
              <a:latin typeface="Arial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CB12A8-E200-7891-86B6-E4F2A7A11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390693"/>
            <a:ext cx="9296400" cy="750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13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" name="TextBox 5"/>
          <p:cNvSpPr txBox="1"/>
          <p:nvPr/>
        </p:nvSpPr>
        <p:spPr>
          <a:xfrm>
            <a:off x="1028701" y="257175"/>
            <a:ext cx="139827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IE" altLang="en-US" sz="3600" b="1" dirty="0"/>
              <a:t> </a:t>
            </a:r>
            <a:r>
              <a:rPr lang="en-US" alt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(3) Impact on Local Funding if 2025 LPT is varied</a:t>
            </a:r>
            <a:endParaRPr lang="en-US" sz="3600" dirty="0">
              <a:solidFill>
                <a:srgbClr val="51626F"/>
              </a:solidFill>
              <a:latin typeface="Arial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93E1DF-E816-F2D8-2061-1F0C03563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485900"/>
            <a:ext cx="14499902" cy="761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79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" name="TextBox 5"/>
          <p:cNvSpPr txBox="1"/>
          <p:nvPr/>
        </p:nvSpPr>
        <p:spPr>
          <a:xfrm>
            <a:off x="1028701" y="257175"/>
            <a:ext cx="139827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IE" altLang="en-US" sz="7200" b="1" dirty="0"/>
              <a:t>(4) LPT Public Consultation</a:t>
            </a:r>
            <a:r>
              <a:rPr lang="en-IE" altLang="en-US" sz="7200" dirty="0"/>
              <a:t>:</a:t>
            </a:r>
            <a:endParaRPr lang="en-US" sz="3600" dirty="0">
              <a:solidFill>
                <a:srgbClr val="51626F"/>
              </a:solidFill>
              <a:latin typeface="Arial 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FB3A01-126D-9607-4484-8E0D3E94C691}"/>
              </a:ext>
            </a:extLst>
          </p:cNvPr>
          <p:cNvSpPr txBox="1"/>
          <p:nvPr/>
        </p:nvSpPr>
        <p:spPr>
          <a:xfrm>
            <a:off x="1143000" y="2176343"/>
            <a:ext cx="145542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IE" sz="4000" dirty="0">
                <a:solidFill>
                  <a:srgbClr val="000000"/>
                </a:solidFill>
                <a:latin typeface="Arial" panose="020B0604020202020204" pitchFamily="34" charset="0"/>
              </a:rPr>
              <a:t>Public consultation from July 3rd to August 9th</a:t>
            </a:r>
          </a:p>
          <a:p>
            <a:pPr>
              <a:defRPr/>
            </a:pPr>
            <a:endParaRPr lang="en-IE" sz="4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en-IE" sz="4000" u="sng" dirty="0">
                <a:solidFill>
                  <a:srgbClr val="000000"/>
                </a:solidFill>
                <a:latin typeface="Arial" panose="020B0604020202020204" pitchFamily="34" charset="0"/>
              </a:rPr>
              <a:t>Notice placed in: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sz="4000" dirty="0"/>
              <a:t>Irish times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sz="4000" dirty="0"/>
              <a:t>Council website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sz="4000" dirty="0"/>
              <a:t>Members net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IE" sz="4000" dirty="0"/>
          </a:p>
          <a:p>
            <a:pPr>
              <a:defRPr/>
            </a:pPr>
            <a:r>
              <a:rPr lang="en-IE" sz="40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Alerts were posted on: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sz="4000" dirty="0">
                <a:latin typeface="+mn-lt"/>
              </a:rPr>
              <a:t>Twitter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sz="4000" dirty="0">
                <a:latin typeface="+mn-lt"/>
              </a:rPr>
              <a:t>Facebook</a:t>
            </a:r>
          </a:p>
        </p:txBody>
      </p:sp>
    </p:spTree>
    <p:extLst>
      <p:ext uri="{BB962C8B-B14F-4D97-AF65-F5344CB8AC3E}">
        <p14:creationId xmlns:p14="http://schemas.microsoft.com/office/powerpoint/2010/main" val="3293930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" name="TextBox 5"/>
          <p:cNvSpPr txBox="1"/>
          <p:nvPr/>
        </p:nvSpPr>
        <p:spPr>
          <a:xfrm>
            <a:off x="1028701" y="257175"/>
            <a:ext cx="139827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IE" altLang="en-US" sz="7200" b="1" dirty="0"/>
              <a:t>(5) </a:t>
            </a:r>
            <a:r>
              <a:rPr lang="en-IE" altLang="en-US" sz="6000" b="1" dirty="0"/>
              <a:t>LPT Public Consultation Response</a:t>
            </a:r>
            <a:r>
              <a:rPr lang="en-IE" altLang="en-US" sz="6000" dirty="0"/>
              <a:t>:</a:t>
            </a:r>
            <a:endParaRPr lang="en-US" sz="6000" dirty="0">
              <a:solidFill>
                <a:srgbClr val="51626F"/>
              </a:solidFill>
              <a:latin typeface="Arial Bol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DC646C-226F-DC77-93F0-00BED0A6E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429560"/>
            <a:ext cx="14277756" cy="30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79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IE"/>
              <a:t>pgarrahan@lgma.ie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1" y="257175"/>
            <a:ext cx="1398270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en-US" sz="6000" dirty="0">
                <a:solidFill>
                  <a:srgbClr val="51626F"/>
                </a:solidFill>
                <a:latin typeface="Arial Bold"/>
              </a:rPr>
              <a:t>Discretionary Expenditure Options</a:t>
            </a:r>
          </a:p>
          <a:p>
            <a:pPr marL="0" lvl="0" indent="0">
              <a:spcBef>
                <a:spcPct val="0"/>
              </a:spcBef>
            </a:pPr>
            <a:r>
              <a:rPr lang="en-US" sz="6000" dirty="0">
                <a:solidFill>
                  <a:srgbClr val="51626F"/>
                </a:solidFill>
                <a:latin typeface="Arial Bold"/>
              </a:rPr>
              <a:t>(linked to funding)</a:t>
            </a:r>
          </a:p>
          <a:p>
            <a:pPr marL="0" lvl="0" indent="0" algn="l">
              <a:spcBef>
                <a:spcPct val="0"/>
              </a:spcBef>
            </a:pPr>
            <a:endParaRPr lang="en-US" sz="6000" dirty="0">
              <a:solidFill>
                <a:srgbClr val="51626F"/>
              </a:solidFill>
              <a:latin typeface="Arial Bol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FC63D5-5C2E-AF67-4A66-AEDA82999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47" y="2211070"/>
            <a:ext cx="17375106" cy="643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71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218</Words>
  <Application>Microsoft Office PowerPoint</Application>
  <PresentationFormat>Custom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Gotham Bold</vt:lpstr>
      <vt:lpstr>Arial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SDCC - PPT Template</dc:title>
  <dc:creator>Ronan Fitzgerald</dc:creator>
  <cp:lastModifiedBy>Ronan Fitzgerald</cp:lastModifiedBy>
  <cp:revision>15</cp:revision>
  <cp:lastPrinted>2024-10-04T12:26:57Z</cp:lastPrinted>
  <dcterms:created xsi:type="dcterms:W3CDTF">2006-08-16T00:00:00Z</dcterms:created>
  <dcterms:modified xsi:type="dcterms:W3CDTF">2024-10-09T18:29:30Z</dcterms:modified>
  <dc:identifier>DAGCkzqZMNw</dc:identifier>
</cp:coreProperties>
</file>