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650" r:id="rId4"/>
    <p:sldId id="261" r:id="rId5"/>
    <p:sldId id="263" r:id="rId6"/>
    <p:sldId id="259" r:id="rId7"/>
    <p:sldId id="649" r:id="rId8"/>
    <p:sldId id="264" r:id="rId9"/>
    <p:sldId id="645" r:id="rId10"/>
    <p:sldId id="646" r:id="rId11"/>
    <p:sldId id="647" r:id="rId12"/>
    <p:sldId id="648" r:id="rId13"/>
  </p:sldIdLst>
  <p:sldSz cx="18288000" cy="10287000"/>
  <p:notesSz cx="6858000" cy="9144000"/>
  <p:embeddedFontLst>
    <p:embeddedFont>
      <p:font typeface="Arial Bold" panose="020B0704020202020204" pitchFamily="34" charset="0"/>
      <p:regular r:id="rId14"/>
      <p:bold r:id="rId15"/>
    </p:embeddedFont>
    <p:embeddedFont>
      <p:font typeface="Gotham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108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 err="1">
                  <a:solidFill>
                    <a:srgbClr val="51626F"/>
                  </a:solidFill>
                  <a:latin typeface="Gotham Bold"/>
                </a:rPr>
                <a:t>Balgaddy</a:t>
              </a: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 Housing Update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514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r>
                <a:rPr lang="en-US" sz="4000" b="1">
                  <a:solidFill>
                    <a:srgbClr val="51626F"/>
                  </a:solidFill>
                  <a:latin typeface="Arial"/>
                </a:rPr>
                <a:t>Q2 Report - </a:t>
              </a:r>
              <a:r>
                <a:rPr lang="en-US" sz="4000" b="1" dirty="0">
                  <a:solidFill>
                    <a:srgbClr val="51626F"/>
                  </a:solidFill>
                  <a:latin typeface="Arial"/>
                </a:rPr>
                <a:t>Housing Maintenance &amp; Estate Management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1626F"/>
                </a:solidFill>
                <a:latin typeface="Arial Bold"/>
              </a:rPr>
              <a:t>Estate Management Initiatives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87486" y="3239504"/>
            <a:ext cx="6799160" cy="5498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solidFill>
                  <a:prstClr val="black"/>
                </a:solidFill>
                <a:ea typeface="Calibri" panose="020F0502020204030204" pitchFamily="34" charset="0"/>
              </a:rPr>
              <a:t>Community Safety Officers and Housing Officer assigned in Q1 2024 – providing a</a:t>
            </a:r>
            <a:r>
              <a:rPr lang="en-IE" sz="2400" dirty="0">
                <a:solidFill>
                  <a:prstClr val="black"/>
                </a:solidFill>
              </a:rPr>
              <a:t>dditional resource to existing Estate Management and Community Safety Anti-social Behaviour Officers </a:t>
            </a:r>
            <a:br>
              <a:rPr lang="en-IE" sz="2400" dirty="0">
                <a:solidFill>
                  <a:prstClr val="black"/>
                </a:solidFill>
              </a:rPr>
            </a:br>
            <a:endParaRPr lang="en-IE" sz="2400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solidFill>
                  <a:prstClr val="black"/>
                </a:solidFill>
              </a:rPr>
              <a:t>Quarterly meetings with Community Development Team to share information </a:t>
            </a:r>
            <a:br>
              <a:rPr lang="en-IE" sz="2400" dirty="0">
                <a:solidFill>
                  <a:prstClr val="black"/>
                </a:solidFill>
              </a:rPr>
            </a:br>
            <a:endParaRPr lang="en-IE" sz="2400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solidFill>
                  <a:prstClr val="black"/>
                </a:solidFill>
              </a:rPr>
              <a:t>Represent Estate Management on the </a:t>
            </a:r>
            <a:r>
              <a:rPr lang="en-IE" sz="2400" dirty="0" err="1">
                <a:solidFill>
                  <a:prstClr val="black"/>
                </a:solidFill>
              </a:rPr>
              <a:t>Balgaddy</a:t>
            </a:r>
            <a:r>
              <a:rPr lang="en-IE" sz="2400" dirty="0">
                <a:solidFill>
                  <a:prstClr val="black"/>
                </a:solidFill>
              </a:rPr>
              <a:t> Action Group – meetings take place quarterly. </a:t>
            </a:r>
            <a:br>
              <a:rPr lang="en-IE" sz="2400" dirty="0">
                <a:solidFill>
                  <a:prstClr val="black"/>
                </a:solidFill>
              </a:rPr>
            </a:br>
            <a:endParaRPr lang="en-IE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anose="05050102010706020507" pitchFamily="18" charset="2"/>
              <a:buChar char=""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Estate management and Housing Maintenance are currently liaising with residents regarding planned works to be carried out in Tor an Rí. 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IE" sz="2400" dirty="0">
              <a:solidFill>
                <a:prstClr val="black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448800" y="3296840"/>
            <a:ext cx="6799160" cy="6939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Joint housing maintenance and Estate Management approach agreed and commenced to monitor communal areas to ensure items do not accumulate. Records will be kept and notification/warning letters to issue as appropriate.</a:t>
            </a:r>
            <a:b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Anti-Social Team following up on issues regarding vacant dwellings in Tor an Ri.</a:t>
            </a:r>
            <a:b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Meeting with Estate Management and An Garda Síochána to identify ways to combat anti-social behaviour and identify those involved in intimidation and dealing in the area.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Garda / Estate Management Clinic to commence </a:t>
            </a:r>
            <a:r>
              <a:rPr lang="en-IE" sz="2400">
                <a:latin typeface="Calibri" panose="020F0502020204030204" pitchFamily="34" charset="0"/>
                <a:ea typeface="Calibri" panose="020F0502020204030204" pitchFamily="34" charset="0"/>
              </a:rPr>
              <a:t>on 26</a:t>
            </a:r>
            <a:r>
              <a:rPr lang="en-IE" sz="2400" baseline="30000"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September 2024 in the Bush Centre.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359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1626F"/>
                </a:solidFill>
                <a:latin typeface="Arial Bold"/>
              </a:rPr>
              <a:t>Balgaddy</a:t>
            </a:r>
            <a:r>
              <a:rPr lang="en-US" sz="4800" b="1" dirty="0">
                <a:solidFill>
                  <a:srgbClr val="51626F"/>
                </a:solidFill>
                <a:latin typeface="Arial Bold"/>
              </a:rPr>
              <a:t> Higher Level Working Group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9EDCDE-6C6E-9CE5-5CB5-0A3EEFA51D5F}"/>
              </a:ext>
            </a:extLst>
          </p:cNvPr>
          <p:cNvSpPr txBox="1"/>
          <p:nvPr/>
        </p:nvSpPr>
        <p:spPr>
          <a:xfrm>
            <a:off x="914400" y="2019300"/>
            <a:ext cx="16916400" cy="8940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r>
              <a:rPr lang="en-IE" sz="18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IE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ffectLst/>
                <a:ea typeface="Calibri" panose="020F0502020204030204" pitchFamily="34" charset="0"/>
              </a:rPr>
              <a:t>New Independent Chair Liam Casey (Former Inspector </a:t>
            </a:r>
            <a:r>
              <a:rPr lang="en-IE" sz="2800" dirty="0" err="1">
                <a:effectLst/>
                <a:ea typeface="Calibri" panose="020F0502020204030204" pitchFamily="34" charset="0"/>
              </a:rPr>
              <a:t>Ronanstown</a:t>
            </a:r>
            <a:r>
              <a:rPr lang="en-IE" sz="2800" dirty="0">
                <a:effectLst/>
                <a:ea typeface="Calibri" panose="020F0502020204030204" pitchFamily="34" charset="0"/>
              </a:rPr>
              <a:t> Garda Station) </a:t>
            </a: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IE" sz="2800" dirty="0">
              <a:effectLst/>
              <a:ea typeface="Calibri" panose="020F0502020204030204" pitchFamily="34" charset="0"/>
            </a:endParaRP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a typeface="Calibri" panose="020F0502020204030204" pitchFamily="34" charset="0"/>
              </a:rPr>
              <a:t>DLETB Representative appointed - Nominations sought for representatives from South Dublin County Partnership and </a:t>
            </a:r>
            <a:r>
              <a:rPr lang="en-IE" sz="2800" dirty="0" err="1">
                <a:ea typeface="Calibri" panose="020F0502020204030204" pitchFamily="34" charset="0"/>
              </a:rPr>
              <a:t>Tusla</a:t>
            </a:r>
            <a:r>
              <a:rPr lang="en-IE" sz="2800" dirty="0">
                <a:ea typeface="Calibri" panose="020F0502020204030204" pitchFamily="34" charset="0"/>
              </a:rPr>
              <a:t>  awaiting response.</a:t>
            </a: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IE" sz="2800" dirty="0">
              <a:ea typeface="Calibri" panose="020F0502020204030204" pitchFamily="34" charset="0"/>
            </a:endParaRP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a typeface="Calibri" panose="020F0502020204030204" pitchFamily="34" charset="0"/>
              </a:rPr>
              <a:t>2 meetings have taken place to date in 2024 – next meeting Tuesday October 8</a:t>
            </a:r>
            <a:r>
              <a:rPr lang="en-IE" sz="2800" baseline="30000" dirty="0">
                <a:ea typeface="Calibri" panose="020F0502020204030204" pitchFamily="34" charset="0"/>
              </a:rPr>
              <a:t>th</a:t>
            </a:r>
            <a:r>
              <a:rPr lang="en-IE" sz="2800" dirty="0">
                <a:ea typeface="Calibri" panose="020F0502020204030204" pitchFamily="34" charset="0"/>
              </a:rPr>
              <a:t>.  </a:t>
            </a: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IE" sz="2800" dirty="0">
              <a:effectLst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Construction works on the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Community Centre continues, with expected completion in later October. The Community Section have been conducting a consultation with local community reps from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Neilstown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and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Rowlagh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, on a proposal to establish a new Regional Board of Management to manage the operations of the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Neilstown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and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Rowlagh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Community Centres, all of which has received broad community approval. Further meetings will be scheduled with both community reps and reps form the key support/stakeholder organisations over the coming weeks working to further progress the management proposal.</a:t>
            </a:r>
          </a:p>
          <a:p>
            <a:pPr lvl="0">
              <a:tabLst>
                <a:tab pos="457200" algn="l"/>
              </a:tabLst>
            </a:pPr>
            <a:br>
              <a:rPr lang="en-IE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I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endParaRPr lang="en-IE" sz="28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endParaRPr lang="en-IE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912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1626F"/>
                </a:solidFill>
                <a:latin typeface="Arial Bold"/>
              </a:rPr>
              <a:t>Balgaddy</a:t>
            </a:r>
            <a:r>
              <a:rPr lang="en-US" sz="4800" b="1" dirty="0">
                <a:solidFill>
                  <a:srgbClr val="51626F"/>
                </a:solidFill>
                <a:latin typeface="Arial Bold"/>
              </a:rPr>
              <a:t> Working Group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87486" y="3239504"/>
            <a:ext cx="9237714" cy="6391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Balgaddy</a:t>
            </a:r>
            <a:r>
              <a:rPr lang="en-GB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working Group was established to implement the recommendations outlined in the Community Crime Impact assessment undertaken in March 2021.  Group meets on a quarterly basis. 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The membership consists of:</a:t>
            </a:r>
            <a:endParaRPr lang="en-IE" sz="2400" dirty="0">
              <a:latin typeface="+mj-lt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Estate Management and Community Development Teams from SDCC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An Garda Siochana (</a:t>
            </a: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Ronanstown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North Clondalkin Community Development Programme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Co- Ordinator from Clondalkin Drugs Task Force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Ronanstown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Crosscare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Chair of Local Policing Forum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DDETB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Tusla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(awaiting response and nomination)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South Dublin Partnership – Nomination to be requested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IE" sz="2400" dirty="0">
              <a:solidFill>
                <a:prstClr val="black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792200" y="5753100"/>
            <a:ext cx="3534428" cy="4523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2400" b="1" dirty="0"/>
              <a:t>Meeting Dates for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February 2024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May 2024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8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October </a:t>
            </a: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2024</a:t>
            </a: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10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December 2024</a:t>
            </a:r>
          </a:p>
          <a:p>
            <a:b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7796BE38-6D0F-0A8C-C225-7EB837E747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39" r="-2" b="6099"/>
          <a:stretch/>
        </p:blipFill>
        <p:spPr>
          <a:xfrm>
            <a:off x="13059429" y="2324100"/>
            <a:ext cx="4267200" cy="2981325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740024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920692" y="1986089"/>
            <a:ext cx="7451405" cy="6294095"/>
            <a:chOff x="0" y="0"/>
            <a:chExt cx="9935206" cy="839212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26932" r="26932"/>
            <a:stretch>
              <a:fillRect/>
            </a:stretch>
          </p:blipFill>
          <p:spPr>
            <a:xfrm>
              <a:off x="0" y="0"/>
              <a:ext cx="9935206" cy="8392127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0851880" y="1824164"/>
            <a:ext cx="5532090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Response Maintenance </a:t>
            </a:r>
            <a:b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2024</a:t>
            </a:r>
            <a:endParaRPr lang="en-US" sz="80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76AB26-2A2D-1129-CE7E-2D15761B2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351" y="190500"/>
            <a:ext cx="7317745" cy="90892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920692" y="1986089"/>
            <a:ext cx="7451405" cy="6294095"/>
            <a:chOff x="0" y="0"/>
            <a:chExt cx="9935206" cy="839212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26932" r="26932"/>
            <a:stretch>
              <a:fillRect/>
            </a:stretch>
          </p:blipFill>
          <p:spPr>
            <a:xfrm>
              <a:off x="0" y="0"/>
              <a:ext cx="9935206" cy="8392127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0851880" y="1824164"/>
            <a:ext cx="553209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Allocations</a:t>
            </a:r>
            <a:endParaRPr lang="en-US" sz="80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572F5F7D-32C3-0A63-A8B7-E960BA7961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947833"/>
              </p:ext>
            </p:extLst>
          </p:nvPr>
        </p:nvGraphicFramePr>
        <p:xfrm>
          <a:off x="1920690" y="4991100"/>
          <a:ext cx="7451404" cy="32890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2851">
                  <a:extLst>
                    <a:ext uri="{9D8B030D-6E8A-4147-A177-3AD203B41FA5}">
                      <a16:colId xmlns:a16="http://schemas.microsoft.com/office/drawing/2014/main" val="2755250943"/>
                    </a:ext>
                  </a:extLst>
                </a:gridCol>
                <a:gridCol w="1862851">
                  <a:extLst>
                    <a:ext uri="{9D8B030D-6E8A-4147-A177-3AD203B41FA5}">
                      <a16:colId xmlns:a16="http://schemas.microsoft.com/office/drawing/2014/main" val="3175512548"/>
                    </a:ext>
                  </a:extLst>
                </a:gridCol>
                <a:gridCol w="1862851">
                  <a:extLst>
                    <a:ext uri="{9D8B030D-6E8A-4147-A177-3AD203B41FA5}">
                      <a16:colId xmlns:a16="http://schemas.microsoft.com/office/drawing/2014/main" val="1843326544"/>
                    </a:ext>
                  </a:extLst>
                </a:gridCol>
                <a:gridCol w="1862851">
                  <a:extLst>
                    <a:ext uri="{9D8B030D-6E8A-4147-A177-3AD203B41FA5}">
                      <a16:colId xmlns:a16="http://schemas.microsoft.com/office/drawing/2014/main" val="1503221543"/>
                    </a:ext>
                  </a:extLst>
                </a:gridCol>
              </a:tblGrid>
              <a:tr h="1644542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Pre - Works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Work  in Progress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Ready for Allocation </a:t>
                      </a:r>
                      <a:endParaRPr lang="en-I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Total</a:t>
                      </a:r>
                      <a:endParaRPr lang="en-IE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7466"/>
                  </a:ext>
                </a:extLst>
              </a:tr>
              <a:tr h="1644542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/>
                        <a:t>0</a:t>
                      </a:r>
                      <a:endParaRPr lang="en-IE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/>
                        <a:t>13</a:t>
                      </a:r>
                      <a:endParaRPr lang="en-IE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/>
                        <a:t>1</a:t>
                      </a:r>
                      <a:endParaRPr lang="en-IE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/>
                        <a:t>14</a:t>
                      </a:r>
                      <a:endParaRPr lang="en-IE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849343"/>
                  </a:ext>
                </a:extLst>
              </a:tr>
            </a:tbl>
          </a:graphicData>
        </a:graphic>
      </p:graphicFrame>
      <p:graphicFrame>
        <p:nvGraphicFramePr>
          <p:cNvPr id="13" name="Table 6">
            <a:extLst>
              <a:ext uri="{FF2B5EF4-FFF2-40B4-BE49-F238E27FC236}">
                <a16:creationId xmlns:a16="http://schemas.microsoft.com/office/drawing/2014/main" id="{89475E40-CD03-1CF8-4CF8-2A18D63DC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526368"/>
              </p:ext>
            </p:extLst>
          </p:nvPr>
        </p:nvGraphicFramePr>
        <p:xfrm>
          <a:off x="1904030" y="2006816"/>
          <a:ext cx="7451404" cy="29842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25702">
                  <a:extLst>
                    <a:ext uri="{9D8B030D-6E8A-4147-A177-3AD203B41FA5}">
                      <a16:colId xmlns:a16="http://schemas.microsoft.com/office/drawing/2014/main" val="3183866465"/>
                    </a:ext>
                  </a:extLst>
                </a:gridCol>
                <a:gridCol w="3725702">
                  <a:extLst>
                    <a:ext uri="{9D8B030D-6E8A-4147-A177-3AD203B41FA5}">
                      <a16:colId xmlns:a16="http://schemas.microsoft.com/office/drawing/2014/main" val="289084463"/>
                    </a:ext>
                  </a:extLst>
                </a:gridCol>
              </a:tblGrid>
              <a:tr h="1446442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Surrenders</a:t>
                      </a:r>
                      <a:r>
                        <a:rPr lang="en-GB" dirty="0"/>
                        <a:t> 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Allocated </a:t>
                      </a:r>
                      <a:endParaRPr lang="en-I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117257"/>
                  </a:ext>
                </a:extLst>
              </a:tr>
              <a:tr h="1537842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IE" sz="4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en-IE" sz="4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684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417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dirty="0">
                <a:solidFill>
                  <a:srgbClr val="51626F"/>
                </a:solidFill>
                <a:latin typeface="Arial Bold"/>
              </a:rPr>
              <a:t>Housing Maintenance Operations </a:t>
            </a:r>
            <a:endParaRPr lang="en-US" sz="4800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87486" y="3239504"/>
            <a:ext cx="6799160" cy="480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Repairs to Vacant Properties –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Reduce turnaround times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6% reduction in relet turnaround times county-wide in comparison to 2023.</a:t>
            </a:r>
          </a:p>
          <a:p>
            <a:pPr marL="1371600" lvl="3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Response Maintenance and Property Management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January 2024 - Dedicated response maintenance contractor appointed for Palmerstown-Fonthill LEA.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Clean-up of communal areas completed 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GB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March 24, 11</a:t>
            </a:r>
            <a:r>
              <a:rPr lang="en-GB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May 24 &amp; 10</a:t>
            </a:r>
            <a:r>
              <a:rPr lang="en-GB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August 2024.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48800" y="3296840"/>
            <a:ext cx="6799160" cy="480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Stock Condition Surveys –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Identify condition and maintenance requirements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Properties surveyed on 5-year cycle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Tender evaluation completed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err="1">
                <a:ea typeface="MS Gothic" panose="020B0609070205080204" pitchFamily="49" charset="-128"/>
                <a:cs typeface="Arial" panose="020B0604020202020204" pitchFamily="34" charset="0"/>
              </a:rPr>
              <a:t>Balgaddy</a:t>
            </a: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 included in year 1 surveys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Outcome of surveys will determine future planned maintenance programmes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1626F"/>
                </a:solidFill>
                <a:latin typeface="Arial Bold"/>
              </a:rPr>
              <a:t>Planned Maintenance 1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87486" y="3239504"/>
            <a:ext cx="6799160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Roofing Works 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Works completed at two locations within </a:t>
            </a:r>
          </a:p>
          <a:p>
            <a:pPr lvl="1">
              <a:spcBef>
                <a:spcPts val="0"/>
              </a:spcBef>
            </a:pPr>
            <a:r>
              <a:rPr lang="en-GB" sz="2400" dirty="0" err="1">
                <a:ea typeface="MS Gothic" panose="020B0609070205080204" pitchFamily="49" charset="-128"/>
                <a:cs typeface="Arial" panose="020B0604020202020204" pitchFamily="34" charset="0"/>
              </a:rPr>
              <a:t>Meile</a:t>
            </a: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 An Rí.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Works completed at three locations within 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Tor An Rí.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Works completed at two locations within </a:t>
            </a:r>
            <a:r>
              <a:rPr lang="en-GB" sz="2400" dirty="0" err="1">
                <a:ea typeface="MS Gothic" panose="020B0609070205080204" pitchFamily="49" charset="-128"/>
                <a:cs typeface="Arial" panose="020B0604020202020204" pitchFamily="34" charset="0"/>
              </a:rPr>
              <a:t>Buirg</a:t>
            </a: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 An Rí.</a:t>
            </a:r>
          </a:p>
          <a:p>
            <a:pPr marL="457200" lvl="1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24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Energy Efficiency Retrofit Programme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Works in progress at fifteen locations within 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Tor An Rí Walk.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Expected completion Q3-2024.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448800" y="3296840"/>
            <a:ext cx="6799160" cy="480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Fire Detection Safety Works Programme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Works have commenced within </a:t>
            </a:r>
            <a:r>
              <a:rPr lang="en-GB" sz="2400" dirty="0" err="1">
                <a:ea typeface="MS Gothic" panose="020B0609070205080204" pitchFamily="49" charset="-128"/>
                <a:cs typeface="Arial" panose="020B0604020202020204" pitchFamily="34" charset="0"/>
              </a:rPr>
              <a:t>Buirg</a:t>
            </a: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 An Rí at 82 locations selected to upgrade fire detection systems to LD2 standard</a:t>
            </a:r>
          </a:p>
          <a:p>
            <a:pPr lvl="1">
              <a:spcBef>
                <a:spcPts val="0"/>
              </a:spcBef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GB" sz="2400" b="1" dirty="0">
                <a:ea typeface="MS Gothic" panose="020B0609070205080204" pitchFamily="49" charset="-128"/>
                <a:cs typeface="Arial" panose="020B0604020202020204" pitchFamily="34" charset="0"/>
              </a:rPr>
              <a:t>Bin Storage Areas </a:t>
            </a:r>
          </a:p>
          <a:p>
            <a:pPr lvl="1">
              <a:spcBef>
                <a:spcPts val="0"/>
              </a:spcBef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Works have commenced in </a:t>
            </a:r>
            <a:r>
              <a:rPr lang="en-GB" sz="2400" dirty="0" err="1">
                <a:ea typeface="MS Gothic" panose="020B0609070205080204" pitchFamily="49" charset="-128"/>
                <a:cs typeface="Arial" panose="020B0604020202020204" pitchFamily="34" charset="0"/>
              </a:rPr>
              <a:t>Foxdene</a:t>
            </a: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 Avenue.</a:t>
            </a:r>
          </a:p>
          <a:p>
            <a:pPr lvl="1">
              <a:spcBef>
                <a:spcPts val="0"/>
              </a:spcBef>
            </a:pPr>
            <a:r>
              <a:rPr lang="en-GB" sz="2400" dirty="0">
                <a:ea typeface="MS Gothic" panose="020B0609070205080204" pitchFamily="49" charset="-128"/>
                <a:cs typeface="Arial" panose="020B0604020202020204" pitchFamily="34" charset="0"/>
              </a:rPr>
              <a:t>Phase 1 of 3 completed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264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048034" y="1638300"/>
            <a:ext cx="16230600" cy="7506784"/>
            <a:chOff x="0" y="0"/>
            <a:chExt cx="21640800" cy="1000904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7870" r="7870"/>
            <a:stretch>
              <a:fillRect/>
            </a:stretch>
          </p:blipFill>
          <p:spPr>
            <a:xfrm>
              <a:off x="0" y="0"/>
              <a:ext cx="21640800" cy="10009045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57175"/>
            <a:ext cx="15912385" cy="1098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Bin Storage Areas </a:t>
            </a:r>
          </a:p>
        </p:txBody>
      </p:sp>
      <p:pic>
        <p:nvPicPr>
          <p:cNvPr id="10" name="Picture 9" descr="A red wooden door with holes&#10;&#10;Description automatically generated">
            <a:extLst>
              <a:ext uri="{FF2B5EF4-FFF2-40B4-BE49-F238E27FC236}">
                <a16:creationId xmlns:a16="http://schemas.microsoft.com/office/drawing/2014/main" id="{11945A9F-4A51-A469-B026-03A30BBC25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66" y="2494644"/>
            <a:ext cx="7658100" cy="56575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E46F5AF-E198-E1B9-B27D-1E6397FBA5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1457982"/>
            <a:ext cx="5657569" cy="76581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7FF731-791E-363E-0096-D665D91F8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3166" y="1504611"/>
            <a:ext cx="5162834" cy="76404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048034" y="1638300"/>
            <a:ext cx="16230600" cy="7506784"/>
            <a:chOff x="0" y="0"/>
            <a:chExt cx="21640800" cy="1000904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7870" r="7870"/>
            <a:stretch>
              <a:fillRect/>
            </a:stretch>
          </p:blipFill>
          <p:spPr>
            <a:xfrm>
              <a:off x="0" y="0"/>
              <a:ext cx="21640800" cy="10009045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28700" y="257175"/>
            <a:ext cx="15912385" cy="1098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6000" dirty="0">
                <a:solidFill>
                  <a:srgbClr val="51626F"/>
                </a:solidFill>
                <a:latin typeface="Arial Bold"/>
              </a:rPr>
              <a:t>Bin Storage Areas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50AC6E-1F95-6C81-8481-52B338048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366" y="1385820"/>
            <a:ext cx="16230600" cy="771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71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1626F"/>
                </a:solidFill>
                <a:latin typeface="Arial Bold"/>
              </a:rPr>
              <a:t>Planned Maintenance 2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99494" y="2611429"/>
            <a:ext cx="6799160" cy="2416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         Painting </a:t>
            </a:r>
            <a:r>
              <a:rPr lang="en-US" sz="2400" b="1" dirty="0" err="1"/>
              <a:t>Programme</a:t>
            </a:r>
            <a:r>
              <a:rPr lang="en-US" sz="2400" b="1" dirty="0"/>
              <a:t> </a:t>
            </a:r>
          </a:p>
          <a:p>
            <a:pPr marL="5715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44 Units complete to date.</a:t>
            </a:r>
          </a:p>
          <a:p>
            <a:pPr marL="5715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19 Units in progress.</a:t>
            </a:r>
          </a:p>
          <a:p>
            <a:pPr marL="5715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18 Units surveyed and </a:t>
            </a:r>
          </a:p>
          <a:p>
            <a:pPr marL="342900" lvl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   awaiting commence of works</a:t>
            </a:r>
          </a:p>
          <a:p>
            <a:pPr lvl="1">
              <a:spcBef>
                <a:spcPts val="0"/>
              </a:spcBef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448800" y="3296840"/>
            <a:ext cx="679916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6F1E51-3A82-4495-2D1D-7B0DC3B50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4991100"/>
            <a:ext cx="5151191" cy="408612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22244F-5F14-E48E-ED9C-86852B347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1832" y="3397381"/>
            <a:ext cx="4896994" cy="530524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361E8E-CBEB-DB22-14FA-BEAA7B0BC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7259" y="2951059"/>
            <a:ext cx="6321977" cy="511683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92288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DFC80-85ED-3DC9-7983-77AC1035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67666-5FD8-BCDE-683E-DE2557215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4900C2-CEBD-FA91-3FEC-6015916AE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96"/>
            <a:ext cx="18351102" cy="1032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03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675</Words>
  <Application>Microsoft Office PowerPoint</Application>
  <PresentationFormat>Custom</PresentationFormat>
  <Paragraphs>109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MS Gothic</vt:lpstr>
      <vt:lpstr>Wingdings</vt:lpstr>
      <vt:lpstr>Symbol</vt:lpstr>
      <vt:lpstr>Arial</vt:lpstr>
      <vt:lpstr>Arial Bold</vt:lpstr>
      <vt:lpstr>Gotham Bold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Amanda Mills</dc:creator>
  <cp:lastModifiedBy>Amanda Mills</cp:lastModifiedBy>
  <cp:revision>6</cp:revision>
  <dcterms:created xsi:type="dcterms:W3CDTF">2006-08-16T00:00:00Z</dcterms:created>
  <dcterms:modified xsi:type="dcterms:W3CDTF">2024-09-24T10:03:56Z</dcterms:modified>
  <dc:identifier>DAGCkzqZMNw</dc:identifier>
</cp:coreProperties>
</file>