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11"/>
  </p:notesMasterIdLst>
  <p:sldIdLst>
    <p:sldId id="256" r:id="rId2"/>
    <p:sldId id="286" r:id="rId3"/>
    <p:sldId id="285" r:id="rId4"/>
    <p:sldId id="257" r:id="rId5"/>
    <p:sldId id="287" r:id="rId6"/>
    <p:sldId id="269" r:id="rId7"/>
    <p:sldId id="280" r:id="rId8"/>
    <p:sldId id="282" r:id="rId9"/>
    <p:sldId id="26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Hora" initials="BH" lastIdx="1" clrIdx="0">
    <p:extLst>
      <p:ext uri="{19B8F6BF-5375-455C-9EA6-DF929625EA0E}">
        <p15:presenceInfo xmlns:p15="http://schemas.microsoft.com/office/powerpoint/2012/main" userId="S::bhora@sdublincoco.ie::25b3d1c0-c6e5-4c99-99e3-423f4ed308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DCE6E7-7040-4EEC-9C79-430D2A4EFCEA}" v="9" dt="2024-07-08T08:55:17.7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27" autoAdjust="0"/>
    <p:restoredTop sz="94660"/>
  </p:normalViewPr>
  <p:slideViewPr>
    <p:cSldViewPr snapToGrid="0">
      <p:cViewPr varScale="1">
        <p:scale>
          <a:sx n="108" d="100"/>
          <a:sy n="108" d="100"/>
        </p:scale>
        <p:origin x="6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30B69-E0C0-4474-B2DA-74AC66961D4A}" type="datetimeFigureOut">
              <a:rPr lang="en-IE" smtClean="0"/>
              <a:t>08/07/2024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42DD2-A23D-468B-8404-24CF3A9C2060}" type="slidenum">
              <a:rPr lang="en-IE" smtClean="0"/>
              <a:t>‹#›</a:t>
            </a:fld>
            <a:endParaRPr lang="en-IE"/>
          </a:p>
        </p:txBody>
      </p:sp>
    </p:spTree>
    <p:extLst>
      <p:ext uri="{BB962C8B-B14F-4D97-AF65-F5344CB8AC3E}">
        <p14:creationId xmlns:p14="http://schemas.microsoft.com/office/powerpoint/2010/main" val="3940440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5E901022-9F01-4F55-96D8-49EACD3CBF10}" type="datetimeFigureOut">
              <a:rPr lang="en-IE" smtClean="0"/>
              <a:t>08/07/2024</a:t>
            </a:fld>
            <a:endParaRPr lang="en-IE"/>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IE"/>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24C28990-FE16-48A6-B573-F9DC46D2A631}" type="slidenum">
              <a:rPr lang="en-IE" smtClean="0"/>
              <a:t>‹#›</a:t>
            </a:fld>
            <a:endParaRPr lang="en-IE"/>
          </a:p>
        </p:txBody>
      </p:sp>
    </p:spTree>
    <p:extLst>
      <p:ext uri="{BB962C8B-B14F-4D97-AF65-F5344CB8AC3E}">
        <p14:creationId xmlns:p14="http://schemas.microsoft.com/office/powerpoint/2010/main" val="3729487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901022-9F01-4F55-96D8-49EACD3CBF10}" type="datetimeFigureOut">
              <a:rPr lang="en-IE" smtClean="0"/>
              <a:t>08/07/2024</a:t>
            </a:fld>
            <a:endParaRPr lang="en-IE"/>
          </a:p>
        </p:txBody>
      </p:sp>
      <p:sp>
        <p:nvSpPr>
          <p:cNvPr id="6" name="Footer Placeholder 5"/>
          <p:cNvSpPr>
            <a:spLocks noGrp="1"/>
          </p:cNvSpPr>
          <p:nvPr>
            <p:ph type="ftr" sz="quarter" idx="11"/>
          </p:nvPr>
        </p:nvSpPr>
        <p:spPr/>
        <p:txBody>
          <a:bodyPr/>
          <a:lstStyle/>
          <a:p>
            <a:endParaRPr lang="en-IE"/>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383087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E901022-9F01-4F55-96D8-49EACD3CBF10}" type="datetimeFigureOut">
              <a:rPr lang="en-IE" smtClean="0"/>
              <a:t>08/07/2024</a:t>
            </a:fld>
            <a:endParaRPr lang="en-IE"/>
          </a:p>
        </p:txBody>
      </p:sp>
      <p:sp>
        <p:nvSpPr>
          <p:cNvPr id="5" name="Footer Placeholder 4"/>
          <p:cNvSpPr>
            <a:spLocks noGrp="1"/>
          </p:cNvSpPr>
          <p:nvPr>
            <p:ph type="ftr" sz="quarter" idx="11"/>
          </p:nvPr>
        </p:nvSpPr>
        <p:spPr/>
        <p:txBody>
          <a:bodyPr/>
          <a:lstStyle/>
          <a:p>
            <a:endParaRPr lang="en-IE"/>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2263697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E901022-9F01-4F55-96D8-49EACD3CBF10}" type="datetimeFigureOut">
              <a:rPr lang="en-IE" smtClean="0"/>
              <a:t>08/07/2024</a:t>
            </a:fld>
            <a:endParaRPr lang="en-IE"/>
          </a:p>
        </p:txBody>
      </p:sp>
      <p:sp>
        <p:nvSpPr>
          <p:cNvPr id="5" name="Footer Placeholder 4"/>
          <p:cNvSpPr>
            <a:spLocks noGrp="1"/>
          </p:cNvSpPr>
          <p:nvPr>
            <p:ph type="ftr" sz="quarter" idx="11"/>
          </p:nvPr>
        </p:nvSpPr>
        <p:spPr/>
        <p:txBody>
          <a:bodyPr/>
          <a:lstStyle/>
          <a:p>
            <a:endParaRPr lang="en-IE"/>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653657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901022-9F01-4F55-96D8-49EACD3CBF10}" type="datetimeFigureOut">
              <a:rPr lang="en-IE" smtClean="0"/>
              <a:t>08/07/2024</a:t>
            </a:fld>
            <a:endParaRPr lang="en-IE"/>
          </a:p>
        </p:txBody>
      </p:sp>
      <p:sp>
        <p:nvSpPr>
          <p:cNvPr id="5" name="Footer Placeholder 4"/>
          <p:cNvSpPr>
            <a:spLocks noGrp="1"/>
          </p:cNvSpPr>
          <p:nvPr>
            <p:ph type="ftr" sz="quarter" idx="11"/>
          </p:nvPr>
        </p:nvSpPr>
        <p:spPr/>
        <p:txBody>
          <a:bodyPr/>
          <a:lstStyle/>
          <a:p>
            <a:endParaRPr lang="en-IE"/>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672924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E901022-9F01-4F55-96D8-49EACD3CBF10}" type="datetimeFigureOut">
              <a:rPr lang="en-IE" smtClean="0"/>
              <a:t>08/07/2024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3298773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E901022-9F01-4F55-96D8-49EACD3CBF10}" type="datetimeFigureOut">
              <a:rPr lang="en-IE" smtClean="0"/>
              <a:t>08/07/2024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3581221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901022-9F01-4F55-96D8-49EACD3CBF10}" type="datetimeFigureOut">
              <a:rPr lang="en-IE" smtClean="0"/>
              <a:t>08/07/2024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2335595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901022-9F01-4F55-96D8-49EACD3CBF10}" type="datetimeFigureOut">
              <a:rPr lang="en-IE" smtClean="0"/>
              <a:t>08/07/2024</a:t>
            </a:fld>
            <a:endParaRPr lang="en-IE"/>
          </a:p>
        </p:txBody>
      </p:sp>
      <p:sp>
        <p:nvSpPr>
          <p:cNvPr id="5" name="Footer Placeholder 4"/>
          <p:cNvSpPr>
            <a:spLocks noGrp="1"/>
          </p:cNvSpPr>
          <p:nvPr>
            <p:ph type="ftr" sz="quarter" idx="11"/>
          </p:nvPr>
        </p:nvSpPr>
        <p:spPr/>
        <p:txBody>
          <a:bodyPr/>
          <a:lstStyle/>
          <a:p>
            <a:endParaRPr lang="en-IE"/>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706640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901022-9F01-4F55-96D8-49EACD3CBF10}" type="datetimeFigureOut">
              <a:rPr lang="en-IE" smtClean="0"/>
              <a:t>08/07/2024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150944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901022-9F01-4F55-96D8-49EACD3CBF10}" type="datetimeFigureOut">
              <a:rPr lang="en-IE" smtClean="0"/>
              <a:t>08/07/2024</a:t>
            </a:fld>
            <a:endParaRPr lang="en-IE"/>
          </a:p>
        </p:txBody>
      </p:sp>
      <p:sp>
        <p:nvSpPr>
          <p:cNvPr id="5" name="Footer Placeholder 4"/>
          <p:cNvSpPr>
            <a:spLocks noGrp="1"/>
          </p:cNvSpPr>
          <p:nvPr>
            <p:ph type="ftr" sz="quarter" idx="11"/>
          </p:nvPr>
        </p:nvSpPr>
        <p:spPr/>
        <p:txBody>
          <a:bodyPr/>
          <a:lstStyle/>
          <a:p>
            <a:endParaRPr lang="en-IE"/>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441945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901022-9F01-4F55-96D8-49EACD3CBF10}" type="datetimeFigureOut">
              <a:rPr lang="en-IE" smtClean="0"/>
              <a:t>08/07/2024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89773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901022-9F01-4F55-96D8-49EACD3CBF10}" type="datetimeFigureOut">
              <a:rPr lang="en-IE" smtClean="0"/>
              <a:t>08/07/2024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191071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901022-9F01-4F55-96D8-49EACD3CBF10}" type="datetimeFigureOut">
              <a:rPr lang="en-IE" smtClean="0"/>
              <a:t>08/07/2024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1132698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01022-9F01-4F55-96D8-49EACD3CBF10}" type="datetimeFigureOut">
              <a:rPr lang="en-IE" smtClean="0"/>
              <a:t>08/07/2024</a:t>
            </a:fld>
            <a:endParaRPr lang="en-IE"/>
          </a:p>
        </p:txBody>
      </p:sp>
      <p:sp>
        <p:nvSpPr>
          <p:cNvPr id="3" name="Footer Placeholder 2"/>
          <p:cNvSpPr>
            <a:spLocks noGrp="1"/>
          </p:cNvSpPr>
          <p:nvPr>
            <p:ph type="ftr" sz="quarter" idx="11"/>
          </p:nvPr>
        </p:nvSpPr>
        <p:spPr/>
        <p:txBody>
          <a:bodyPr/>
          <a:lstStyle/>
          <a:p>
            <a:endParaRPr lang="en-IE"/>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224907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901022-9F01-4F55-96D8-49EACD3CBF10}" type="datetimeFigureOut">
              <a:rPr lang="en-IE" smtClean="0"/>
              <a:t>08/07/2024</a:t>
            </a:fld>
            <a:endParaRPr lang="en-IE"/>
          </a:p>
        </p:txBody>
      </p:sp>
      <p:sp>
        <p:nvSpPr>
          <p:cNvPr id="6" name="Footer Placeholder 5"/>
          <p:cNvSpPr>
            <a:spLocks noGrp="1"/>
          </p:cNvSpPr>
          <p:nvPr>
            <p:ph type="ftr" sz="quarter" idx="11"/>
          </p:nvPr>
        </p:nvSpPr>
        <p:spPr/>
        <p:txBody>
          <a:bodyPr/>
          <a:lstStyle/>
          <a:p>
            <a:endParaRPr lang="en-IE"/>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2377523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901022-9F01-4F55-96D8-49EACD3CBF10}" type="datetimeFigureOut">
              <a:rPr lang="en-IE" smtClean="0"/>
              <a:t>08/07/2024</a:t>
            </a:fld>
            <a:endParaRPr lang="en-IE"/>
          </a:p>
        </p:txBody>
      </p:sp>
      <p:sp>
        <p:nvSpPr>
          <p:cNvPr id="6" name="Footer Placeholder 5"/>
          <p:cNvSpPr>
            <a:spLocks noGrp="1"/>
          </p:cNvSpPr>
          <p:nvPr>
            <p:ph type="ftr" sz="quarter" idx="11"/>
          </p:nvPr>
        </p:nvSpPr>
        <p:spPr/>
        <p:txBody>
          <a:bodyPr/>
          <a:lstStyle/>
          <a:p>
            <a:endParaRPr lang="en-IE"/>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288943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5E901022-9F01-4F55-96D8-49EACD3CBF10}" type="datetimeFigureOut">
              <a:rPr lang="en-IE" smtClean="0"/>
              <a:t>08/07/2024</a:t>
            </a:fld>
            <a:endParaRPr lang="en-IE"/>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IE"/>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24C28990-FE16-48A6-B573-F9DC46D2A631}" type="slidenum">
              <a:rPr lang="en-IE" smtClean="0"/>
              <a:t>‹#›</a:t>
            </a:fld>
            <a:endParaRPr lang="en-IE"/>
          </a:p>
        </p:txBody>
      </p:sp>
    </p:spTree>
    <p:extLst>
      <p:ext uri="{BB962C8B-B14F-4D97-AF65-F5344CB8AC3E}">
        <p14:creationId xmlns:p14="http://schemas.microsoft.com/office/powerpoint/2010/main" val="4118677771"/>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gov.ie/en/publication/5655c2-putting-people-first-action-programme-for-effective-local-governmen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_o7lPeDBbWQ"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89BF-DAD0-44C8-94B6-96328DCF3566}"/>
              </a:ext>
            </a:extLst>
          </p:cNvPr>
          <p:cNvSpPr>
            <a:spLocks noGrp="1"/>
          </p:cNvSpPr>
          <p:nvPr>
            <p:ph type="ctrTitle"/>
          </p:nvPr>
        </p:nvSpPr>
        <p:spPr>
          <a:xfrm>
            <a:off x="841512" y="1122363"/>
            <a:ext cx="5087631" cy="2387600"/>
          </a:xfrm>
        </p:spPr>
        <p:txBody>
          <a:bodyPr vert="horz" lIns="91440" tIns="45720" rIns="91440" bIns="45720" rtlCol="0">
            <a:normAutofit/>
          </a:bodyPr>
          <a:lstStyle/>
          <a:p>
            <a:r>
              <a:rPr lang="en-US" kern="1200">
                <a:solidFill>
                  <a:srgbClr val="FFFFFF"/>
                </a:solidFill>
                <a:latin typeface="+mj-lt"/>
                <a:ea typeface="+mj-ea"/>
                <a:cs typeface="+mj-cs"/>
              </a:rPr>
              <a:t>Annual Report  2023</a:t>
            </a:r>
            <a:endParaRPr lang="en-US" kern="1200" dirty="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F4168CD6-ABB0-4F6D-B278-83165AEBCC2A}"/>
              </a:ext>
            </a:extLst>
          </p:cNvPr>
          <p:cNvSpPr>
            <a:spLocks noGrp="1"/>
          </p:cNvSpPr>
          <p:nvPr>
            <p:ph type="subTitle" idx="1"/>
          </p:nvPr>
        </p:nvSpPr>
        <p:spPr>
          <a:xfrm>
            <a:off x="647844" y="3602037"/>
            <a:ext cx="5281300" cy="2645274"/>
          </a:xfrm>
        </p:spPr>
        <p:txBody>
          <a:bodyPr vert="horz" lIns="91440" tIns="45720" rIns="91440" bIns="45720" rtlCol="0">
            <a:normAutofit fontScale="47500" lnSpcReduction="20000"/>
          </a:bodyPr>
          <a:lstStyle/>
          <a:p>
            <a:r>
              <a:rPr lang="en-US" sz="5100" b="1">
                <a:solidFill>
                  <a:srgbClr val="FFFFFF"/>
                </a:solidFill>
              </a:rPr>
              <a:t>Presentation to SDCC </a:t>
            </a:r>
          </a:p>
          <a:p>
            <a:endParaRPr lang="en-US" sz="5100" b="1">
              <a:solidFill>
                <a:srgbClr val="FFFFFF"/>
              </a:solidFill>
            </a:endParaRPr>
          </a:p>
          <a:p>
            <a:r>
              <a:rPr lang="en-US" sz="5100" b="1">
                <a:solidFill>
                  <a:srgbClr val="FFFFFF"/>
                </a:solidFill>
              </a:rPr>
              <a:t>Tricia Nolan,</a:t>
            </a:r>
          </a:p>
          <a:p>
            <a:r>
              <a:rPr lang="en-US" sz="5100" b="1">
                <a:solidFill>
                  <a:srgbClr val="FFFFFF"/>
                </a:solidFill>
              </a:rPr>
              <a:t>Chairperson LCDC</a:t>
            </a:r>
          </a:p>
          <a:p>
            <a:r>
              <a:rPr lang="en-US" sz="5100" b="1">
                <a:solidFill>
                  <a:srgbClr val="FFFFFF"/>
                </a:solidFill>
              </a:rPr>
              <a:t>June 12, 2023</a:t>
            </a:r>
          </a:p>
          <a:p>
            <a:pPr indent="-228600">
              <a:buFont typeface="Arial" panose="020B0604020202020204" pitchFamily="34" charset="0"/>
              <a:buChar char="•"/>
            </a:pPr>
            <a:endParaRPr lang="en-US" sz="1300">
              <a:solidFill>
                <a:srgbClr val="FFFFFF"/>
              </a:solidFill>
              <a:highlight>
                <a:srgbClr val="FFFF00"/>
              </a:highlight>
            </a:endParaRPr>
          </a:p>
          <a:p>
            <a:r>
              <a:rPr lang="en-US" sz="1300">
                <a:solidFill>
                  <a:srgbClr val="FFFFFF"/>
                </a:solidFill>
                <a:highlight>
                  <a:srgbClr val="FFFF00"/>
                </a:highlight>
              </a:rPr>
              <a:t> </a:t>
            </a:r>
            <a:endParaRPr lang="en-US" sz="1300" dirty="0">
              <a:solidFill>
                <a:srgbClr val="FFFFFF"/>
              </a:solidFill>
              <a:highlight>
                <a:srgbClr val="FFFF00"/>
              </a:highlight>
            </a:endParaRPr>
          </a:p>
        </p:txBody>
      </p:sp>
      <p:pic>
        <p:nvPicPr>
          <p:cNvPr id="6" name="Picture 5" descr="A close up of a sign&#10;&#10;Description automatically generated">
            <a:extLst>
              <a:ext uri="{FF2B5EF4-FFF2-40B4-BE49-F238E27FC236}">
                <a16:creationId xmlns:a16="http://schemas.microsoft.com/office/drawing/2014/main" id="{C7510798-2193-44E8-8AA5-A46BAC45CC03}"/>
              </a:ext>
            </a:extLst>
          </p:cNvPr>
          <p:cNvPicPr>
            <a:picLocks noChangeAspect="1"/>
          </p:cNvPicPr>
          <p:nvPr/>
        </p:nvPicPr>
        <p:blipFill rotWithShape="1">
          <a:blip r:embed="rId2">
            <a:extLst>
              <a:ext uri="{28A0092B-C50C-407E-A947-70E740481C1C}">
                <a14:useLocalDpi xmlns:a14="http://schemas.microsoft.com/office/drawing/2010/main" val="0"/>
              </a:ext>
            </a:extLst>
          </a:blip>
          <a:srcRect l="62" r="63" b="-2"/>
          <a:stretch/>
        </p:blipFill>
        <p:spPr>
          <a:xfrm>
            <a:off x="7918101" y="1682692"/>
            <a:ext cx="3626056" cy="2185923"/>
          </a:xfrm>
          <a:custGeom>
            <a:avLst/>
            <a:gdLst/>
            <a:ahLst/>
            <a:cxnLst/>
            <a:rect l="l" t="t" r="r" b="b"/>
            <a:pathLst>
              <a:path w="5051479" h="5503900">
                <a:moveTo>
                  <a:pt x="151948" y="0"/>
                </a:moveTo>
                <a:lnTo>
                  <a:pt x="4899531" y="0"/>
                </a:lnTo>
                <a:cubicBezTo>
                  <a:pt x="4983450" y="0"/>
                  <a:pt x="5051479" y="68029"/>
                  <a:pt x="5051479" y="151948"/>
                </a:cubicBezTo>
                <a:lnTo>
                  <a:pt x="5051479" y="5351952"/>
                </a:lnTo>
                <a:cubicBezTo>
                  <a:pt x="5051479" y="5435871"/>
                  <a:pt x="4983450" y="5503900"/>
                  <a:pt x="4899531" y="5503900"/>
                </a:cubicBezTo>
                <a:lnTo>
                  <a:pt x="151948" y="5503900"/>
                </a:lnTo>
                <a:cubicBezTo>
                  <a:pt x="68029" y="5503900"/>
                  <a:pt x="0" y="5435871"/>
                  <a:pt x="0" y="5351952"/>
                </a:cubicBezTo>
                <a:lnTo>
                  <a:pt x="0" y="151948"/>
                </a:lnTo>
                <a:cubicBezTo>
                  <a:pt x="0" y="68029"/>
                  <a:pt x="68029" y="0"/>
                  <a:pt x="151948" y="0"/>
                </a:cubicBezTo>
                <a:close/>
              </a:path>
            </a:pathLst>
          </a:custGeom>
        </p:spPr>
      </p:pic>
    </p:spTree>
    <p:extLst>
      <p:ext uri="{BB962C8B-B14F-4D97-AF65-F5344CB8AC3E}">
        <p14:creationId xmlns:p14="http://schemas.microsoft.com/office/powerpoint/2010/main" val="303855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700"/>
                                        <p:tgtEl>
                                          <p:spTgt spid="3">
                                            <p:txEl>
                                              <p:pRg st="2" end="2"/>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7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1500"/>
                                  </p:stCondLst>
                                  <p:iterate>
                                    <p:tmPct val="10000"/>
                                  </p:iterate>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700"/>
                                        <p:tgtEl>
                                          <p:spTgt spid="3">
                                            <p:txEl>
                                              <p:pRg st="4" end="4"/>
                                            </p:txEl>
                                          </p:spTgt>
                                        </p:tgtEl>
                                      </p:cBhvr>
                                    </p:animEffect>
                                  </p:childTnLst>
                                </p:cTn>
                              </p:par>
                              <p:par>
                                <p:cTn id="19" presetID="10" presetClass="entr" presetSubtype="0" fill="hold" grpId="0" nodeType="withEffect">
                                  <p:stCondLst>
                                    <p:cond delay="1500"/>
                                  </p:stCondLst>
                                  <p:iterate>
                                    <p:tmPct val="10000"/>
                                  </p:iterate>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700"/>
                                        <p:tgtEl>
                                          <p:spTgt spid="3">
                                            <p:txEl>
                                              <p:pRg st="6" end="6"/>
                                            </p:txEl>
                                          </p:spTgt>
                                        </p:tgtEl>
                                      </p:cBhvr>
                                    </p:animEffect>
                                  </p:childTnLst>
                                </p:cTn>
                              </p:par>
                              <p:par>
                                <p:cTn id="22" presetID="10" presetClass="entr" presetSubtype="0" fill="hold" grpId="0" nodeType="withEffect">
                                  <p:stCondLst>
                                    <p:cond delay="1000"/>
                                  </p:stCondLst>
                                  <p:iterate>
                                    <p:tmPct val="10000"/>
                                  </p:iterate>
                                  <p:childTnLst>
                                    <p:set>
                                      <p:cBhvr>
                                        <p:cTn id="23" dur="1" fill="hold">
                                          <p:stCondLst>
                                            <p:cond delay="0"/>
                                          </p:stCondLst>
                                        </p:cTn>
                                        <p:tgtEl>
                                          <p:spTgt spid="2"/>
                                        </p:tgtEl>
                                        <p:attrNameLst>
                                          <p:attrName>style.visibility</p:attrName>
                                        </p:attrNameLst>
                                      </p:cBhvr>
                                      <p:to>
                                        <p:strVal val="visible"/>
                                      </p:to>
                                    </p:set>
                                    <p:animEffect transition="in" filter="fade">
                                      <p:cBhvr>
                                        <p:cTn id="24"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0BE913-3190-9969-0666-50A51EEBFFB8}"/>
              </a:ext>
            </a:extLst>
          </p:cNvPr>
          <p:cNvSpPr>
            <a:spLocks noGrp="1"/>
          </p:cNvSpPr>
          <p:nvPr>
            <p:ph type="title"/>
          </p:nvPr>
        </p:nvSpPr>
        <p:spPr/>
        <p:txBody>
          <a:bodyPr/>
          <a:lstStyle/>
          <a:p>
            <a:r>
              <a:rPr lang="en-US"/>
              <a:t>WHAT IS THE LCDC	</a:t>
            </a:r>
            <a:endParaRPr lang="en-US" dirty="0"/>
          </a:p>
        </p:txBody>
      </p:sp>
      <p:sp>
        <p:nvSpPr>
          <p:cNvPr id="9" name="Content Placeholder 8">
            <a:extLst>
              <a:ext uri="{FF2B5EF4-FFF2-40B4-BE49-F238E27FC236}">
                <a16:creationId xmlns:a16="http://schemas.microsoft.com/office/drawing/2014/main" id="{4FA20DD0-8116-4D5E-FF41-6D532C377038}"/>
              </a:ext>
            </a:extLst>
          </p:cNvPr>
          <p:cNvSpPr>
            <a:spLocks noGrp="1"/>
          </p:cNvSpPr>
          <p:nvPr>
            <p:ph idx="1"/>
          </p:nvPr>
        </p:nvSpPr>
        <p:spPr/>
        <p:txBody>
          <a:bodyPr/>
          <a:lstStyle/>
          <a:p>
            <a:r>
              <a:rPr lang="en-IE" b="0" i="0">
                <a:solidFill>
                  <a:srgbClr val="000000"/>
                </a:solidFill>
                <a:effectLst/>
                <a:highlight>
                  <a:srgbClr val="FFFFFF"/>
                </a:highlight>
              </a:rPr>
              <a:t>The </a:t>
            </a:r>
            <a:r>
              <a:rPr lang="en-IE" b="0" i="0" u="sng">
                <a:solidFill>
                  <a:srgbClr val="0070C0"/>
                </a:solidFill>
                <a:effectLst/>
                <a:highlight>
                  <a:srgbClr val="FFFFFF"/>
                </a:highlight>
                <a:hlinkClick r:id="rId2">
                  <a:extLst>
                    <a:ext uri="{A12FA001-AC4F-418D-AE19-62706E023703}">
                      <ahyp:hlinkClr xmlns:ahyp="http://schemas.microsoft.com/office/drawing/2018/hyperlinkcolor" val="tx"/>
                    </a:ext>
                  </a:extLst>
                </a:hlinkClick>
              </a:rPr>
              <a:t>Putting People First - Action Programme for Effective Local Government</a:t>
            </a:r>
            <a:r>
              <a:rPr lang="en-IE" b="0" i="0">
                <a:solidFill>
                  <a:srgbClr val="0070C0"/>
                </a:solidFill>
                <a:effectLst/>
                <a:highlight>
                  <a:srgbClr val="FFFFFF"/>
                </a:highlight>
              </a:rPr>
              <a:t> </a:t>
            </a:r>
            <a:r>
              <a:rPr lang="en-IE" b="0" i="0">
                <a:solidFill>
                  <a:srgbClr val="000000"/>
                </a:solidFill>
                <a:effectLst/>
                <a:highlight>
                  <a:srgbClr val="FFFFFF"/>
                </a:highlight>
              </a:rPr>
              <a:t>was published in October 2012. </a:t>
            </a:r>
            <a:br>
              <a:rPr lang="en-IE" b="0" i="0">
                <a:solidFill>
                  <a:srgbClr val="000000"/>
                </a:solidFill>
                <a:effectLst/>
                <a:highlight>
                  <a:srgbClr val="FFFFFF"/>
                </a:highlight>
              </a:rPr>
            </a:br>
            <a:endParaRPr lang="en-IE" b="0" i="0">
              <a:solidFill>
                <a:srgbClr val="000000"/>
              </a:solidFill>
              <a:effectLst/>
              <a:highlight>
                <a:srgbClr val="FFFFFF"/>
              </a:highlight>
            </a:endParaRPr>
          </a:p>
          <a:p>
            <a:r>
              <a:rPr lang="en-IE" b="0" i="0">
                <a:solidFill>
                  <a:srgbClr val="000000"/>
                </a:solidFill>
                <a:effectLst/>
                <a:highlight>
                  <a:srgbClr val="FFFFFF"/>
                </a:highlight>
              </a:rPr>
              <a:t>It recommended the introduction of LCDCs in each local authority area as a way of improving community development and giving local government a more central role in local and community development.</a:t>
            </a:r>
            <a:br>
              <a:rPr lang="en-IE" b="0" i="0">
                <a:solidFill>
                  <a:srgbClr val="000000"/>
                </a:solidFill>
                <a:effectLst/>
                <a:highlight>
                  <a:srgbClr val="FFFFFF"/>
                </a:highlight>
              </a:rPr>
            </a:br>
            <a:endParaRPr lang="en-IE" b="0" i="0">
              <a:solidFill>
                <a:srgbClr val="000000"/>
              </a:solidFill>
              <a:effectLst/>
              <a:highlight>
                <a:srgbClr val="FFFFFF"/>
              </a:highlight>
            </a:endParaRPr>
          </a:p>
          <a:p>
            <a:r>
              <a:rPr lang="en-IE">
                <a:solidFill>
                  <a:srgbClr val="000000"/>
                </a:solidFill>
                <a:highlight>
                  <a:srgbClr val="FFFFFF"/>
                </a:highlight>
              </a:rPr>
              <a:t>In 2013 – the LCDC was formally established in South Dublin County. </a:t>
            </a:r>
            <a:endParaRPr lang="en-IE" dirty="0">
              <a:solidFill>
                <a:srgbClr val="000000"/>
              </a:solidFill>
              <a:highlight>
                <a:srgbClr val="FFFFFF"/>
              </a:highlight>
            </a:endParaRPr>
          </a:p>
        </p:txBody>
      </p:sp>
    </p:spTree>
    <p:extLst>
      <p:ext uri="{BB962C8B-B14F-4D97-AF65-F5344CB8AC3E}">
        <p14:creationId xmlns:p14="http://schemas.microsoft.com/office/powerpoint/2010/main" val="4029368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97FE-E12E-46DE-B987-0763D61E2A00}"/>
              </a:ext>
            </a:extLst>
          </p:cNvPr>
          <p:cNvSpPr>
            <a:spLocks noGrp="1"/>
          </p:cNvSpPr>
          <p:nvPr>
            <p:ph type="title"/>
          </p:nvPr>
        </p:nvSpPr>
        <p:spPr>
          <a:xfrm>
            <a:off x="1154954" y="973669"/>
            <a:ext cx="8825659" cy="706964"/>
          </a:xfrm>
        </p:spPr>
        <p:txBody>
          <a:bodyPr vert="horz" lIns="91440" tIns="45720" rIns="91440" bIns="45720" rtlCol="0" anchor="ctr">
            <a:normAutofit/>
          </a:bodyPr>
          <a:lstStyle/>
          <a:p>
            <a:r>
              <a:rPr lang="en-US"/>
              <a:t>What We Do   </a:t>
            </a:r>
            <a:endParaRPr lang="en-US" dirty="0"/>
          </a:p>
        </p:txBody>
      </p:sp>
      <p:sp>
        <p:nvSpPr>
          <p:cNvPr id="3" name="Content Placeholder 2">
            <a:extLst>
              <a:ext uri="{FF2B5EF4-FFF2-40B4-BE49-F238E27FC236}">
                <a16:creationId xmlns:a16="http://schemas.microsoft.com/office/drawing/2014/main" id="{0608248D-3C80-40DF-8D8F-46008AB3B0E4}"/>
              </a:ext>
            </a:extLst>
          </p:cNvPr>
          <p:cNvSpPr>
            <a:spLocks noGrp="1"/>
          </p:cNvSpPr>
          <p:nvPr>
            <p:ph sz="half" idx="1"/>
          </p:nvPr>
        </p:nvSpPr>
        <p:spPr>
          <a:xfrm>
            <a:off x="622998" y="2411604"/>
            <a:ext cx="7719777" cy="4270550"/>
          </a:xfrm>
        </p:spPr>
        <p:txBody>
          <a:bodyPr vert="horz" lIns="91440" tIns="45720" rIns="91440" bIns="45720" rtlCol="0" anchor="t">
            <a:normAutofit fontScale="85000" lnSpcReduction="10000"/>
          </a:bodyPr>
          <a:lstStyle/>
          <a:p>
            <a:pPr>
              <a:lnSpc>
                <a:spcPct val="120000"/>
              </a:lnSpc>
            </a:pPr>
            <a:r>
              <a:rPr lang="en-IE"/>
              <a:t>Primary responsibility for co-ordinating, planning and overseeing local development and community development funding, whether spent by local authorities or on behalf of the State by other local development bodies;</a:t>
            </a:r>
          </a:p>
          <a:p>
            <a:pPr lvl="1">
              <a:lnSpc>
                <a:spcPct val="120000"/>
              </a:lnSpc>
            </a:pPr>
            <a:r>
              <a:rPr lang="en-US"/>
              <a:t>SICAP </a:t>
            </a:r>
          </a:p>
          <a:p>
            <a:pPr lvl="1">
              <a:lnSpc>
                <a:spcPct val="120000"/>
              </a:lnSpc>
            </a:pPr>
            <a:r>
              <a:rPr lang="en-US"/>
              <a:t>Community Enhancement Program</a:t>
            </a:r>
          </a:p>
          <a:p>
            <a:pPr lvl="1">
              <a:lnSpc>
                <a:spcPct val="120000"/>
              </a:lnSpc>
            </a:pPr>
            <a:r>
              <a:rPr lang="en-US"/>
              <a:t>Sláintecare Program</a:t>
            </a:r>
          </a:p>
          <a:p>
            <a:pPr lvl="1">
              <a:lnSpc>
                <a:spcPct val="120000"/>
              </a:lnSpc>
            </a:pPr>
            <a:r>
              <a:rPr lang="en-US"/>
              <a:t>Healthy South Dublin </a:t>
            </a:r>
          </a:p>
          <a:p>
            <a:pPr>
              <a:lnSpc>
                <a:spcPct val="120000"/>
              </a:lnSpc>
            </a:pPr>
            <a:r>
              <a:rPr lang="en-US"/>
              <a:t>Bring a more joined-up approach to the running of local and community development programs and interventions in South Dublin County.</a:t>
            </a:r>
          </a:p>
          <a:p>
            <a:pPr>
              <a:lnSpc>
                <a:spcPct val="120000"/>
              </a:lnSpc>
            </a:pPr>
            <a:r>
              <a:rPr lang="en-US"/>
              <a:t>Responsibility for developing the Community elements of the Local Economic  and Community Plan</a:t>
            </a:r>
          </a:p>
          <a:p>
            <a:pPr marL="0">
              <a:lnSpc>
                <a:spcPct val="120000"/>
              </a:lnSpc>
            </a:pPr>
            <a:r>
              <a:rPr lang="en-US"/>
              <a:t> </a:t>
            </a:r>
            <a:r>
              <a:rPr lang="en-US">
                <a:hlinkClick r:id="rId2"/>
              </a:rPr>
              <a:t>https://www.youtube.com/watch?v=_o7lPeDBbWQ</a:t>
            </a:r>
            <a:endParaRPr lang="en-US" dirty="0"/>
          </a:p>
        </p:txBody>
      </p:sp>
      <p:pic>
        <p:nvPicPr>
          <p:cNvPr id="5" name="Content Placeholder 4">
            <a:extLst>
              <a:ext uri="{FF2B5EF4-FFF2-40B4-BE49-F238E27FC236}">
                <a16:creationId xmlns:a16="http://schemas.microsoft.com/office/drawing/2014/main" id="{A599825B-3C5A-41AD-6069-1DA1E2E38053}"/>
              </a:ext>
            </a:extLst>
          </p:cNvPr>
          <p:cNvPicPr>
            <a:picLocks noGrp="1" noChangeAspect="1"/>
          </p:cNvPicPr>
          <p:nvPr>
            <p:ph sz="half" idx="2"/>
          </p:nvPr>
        </p:nvPicPr>
        <p:blipFill>
          <a:blip r:embed="rId3"/>
          <a:stretch>
            <a:fillRect/>
          </a:stretch>
        </p:blipFill>
        <p:spPr>
          <a:xfrm>
            <a:off x="8784903" y="3429000"/>
            <a:ext cx="2694271" cy="1679192"/>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945853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97FE-E12E-46DE-B987-0763D61E2A00}"/>
              </a:ext>
            </a:extLst>
          </p:cNvPr>
          <p:cNvSpPr>
            <a:spLocks noGrp="1"/>
          </p:cNvSpPr>
          <p:nvPr>
            <p:ph type="title"/>
          </p:nvPr>
        </p:nvSpPr>
        <p:spPr/>
        <p:txBody>
          <a:bodyPr vert="horz" lIns="91440" tIns="45720" rIns="91440" bIns="45720" rtlCol="0" anchor="b">
            <a:normAutofit fontScale="90000"/>
          </a:bodyPr>
          <a:lstStyle/>
          <a:p>
            <a:r>
              <a:rPr lang="en-US" sz="4800" dirty="0"/>
              <a:t>HOW WE ARE STRUCTURED </a:t>
            </a:r>
          </a:p>
        </p:txBody>
      </p:sp>
      <p:sp>
        <p:nvSpPr>
          <p:cNvPr id="6" name="Content Placeholder 5">
            <a:extLst>
              <a:ext uri="{FF2B5EF4-FFF2-40B4-BE49-F238E27FC236}">
                <a16:creationId xmlns:a16="http://schemas.microsoft.com/office/drawing/2014/main" id="{B0110C5C-071B-459D-04A2-01733C03AD5D}"/>
              </a:ext>
            </a:extLst>
          </p:cNvPr>
          <p:cNvSpPr>
            <a:spLocks noGrp="1"/>
          </p:cNvSpPr>
          <p:nvPr>
            <p:ph idx="1"/>
          </p:nvPr>
        </p:nvSpPr>
        <p:spPr/>
        <p:txBody>
          <a:bodyPr vert="horz" lIns="91440" tIns="45720" rIns="91440" bIns="45720" rtlCol="0" anchor="t">
            <a:normAutofit/>
          </a:bodyPr>
          <a:lstStyle/>
          <a:p>
            <a:r>
              <a:rPr lang="en-IE" dirty="0"/>
              <a:t>15-21 members depending on council size and local circumstances, with the balance of membership weighted in favour of the private sector – a minimum 51% of members must be drawn from private sector interests.</a:t>
            </a:r>
          </a:p>
          <a:p>
            <a:r>
              <a:rPr lang="en-IE" dirty="0"/>
              <a:t>3 Elected Members nominated by Council to the LCDC.</a:t>
            </a:r>
          </a:p>
          <a:p>
            <a:r>
              <a:rPr lang="en-IE" dirty="0"/>
              <a:t>The Chairperson is elected from the membership. </a:t>
            </a:r>
          </a:p>
          <a:p>
            <a:r>
              <a:rPr lang="en-IE" dirty="0"/>
              <a:t>Supported by a Chief officer – appointed by Chief executive.</a:t>
            </a:r>
          </a:p>
          <a:p>
            <a:r>
              <a:rPr lang="en-IE" dirty="0"/>
              <a:t>The Chief officer has a coordination role with responsibility for ensuring the effective day-to-day functioning of the LCDC. </a:t>
            </a:r>
          </a:p>
        </p:txBody>
      </p:sp>
    </p:spTree>
    <p:extLst>
      <p:ext uri="{BB962C8B-B14F-4D97-AF65-F5344CB8AC3E}">
        <p14:creationId xmlns:p14="http://schemas.microsoft.com/office/powerpoint/2010/main" val="94248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A0206F-C885-6B08-28E4-E7BA45D6163F}"/>
              </a:ext>
            </a:extLst>
          </p:cNvPr>
          <p:cNvSpPr>
            <a:spLocks noGrp="1"/>
          </p:cNvSpPr>
          <p:nvPr>
            <p:ph type="title"/>
          </p:nvPr>
        </p:nvSpPr>
        <p:spPr/>
        <p:txBody>
          <a:bodyPr/>
          <a:lstStyle/>
          <a:p>
            <a:r>
              <a:rPr lang="en-US" dirty="0"/>
              <a:t>STRUCTURE</a:t>
            </a:r>
          </a:p>
        </p:txBody>
      </p:sp>
      <p:pic>
        <p:nvPicPr>
          <p:cNvPr id="8" name="Picture Placeholder 7" descr="A diagram of a community&#10;&#10;Description automatically generated">
            <a:extLst>
              <a:ext uri="{FF2B5EF4-FFF2-40B4-BE49-F238E27FC236}">
                <a16:creationId xmlns:a16="http://schemas.microsoft.com/office/drawing/2014/main" id="{BC629821-9599-A320-C109-6454A6D4AF1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7868" b="17868"/>
          <a:stretch>
            <a:fillRect/>
          </a:stretch>
        </p:blipFill>
        <p:spPr/>
        <p:style>
          <a:lnRef idx="2">
            <a:schemeClr val="dk1"/>
          </a:lnRef>
          <a:fillRef idx="1">
            <a:schemeClr val="lt1"/>
          </a:fillRef>
          <a:effectRef idx="0">
            <a:schemeClr val="dk1"/>
          </a:effectRef>
          <a:fontRef idx="minor">
            <a:schemeClr val="dk1"/>
          </a:fontRef>
        </p:style>
      </p:pic>
      <p:sp>
        <p:nvSpPr>
          <p:cNvPr id="6" name="Text Placeholder 5">
            <a:extLst>
              <a:ext uri="{FF2B5EF4-FFF2-40B4-BE49-F238E27FC236}">
                <a16:creationId xmlns:a16="http://schemas.microsoft.com/office/drawing/2014/main" id="{55900603-2257-8A7B-46C0-8FAC73D5C83D}"/>
              </a:ext>
            </a:extLst>
          </p:cNvPr>
          <p:cNvSpPr>
            <a:spLocks noGrp="1"/>
          </p:cNvSpPr>
          <p:nvPr>
            <p:ph type="body" sz="half" idx="2"/>
          </p:nvPr>
        </p:nvSpPr>
        <p:spPr/>
        <p:txBody>
          <a:bodyPr>
            <a:noAutofit/>
          </a:bodyPr>
          <a:lstStyle/>
          <a:p>
            <a:r>
              <a:rPr lang="en-US" sz="1600" dirty="0">
                <a:solidFill>
                  <a:schemeClr val="bg1"/>
                </a:solidFill>
              </a:rPr>
              <a:t>21 Members in South Dublin</a:t>
            </a:r>
          </a:p>
          <a:p>
            <a:r>
              <a:rPr lang="en-US" sz="1600" dirty="0">
                <a:solidFill>
                  <a:schemeClr val="bg1"/>
                </a:solidFill>
              </a:rPr>
              <a:t>10 Public Sector – 11 Private Sector</a:t>
            </a:r>
          </a:p>
        </p:txBody>
      </p:sp>
    </p:spTree>
    <p:extLst>
      <p:ext uri="{BB962C8B-B14F-4D97-AF65-F5344CB8AC3E}">
        <p14:creationId xmlns:p14="http://schemas.microsoft.com/office/powerpoint/2010/main" val="419559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F0BA6-309A-3CBA-39C2-7DAC864AAC00}"/>
              </a:ext>
            </a:extLst>
          </p:cNvPr>
          <p:cNvSpPr>
            <a:spLocks noGrp="1"/>
          </p:cNvSpPr>
          <p:nvPr>
            <p:ph type="title"/>
          </p:nvPr>
        </p:nvSpPr>
        <p:spPr>
          <a:xfrm>
            <a:off x="673422" y="622722"/>
            <a:ext cx="10309425" cy="1089568"/>
          </a:xfrm>
        </p:spPr>
        <p:txBody>
          <a:bodyPr anchor="b">
            <a:normAutofit/>
          </a:bodyPr>
          <a:lstStyle/>
          <a:p>
            <a:r>
              <a:rPr lang="en-GB" dirty="0"/>
              <a:t>LCDC Managed Funding Streams</a:t>
            </a:r>
            <a:endParaRPr lang="en-IE" dirty="0"/>
          </a:p>
        </p:txBody>
      </p:sp>
      <p:sp>
        <p:nvSpPr>
          <p:cNvPr id="4" name="Content Placeholder 3">
            <a:extLst>
              <a:ext uri="{FF2B5EF4-FFF2-40B4-BE49-F238E27FC236}">
                <a16:creationId xmlns:a16="http://schemas.microsoft.com/office/drawing/2014/main" id="{84A9024A-FC89-B189-D718-60054AAE58B8}"/>
              </a:ext>
            </a:extLst>
          </p:cNvPr>
          <p:cNvSpPr>
            <a:spLocks noGrp="1"/>
          </p:cNvSpPr>
          <p:nvPr>
            <p:ph idx="1"/>
          </p:nvPr>
        </p:nvSpPr>
        <p:spPr>
          <a:xfrm>
            <a:off x="582804" y="2389598"/>
            <a:ext cx="11339383" cy="4197096"/>
          </a:xfrm>
        </p:spPr>
        <p:txBody>
          <a:bodyPr anchor="t">
            <a:normAutofit/>
          </a:bodyPr>
          <a:lstStyle/>
          <a:p>
            <a:pPr>
              <a:lnSpc>
                <a:spcPct val="110000"/>
              </a:lnSpc>
            </a:pPr>
            <a:r>
              <a:rPr lang="en-IE" sz="1900" dirty="0"/>
              <a:t> </a:t>
            </a:r>
            <a:r>
              <a:rPr lang="en-IE" dirty="0"/>
              <a:t>Social Inclusion Community Activation Programme (SICAP) </a:t>
            </a:r>
          </a:p>
          <a:p>
            <a:pPr marL="901700" indent="0">
              <a:lnSpc>
                <a:spcPct val="110000"/>
              </a:lnSpc>
              <a:buNone/>
            </a:pPr>
            <a:r>
              <a:rPr lang="en-IE" dirty="0"/>
              <a:t>	The SICAP programme  is the largest funding stream which had a budget of </a:t>
            </a:r>
            <a:r>
              <a:rPr lang="en-US" dirty="0"/>
              <a:t>allocation of </a:t>
            </a:r>
            <a:r>
              <a:rPr lang="en-US" b="1" dirty="0"/>
              <a:t>€2,524,864</a:t>
            </a:r>
            <a:r>
              <a:rPr lang="en-US" dirty="0"/>
              <a:t> from the DRCD in 2023.   </a:t>
            </a:r>
          </a:p>
          <a:p>
            <a:pPr marL="901700" indent="0">
              <a:lnSpc>
                <a:spcPct val="110000"/>
              </a:lnSpc>
              <a:buNone/>
            </a:pPr>
            <a:r>
              <a:rPr lang="en-US" dirty="0"/>
              <a:t>South Dublin County Partnership successfully tendered to deliver the SICAP </a:t>
            </a:r>
            <a:r>
              <a:rPr lang="en-US" dirty="0" err="1"/>
              <a:t>Programme</a:t>
            </a:r>
            <a:r>
              <a:rPr lang="en-US" dirty="0"/>
              <a:t> in South Dublin.</a:t>
            </a:r>
            <a:endParaRPr lang="en-IE" dirty="0"/>
          </a:p>
          <a:p>
            <a:pPr>
              <a:lnSpc>
                <a:spcPct val="110000"/>
              </a:lnSpc>
            </a:pPr>
            <a:r>
              <a:rPr lang="en-US" dirty="0"/>
              <a:t>Community Enhancement Funding</a:t>
            </a:r>
          </a:p>
          <a:p>
            <a:pPr marL="901700" indent="0">
              <a:lnSpc>
                <a:spcPct val="110000"/>
              </a:lnSpc>
              <a:buNone/>
            </a:pPr>
            <a:r>
              <a:rPr lang="en-US" dirty="0"/>
              <a:t>	In 2023 the Community Support Fund (CSF) under the DRCD’s Community Enhancement </a:t>
            </a:r>
            <a:r>
              <a:rPr lang="en-US" dirty="0" err="1"/>
              <a:t>Programme</a:t>
            </a:r>
            <a:r>
              <a:rPr lang="en-US" dirty="0"/>
              <a:t> allocated </a:t>
            </a:r>
            <a:r>
              <a:rPr lang="en-US"/>
              <a:t>€409,835. </a:t>
            </a:r>
            <a:endParaRPr lang="en-US" dirty="0"/>
          </a:p>
          <a:p>
            <a:pPr marL="180340">
              <a:lnSpc>
                <a:spcPct val="110000"/>
              </a:lnSpc>
            </a:pPr>
            <a:r>
              <a:rPr lang="en-US" dirty="0">
                <a:effectLst/>
                <a:ea typeface="Arial" panose="020B0604020202020204" pitchFamily="34" charset="0"/>
              </a:rPr>
              <a:t>Additional funding streams for </a:t>
            </a:r>
            <a:r>
              <a:rPr lang="en-US" dirty="0" err="1">
                <a:effectLst/>
                <a:ea typeface="Arial" panose="020B0604020202020204" pitchFamily="34" charset="0"/>
              </a:rPr>
              <a:t>Sláintecare</a:t>
            </a:r>
            <a:r>
              <a:rPr lang="en-US" dirty="0">
                <a:ea typeface="Arial" panose="020B0604020202020204" pitchFamily="34" charset="0"/>
              </a:rPr>
              <a:t> </a:t>
            </a:r>
            <a:r>
              <a:rPr lang="en-US" dirty="0">
                <a:effectLst/>
                <a:ea typeface="Arial" panose="020B0604020202020204" pitchFamily="34" charset="0"/>
              </a:rPr>
              <a:t>and </a:t>
            </a:r>
            <a:r>
              <a:rPr lang="en-US" dirty="0">
                <a:ea typeface="Arial" panose="020B0604020202020204" pitchFamily="34" charset="0"/>
              </a:rPr>
              <a:t>Healthy Ireland Funding</a:t>
            </a:r>
            <a:endParaRPr lang="en-US" dirty="0"/>
          </a:p>
          <a:p>
            <a:pPr marL="0" indent="0">
              <a:lnSpc>
                <a:spcPct val="110000"/>
              </a:lnSpc>
              <a:buNone/>
            </a:pPr>
            <a:endParaRPr lang="en-US" dirty="0"/>
          </a:p>
          <a:p>
            <a:pPr marL="0" indent="0">
              <a:lnSpc>
                <a:spcPct val="110000"/>
              </a:lnSpc>
              <a:buNone/>
            </a:pPr>
            <a:endParaRPr lang="en-IE" dirty="0"/>
          </a:p>
          <a:p>
            <a:pPr marL="0" indent="0">
              <a:lnSpc>
                <a:spcPct val="110000"/>
              </a:lnSpc>
              <a:buNone/>
            </a:pPr>
            <a:endParaRPr lang="en-IE" sz="1500" dirty="0"/>
          </a:p>
        </p:txBody>
      </p:sp>
    </p:spTree>
    <p:extLst>
      <p:ext uri="{BB962C8B-B14F-4D97-AF65-F5344CB8AC3E}">
        <p14:creationId xmlns:p14="http://schemas.microsoft.com/office/powerpoint/2010/main" val="3118485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47E44-F4DC-4001-37AF-850C07293B35}"/>
              </a:ext>
            </a:extLst>
          </p:cNvPr>
          <p:cNvSpPr>
            <a:spLocks noGrp="1"/>
          </p:cNvSpPr>
          <p:nvPr>
            <p:ph type="title"/>
          </p:nvPr>
        </p:nvSpPr>
        <p:spPr>
          <a:xfrm>
            <a:off x="836676" y="486272"/>
            <a:ext cx="10515600" cy="1348065"/>
          </a:xfrm>
        </p:spPr>
        <p:txBody>
          <a:bodyPr>
            <a:normAutofit/>
          </a:bodyPr>
          <a:lstStyle/>
          <a:p>
            <a:r>
              <a:rPr lang="en-GB" sz="2800" dirty="0">
                <a:solidFill>
                  <a:srgbClr val="FFFFFF"/>
                </a:solidFill>
              </a:rPr>
              <a:t>SICAP </a:t>
            </a:r>
            <a:br>
              <a:rPr lang="en-GB" sz="2800" dirty="0">
                <a:solidFill>
                  <a:srgbClr val="FFFFFF"/>
                </a:solidFill>
              </a:rPr>
            </a:br>
            <a:r>
              <a:rPr lang="en-GB" sz="2800" dirty="0">
                <a:solidFill>
                  <a:srgbClr val="FFFFFF"/>
                </a:solidFill>
              </a:rPr>
              <a:t>Social Inclusion Community Activation Programme</a:t>
            </a:r>
            <a:endParaRPr lang="en-IE" sz="2800" dirty="0">
              <a:solidFill>
                <a:srgbClr val="FFFFFF"/>
              </a:solidFill>
            </a:endParaRPr>
          </a:p>
        </p:txBody>
      </p:sp>
      <p:sp>
        <p:nvSpPr>
          <p:cNvPr id="3" name="Content Placeholder 2">
            <a:extLst>
              <a:ext uri="{FF2B5EF4-FFF2-40B4-BE49-F238E27FC236}">
                <a16:creationId xmlns:a16="http://schemas.microsoft.com/office/drawing/2014/main" id="{45800D2A-973A-0C9D-326C-660E03B9DA02}"/>
              </a:ext>
            </a:extLst>
          </p:cNvPr>
          <p:cNvSpPr>
            <a:spLocks noGrp="1"/>
          </p:cNvSpPr>
          <p:nvPr>
            <p:ph idx="1"/>
          </p:nvPr>
        </p:nvSpPr>
        <p:spPr>
          <a:xfrm>
            <a:off x="836676" y="2417040"/>
            <a:ext cx="10767646" cy="3954688"/>
          </a:xfrm>
        </p:spPr>
        <p:txBody>
          <a:bodyPr>
            <a:noAutofit/>
          </a:bodyPr>
          <a:lstStyle/>
          <a:p>
            <a:pPr>
              <a:lnSpc>
                <a:spcPct val="120000"/>
              </a:lnSpc>
              <a:buFont typeface="Courier New" panose="02070309020205020404" pitchFamily="49" charset="0"/>
              <a:buChar char="o"/>
            </a:pPr>
            <a:r>
              <a:rPr lang="en-GB" sz="1400" dirty="0"/>
              <a:t>The SICAP provides funding to tackle poverty and social exclusion at a local level through local engagement and partnerships between disadvantaged individuals, community organisations and public sector agencies.</a:t>
            </a:r>
          </a:p>
          <a:p>
            <a:pPr>
              <a:lnSpc>
                <a:spcPct val="120000"/>
              </a:lnSpc>
              <a:buFont typeface="Courier New" panose="02070309020205020404" pitchFamily="49" charset="0"/>
              <a:buChar char="o"/>
            </a:pPr>
            <a:r>
              <a:rPr lang="en-GB" sz="1400" dirty="0"/>
              <a:t>SICAP aims to address high and persistent levels of deprivation through targeted and innovative, locally-led approaches. It targets and supports those who are disadvantaged in society and less likely to use mainstream services.</a:t>
            </a:r>
          </a:p>
          <a:p>
            <a:pPr>
              <a:lnSpc>
                <a:spcPct val="120000"/>
              </a:lnSpc>
              <a:buFont typeface="Courier New" panose="02070309020205020404" pitchFamily="49" charset="0"/>
              <a:buChar char="o"/>
            </a:pPr>
            <a:r>
              <a:rPr lang="en-US" sz="1400" dirty="0"/>
              <a:t>2 key areas of work</a:t>
            </a:r>
          </a:p>
          <a:p>
            <a:pPr lvl="1">
              <a:lnSpc>
                <a:spcPct val="120000"/>
              </a:lnSpc>
              <a:buFont typeface="Courier New" panose="02070309020205020404" pitchFamily="49" charset="0"/>
              <a:buChar char="o"/>
            </a:pPr>
            <a:r>
              <a:rPr lang="en-US" sz="1400" dirty="0">
                <a:solidFill>
                  <a:schemeClr val="tx1"/>
                </a:solidFill>
                <a:effectLst/>
              </a:rPr>
              <a:t>Community Groups - developing the capacity of Local Community Groups, and creating more sustainable communities through enhanced representation and collaboration </a:t>
            </a:r>
          </a:p>
          <a:p>
            <a:pPr lvl="1">
              <a:lnSpc>
                <a:spcPct val="120000"/>
              </a:lnSpc>
              <a:buFont typeface="Courier New" panose="02070309020205020404" pitchFamily="49" charset="0"/>
              <a:buChar char="o"/>
            </a:pPr>
            <a:r>
              <a:rPr lang="en-US" sz="1400" dirty="0">
                <a:solidFill>
                  <a:schemeClr val="tx1"/>
                </a:solidFill>
              </a:rPr>
              <a:t>Working with Individuals - S</a:t>
            </a:r>
            <a:r>
              <a:rPr lang="en-US" sz="1400" dirty="0">
                <a:solidFill>
                  <a:schemeClr val="tx1"/>
                </a:solidFill>
                <a:effectLst/>
              </a:rPr>
              <a:t>upports disadvantaged individuals in improving the quality of their lives through the provision of mental health and well-being supports, lifelong learning and </a:t>
            </a:r>
            <a:r>
              <a:rPr lang="en-US" sz="1400" dirty="0" err="1">
                <a:solidFill>
                  <a:schemeClr val="tx1"/>
                </a:solidFill>
                <a:effectLst/>
              </a:rPr>
              <a:t>labour</a:t>
            </a:r>
            <a:r>
              <a:rPr lang="en-US" sz="1400" dirty="0">
                <a:solidFill>
                  <a:schemeClr val="tx1"/>
                </a:solidFill>
                <a:effectLst/>
              </a:rPr>
              <a:t>-market supports. </a:t>
            </a:r>
          </a:p>
          <a:p>
            <a:pPr>
              <a:lnSpc>
                <a:spcPct val="120000"/>
              </a:lnSpc>
              <a:buFont typeface="Courier New" panose="02070309020205020404" pitchFamily="49" charset="0"/>
              <a:buChar char="o"/>
            </a:pPr>
            <a:r>
              <a:rPr lang="en-US" sz="1400" dirty="0"/>
              <a:t>The SICAP contract was re-tendered in 2023 and South Dublin County Partnership (SDCP) were successfully awarded the contract.</a:t>
            </a:r>
          </a:p>
          <a:p>
            <a:pPr>
              <a:lnSpc>
                <a:spcPct val="120000"/>
              </a:lnSpc>
              <a:buFont typeface="Courier New" panose="02070309020205020404" pitchFamily="49" charset="0"/>
              <a:buChar char="o"/>
            </a:pPr>
            <a:r>
              <a:rPr lang="en-US" sz="1400" dirty="0">
                <a:effectLst/>
                <a:ea typeface="Arial" panose="020B0604020202020204" pitchFamily="34" charset="0"/>
              </a:rPr>
              <a:t>Multi-annual funding – allows SDCP partnership to diversify funding and programs.  </a:t>
            </a:r>
            <a:endParaRPr lang="en-IE" sz="1400" dirty="0">
              <a:effectLst/>
              <a:ea typeface="Arial" panose="020B0604020202020204" pitchFamily="34" charset="0"/>
            </a:endParaRPr>
          </a:p>
        </p:txBody>
      </p:sp>
    </p:spTree>
    <p:extLst>
      <p:ext uri="{BB962C8B-B14F-4D97-AF65-F5344CB8AC3E}">
        <p14:creationId xmlns:p14="http://schemas.microsoft.com/office/powerpoint/2010/main" val="2455471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FDC5-7DB6-AA20-9337-805E7847DCCC}"/>
              </a:ext>
            </a:extLst>
          </p:cNvPr>
          <p:cNvSpPr>
            <a:spLocks noGrp="1"/>
          </p:cNvSpPr>
          <p:nvPr>
            <p:ph type="title"/>
          </p:nvPr>
        </p:nvSpPr>
        <p:spPr>
          <a:xfrm>
            <a:off x="838200" y="521802"/>
            <a:ext cx="10515600" cy="1348065"/>
          </a:xfrm>
        </p:spPr>
        <p:txBody>
          <a:bodyPr>
            <a:normAutofit fontScale="90000"/>
          </a:bodyPr>
          <a:lstStyle/>
          <a:p>
            <a:r>
              <a:rPr lang="en-GB" sz="4200" dirty="0">
                <a:solidFill>
                  <a:srgbClr val="FFFFFF"/>
                </a:solidFill>
              </a:rPr>
              <a:t>South Dublin County Local Economic and Community Plan 2024 -2030 (LECP)	</a:t>
            </a:r>
            <a:endParaRPr lang="en-IE" sz="4200" dirty="0">
              <a:solidFill>
                <a:srgbClr val="FFFFFF"/>
              </a:solidFill>
            </a:endParaRPr>
          </a:p>
        </p:txBody>
      </p:sp>
      <p:sp>
        <p:nvSpPr>
          <p:cNvPr id="3" name="Content Placeholder 2">
            <a:extLst>
              <a:ext uri="{FF2B5EF4-FFF2-40B4-BE49-F238E27FC236}">
                <a16:creationId xmlns:a16="http://schemas.microsoft.com/office/drawing/2014/main" id="{10389BD7-553C-1D2B-AE67-FD1DA5D84917}"/>
              </a:ext>
            </a:extLst>
          </p:cNvPr>
          <p:cNvSpPr>
            <a:spLocks noGrp="1"/>
          </p:cNvSpPr>
          <p:nvPr>
            <p:ph idx="1"/>
          </p:nvPr>
        </p:nvSpPr>
        <p:spPr>
          <a:xfrm>
            <a:off x="838200" y="2586789"/>
            <a:ext cx="10515600" cy="3590174"/>
          </a:xfrm>
        </p:spPr>
        <p:txBody>
          <a:bodyPr>
            <a:normAutofit fontScale="77500" lnSpcReduction="20000"/>
          </a:bodyPr>
          <a:lstStyle/>
          <a:p>
            <a:pPr>
              <a:lnSpc>
                <a:spcPct val="120000"/>
              </a:lnSpc>
            </a:pPr>
            <a:r>
              <a:rPr lang="en-IE" sz="2200" dirty="0"/>
              <a:t>The South Dublin Local Economic and Community Plan (2024-2030) is an integrated plan that will guide the County’s economic and community development over the next 6 years</a:t>
            </a:r>
          </a:p>
          <a:p>
            <a:pPr>
              <a:lnSpc>
                <a:spcPct val="120000"/>
              </a:lnSpc>
            </a:pPr>
            <a:r>
              <a:rPr lang="en-IE" sz="2200" dirty="0"/>
              <a:t>The LECP is being prepared by South Dublin County Council in conjunction with the Economic Development, Enterprise and Tourism SPC, and the Local Community Development Committee (LCDC).</a:t>
            </a:r>
          </a:p>
          <a:p>
            <a:pPr>
              <a:lnSpc>
                <a:spcPct val="120000"/>
              </a:lnSpc>
            </a:pPr>
            <a:r>
              <a:rPr lang="en-IE" sz="2200" dirty="0"/>
              <a:t>Extensive consultation with communities across South Dublin, the private sector, education and training providers, government agencies, departments and other key stakeholders took place throughout 2023 including presentations to SPC and Area Committees. </a:t>
            </a:r>
          </a:p>
          <a:p>
            <a:pPr>
              <a:lnSpc>
                <a:spcPct val="120000"/>
              </a:lnSpc>
            </a:pPr>
            <a:r>
              <a:rPr lang="en-IE" sz="2200" dirty="0"/>
              <a:t>The new LECP will be finalised (including an implementation plan) in 2024 and we hope to have sign-off at a future full council meeting</a:t>
            </a:r>
          </a:p>
        </p:txBody>
      </p:sp>
    </p:spTree>
    <p:extLst>
      <p:ext uri="{BB962C8B-B14F-4D97-AF65-F5344CB8AC3E}">
        <p14:creationId xmlns:p14="http://schemas.microsoft.com/office/powerpoint/2010/main" val="1445678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97FE-E12E-46DE-B987-0763D61E2A00}"/>
              </a:ext>
            </a:extLst>
          </p:cNvPr>
          <p:cNvSpPr>
            <a:spLocks noGrp="1"/>
          </p:cNvSpPr>
          <p:nvPr>
            <p:ph type="title"/>
          </p:nvPr>
        </p:nvSpPr>
        <p:spPr>
          <a:xfrm>
            <a:off x="572493" y="238539"/>
            <a:ext cx="11018520" cy="1434415"/>
          </a:xfrm>
        </p:spPr>
        <p:txBody>
          <a:bodyPr anchor="b">
            <a:normAutofit/>
          </a:bodyPr>
          <a:lstStyle/>
          <a:p>
            <a:r>
              <a:rPr lang="en-GB" sz="5400" b="1" dirty="0"/>
              <a:t>Looking </a:t>
            </a:r>
            <a:r>
              <a:rPr lang="en-GB" sz="5400" dirty="0"/>
              <a:t>Ahead</a:t>
            </a:r>
            <a:endParaRPr lang="en-IE" sz="5400" dirty="0"/>
          </a:p>
        </p:txBody>
      </p:sp>
      <p:sp>
        <p:nvSpPr>
          <p:cNvPr id="3" name="Content Placeholder 2">
            <a:extLst>
              <a:ext uri="{FF2B5EF4-FFF2-40B4-BE49-F238E27FC236}">
                <a16:creationId xmlns:a16="http://schemas.microsoft.com/office/drawing/2014/main" id="{0608248D-3C80-40DF-8D8F-46008AB3B0E4}"/>
              </a:ext>
            </a:extLst>
          </p:cNvPr>
          <p:cNvSpPr>
            <a:spLocks noGrp="1"/>
          </p:cNvSpPr>
          <p:nvPr>
            <p:ph idx="1"/>
          </p:nvPr>
        </p:nvSpPr>
        <p:spPr>
          <a:xfrm>
            <a:off x="393700" y="2351315"/>
            <a:ext cx="11633813" cy="4808136"/>
          </a:xfrm>
        </p:spPr>
        <p:txBody>
          <a:bodyPr anchor="t">
            <a:normAutofit/>
          </a:bodyPr>
          <a:lstStyle/>
          <a:p>
            <a:r>
              <a:rPr lang="en-IE" sz="2000" dirty="0"/>
              <a:t>Ensure membership and representation in place, renewed periodically and active</a:t>
            </a:r>
          </a:p>
          <a:p>
            <a:pPr>
              <a:lnSpc>
                <a:spcPct val="100000"/>
              </a:lnSpc>
            </a:pPr>
            <a:r>
              <a:rPr lang="en-IE" sz="2000" dirty="0"/>
              <a:t>Committee structures work well but mainly focuses on operational rather than strategic matters.</a:t>
            </a:r>
          </a:p>
          <a:p>
            <a:pPr>
              <a:lnSpc>
                <a:spcPct val="100000"/>
              </a:lnSpc>
            </a:pPr>
            <a:r>
              <a:rPr lang="en-IE" sz="2000" dirty="0"/>
              <a:t>Increased levels of grant administration is challenging because of  diversification of grant schemes and short timelines – LCDC members have worked with SDCC staff to ensure optimal grant management process </a:t>
            </a:r>
          </a:p>
          <a:p>
            <a:pPr>
              <a:lnSpc>
                <a:spcPct val="100000"/>
              </a:lnSpc>
            </a:pPr>
            <a:r>
              <a:rPr lang="en-IE" sz="2000" dirty="0"/>
              <a:t>Presentations from staff of SDCC and from service providers across the county are invaluable for LCDC members to get a handle on pressing issues, and “the state of the county”.  </a:t>
            </a:r>
          </a:p>
          <a:p>
            <a:pPr>
              <a:lnSpc>
                <a:spcPct val="100000"/>
              </a:lnSpc>
            </a:pPr>
            <a:r>
              <a:rPr lang="en-IE" sz="2000" dirty="0"/>
              <a:t>New LECP an opportunity to focus effort in a strategically targeted way that can be monitored across the timeframe of the plan.  </a:t>
            </a:r>
          </a:p>
        </p:txBody>
      </p:sp>
      <p:pic>
        <p:nvPicPr>
          <p:cNvPr id="5" name="Picture 4">
            <a:extLst>
              <a:ext uri="{FF2B5EF4-FFF2-40B4-BE49-F238E27FC236}">
                <a16:creationId xmlns:a16="http://schemas.microsoft.com/office/drawing/2014/main" id="{140E36EC-1A6C-CC95-CE27-DDA2969465B7}"/>
              </a:ext>
            </a:extLst>
          </p:cNvPr>
          <p:cNvPicPr>
            <a:picLocks noChangeAspect="1"/>
          </p:cNvPicPr>
          <p:nvPr/>
        </p:nvPicPr>
        <p:blipFill>
          <a:blip r:embed="rId2"/>
          <a:stretch>
            <a:fillRect/>
          </a:stretch>
        </p:blipFill>
        <p:spPr>
          <a:xfrm>
            <a:off x="10760248" y="6069204"/>
            <a:ext cx="1118437" cy="550257"/>
          </a:xfrm>
          <a:prstGeom prst="rect">
            <a:avLst/>
          </a:prstGeom>
        </p:spPr>
      </p:pic>
    </p:spTree>
    <p:extLst>
      <p:ext uri="{BB962C8B-B14F-4D97-AF65-F5344CB8AC3E}">
        <p14:creationId xmlns:p14="http://schemas.microsoft.com/office/powerpoint/2010/main" val="6646589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1931</TotalTime>
  <Words>776</Words>
  <Application>Microsoft Office PowerPoint</Application>
  <PresentationFormat>Widescreen</PresentationFormat>
  <Paragraphs>57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Courier New</vt:lpstr>
      <vt:lpstr>Wingdings 3</vt:lpstr>
      <vt:lpstr>Ion Boardroom</vt:lpstr>
      <vt:lpstr>Annual Report  2023</vt:lpstr>
      <vt:lpstr>WHAT IS THE LCDC </vt:lpstr>
      <vt:lpstr>What We Do   </vt:lpstr>
      <vt:lpstr>HOW WE ARE STRUCTURED </vt:lpstr>
      <vt:lpstr>STRUCTURE</vt:lpstr>
      <vt:lpstr>LCDC Managed Funding Streams</vt:lpstr>
      <vt:lpstr>SICAP  Social Inclusion Community Activation Programme</vt:lpstr>
      <vt:lpstr>South Dublin County Local Economic and Community Plan 2024 -2030 (LECP) </vt:lpstr>
      <vt:lpstr>Looking Ahead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 2019</dc:title>
  <dc:creator>Brian Hora</dc:creator>
  <cp:lastModifiedBy>Maria Nugent</cp:lastModifiedBy>
  <cp:revision>30</cp:revision>
  <dcterms:created xsi:type="dcterms:W3CDTF">2020-03-05T16:16:37Z</dcterms:created>
  <dcterms:modified xsi:type="dcterms:W3CDTF">2024-07-08T12:09:26Z</dcterms:modified>
</cp:coreProperties>
</file>