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48" r:id="rId3"/>
  </p:sldMasterIdLst>
  <p:sldIdLst>
    <p:sldId id="292" r:id="rId4"/>
    <p:sldId id="294" r:id="rId5"/>
    <p:sldId id="295" r:id="rId6"/>
    <p:sldId id="297" r:id="rId7"/>
    <p:sldId id="300" r:id="rId8"/>
    <p:sldId id="301" r:id="rId9"/>
    <p:sldId id="302" r:id="rId10"/>
    <p:sldId id="303" r:id="rId11"/>
    <p:sldId id="314" r:id="rId12"/>
    <p:sldId id="307" r:id="rId13"/>
    <p:sldId id="313" r:id="rId14"/>
    <p:sldId id="310" r:id="rId15"/>
    <p:sldId id="288" r:id="rId16"/>
    <p:sldId id="289" r:id="rId17"/>
    <p:sldId id="312" r:id="rId18"/>
    <p:sldId id="290" r:id="rId19"/>
    <p:sldId id="257" r:id="rId20"/>
    <p:sldId id="311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3480"/>
    <a:srgbClr val="561E9B"/>
    <a:srgbClr val="5E2D98"/>
    <a:srgbClr val="593481"/>
    <a:srgbClr val="502D77"/>
    <a:srgbClr val="0070C0"/>
    <a:srgbClr val="4A4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3187FD-4EB1-4B7E-8925-30ACDE7A25A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F697DD6-24AA-4ACE-8A37-227568860D84}">
      <dgm:prSet/>
      <dgm:spPr/>
      <dgm:t>
        <a:bodyPr/>
        <a:lstStyle/>
        <a:p>
          <a:pPr algn="l"/>
          <a:r>
            <a:rPr lang="en-GB" dirty="0">
              <a:latin typeface="Aharoni" panose="02010803020104030203" pitchFamily="2" charset="-79"/>
              <a:cs typeface="Aharoni" panose="02010803020104030203" pitchFamily="2" charset="-79"/>
            </a:rPr>
            <a:t>The aim</a:t>
          </a:r>
          <a:endParaRPr lang="en-US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325F4B9-3746-47E1-8028-BEC5216FEFE4}" type="parTrans" cxnId="{125102F5-D4A2-4670-8E4A-B543A8E18BD1}">
      <dgm:prSet/>
      <dgm:spPr/>
      <dgm:t>
        <a:bodyPr/>
        <a:lstStyle/>
        <a:p>
          <a:endParaRPr lang="en-US"/>
        </a:p>
      </dgm:t>
    </dgm:pt>
    <dgm:pt modelId="{C9BD59BB-3C42-46BA-99B7-93E6E78F9BA5}" type="sibTrans" cxnId="{125102F5-D4A2-4670-8E4A-B543A8E18BD1}">
      <dgm:prSet/>
      <dgm:spPr/>
      <dgm:t>
        <a:bodyPr/>
        <a:lstStyle/>
        <a:p>
          <a:endParaRPr lang="en-US"/>
        </a:p>
      </dgm:t>
    </dgm:pt>
    <dgm:pt modelId="{D5C970D7-92B2-4B51-86E9-D2861EB2528F}">
      <dgm:prSet/>
      <dgm:spPr/>
      <dgm:t>
        <a:bodyPr/>
        <a:lstStyle/>
        <a:p>
          <a:r>
            <a:rPr lang="en-GB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rPr>
            <a:t>Guide the activities and work programme</a:t>
          </a:r>
          <a:endParaRPr lang="en-US" dirty="0">
            <a:solidFill>
              <a:schemeClr val="accent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95261E3-D179-48E8-85A5-B23F49F49CEB}" type="parTrans" cxnId="{A947C34D-0210-43FB-8948-CA683709D8F4}">
      <dgm:prSet/>
      <dgm:spPr/>
      <dgm:t>
        <a:bodyPr/>
        <a:lstStyle/>
        <a:p>
          <a:endParaRPr lang="en-US"/>
        </a:p>
      </dgm:t>
    </dgm:pt>
    <dgm:pt modelId="{A2132AEC-D3B4-4FCC-9E2A-5BFE2D677D86}" type="sibTrans" cxnId="{A947C34D-0210-43FB-8948-CA683709D8F4}">
      <dgm:prSet/>
      <dgm:spPr/>
      <dgm:t>
        <a:bodyPr/>
        <a:lstStyle/>
        <a:p>
          <a:endParaRPr lang="en-US"/>
        </a:p>
      </dgm:t>
    </dgm:pt>
    <dgm:pt modelId="{D8D844EF-7916-408E-8942-2D3A687DDBD1}">
      <dgm:prSet/>
      <dgm:spPr/>
      <dgm:t>
        <a:bodyPr/>
        <a:lstStyle/>
        <a:p>
          <a:pPr algn="l"/>
          <a:r>
            <a:rPr lang="en-GB" dirty="0">
              <a:latin typeface="Aharoni" panose="02010803020104030203" pitchFamily="2" charset="-79"/>
              <a:cs typeface="Aharoni" panose="02010803020104030203" pitchFamily="2" charset="-79"/>
            </a:rPr>
            <a:t>The evidence</a:t>
          </a:r>
          <a:endParaRPr lang="en-US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CB97B08-6D80-4185-A883-FB36E55DC4D9}" type="parTrans" cxnId="{B52C5160-206C-4103-93B4-F302DE7144BA}">
      <dgm:prSet/>
      <dgm:spPr/>
      <dgm:t>
        <a:bodyPr/>
        <a:lstStyle/>
        <a:p>
          <a:endParaRPr lang="en-US"/>
        </a:p>
      </dgm:t>
    </dgm:pt>
    <dgm:pt modelId="{5137052E-905B-4D8C-8C7B-EC8558A0EF8C}" type="sibTrans" cxnId="{B52C5160-206C-4103-93B4-F302DE7144BA}">
      <dgm:prSet/>
      <dgm:spPr/>
      <dgm:t>
        <a:bodyPr/>
        <a:lstStyle/>
        <a:p>
          <a:endParaRPr lang="en-US"/>
        </a:p>
      </dgm:t>
    </dgm:pt>
    <dgm:pt modelId="{C2E28966-4B30-4CB7-B442-54955700FB32}">
      <dgm:prSet/>
      <dgm:spPr/>
      <dgm:t>
        <a:bodyPr/>
        <a:lstStyle/>
        <a:p>
          <a:r>
            <a:rPr lang="en-GB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rPr>
            <a:t>Extensive stakeholder engagement, locally, regionally, nationally</a:t>
          </a:r>
          <a:endParaRPr lang="en-US" dirty="0">
            <a:solidFill>
              <a:schemeClr val="accent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585B39E-1FB6-455D-837F-C7F67103628F}" type="parTrans" cxnId="{2236AFD3-0279-4BC0-AEAA-70180DDBDEE9}">
      <dgm:prSet/>
      <dgm:spPr/>
      <dgm:t>
        <a:bodyPr/>
        <a:lstStyle/>
        <a:p>
          <a:endParaRPr lang="en-US"/>
        </a:p>
      </dgm:t>
    </dgm:pt>
    <dgm:pt modelId="{4F9C9EAD-AB12-4388-A88B-52E0A4E52D41}" type="sibTrans" cxnId="{2236AFD3-0279-4BC0-AEAA-70180DDBDEE9}">
      <dgm:prSet/>
      <dgm:spPr/>
      <dgm:t>
        <a:bodyPr/>
        <a:lstStyle/>
        <a:p>
          <a:endParaRPr lang="en-US"/>
        </a:p>
      </dgm:t>
    </dgm:pt>
    <dgm:pt modelId="{96B5F5F3-C986-4B2A-A4DB-56EA2A4FFC29}">
      <dgm:prSet/>
      <dgm:spPr/>
      <dgm:t>
        <a:bodyPr/>
        <a:lstStyle/>
        <a:p>
          <a:pPr algn="l"/>
          <a:r>
            <a:rPr lang="en-GB" dirty="0">
              <a:latin typeface="Aharoni" panose="02010803020104030203" pitchFamily="2" charset="-79"/>
              <a:cs typeface="Aharoni" panose="02010803020104030203" pitchFamily="2" charset="-79"/>
            </a:rPr>
            <a:t>The approach</a:t>
          </a:r>
          <a:endParaRPr lang="en-US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5CE6FB5-5295-49FD-B9D6-A77540998F5B}" type="parTrans" cxnId="{C5CE2D08-99D2-463D-8DA3-FBA3D81EE032}">
      <dgm:prSet/>
      <dgm:spPr/>
      <dgm:t>
        <a:bodyPr/>
        <a:lstStyle/>
        <a:p>
          <a:endParaRPr lang="en-US"/>
        </a:p>
      </dgm:t>
    </dgm:pt>
    <dgm:pt modelId="{9FC315D2-734E-47B1-AD3F-6850C8DB4FCB}" type="sibTrans" cxnId="{C5CE2D08-99D2-463D-8DA3-FBA3D81EE032}">
      <dgm:prSet/>
      <dgm:spPr/>
      <dgm:t>
        <a:bodyPr/>
        <a:lstStyle/>
        <a:p>
          <a:endParaRPr lang="en-US"/>
        </a:p>
      </dgm:t>
    </dgm:pt>
    <dgm:pt modelId="{19926489-2C45-4FB0-ADDF-5F9EEB89CA55}">
      <dgm:prSet/>
      <dgm:spPr/>
      <dgm:t>
        <a:bodyPr/>
        <a:lstStyle/>
        <a:p>
          <a:r>
            <a:rPr lang="en-GB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rPr>
            <a:t>Positions South Dublin County to capitalise on opportunity, become resilient, benefit from yields, identify action areas</a:t>
          </a:r>
          <a:endParaRPr lang="en-US" dirty="0">
            <a:solidFill>
              <a:schemeClr val="accent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FB2FA970-ECE6-463E-91A8-30526C399458}" type="parTrans" cxnId="{900F65BF-93BB-494B-B6D5-3CE4E15E6333}">
      <dgm:prSet/>
      <dgm:spPr/>
      <dgm:t>
        <a:bodyPr/>
        <a:lstStyle/>
        <a:p>
          <a:endParaRPr lang="en-US"/>
        </a:p>
      </dgm:t>
    </dgm:pt>
    <dgm:pt modelId="{102752B8-C118-428B-9BB3-4D1C9A7765E3}" type="sibTrans" cxnId="{900F65BF-93BB-494B-B6D5-3CE4E15E6333}">
      <dgm:prSet/>
      <dgm:spPr/>
      <dgm:t>
        <a:bodyPr/>
        <a:lstStyle/>
        <a:p>
          <a:endParaRPr lang="en-US"/>
        </a:p>
      </dgm:t>
    </dgm:pt>
    <dgm:pt modelId="{3B63D163-C79C-48E6-9C12-028653C74AAB}" type="pres">
      <dgm:prSet presAssocID="{F33187FD-4EB1-4B7E-8925-30ACDE7A25AA}" presName="Name0" presStyleCnt="0">
        <dgm:presLayoutVars>
          <dgm:dir/>
          <dgm:animLvl val="lvl"/>
          <dgm:resizeHandles val="exact"/>
        </dgm:presLayoutVars>
      </dgm:prSet>
      <dgm:spPr/>
    </dgm:pt>
    <dgm:pt modelId="{F0371894-4466-4B63-8E3D-4029D6550E53}" type="pres">
      <dgm:prSet presAssocID="{5F697DD6-24AA-4ACE-8A37-227568860D84}" presName="linNode" presStyleCnt="0"/>
      <dgm:spPr/>
    </dgm:pt>
    <dgm:pt modelId="{632E769B-480B-4A9E-A4A0-F6D95BDF0438}" type="pres">
      <dgm:prSet presAssocID="{5F697DD6-24AA-4ACE-8A37-227568860D8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D0D656F-3F85-456C-B868-1255C710FBF7}" type="pres">
      <dgm:prSet presAssocID="{5F697DD6-24AA-4ACE-8A37-227568860D84}" presName="descendantText" presStyleLbl="alignAccFollowNode1" presStyleIdx="0" presStyleCnt="3">
        <dgm:presLayoutVars>
          <dgm:bulletEnabled val="1"/>
        </dgm:presLayoutVars>
      </dgm:prSet>
      <dgm:spPr/>
    </dgm:pt>
    <dgm:pt modelId="{27C93429-5871-4F70-A81C-AB428A37F1B4}" type="pres">
      <dgm:prSet presAssocID="{C9BD59BB-3C42-46BA-99B7-93E6E78F9BA5}" presName="sp" presStyleCnt="0"/>
      <dgm:spPr/>
    </dgm:pt>
    <dgm:pt modelId="{7639A074-7D3E-4BE8-ACB8-E1172BD0A033}" type="pres">
      <dgm:prSet presAssocID="{D8D844EF-7916-408E-8942-2D3A687DDBD1}" presName="linNode" presStyleCnt="0"/>
      <dgm:spPr/>
    </dgm:pt>
    <dgm:pt modelId="{CEE3BCC5-BF41-46BE-9A4D-0533991DDFE7}" type="pres">
      <dgm:prSet presAssocID="{D8D844EF-7916-408E-8942-2D3A687DDBD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001A27A-4E41-4F85-B740-779373942A4F}" type="pres">
      <dgm:prSet presAssocID="{D8D844EF-7916-408E-8942-2D3A687DDBD1}" presName="descendantText" presStyleLbl="alignAccFollowNode1" presStyleIdx="1" presStyleCnt="3">
        <dgm:presLayoutVars>
          <dgm:bulletEnabled val="1"/>
        </dgm:presLayoutVars>
      </dgm:prSet>
      <dgm:spPr/>
    </dgm:pt>
    <dgm:pt modelId="{D9D885D9-8E07-4489-A4F0-903446738AA4}" type="pres">
      <dgm:prSet presAssocID="{5137052E-905B-4D8C-8C7B-EC8558A0EF8C}" presName="sp" presStyleCnt="0"/>
      <dgm:spPr/>
    </dgm:pt>
    <dgm:pt modelId="{0010FCAD-4469-43E0-99A4-DD3D20C52081}" type="pres">
      <dgm:prSet presAssocID="{96B5F5F3-C986-4B2A-A4DB-56EA2A4FFC29}" presName="linNode" presStyleCnt="0"/>
      <dgm:spPr/>
    </dgm:pt>
    <dgm:pt modelId="{C50D3834-64BB-41EB-91C1-1086053A5DE9}" type="pres">
      <dgm:prSet presAssocID="{96B5F5F3-C986-4B2A-A4DB-56EA2A4FFC2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33EEDF67-F424-49AD-A6C4-AE883AEF5B12}" type="pres">
      <dgm:prSet presAssocID="{96B5F5F3-C986-4B2A-A4DB-56EA2A4FFC2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5CE2D08-99D2-463D-8DA3-FBA3D81EE032}" srcId="{F33187FD-4EB1-4B7E-8925-30ACDE7A25AA}" destId="{96B5F5F3-C986-4B2A-A4DB-56EA2A4FFC29}" srcOrd="2" destOrd="0" parTransId="{B5CE6FB5-5295-49FD-B9D6-A77540998F5B}" sibTransId="{9FC315D2-734E-47B1-AD3F-6850C8DB4FCB}"/>
    <dgm:cxn modelId="{AA47E43C-6FB3-4811-9B39-380B722E3C3D}" type="presOf" srcId="{5F697DD6-24AA-4ACE-8A37-227568860D84}" destId="{632E769B-480B-4A9E-A4A0-F6D95BDF0438}" srcOrd="0" destOrd="0" presId="urn:microsoft.com/office/officeart/2005/8/layout/vList5"/>
    <dgm:cxn modelId="{B52C5160-206C-4103-93B4-F302DE7144BA}" srcId="{F33187FD-4EB1-4B7E-8925-30ACDE7A25AA}" destId="{D8D844EF-7916-408E-8942-2D3A687DDBD1}" srcOrd="1" destOrd="0" parTransId="{6CB97B08-6D80-4185-A883-FB36E55DC4D9}" sibTransId="{5137052E-905B-4D8C-8C7B-EC8558A0EF8C}"/>
    <dgm:cxn modelId="{A947C34D-0210-43FB-8948-CA683709D8F4}" srcId="{5F697DD6-24AA-4ACE-8A37-227568860D84}" destId="{D5C970D7-92B2-4B51-86E9-D2861EB2528F}" srcOrd="0" destOrd="0" parTransId="{895261E3-D179-48E8-85A5-B23F49F49CEB}" sibTransId="{A2132AEC-D3B4-4FCC-9E2A-5BFE2D677D86}"/>
    <dgm:cxn modelId="{41A8F983-87D5-43BE-AD89-C2AAF6686A52}" type="presOf" srcId="{19926489-2C45-4FB0-ADDF-5F9EEB89CA55}" destId="{33EEDF67-F424-49AD-A6C4-AE883AEF5B12}" srcOrd="0" destOrd="0" presId="urn:microsoft.com/office/officeart/2005/8/layout/vList5"/>
    <dgm:cxn modelId="{A882C69F-1BBD-4792-B468-60A2FE0961A6}" type="presOf" srcId="{F33187FD-4EB1-4B7E-8925-30ACDE7A25AA}" destId="{3B63D163-C79C-48E6-9C12-028653C74AAB}" srcOrd="0" destOrd="0" presId="urn:microsoft.com/office/officeart/2005/8/layout/vList5"/>
    <dgm:cxn modelId="{900F65BF-93BB-494B-B6D5-3CE4E15E6333}" srcId="{96B5F5F3-C986-4B2A-A4DB-56EA2A4FFC29}" destId="{19926489-2C45-4FB0-ADDF-5F9EEB89CA55}" srcOrd="0" destOrd="0" parTransId="{FB2FA970-ECE6-463E-91A8-30526C399458}" sibTransId="{102752B8-C118-428B-9BB3-4D1C9A7765E3}"/>
    <dgm:cxn modelId="{20D965C8-E249-4F84-B1CC-9903C5CA1261}" type="presOf" srcId="{D8D844EF-7916-408E-8942-2D3A687DDBD1}" destId="{CEE3BCC5-BF41-46BE-9A4D-0533991DDFE7}" srcOrd="0" destOrd="0" presId="urn:microsoft.com/office/officeart/2005/8/layout/vList5"/>
    <dgm:cxn modelId="{81C8E0CE-9B4F-4E84-9E14-6362979CE1DC}" type="presOf" srcId="{96B5F5F3-C986-4B2A-A4DB-56EA2A4FFC29}" destId="{C50D3834-64BB-41EB-91C1-1086053A5DE9}" srcOrd="0" destOrd="0" presId="urn:microsoft.com/office/officeart/2005/8/layout/vList5"/>
    <dgm:cxn modelId="{CDFAC3D0-6C5D-46ED-B35D-65E0B90E5EFC}" type="presOf" srcId="{C2E28966-4B30-4CB7-B442-54955700FB32}" destId="{4001A27A-4E41-4F85-B740-779373942A4F}" srcOrd="0" destOrd="0" presId="urn:microsoft.com/office/officeart/2005/8/layout/vList5"/>
    <dgm:cxn modelId="{2236AFD3-0279-4BC0-AEAA-70180DDBDEE9}" srcId="{D8D844EF-7916-408E-8942-2D3A687DDBD1}" destId="{C2E28966-4B30-4CB7-B442-54955700FB32}" srcOrd="0" destOrd="0" parTransId="{9585B39E-1FB6-455D-837F-C7F67103628F}" sibTransId="{4F9C9EAD-AB12-4388-A88B-52E0A4E52D41}"/>
    <dgm:cxn modelId="{125102F5-D4A2-4670-8E4A-B543A8E18BD1}" srcId="{F33187FD-4EB1-4B7E-8925-30ACDE7A25AA}" destId="{5F697DD6-24AA-4ACE-8A37-227568860D84}" srcOrd="0" destOrd="0" parTransId="{6325F4B9-3746-47E1-8028-BEC5216FEFE4}" sibTransId="{C9BD59BB-3C42-46BA-99B7-93E6E78F9BA5}"/>
    <dgm:cxn modelId="{4405D2FF-5BB5-4BBD-8A17-28EF7F8555DC}" type="presOf" srcId="{D5C970D7-92B2-4B51-86E9-D2861EB2528F}" destId="{8D0D656F-3F85-456C-B868-1255C710FBF7}" srcOrd="0" destOrd="0" presId="urn:microsoft.com/office/officeart/2005/8/layout/vList5"/>
    <dgm:cxn modelId="{B9337D41-0EFC-4A2A-9EFB-BD363349273D}" type="presParOf" srcId="{3B63D163-C79C-48E6-9C12-028653C74AAB}" destId="{F0371894-4466-4B63-8E3D-4029D6550E53}" srcOrd="0" destOrd="0" presId="urn:microsoft.com/office/officeart/2005/8/layout/vList5"/>
    <dgm:cxn modelId="{6B6CCB74-7306-4190-8320-408B834E6C32}" type="presParOf" srcId="{F0371894-4466-4B63-8E3D-4029D6550E53}" destId="{632E769B-480B-4A9E-A4A0-F6D95BDF0438}" srcOrd="0" destOrd="0" presId="urn:microsoft.com/office/officeart/2005/8/layout/vList5"/>
    <dgm:cxn modelId="{00B4386C-85B9-450A-8039-9E3990D5BFA4}" type="presParOf" srcId="{F0371894-4466-4B63-8E3D-4029D6550E53}" destId="{8D0D656F-3F85-456C-B868-1255C710FBF7}" srcOrd="1" destOrd="0" presId="urn:microsoft.com/office/officeart/2005/8/layout/vList5"/>
    <dgm:cxn modelId="{D08EE3D8-9E7D-4271-AE63-0196C02E55D4}" type="presParOf" srcId="{3B63D163-C79C-48E6-9C12-028653C74AAB}" destId="{27C93429-5871-4F70-A81C-AB428A37F1B4}" srcOrd="1" destOrd="0" presId="urn:microsoft.com/office/officeart/2005/8/layout/vList5"/>
    <dgm:cxn modelId="{A2E98316-210A-493B-BA29-9D0D3F117AD7}" type="presParOf" srcId="{3B63D163-C79C-48E6-9C12-028653C74AAB}" destId="{7639A074-7D3E-4BE8-ACB8-E1172BD0A033}" srcOrd="2" destOrd="0" presId="urn:microsoft.com/office/officeart/2005/8/layout/vList5"/>
    <dgm:cxn modelId="{C308A19E-B446-4BAD-94BA-C3137D4D8424}" type="presParOf" srcId="{7639A074-7D3E-4BE8-ACB8-E1172BD0A033}" destId="{CEE3BCC5-BF41-46BE-9A4D-0533991DDFE7}" srcOrd="0" destOrd="0" presId="urn:microsoft.com/office/officeart/2005/8/layout/vList5"/>
    <dgm:cxn modelId="{EA1188F4-14F5-477C-B0C2-82C3B823F72D}" type="presParOf" srcId="{7639A074-7D3E-4BE8-ACB8-E1172BD0A033}" destId="{4001A27A-4E41-4F85-B740-779373942A4F}" srcOrd="1" destOrd="0" presId="urn:microsoft.com/office/officeart/2005/8/layout/vList5"/>
    <dgm:cxn modelId="{46C300B7-A6BA-488D-B8C1-62ED99D17635}" type="presParOf" srcId="{3B63D163-C79C-48E6-9C12-028653C74AAB}" destId="{D9D885D9-8E07-4489-A4F0-903446738AA4}" srcOrd="3" destOrd="0" presId="urn:microsoft.com/office/officeart/2005/8/layout/vList5"/>
    <dgm:cxn modelId="{661A172F-19BE-40AD-8A8C-862C32CB8A22}" type="presParOf" srcId="{3B63D163-C79C-48E6-9C12-028653C74AAB}" destId="{0010FCAD-4469-43E0-99A4-DD3D20C52081}" srcOrd="4" destOrd="0" presId="urn:microsoft.com/office/officeart/2005/8/layout/vList5"/>
    <dgm:cxn modelId="{CE3696A8-3FDF-41A5-8E0B-B99504051BDC}" type="presParOf" srcId="{0010FCAD-4469-43E0-99A4-DD3D20C52081}" destId="{C50D3834-64BB-41EB-91C1-1086053A5DE9}" srcOrd="0" destOrd="0" presId="urn:microsoft.com/office/officeart/2005/8/layout/vList5"/>
    <dgm:cxn modelId="{34706CE1-C869-4FFC-AE3B-51C8E82C8CF1}" type="presParOf" srcId="{0010FCAD-4469-43E0-99A4-DD3D20C52081}" destId="{33EEDF67-F424-49AD-A6C4-AE883AEF5B1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A28B19-8B8B-43C9-850E-8D7484848B1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0D318E65-C141-45E2-B8AE-7692BD69ED02}">
      <dgm:prSet/>
      <dgm:spPr>
        <a:solidFill>
          <a:srgbClr val="FF0000"/>
        </a:solidFill>
      </dgm:spPr>
      <dgm:t>
        <a:bodyPr/>
        <a:lstStyle/>
        <a:p>
          <a:r>
            <a:rPr lang="en-GB" dirty="0"/>
            <a:t>Events In May</a:t>
          </a:r>
          <a:endParaRPr lang="en-IE" dirty="0"/>
        </a:p>
      </dgm:t>
    </dgm:pt>
    <dgm:pt modelId="{2FDE3CE0-C118-45F3-8DA0-D4A4E476B84E}" type="parTrans" cxnId="{1C96711A-946A-4692-87A1-022BFF0E7E8A}">
      <dgm:prSet/>
      <dgm:spPr/>
      <dgm:t>
        <a:bodyPr/>
        <a:lstStyle/>
        <a:p>
          <a:endParaRPr lang="en-IE"/>
        </a:p>
      </dgm:t>
    </dgm:pt>
    <dgm:pt modelId="{CA99358A-B6A8-4AA9-9E1E-37640A7A41CD}" type="sibTrans" cxnId="{1C96711A-946A-4692-87A1-022BFF0E7E8A}">
      <dgm:prSet/>
      <dgm:spPr/>
      <dgm:t>
        <a:bodyPr/>
        <a:lstStyle/>
        <a:p>
          <a:endParaRPr lang="en-IE"/>
        </a:p>
      </dgm:t>
    </dgm:pt>
    <dgm:pt modelId="{8ABB507D-3932-47C3-AEA5-A2F1F5D095A1}" type="pres">
      <dgm:prSet presAssocID="{46A28B19-8B8B-43C9-850E-8D7484848B18}" presName="Name0" presStyleCnt="0">
        <dgm:presLayoutVars>
          <dgm:dir/>
          <dgm:animLvl val="lvl"/>
          <dgm:resizeHandles val="exact"/>
        </dgm:presLayoutVars>
      </dgm:prSet>
      <dgm:spPr/>
    </dgm:pt>
    <dgm:pt modelId="{ECD8E24A-C452-42B1-B722-06AA498F5CC8}" type="pres">
      <dgm:prSet presAssocID="{0D318E65-C141-45E2-B8AE-7692BD69ED02}" presName="linNode" presStyleCnt="0"/>
      <dgm:spPr/>
    </dgm:pt>
    <dgm:pt modelId="{B35BC8B5-7329-4786-9173-2E6A10E9110C}" type="pres">
      <dgm:prSet presAssocID="{0D318E65-C141-45E2-B8AE-7692BD69ED02}" presName="parentText" presStyleLbl="node1" presStyleIdx="0" presStyleCnt="1" custScaleX="202692" custLinFactNeighborX="-24436" custLinFactNeighborY="-60947">
        <dgm:presLayoutVars>
          <dgm:chMax val="1"/>
          <dgm:bulletEnabled val="1"/>
        </dgm:presLayoutVars>
      </dgm:prSet>
      <dgm:spPr/>
    </dgm:pt>
  </dgm:ptLst>
  <dgm:cxnLst>
    <dgm:cxn modelId="{1C96711A-946A-4692-87A1-022BFF0E7E8A}" srcId="{46A28B19-8B8B-43C9-850E-8D7484848B18}" destId="{0D318E65-C141-45E2-B8AE-7692BD69ED02}" srcOrd="0" destOrd="0" parTransId="{2FDE3CE0-C118-45F3-8DA0-D4A4E476B84E}" sibTransId="{CA99358A-B6A8-4AA9-9E1E-37640A7A41CD}"/>
    <dgm:cxn modelId="{BE9CAF61-AD8A-4555-B201-381BD0C1BABF}" type="presOf" srcId="{46A28B19-8B8B-43C9-850E-8D7484848B18}" destId="{8ABB507D-3932-47C3-AEA5-A2F1F5D095A1}" srcOrd="0" destOrd="0" presId="urn:microsoft.com/office/officeart/2005/8/layout/vList5"/>
    <dgm:cxn modelId="{1E8152D3-D8B4-4F20-BD2D-4D619AF4153F}" type="presOf" srcId="{0D318E65-C141-45E2-B8AE-7692BD69ED02}" destId="{B35BC8B5-7329-4786-9173-2E6A10E9110C}" srcOrd="0" destOrd="0" presId="urn:microsoft.com/office/officeart/2005/8/layout/vList5"/>
    <dgm:cxn modelId="{9544B554-F856-460D-B733-CE7B7CE99CF2}" type="presParOf" srcId="{8ABB507D-3932-47C3-AEA5-A2F1F5D095A1}" destId="{ECD8E24A-C452-42B1-B722-06AA498F5CC8}" srcOrd="0" destOrd="0" presId="urn:microsoft.com/office/officeart/2005/8/layout/vList5"/>
    <dgm:cxn modelId="{0D271090-8275-46D4-87C2-A245B93D416A}" type="presParOf" srcId="{ECD8E24A-C452-42B1-B722-06AA498F5CC8}" destId="{B35BC8B5-7329-4786-9173-2E6A10E9110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502A7EE-62FB-4478-BD85-62E08606776A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IE"/>
        </a:p>
      </dgm:t>
    </dgm:pt>
    <dgm:pt modelId="{68DAA431-D906-4A09-9D0D-79A4C373F3B8}">
      <dgm:prSet/>
      <dgm:spPr>
        <a:solidFill>
          <a:schemeClr val="accent6"/>
        </a:solidFill>
      </dgm:spPr>
      <dgm:t>
        <a:bodyPr/>
        <a:lstStyle/>
        <a:p>
          <a:r>
            <a:rPr lang="en-GB" dirty="0"/>
            <a:t>Clondalkin RTVC</a:t>
          </a:r>
          <a:endParaRPr lang="en-IE" dirty="0"/>
        </a:p>
      </dgm:t>
    </dgm:pt>
    <dgm:pt modelId="{11A5FEB1-9E67-4DA0-A2B9-2F03A01E5B96}" type="parTrans" cxnId="{F73B6F9E-B900-4F00-B820-8D65DCA713FD}">
      <dgm:prSet/>
      <dgm:spPr/>
      <dgm:t>
        <a:bodyPr/>
        <a:lstStyle/>
        <a:p>
          <a:endParaRPr lang="en-IE"/>
        </a:p>
      </dgm:t>
    </dgm:pt>
    <dgm:pt modelId="{2E232977-4232-4A65-BF62-52DDC5EE971C}" type="sibTrans" cxnId="{F73B6F9E-B900-4F00-B820-8D65DCA713FD}">
      <dgm:prSet/>
      <dgm:spPr/>
      <dgm:t>
        <a:bodyPr/>
        <a:lstStyle/>
        <a:p>
          <a:endParaRPr lang="en-IE"/>
        </a:p>
      </dgm:t>
    </dgm:pt>
    <dgm:pt modelId="{29EA75DE-49A3-4EC8-9A62-9E5AAA52CE2B}" type="pres">
      <dgm:prSet presAssocID="{F502A7EE-62FB-4478-BD85-62E08606776A}" presName="linear" presStyleCnt="0">
        <dgm:presLayoutVars>
          <dgm:animLvl val="lvl"/>
          <dgm:resizeHandles val="exact"/>
        </dgm:presLayoutVars>
      </dgm:prSet>
      <dgm:spPr/>
    </dgm:pt>
    <dgm:pt modelId="{9FF4FFD6-9A2B-4758-A426-D65682656775}" type="pres">
      <dgm:prSet presAssocID="{68DAA431-D906-4A09-9D0D-79A4C373F3B8}" presName="parentText" presStyleLbl="node1" presStyleIdx="0" presStyleCnt="1" custLinFactNeighborY="-3705">
        <dgm:presLayoutVars>
          <dgm:chMax val="0"/>
          <dgm:bulletEnabled val="1"/>
        </dgm:presLayoutVars>
      </dgm:prSet>
      <dgm:spPr/>
    </dgm:pt>
  </dgm:ptLst>
  <dgm:cxnLst>
    <dgm:cxn modelId="{4724E733-3B7D-4380-BAF5-3A19B2C67EE2}" type="presOf" srcId="{68DAA431-D906-4A09-9D0D-79A4C373F3B8}" destId="{9FF4FFD6-9A2B-4758-A426-D65682656775}" srcOrd="0" destOrd="0" presId="urn:microsoft.com/office/officeart/2005/8/layout/vList2"/>
    <dgm:cxn modelId="{F73B6F9E-B900-4F00-B820-8D65DCA713FD}" srcId="{F502A7EE-62FB-4478-BD85-62E08606776A}" destId="{68DAA431-D906-4A09-9D0D-79A4C373F3B8}" srcOrd="0" destOrd="0" parTransId="{11A5FEB1-9E67-4DA0-A2B9-2F03A01E5B96}" sibTransId="{2E232977-4232-4A65-BF62-52DDC5EE971C}"/>
    <dgm:cxn modelId="{B01074D4-B27D-4942-A771-C0434ED48B3C}" type="presOf" srcId="{F502A7EE-62FB-4478-BD85-62E08606776A}" destId="{29EA75DE-49A3-4EC8-9A62-9E5AAA52CE2B}" srcOrd="0" destOrd="0" presId="urn:microsoft.com/office/officeart/2005/8/layout/vList2"/>
    <dgm:cxn modelId="{866D7579-6775-4F07-9B83-E42AECA34A8F}" type="presParOf" srcId="{29EA75DE-49A3-4EC8-9A62-9E5AAA52CE2B}" destId="{9FF4FFD6-9A2B-4758-A426-D65682656775}" srcOrd="0" destOrd="0" presId="urn:microsoft.com/office/officeart/2005/8/layout/vList2"/>
  </dgm:cxnLst>
  <dgm:bg>
    <a:solidFill>
      <a:schemeClr val="accent6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18C6E9D-AA0E-4733-80FB-58535B1DF3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F93ADF74-20A6-455A-B987-1003EC2F27D2}">
      <dgm:prSet/>
      <dgm:spPr>
        <a:solidFill>
          <a:schemeClr val="accent6"/>
        </a:solidFill>
      </dgm:spPr>
      <dgm:t>
        <a:bodyPr/>
        <a:lstStyle/>
        <a:p>
          <a:r>
            <a:rPr lang="en-GB" dirty="0"/>
            <a:t>Footfall Counters</a:t>
          </a:r>
          <a:endParaRPr lang="en-IE" dirty="0"/>
        </a:p>
      </dgm:t>
    </dgm:pt>
    <dgm:pt modelId="{AECC908C-30DF-4FA9-B930-C47254D05791}" type="parTrans" cxnId="{5376AFD4-5CF7-4FC7-B0C9-506BCCE46B55}">
      <dgm:prSet/>
      <dgm:spPr/>
      <dgm:t>
        <a:bodyPr/>
        <a:lstStyle/>
        <a:p>
          <a:endParaRPr lang="en-IE"/>
        </a:p>
      </dgm:t>
    </dgm:pt>
    <dgm:pt modelId="{BEC1D003-6612-4E12-BC9C-35667C29949C}" type="sibTrans" cxnId="{5376AFD4-5CF7-4FC7-B0C9-506BCCE46B55}">
      <dgm:prSet/>
      <dgm:spPr/>
      <dgm:t>
        <a:bodyPr/>
        <a:lstStyle/>
        <a:p>
          <a:endParaRPr lang="en-IE"/>
        </a:p>
      </dgm:t>
    </dgm:pt>
    <dgm:pt modelId="{E8B3C41C-30F2-44C7-9D0E-DAD1C711AFA5}" type="pres">
      <dgm:prSet presAssocID="{A18C6E9D-AA0E-4733-80FB-58535B1DF305}" presName="linear" presStyleCnt="0">
        <dgm:presLayoutVars>
          <dgm:animLvl val="lvl"/>
          <dgm:resizeHandles val="exact"/>
        </dgm:presLayoutVars>
      </dgm:prSet>
      <dgm:spPr/>
    </dgm:pt>
    <dgm:pt modelId="{2DCDB58A-BD65-41B0-9F5D-3F89A51D22A2}" type="pres">
      <dgm:prSet presAssocID="{F93ADF74-20A6-455A-B987-1003EC2F27D2}" presName="parentText" presStyleLbl="node1" presStyleIdx="0" presStyleCnt="1" custLinFactNeighborX="-32836" custLinFactNeighborY="85">
        <dgm:presLayoutVars>
          <dgm:chMax val="0"/>
          <dgm:bulletEnabled val="1"/>
        </dgm:presLayoutVars>
      </dgm:prSet>
      <dgm:spPr/>
    </dgm:pt>
  </dgm:ptLst>
  <dgm:cxnLst>
    <dgm:cxn modelId="{FA86AF3D-3A8E-4EF4-9B9A-63DB8D8073F7}" type="presOf" srcId="{F93ADF74-20A6-455A-B987-1003EC2F27D2}" destId="{2DCDB58A-BD65-41B0-9F5D-3F89A51D22A2}" srcOrd="0" destOrd="0" presId="urn:microsoft.com/office/officeart/2005/8/layout/vList2"/>
    <dgm:cxn modelId="{5376AFD4-5CF7-4FC7-B0C9-506BCCE46B55}" srcId="{A18C6E9D-AA0E-4733-80FB-58535B1DF305}" destId="{F93ADF74-20A6-455A-B987-1003EC2F27D2}" srcOrd="0" destOrd="0" parTransId="{AECC908C-30DF-4FA9-B930-C47254D05791}" sibTransId="{BEC1D003-6612-4E12-BC9C-35667C29949C}"/>
    <dgm:cxn modelId="{BB25D3E4-D01B-4BF4-AE89-791341328DF7}" type="presOf" srcId="{A18C6E9D-AA0E-4733-80FB-58535B1DF305}" destId="{E8B3C41C-30F2-44C7-9D0E-DAD1C711AFA5}" srcOrd="0" destOrd="0" presId="urn:microsoft.com/office/officeart/2005/8/layout/vList2"/>
    <dgm:cxn modelId="{D35D1B74-78FE-4A29-BA17-6FFA1053ABF9}" type="presParOf" srcId="{E8B3C41C-30F2-44C7-9D0E-DAD1C711AFA5}" destId="{2DCDB58A-BD65-41B0-9F5D-3F89A51D22A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716C311-687F-427B-806A-CE32C1B12F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2B9B882C-B3A3-402F-BC03-912F256EACE5}">
      <dgm:prSet/>
      <dgm:spPr>
        <a:solidFill>
          <a:schemeClr val="accent6"/>
        </a:solidFill>
      </dgm:spPr>
      <dgm:t>
        <a:bodyPr/>
        <a:lstStyle/>
        <a:p>
          <a:r>
            <a:rPr lang="en-GB"/>
            <a:t>Events </a:t>
          </a:r>
          <a:endParaRPr lang="en-IE"/>
        </a:p>
      </dgm:t>
    </dgm:pt>
    <dgm:pt modelId="{9AC0DE4E-F975-4A04-9F37-9FFEF5610088}" type="parTrans" cxnId="{DBD27E40-A6E7-4FDD-AEC4-E41DC31937A9}">
      <dgm:prSet/>
      <dgm:spPr/>
      <dgm:t>
        <a:bodyPr/>
        <a:lstStyle/>
        <a:p>
          <a:endParaRPr lang="en-IE"/>
        </a:p>
      </dgm:t>
    </dgm:pt>
    <dgm:pt modelId="{27F5CB5C-1190-4C14-A5F8-91A044B9DE5C}" type="sibTrans" cxnId="{DBD27E40-A6E7-4FDD-AEC4-E41DC31937A9}">
      <dgm:prSet/>
      <dgm:spPr/>
      <dgm:t>
        <a:bodyPr/>
        <a:lstStyle/>
        <a:p>
          <a:endParaRPr lang="en-IE"/>
        </a:p>
      </dgm:t>
    </dgm:pt>
    <dgm:pt modelId="{804E5BBF-501C-4446-8811-D4F6C12E5D0E}" type="pres">
      <dgm:prSet presAssocID="{E716C311-687F-427B-806A-CE32C1B12F54}" presName="linear" presStyleCnt="0">
        <dgm:presLayoutVars>
          <dgm:animLvl val="lvl"/>
          <dgm:resizeHandles val="exact"/>
        </dgm:presLayoutVars>
      </dgm:prSet>
      <dgm:spPr/>
    </dgm:pt>
    <dgm:pt modelId="{3FB0AE33-9AEB-4C3D-94AB-667D171381D4}" type="pres">
      <dgm:prSet presAssocID="{2B9B882C-B3A3-402F-BC03-912F256EACE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BD27E40-A6E7-4FDD-AEC4-E41DC31937A9}" srcId="{E716C311-687F-427B-806A-CE32C1B12F54}" destId="{2B9B882C-B3A3-402F-BC03-912F256EACE5}" srcOrd="0" destOrd="0" parTransId="{9AC0DE4E-F975-4A04-9F37-9FFEF5610088}" sibTransId="{27F5CB5C-1190-4C14-A5F8-91A044B9DE5C}"/>
    <dgm:cxn modelId="{A9715989-F7C5-4B56-BFC2-6FF471D75F79}" type="presOf" srcId="{E716C311-687F-427B-806A-CE32C1B12F54}" destId="{804E5BBF-501C-4446-8811-D4F6C12E5D0E}" srcOrd="0" destOrd="0" presId="urn:microsoft.com/office/officeart/2005/8/layout/vList2"/>
    <dgm:cxn modelId="{B0B946AC-8378-4F83-911D-13C83854EC7B}" type="presOf" srcId="{2B9B882C-B3A3-402F-BC03-912F256EACE5}" destId="{3FB0AE33-9AEB-4C3D-94AB-667D171381D4}" srcOrd="0" destOrd="0" presId="urn:microsoft.com/office/officeart/2005/8/layout/vList2"/>
    <dgm:cxn modelId="{CB232657-9AC9-4004-B5D8-4BA2ED0BFE5D}" type="presParOf" srcId="{804E5BBF-501C-4446-8811-D4F6C12E5D0E}" destId="{3FB0AE33-9AEB-4C3D-94AB-667D171381D4}" srcOrd="0" destOrd="0" presId="urn:microsoft.com/office/officeart/2005/8/layout/vList2"/>
  </dgm:cxnLst>
  <dgm:bg>
    <a:solidFill>
      <a:schemeClr val="accent6"/>
    </a:solidFill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BAFFEC8-F604-4B4C-A4C9-A2F48461133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C5299B1C-F322-4633-BF0D-F42D2AECF167}">
      <dgm:prSet/>
      <dgm:spPr>
        <a:solidFill>
          <a:schemeClr val="accent6"/>
        </a:solidFill>
      </dgm:spPr>
      <dgm:t>
        <a:bodyPr/>
        <a:lstStyle/>
        <a:p>
          <a:r>
            <a:rPr lang="en-GB" dirty="0"/>
            <a:t>RTVC Design &amp; Craft Shop</a:t>
          </a:r>
          <a:endParaRPr lang="en-IE" dirty="0"/>
        </a:p>
      </dgm:t>
    </dgm:pt>
    <dgm:pt modelId="{28DC8AB8-AC40-41C6-88A6-6214E34A0D18}" type="parTrans" cxnId="{875FF375-4867-46E1-B499-E854286054FA}">
      <dgm:prSet/>
      <dgm:spPr/>
      <dgm:t>
        <a:bodyPr/>
        <a:lstStyle/>
        <a:p>
          <a:endParaRPr lang="en-IE"/>
        </a:p>
      </dgm:t>
    </dgm:pt>
    <dgm:pt modelId="{F87785CD-95C5-4A95-A66F-B0F086246569}" type="sibTrans" cxnId="{875FF375-4867-46E1-B499-E854286054FA}">
      <dgm:prSet/>
      <dgm:spPr/>
      <dgm:t>
        <a:bodyPr/>
        <a:lstStyle/>
        <a:p>
          <a:endParaRPr lang="en-IE"/>
        </a:p>
      </dgm:t>
    </dgm:pt>
    <dgm:pt modelId="{51AECEEF-C76D-4778-8702-E1158B13F597}" type="pres">
      <dgm:prSet presAssocID="{9BAFFEC8-F604-4B4C-A4C9-A2F484611335}" presName="linear" presStyleCnt="0">
        <dgm:presLayoutVars>
          <dgm:animLvl val="lvl"/>
          <dgm:resizeHandles val="exact"/>
        </dgm:presLayoutVars>
      </dgm:prSet>
      <dgm:spPr/>
    </dgm:pt>
    <dgm:pt modelId="{A5072133-ECD5-42A6-A39A-DB4836931414}" type="pres">
      <dgm:prSet presAssocID="{C5299B1C-F322-4633-BF0D-F42D2AECF167}" presName="parentText" presStyleLbl="node1" presStyleIdx="0" presStyleCnt="1" custLinFactNeighborX="-1020" custLinFactNeighborY="-38254">
        <dgm:presLayoutVars>
          <dgm:chMax val="0"/>
          <dgm:bulletEnabled val="1"/>
        </dgm:presLayoutVars>
      </dgm:prSet>
      <dgm:spPr/>
    </dgm:pt>
  </dgm:ptLst>
  <dgm:cxnLst>
    <dgm:cxn modelId="{875FF375-4867-46E1-B499-E854286054FA}" srcId="{9BAFFEC8-F604-4B4C-A4C9-A2F484611335}" destId="{C5299B1C-F322-4633-BF0D-F42D2AECF167}" srcOrd="0" destOrd="0" parTransId="{28DC8AB8-AC40-41C6-88A6-6214E34A0D18}" sibTransId="{F87785CD-95C5-4A95-A66F-B0F086246569}"/>
    <dgm:cxn modelId="{F9F2AA9C-A15C-4830-AE7A-433FC8043551}" type="presOf" srcId="{C5299B1C-F322-4633-BF0D-F42D2AECF167}" destId="{A5072133-ECD5-42A6-A39A-DB4836931414}" srcOrd="0" destOrd="0" presId="urn:microsoft.com/office/officeart/2005/8/layout/vList2"/>
    <dgm:cxn modelId="{CA53A1E9-1CB0-4F9C-B6D3-78A9B9749E99}" type="presOf" srcId="{9BAFFEC8-F604-4B4C-A4C9-A2F484611335}" destId="{51AECEEF-C76D-4778-8702-E1158B13F597}" srcOrd="0" destOrd="0" presId="urn:microsoft.com/office/officeart/2005/8/layout/vList2"/>
    <dgm:cxn modelId="{BDE7D179-004B-4D9C-B78D-F9F459AAB02D}" type="presParOf" srcId="{51AECEEF-C76D-4778-8702-E1158B13F597}" destId="{A5072133-ECD5-42A6-A39A-DB48369314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631676-7D3C-41E0-BF8E-274DFFF90DA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AEF908-F42D-4E01-8019-7CC9C9E6F2E2}">
      <dgm:prSet/>
      <dgm:spPr>
        <a:solidFill>
          <a:srgbClr val="502D77"/>
        </a:solidFill>
      </dgm:spPr>
      <dgm:t>
        <a:bodyPr/>
        <a:lstStyle/>
        <a:p>
          <a:r>
            <a:rPr lang="en-IE" dirty="0"/>
            <a:t>Recruitment of:</a:t>
          </a:r>
          <a:endParaRPr lang="en-US" dirty="0"/>
        </a:p>
      </dgm:t>
    </dgm:pt>
    <dgm:pt modelId="{7B7B5F31-766C-49DA-BA80-007A575F07E3}" type="parTrans" cxnId="{AC57FC92-2E70-455B-B15B-53A3C70DBA09}">
      <dgm:prSet/>
      <dgm:spPr/>
      <dgm:t>
        <a:bodyPr/>
        <a:lstStyle/>
        <a:p>
          <a:endParaRPr lang="en-US"/>
        </a:p>
      </dgm:t>
    </dgm:pt>
    <dgm:pt modelId="{D15CC2E3-9D8F-4DEB-A633-67ECAEDAF630}" type="sibTrans" cxnId="{AC57FC92-2E70-455B-B15B-53A3C70DBA09}">
      <dgm:prSet/>
      <dgm:spPr/>
      <dgm:t>
        <a:bodyPr/>
        <a:lstStyle/>
        <a:p>
          <a:endParaRPr lang="en-US"/>
        </a:p>
      </dgm:t>
    </dgm:pt>
    <dgm:pt modelId="{1F952F6E-1942-4675-ADFA-6F878BFF3FC8}">
      <dgm:prSet/>
      <dgm:spPr>
        <a:solidFill>
          <a:srgbClr val="502D77"/>
        </a:solidFill>
      </dgm:spPr>
      <dgm:t>
        <a:bodyPr/>
        <a:lstStyle/>
        <a:p>
          <a:r>
            <a:rPr lang="en-IE"/>
            <a:t>Howley Hayes Cooney to lead the site design.</a:t>
          </a:r>
          <a:endParaRPr lang="en-US"/>
        </a:p>
      </dgm:t>
    </dgm:pt>
    <dgm:pt modelId="{CCC262FC-1152-4FAC-8CE6-CDD2346A5EE7}" type="parTrans" cxnId="{619582D1-EACB-4140-8E22-31BFEE06A72A}">
      <dgm:prSet/>
      <dgm:spPr/>
      <dgm:t>
        <a:bodyPr/>
        <a:lstStyle/>
        <a:p>
          <a:endParaRPr lang="en-US"/>
        </a:p>
      </dgm:t>
    </dgm:pt>
    <dgm:pt modelId="{50AB9ABA-BF93-421A-99BF-6BD10ADB6CAE}" type="sibTrans" cxnId="{619582D1-EACB-4140-8E22-31BFEE06A72A}">
      <dgm:prSet/>
      <dgm:spPr/>
      <dgm:t>
        <a:bodyPr/>
        <a:lstStyle/>
        <a:p>
          <a:endParaRPr lang="en-US"/>
        </a:p>
      </dgm:t>
    </dgm:pt>
    <dgm:pt modelId="{31A5938F-3006-4A8E-9C81-5D0F7D932B08}">
      <dgm:prSet/>
      <dgm:spPr>
        <a:solidFill>
          <a:srgbClr val="502D77"/>
        </a:solidFill>
      </dgm:spPr>
      <dgm:t>
        <a:bodyPr/>
        <a:lstStyle/>
        <a:p>
          <a:r>
            <a:rPr lang="en-IE" dirty="0"/>
            <a:t>McHugh Group to act as the business partner for the development of any mixed-use, lifestyle and hospitality offerings.</a:t>
          </a:r>
          <a:endParaRPr lang="en-US" dirty="0"/>
        </a:p>
      </dgm:t>
    </dgm:pt>
    <dgm:pt modelId="{34DEEE64-7B2E-4562-B539-0DBF9B389228}" type="parTrans" cxnId="{9CDE48B9-142E-4591-964C-D1CBB8436EC0}">
      <dgm:prSet/>
      <dgm:spPr/>
      <dgm:t>
        <a:bodyPr/>
        <a:lstStyle/>
        <a:p>
          <a:endParaRPr lang="en-US"/>
        </a:p>
      </dgm:t>
    </dgm:pt>
    <dgm:pt modelId="{A372DDA4-B91F-4AF6-837A-062EB14F273D}" type="sibTrans" cxnId="{9CDE48B9-142E-4591-964C-D1CBB8436EC0}">
      <dgm:prSet/>
      <dgm:spPr/>
      <dgm:t>
        <a:bodyPr/>
        <a:lstStyle/>
        <a:p>
          <a:endParaRPr lang="en-US"/>
        </a:p>
      </dgm:t>
    </dgm:pt>
    <dgm:pt modelId="{2CDBF295-52CC-4718-9242-CE15DEFC0B9E}">
      <dgm:prSet/>
      <dgm:spPr>
        <a:solidFill>
          <a:srgbClr val="502D77"/>
        </a:solidFill>
      </dgm:spPr>
      <dgm:t>
        <a:bodyPr/>
        <a:lstStyle/>
        <a:p>
          <a:r>
            <a:rPr lang="en-IE"/>
            <a:t>Lorne Consultancy to manage a non-statutory public engagement process to underpin the master plan.</a:t>
          </a:r>
          <a:endParaRPr lang="en-US"/>
        </a:p>
      </dgm:t>
    </dgm:pt>
    <dgm:pt modelId="{0A93D114-9C77-496D-9F7F-B697DB205D11}" type="parTrans" cxnId="{8ADEF3B2-77F6-464C-BF95-18E13CA748A6}">
      <dgm:prSet/>
      <dgm:spPr/>
      <dgm:t>
        <a:bodyPr/>
        <a:lstStyle/>
        <a:p>
          <a:endParaRPr lang="en-US"/>
        </a:p>
      </dgm:t>
    </dgm:pt>
    <dgm:pt modelId="{B798FA97-8D37-474B-96CB-96407600A0C3}" type="sibTrans" cxnId="{8ADEF3B2-77F6-464C-BF95-18E13CA748A6}">
      <dgm:prSet/>
      <dgm:spPr/>
      <dgm:t>
        <a:bodyPr/>
        <a:lstStyle/>
        <a:p>
          <a:endParaRPr lang="en-US"/>
        </a:p>
      </dgm:t>
    </dgm:pt>
    <dgm:pt modelId="{98BD49C7-7DCC-4CBF-9924-8FBAFCF854C8}" type="pres">
      <dgm:prSet presAssocID="{E4631676-7D3C-41E0-BF8E-274DFFF90DAB}" presName="diagram" presStyleCnt="0">
        <dgm:presLayoutVars>
          <dgm:dir/>
          <dgm:resizeHandles val="exact"/>
        </dgm:presLayoutVars>
      </dgm:prSet>
      <dgm:spPr/>
    </dgm:pt>
    <dgm:pt modelId="{7B3BD05E-ED10-4E67-A293-CAD9770611BA}" type="pres">
      <dgm:prSet presAssocID="{19AEF908-F42D-4E01-8019-7CC9C9E6F2E2}" presName="node" presStyleLbl="node1" presStyleIdx="0" presStyleCnt="1">
        <dgm:presLayoutVars>
          <dgm:bulletEnabled val="1"/>
        </dgm:presLayoutVars>
      </dgm:prSet>
      <dgm:spPr/>
    </dgm:pt>
  </dgm:ptLst>
  <dgm:cxnLst>
    <dgm:cxn modelId="{D8D5940D-BF70-4F8C-B9FA-3AF9E30C2F80}" type="presOf" srcId="{31A5938F-3006-4A8E-9C81-5D0F7D932B08}" destId="{7B3BD05E-ED10-4E67-A293-CAD9770611BA}" srcOrd="0" destOrd="2" presId="urn:microsoft.com/office/officeart/2005/8/layout/process5"/>
    <dgm:cxn modelId="{AC57FC92-2E70-455B-B15B-53A3C70DBA09}" srcId="{E4631676-7D3C-41E0-BF8E-274DFFF90DAB}" destId="{19AEF908-F42D-4E01-8019-7CC9C9E6F2E2}" srcOrd="0" destOrd="0" parTransId="{7B7B5F31-766C-49DA-BA80-007A575F07E3}" sibTransId="{D15CC2E3-9D8F-4DEB-A633-67ECAEDAF630}"/>
    <dgm:cxn modelId="{427790A9-C110-4392-B988-231171A65EFE}" type="presOf" srcId="{19AEF908-F42D-4E01-8019-7CC9C9E6F2E2}" destId="{7B3BD05E-ED10-4E67-A293-CAD9770611BA}" srcOrd="0" destOrd="0" presId="urn:microsoft.com/office/officeart/2005/8/layout/process5"/>
    <dgm:cxn modelId="{8ADEF3B2-77F6-464C-BF95-18E13CA748A6}" srcId="{19AEF908-F42D-4E01-8019-7CC9C9E6F2E2}" destId="{2CDBF295-52CC-4718-9242-CE15DEFC0B9E}" srcOrd="2" destOrd="0" parTransId="{0A93D114-9C77-496D-9F7F-B697DB205D11}" sibTransId="{B798FA97-8D37-474B-96CB-96407600A0C3}"/>
    <dgm:cxn modelId="{9CDE48B9-142E-4591-964C-D1CBB8436EC0}" srcId="{19AEF908-F42D-4E01-8019-7CC9C9E6F2E2}" destId="{31A5938F-3006-4A8E-9C81-5D0F7D932B08}" srcOrd="1" destOrd="0" parTransId="{34DEEE64-7B2E-4562-B539-0DBF9B389228}" sibTransId="{A372DDA4-B91F-4AF6-837A-062EB14F273D}"/>
    <dgm:cxn modelId="{29D4C8CF-ADA5-46D1-A8C0-6181C3CA6C44}" type="presOf" srcId="{1F952F6E-1942-4675-ADFA-6F878BFF3FC8}" destId="{7B3BD05E-ED10-4E67-A293-CAD9770611BA}" srcOrd="0" destOrd="1" presId="urn:microsoft.com/office/officeart/2005/8/layout/process5"/>
    <dgm:cxn modelId="{619582D1-EACB-4140-8E22-31BFEE06A72A}" srcId="{19AEF908-F42D-4E01-8019-7CC9C9E6F2E2}" destId="{1F952F6E-1942-4675-ADFA-6F878BFF3FC8}" srcOrd="0" destOrd="0" parTransId="{CCC262FC-1152-4FAC-8CE6-CDD2346A5EE7}" sibTransId="{50AB9ABA-BF93-421A-99BF-6BD10ADB6CAE}"/>
    <dgm:cxn modelId="{DFA4EED6-8785-41B1-B387-F29F94C70382}" type="presOf" srcId="{E4631676-7D3C-41E0-BF8E-274DFFF90DAB}" destId="{98BD49C7-7DCC-4CBF-9924-8FBAFCF854C8}" srcOrd="0" destOrd="0" presId="urn:microsoft.com/office/officeart/2005/8/layout/process5"/>
    <dgm:cxn modelId="{24664EE5-4E55-450F-8EB0-719DB7C2DB66}" type="presOf" srcId="{2CDBF295-52CC-4718-9242-CE15DEFC0B9E}" destId="{7B3BD05E-ED10-4E67-A293-CAD9770611BA}" srcOrd="0" destOrd="3" presId="urn:microsoft.com/office/officeart/2005/8/layout/process5"/>
    <dgm:cxn modelId="{C95AC139-1854-4F5E-8DBC-62E65A5D5A6A}" type="presParOf" srcId="{98BD49C7-7DCC-4CBF-9924-8FBAFCF854C8}" destId="{7B3BD05E-ED10-4E67-A293-CAD9770611BA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631676-7D3C-41E0-BF8E-274DFFF90DA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AEF908-F42D-4E01-8019-7CC9C9E6F2E2}">
      <dgm:prSet/>
      <dgm:spPr>
        <a:solidFill>
          <a:srgbClr val="502D77"/>
        </a:solidFill>
      </dgm:spPr>
      <dgm:t>
        <a:bodyPr/>
        <a:lstStyle/>
        <a:p>
          <a:r>
            <a:rPr lang="en-IE" dirty="0"/>
            <a:t>The non-statutory, public engagement process comprises three phases:</a:t>
          </a:r>
          <a:endParaRPr lang="en-US" dirty="0"/>
        </a:p>
      </dgm:t>
    </dgm:pt>
    <dgm:pt modelId="{7B7B5F31-766C-49DA-BA80-007A575F07E3}" type="parTrans" cxnId="{AC57FC92-2E70-455B-B15B-53A3C70DBA09}">
      <dgm:prSet/>
      <dgm:spPr/>
      <dgm:t>
        <a:bodyPr/>
        <a:lstStyle/>
        <a:p>
          <a:endParaRPr lang="en-US"/>
        </a:p>
      </dgm:t>
    </dgm:pt>
    <dgm:pt modelId="{D15CC2E3-9D8F-4DEB-A633-67ECAEDAF630}" type="sibTrans" cxnId="{AC57FC92-2E70-455B-B15B-53A3C70DBA09}">
      <dgm:prSet/>
      <dgm:spPr/>
      <dgm:t>
        <a:bodyPr/>
        <a:lstStyle/>
        <a:p>
          <a:endParaRPr lang="en-US"/>
        </a:p>
      </dgm:t>
    </dgm:pt>
    <dgm:pt modelId="{98BD49C7-7DCC-4CBF-9924-8FBAFCF854C8}" type="pres">
      <dgm:prSet presAssocID="{E4631676-7D3C-41E0-BF8E-274DFFF90DAB}" presName="diagram" presStyleCnt="0">
        <dgm:presLayoutVars>
          <dgm:dir/>
          <dgm:resizeHandles val="exact"/>
        </dgm:presLayoutVars>
      </dgm:prSet>
      <dgm:spPr/>
    </dgm:pt>
    <dgm:pt modelId="{7B3BD05E-ED10-4E67-A293-CAD9770611BA}" type="pres">
      <dgm:prSet presAssocID="{19AEF908-F42D-4E01-8019-7CC9C9E6F2E2}" presName="node" presStyleLbl="node1" presStyleIdx="0" presStyleCnt="1" custLinFactY="-12840" custLinFactNeighborX="-52001" custLinFactNeighborY="-100000">
        <dgm:presLayoutVars>
          <dgm:bulletEnabled val="1"/>
        </dgm:presLayoutVars>
      </dgm:prSet>
      <dgm:spPr/>
    </dgm:pt>
  </dgm:ptLst>
  <dgm:cxnLst>
    <dgm:cxn modelId="{AC57FC92-2E70-455B-B15B-53A3C70DBA09}" srcId="{E4631676-7D3C-41E0-BF8E-274DFFF90DAB}" destId="{19AEF908-F42D-4E01-8019-7CC9C9E6F2E2}" srcOrd="0" destOrd="0" parTransId="{7B7B5F31-766C-49DA-BA80-007A575F07E3}" sibTransId="{D15CC2E3-9D8F-4DEB-A633-67ECAEDAF630}"/>
    <dgm:cxn modelId="{427790A9-C110-4392-B988-231171A65EFE}" type="presOf" srcId="{19AEF908-F42D-4E01-8019-7CC9C9E6F2E2}" destId="{7B3BD05E-ED10-4E67-A293-CAD9770611BA}" srcOrd="0" destOrd="0" presId="urn:microsoft.com/office/officeart/2005/8/layout/process5"/>
    <dgm:cxn modelId="{DFA4EED6-8785-41B1-B387-F29F94C70382}" type="presOf" srcId="{E4631676-7D3C-41E0-BF8E-274DFFF90DAB}" destId="{98BD49C7-7DCC-4CBF-9924-8FBAFCF854C8}" srcOrd="0" destOrd="0" presId="urn:microsoft.com/office/officeart/2005/8/layout/process5"/>
    <dgm:cxn modelId="{C95AC139-1854-4F5E-8DBC-62E65A5D5A6A}" type="presParOf" srcId="{98BD49C7-7DCC-4CBF-9924-8FBAFCF854C8}" destId="{7B3BD05E-ED10-4E67-A293-CAD9770611BA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75FF37-125A-4B0D-9E9E-C5A57C8E4B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E"/>
        </a:p>
      </dgm:t>
    </dgm:pt>
    <dgm:pt modelId="{E745E300-5EB3-49CF-8DED-61614DD687A2}">
      <dgm:prSet/>
      <dgm:spPr/>
      <dgm:t>
        <a:bodyPr/>
        <a:lstStyle/>
        <a:p>
          <a:r>
            <a:rPr lang="en-GB"/>
            <a:t>Outdoor Food &amp; Craft Markets</a:t>
          </a:r>
          <a:endParaRPr lang="en-IE"/>
        </a:p>
      </dgm:t>
    </dgm:pt>
    <dgm:pt modelId="{7D001FF5-384D-4B10-824E-DF83E3E227CC}" type="parTrans" cxnId="{F307534F-5324-4D9E-8046-378709FE74CA}">
      <dgm:prSet/>
      <dgm:spPr/>
      <dgm:t>
        <a:bodyPr/>
        <a:lstStyle/>
        <a:p>
          <a:endParaRPr lang="en-IE"/>
        </a:p>
      </dgm:t>
    </dgm:pt>
    <dgm:pt modelId="{65AB7336-D1B0-462D-91E9-FE9221B68000}" type="sibTrans" cxnId="{F307534F-5324-4D9E-8046-378709FE74CA}">
      <dgm:prSet/>
      <dgm:spPr/>
      <dgm:t>
        <a:bodyPr/>
        <a:lstStyle/>
        <a:p>
          <a:endParaRPr lang="en-IE"/>
        </a:p>
      </dgm:t>
    </dgm:pt>
    <dgm:pt modelId="{8C70D94B-A3BB-4F2C-A11D-B27E44D4BA45}" type="pres">
      <dgm:prSet presAssocID="{5875FF37-125A-4B0D-9E9E-C5A57C8E4B8E}" presName="linear" presStyleCnt="0">
        <dgm:presLayoutVars>
          <dgm:animLvl val="lvl"/>
          <dgm:resizeHandles val="exact"/>
        </dgm:presLayoutVars>
      </dgm:prSet>
      <dgm:spPr/>
    </dgm:pt>
    <dgm:pt modelId="{E606D75B-67BE-4E4B-BAF3-73DAFA3CA465}" type="pres">
      <dgm:prSet presAssocID="{E745E300-5EB3-49CF-8DED-61614DD687A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307534F-5324-4D9E-8046-378709FE74CA}" srcId="{5875FF37-125A-4B0D-9E9E-C5A57C8E4B8E}" destId="{E745E300-5EB3-49CF-8DED-61614DD687A2}" srcOrd="0" destOrd="0" parTransId="{7D001FF5-384D-4B10-824E-DF83E3E227CC}" sibTransId="{65AB7336-D1B0-462D-91E9-FE9221B68000}"/>
    <dgm:cxn modelId="{3EB45CAF-538B-4191-AF71-B90EDB89728D}" type="presOf" srcId="{E745E300-5EB3-49CF-8DED-61614DD687A2}" destId="{E606D75B-67BE-4E4B-BAF3-73DAFA3CA465}" srcOrd="0" destOrd="0" presId="urn:microsoft.com/office/officeart/2005/8/layout/vList2"/>
    <dgm:cxn modelId="{C39034CB-E103-4667-86D7-9B59A29200F7}" type="presOf" srcId="{5875FF37-125A-4B0D-9E9E-C5A57C8E4B8E}" destId="{8C70D94B-A3BB-4F2C-A11D-B27E44D4BA45}" srcOrd="0" destOrd="0" presId="urn:microsoft.com/office/officeart/2005/8/layout/vList2"/>
    <dgm:cxn modelId="{DF8824F2-B8E6-41CF-A1F3-5F08B0A4D095}" type="presParOf" srcId="{8C70D94B-A3BB-4F2C-A11D-B27E44D4BA45}" destId="{E606D75B-67BE-4E4B-BAF3-73DAFA3CA4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56A713-536D-4C78-9D81-FB63239E45E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E"/>
        </a:p>
      </dgm:t>
    </dgm:pt>
    <dgm:pt modelId="{E279545E-C58A-4C69-A8BC-31152900BC06}">
      <dgm:prSet/>
      <dgm:spPr/>
      <dgm:t>
        <a:bodyPr/>
        <a:lstStyle/>
        <a:p>
          <a:r>
            <a:rPr lang="en-GB" b="1" dirty="0"/>
            <a:t>Success of Tymon Park markets</a:t>
          </a:r>
          <a:endParaRPr lang="en-IE" b="1" dirty="0"/>
        </a:p>
      </dgm:t>
    </dgm:pt>
    <dgm:pt modelId="{87B6412D-25F2-47E0-BBCE-10CEAC94813C}" type="parTrans" cxnId="{6FB948E8-5AF2-4E9F-B9A7-B6323F52C419}">
      <dgm:prSet/>
      <dgm:spPr/>
      <dgm:t>
        <a:bodyPr/>
        <a:lstStyle/>
        <a:p>
          <a:endParaRPr lang="en-IE"/>
        </a:p>
      </dgm:t>
    </dgm:pt>
    <dgm:pt modelId="{9424EBA8-BC5A-4522-A902-D4F643003BE2}" type="sibTrans" cxnId="{6FB948E8-5AF2-4E9F-B9A7-B6323F52C419}">
      <dgm:prSet/>
      <dgm:spPr/>
      <dgm:t>
        <a:bodyPr/>
        <a:lstStyle/>
        <a:p>
          <a:endParaRPr lang="en-IE"/>
        </a:p>
      </dgm:t>
    </dgm:pt>
    <dgm:pt modelId="{22514D33-305A-48EA-A71F-39EDF3713378}" type="pres">
      <dgm:prSet presAssocID="{9456A713-536D-4C78-9D81-FB63239E45E6}" presName="compositeShape" presStyleCnt="0">
        <dgm:presLayoutVars>
          <dgm:chMax val="7"/>
          <dgm:dir/>
          <dgm:resizeHandles val="exact"/>
        </dgm:presLayoutVars>
      </dgm:prSet>
      <dgm:spPr/>
    </dgm:pt>
    <dgm:pt modelId="{5B8C99E6-4F30-404C-98DF-40130DE8EE44}" type="pres">
      <dgm:prSet presAssocID="{E279545E-C58A-4C69-A8BC-31152900BC06}" presName="circ1TxSh" presStyleLbl="vennNode1" presStyleIdx="0" presStyleCnt="1" custLinFactNeighborX="-55450" custLinFactNeighborY="-9479"/>
      <dgm:spPr/>
    </dgm:pt>
  </dgm:ptLst>
  <dgm:cxnLst>
    <dgm:cxn modelId="{04DEB142-43D6-40BC-AC4C-36407E2C31EF}" type="presOf" srcId="{E279545E-C58A-4C69-A8BC-31152900BC06}" destId="{5B8C99E6-4F30-404C-98DF-40130DE8EE44}" srcOrd="0" destOrd="0" presId="urn:microsoft.com/office/officeart/2005/8/layout/venn1"/>
    <dgm:cxn modelId="{E51CD942-E5B8-496B-9360-9F10C365D15E}" type="presOf" srcId="{9456A713-536D-4C78-9D81-FB63239E45E6}" destId="{22514D33-305A-48EA-A71F-39EDF3713378}" srcOrd="0" destOrd="0" presId="urn:microsoft.com/office/officeart/2005/8/layout/venn1"/>
    <dgm:cxn modelId="{6FB948E8-5AF2-4E9F-B9A7-B6323F52C419}" srcId="{9456A713-536D-4C78-9D81-FB63239E45E6}" destId="{E279545E-C58A-4C69-A8BC-31152900BC06}" srcOrd="0" destOrd="0" parTransId="{87B6412D-25F2-47E0-BBCE-10CEAC94813C}" sibTransId="{9424EBA8-BC5A-4522-A902-D4F643003BE2}"/>
    <dgm:cxn modelId="{A9D438D7-6462-4D6B-836D-0564E5ECD329}" type="presParOf" srcId="{22514D33-305A-48EA-A71F-39EDF3713378}" destId="{5B8C99E6-4F30-404C-98DF-40130DE8EE4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A28B19-8B8B-43C9-850E-8D7484848B1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0D318E65-C141-45E2-B8AE-7692BD69ED02}">
      <dgm:prSet/>
      <dgm:spPr>
        <a:solidFill>
          <a:srgbClr val="FF0000"/>
        </a:solidFill>
      </dgm:spPr>
      <dgm:t>
        <a:bodyPr/>
        <a:lstStyle/>
        <a:p>
          <a:r>
            <a:rPr lang="en-GB" dirty="0"/>
            <a:t>Tourism, Events and Festivals Grant</a:t>
          </a:r>
          <a:endParaRPr lang="en-IE" dirty="0"/>
        </a:p>
      </dgm:t>
    </dgm:pt>
    <dgm:pt modelId="{2FDE3CE0-C118-45F3-8DA0-D4A4E476B84E}" type="parTrans" cxnId="{1C96711A-946A-4692-87A1-022BFF0E7E8A}">
      <dgm:prSet/>
      <dgm:spPr/>
      <dgm:t>
        <a:bodyPr/>
        <a:lstStyle/>
        <a:p>
          <a:endParaRPr lang="en-IE"/>
        </a:p>
      </dgm:t>
    </dgm:pt>
    <dgm:pt modelId="{CA99358A-B6A8-4AA9-9E1E-37640A7A41CD}" type="sibTrans" cxnId="{1C96711A-946A-4692-87A1-022BFF0E7E8A}">
      <dgm:prSet/>
      <dgm:spPr/>
      <dgm:t>
        <a:bodyPr/>
        <a:lstStyle/>
        <a:p>
          <a:endParaRPr lang="en-IE"/>
        </a:p>
      </dgm:t>
    </dgm:pt>
    <dgm:pt modelId="{8ABB507D-3932-47C3-AEA5-A2F1F5D095A1}" type="pres">
      <dgm:prSet presAssocID="{46A28B19-8B8B-43C9-850E-8D7484848B18}" presName="Name0" presStyleCnt="0">
        <dgm:presLayoutVars>
          <dgm:dir/>
          <dgm:animLvl val="lvl"/>
          <dgm:resizeHandles val="exact"/>
        </dgm:presLayoutVars>
      </dgm:prSet>
      <dgm:spPr/>
    </dgm:pt>
    <dgm:pt modelId="{ECD8E24A-C452-42B1-B722-06AA498F5CC8}" type="pres">
      <dgm:prSet presAssocID="{0D318E65-C141-45E2-B8AE-7692BD69ED02}" presName="linNode" presStyleCnt="0"/>
      <dgm:spPr/>
    </dgm:pt>
    <dgm:pt modelId="{B35BC8B5-7329-4786-9173-2E6A10E9110C}" type="pres">
      <dgm:prSet presAssocID="{0D318E65-C141-45E2-B8AE-7692BD69ED02}" presName="parentText" presStyleLbl="node1" presStyleIdx="0" presStyleCnt="1" custScaleX="202692">
        <dgm:presLayoutVars>
          <dgm:chMax val="1"/>
          <dgm:bulletEnabled val="1"/>
        </dgm:presLayoutVars>
      </dgm:prSet>
      <dgm:spPr/>
    </dgm:pt>
  </dgm:ptLst>
  <dgm:cxnLst>
    <dgm:cxn modelId="{1C96711A-946A-4692-87A1-022BFF0E7E8A}" srcId="{46A28B19-8B8B-43C9-850E-8D7484848B18}" destId="{0D318E65-C141-45E2-B8AE-7692BD69ED02}" srcOrd="0" destOrd="0" parTransId="{2FDE3CE0-C118-45F3-8DA0-D4A4E476B84E}" sibTransId="{CA99358A-B6A8-4AA9-9E1E-37640A7A41CD}"/>
    <dgm:cxn modelId="{BE9CAF61-AD8A-4555-B201-381BD0C1BABF}" type="presOf" srcId="{46A28B19-8B8B-43C9-850E-8D7484848B18}" destId="{8ABB507D-3932-47C3-AEA5-A2F1F5D095A1}" srcOrd="0" destOrd="0" presId="urn:microsoft.com/office/officeart/2005/8/layout/vList5"/>
    <dgm:cxn modelId="{1E8152D3-D8B4-4F20-BD2D-4D619AF4153F}" type="presOf" srcId="{0D318E65-C141-45E2-B8AE-7692BD69ED02}" destId="{B35BC8B5-7329-4786-9173-2E6A10E9110C}" srcOrd="0" destOrd="0" presId="urn:microsoft.com/office/officeart/2005/8/layout/vList5"/>
    <dgm:cxn modelId="{9544B554-F856-460D-B733-CE7B7CE99CF2}" type="presParOf" srcId="{8ABB507D-3932-47C3-AEA5-A2F1F5D095A1}" destId="{ECD8E24A-C452-42B1-B722-06AA498F5CC8}" srcOrd="0" destOrd="0" presId="urn:microsoft.com/office/officeart/2005/8/layout/vList5"/>
    <dgm:cxn modelId="{0D271090-8275-46D4-87C2-A245B93D416A}" type="presParOf" srcId="{ECD8E24A-C452-42B1-B722-06AA498F5CC8}" destId="{B35BC8B5-7329-4786-9173-2E6A10E9110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A22FBA-CE8F-4219-8199-C67C0A8A441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7EA73170-6963-49FA-AE94-5E9CF3417423}">
      <dgm:prSet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b="1" dirty="0"/>
            <a:t>Events supported 2023</a:t>
          </a:r>
          <a:endParaRPr lang="en-IE" b="1" dirty="0"/>
        </a:p>
      </dgm:t>
    </dgm:pt>
    <dgm:pt modelId="{4E632C39-BC2D-47E4-983D-7BC54624404B}" type="parTrans" cxnId="{D0939AE2-BE06-4A37-B59B-25102BE32713}">
      <dgm:prSet/>
      <dgm:spPr/>
      <dgm:t>
        <a:bodyPr/>
        <a:lstStyle/>
        <a:p>
          <a:endParaRPr lang="en-IE"/>
        </a:p>
      </dgm:t>
    </dgm:pt>
    <dgm:pt modelId="{7E0C85DE-728C-4B23-AE06-8136B5222A7A}" type="sibTrans" cxnId="{D0939AE2-BE06-4A37-B59B-25102BE32713}">
      <dgm:prSet/>
      <dgm:spPr/>
      <dgm:t>
        <a:bodyPr/>
        <a:lstStyle/>
        <a:p>
          <a:endParaRPr lang="en-IE"/>
        </a:p>
      </dgm:t>
    </dgm:pt>
    <dgm:pt modelId="{4D099455-4F3D-4644-B1CF-A23AFDA6F2C0}" type="pres">
      <dgm:prSet presAssocID="{3AA22FBA-CE8F-4219-8199-C67C0A8A441E}" presName="compositeShape" presStyleCnt="0">
        <dgm:presLayoutVars>
          <dgm:chMax val="7"/>
          <dgm:dir/>
          <dgm:resizeHandles val="exact"/>
        </dgm:presLayoutVars>
      </dgm:prSet>
      <dgm:spPr/>
    </dgm:pt>
    <dgm:pt modelId="{C4E09151-70BA-45B2-A9B9-96A23B4D5265}" type="pres">
      <dgm:prSet presAssocID="{7EA73170-6963-49FA-AE94-5E9CF3417423}" presName="circ1TxSh" presStyleLbl="vennNode1" presStyleIdx="0" presStyleCnt="1"/>
      <dgm:spPr/>
    </dgm:pt>
  </dgm:ptLst>
  <dgm:cxnLst>
    <dgm:cxn modelId="{E2F76963-968C-4FBB-96EC-8FB029006B3C}" type="presOf" srcId="{7EA73170-6963-49FA-AE94-5E9CF3417423}" destId="{C4E09151-70BA-45B2-A9B9-96A23B4D5265}" srcOrd="0" destOrd="0" presId="urn:microsoft.com/office/officeart/2005/8/layout/venn1"/>
    <dgm:cxn modelId="{F47F99CB-173D-41CB-9027-75929735C9B8}" type="presOf" srcId="{3AA22FBA-CE8F-4219-8199-C67C0A8A441E}" destId="{4D099455-4F3D-4644-B1CF-A23AFDA6F2C0}" srcOrd="0" destOrd="0" presId="urn:microsoft.com/office/officeart/2005/8/layout/venn1"/>
    <dgm:cxn modelId="{D0939AE2-BE06-4A37-B59B-25102BE32713}" srcId="{3AA22FBA-CE8F-4219-8199-C67C0A8A441E}" destId="{7EA73170-6963-49FA-AE94-5E9CF3417423}" srcOrd="0" destOrd="0" parTransId="{4E632C39-BC2D-47E4-983D-7BC54624404B}" sibTransId="{7E0C85DE-728C-4B23-AE06-8136B5222A7A}"/>
    <dgm:cxn modelId="{E90AF2CA-8EEF-4D24-923A-560C543CCA11}" type="presParOf" srcId="{4D099455-4F3D-4644-B1CF-A23AFDA6F2C0}" destId="{C4E09151-70BA-45B2-A9B9-96A23B4D5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B739E9-3565-47EC-855C-D3F51D74E57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B153BE37-C584-4A17-983C-270A7D3D3B06}">
      <dgm:prSet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b="1" dirty="0"/>
            <a:t>2023 Scheme Review</a:t>
          </a:r>
          <a:endParaRPr lang="en-IE" b="1" dirty="0"/>
        </a:p>
      </dgm:t>
    </dgm:pt>
    <dgm:pt modelId="{0A765F73-1B8C-491B-89F5-4912DA83CAD2}" type="parTrans" cxnId="{44C48B2E-C4FA-4AEA-ACD4-2B8E14A4A4B7}">
      <dgm:prSet/>
      <dgm:spPr/>
      <dgm:t>
        <a:bodyPr/>
        <a:lstStyle/>
        <a:p>
          <a:endParaRPr lang="en-IE"/>
        </a:p>
      </dgm:t>
    </dgm:pt>
    <dgm:pt modelId="{A22CE3E8-7B93-45D4-BCED-66526BC5760C}" type="sibTrans" cxnId="{44C48B2E-C4FA-4AEA-ACD4-2B8E14A4A4B7}">
      <dgm:prSet/>
      <dgm:spPr/>
      <dgm:t>
        <a:bodyPr/>
        <a:lstStyle/>
        <a:p>
          <a:endParaRPr lang="en-IE"/>
        </a:p>
      </dgm:t>
    </dgm:pt>
    <dgm:pt modelId="{319C625C-2591-4C7E-84B1-BAFD743C004D}" type="pres">
      <dgm:prSet presAssocID="{02B739E9-3565-47EC-855C-D3F51D74E573}" presName="compositeShape" presStyleCnt="0">
        <dgm:presLayoutVars>
          <dgm:chMax val="7"/>
          <dgm:dir/>
          <dgm:resizeHandles val="exact"/>
        </dgm:presLayoutVars>
      </dgm:prSet>
      <dgm:spPr/>
    </dgm:pt>
    <dgm:pt modelId="{668F83AB-D707-42B0-8A23-7383269E1B0C}" type="pres">
      <dgm:prSet presAssocID="{B153BE37-C584-4A17-983C-270A7D3D3B06}" presName="circ1TxSh" presStyleLbl="vennNode1" presStyleIdx="0" presStyleCnt="1"/>
      <dgm:spPr/>
    </dgm:pt>
  </dgm:ptLst>
  <dgm:cxnLst>
    <dgm:cxn modelId="{44C48B2E-C4FA-4AEA-ACD4-2B8E14A4A4B7}" srcId="{02B739E9-3565-47EC-855C-D3F51D74E573}" destId="{B153BE37-C584-4A17-983C-270A7D3D3B06}" srcOrd="0" destOrd="0" parTransId="{0A765F73-1B8C-491B-89F5-4912DA83CAD2}" sibTransId="{A22CE3E8-7B93-45D4-BCED-66526BC5760C}"/>
    <dgm:cxn modelId="{4EDD279E-5BAD-49E2-9F1D-15B591AF4AED}" type="presOf" srcId="{02B739E9-3565-47EC-855C-D3F51D74E573}" destId="{319C625C-2591-4C7E-84B1-BAFD743C004D}" srcOrd="0" destOrd="0" presId="urn:microsoft.com/office/officeart/2005/8/layout/venn1"/>
    <dgm:cxn modelId="{3EDB85CA-7E30-45A8-BF52-92FF6C1A58BD}" type="presOf" srcId="{B153BE37-C584-4A17-983C-270A7D3D3B06}" destId="{668F83AB-D707-42B0-8A23-7383269E1B0C}" srcOrd="0" destOrd="0" presId="urn:microsoft.com/office/officeart/2005/8/layout/venn1"/>
    <dgm:cxn modelId="{B898C486-E66B-4E2F-B545-6F42DAA2366F}" type="presParOf" srcId="{319C625C-2591-4C7E-84B1-BAFD743C004D}" destId="{668F83AB-D707-42B0-8A23-7383269E1B0C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470B7F-94CE-4775-9BD1-717C883E1A6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93794619-46D6-45E5-835E-B8E787382574}">
      <dgm:prSet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sz="2000" b="1" dirty="0"/>
            <a:t>2024 Scheme</a:t>
          </a:r>
          <a:endParaRPr lang="en-IE" sz="2000" b="1" dirty="0"/>
        </a:p>
      </dgm:t>
    </dgm:pt>
    <dgm:pt modelId="{4BA3D9A2-FB8B-4C7B-AFEF-6BA64B60657C}" type="parTrans" cxnId="{33F9A610-0575-47DC-94A6-D65195B8BB37}">
      <dgm:prSet/>
      <dgm:spPr/>
      <dgm:t>
        <a:bodyPr/>
        <a:lstStyle/>
        <a:p>
          <a:endParaRPr lang="en-IE"/>
        </a:p>
      </dgm:t>
    </dgm:pt>
    <dgm:pt modelId="{635ED964-9B12-4948-A4DA-115C47CAD609}" type="sibTrans" cxnId="{33F9A610-0575-47DC-94A6-D65195B8BB37}">
      <dgm:prSet/>
      <dgm:spPr/>
      <dgm:t>
        <a:bodyPr/>
        <a:lstStyle/>
        <a:p>
          <a:endParaRPr lang="en-IE"/>
        </a:p>
      </dgm:t>
    </dgm:pt>
    <dgm:pt modelId="{9017E84D-F8AB-429C-9C96-BE58BC26AEAD}" type="pres">
      <dgm:prSet presAssocID="{25470B7F-94CE-4775-9BD1-717C883E1A66}" presName="compositeShape" presStyleCnt="0">
        <dgm:presLayoutVars>
          <dgm:chMax val="7"/>
          <dgm:dir/>
          <dgm:resizeHandles val="exact"/>
        </dgm:presLayoutVars>
      </dgm:prSet>
      <dgm:spPr/>
    </dgm:pt>
    <dgm:pt modelId="{E260F5E4-23E9-4DB8-8964-4F87BCA9427D}" type="pres">
      <dgm:prSet presAssocID="{93794619-46D6-45E5-835E-B8E787382574}" presName="circ1TxSh" presStyleLbl="vennNode1" presStyleIdx="0" presStyleCnt="1" custScaleX="98233" custLinFactNeighborX="-67277" custLinFactNeighborY="-9290"/>
      <dgm:spPr/>
    </dgm:pt>
  </dgm:ptLst>
  <dgm:cxnLst>
    <dgm:cxn modelId="{33F9A610-0575-47DC-94A6-D65195B8BB37}" srcId="{25470B7F-94CE-4775-9BD1-717C883E1A66}" destId="{93794619-46D6-45E5-835E-B8E787382574}" srcOrd="0" destOrd="0" parTransId="{4BA3D9A2-FB8B-4C7B-AFEF-6BA64B60657C}" sibTransId="{635ED964-9B12-4948-A4DA-115C47CAD609}"/>
    <dgm:cxn modelId="{9D18B042-C2FC-48CF-8CA5-4ACBCDADA60A}" type="presOf" srcId="{93794619-46D6-45E5-835E-B8E787382574}" destId="{E260F5E4-23E9-4DB8-8964-4F87BCA9427D}" srcOrd="0" destOrd="0" presId="urn:microsoft.com/office/officeart/2005/8/layout/venn1"/>
    <dgm:cxn modelId="{BCAA60F2-699B-4CCF-9E98-98267BE35483}" type="presOf" srcId="{25470B7F-94CE-4775-9BD1-717C883E1A66}" destId="{9017E84D-F8AB-429C-9C96-BE58BC26AEAD}" srcOrd="0" destOrd="0" presId="urn:microsoft.com/office/officeart/2005/8/layout/venn1"/>
    <dgm:cxn modelId="{BFA86BBB-CAF4-438A-9E10-164A8924BA40}" type="presParOf" srcId="{9017E84D-F8AB-429C-9C96-BE58BC26AEAD}" destId="{E260F5E4-23E9-4DB8-8964-4F87BCA9427D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D656F-3F85-456C-B868-1255C710FBF7}">
      <dsp:nvSpPr>
        <dsp:cNvPr id="0" name=""/>
        <dsp:cNvSpPr/>
      </dsp:nvSpPr>
      <dsp:spPr>
        <a:xfrm rot="5400000">
          <a:off x="4923241" y="-1972434"/>
          <a:ext cx="879429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rPr>
            <a:t>Guide the activities and work programme</a:t>
          </a:r>
          <a:endParaRPr lang="en-US" sz="1800" kern="1200" dirty="0">
            <a:solidFill>
              <a:schemeClr val="accent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 rot="-5400000">
        <a:off x="2839212" y="154525"/>
        <a:ext cx="5004558" cy="793569"/>
      </dsp:txXfrm>
    </dsp:sp>
    <dsp:sp modelId="{632E769B-480B-4A9E-A4A0-F6D95BDF0438}">
      <dsp:nvSpPr>
        <dsp:cNvPr id="0" name=""/>
        <dsp:cNvSpPr/>
      </dsp:nvSpPr>
      <dsp:spPr>
        <a:xfrm>
          <a:off x="0" y="1665"/>
          <a:ext cx="2839212" cy="1099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>
              <a:latin typeface="Aharoni" panose="02010803020104030203" pitchFamily="2" charset="-79"/>
              <a:cs typeface="Aharoni" panose="02010803020104030203" pitchFamily="2" charset="-79"/>
            </a:rPr>
            <a:t>The aim</a:t>
          </a:r>
          <a:endParaRPr lang="en-US" sz="37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53663" y="55328"/>
        <a:ext cx="2731886" cy="991961"/>
      </dsp:txXfrm>
    </dsp:sp>
    <dsp:sp modelId="{4001A27A-4E41-4F85-B740-779373942A4F}">
      <dsp:nvSpPr>
        <dsp:cNvPr id="0" name=""/>
        <dsp:cNvSpPr/>
      </dsp:nvSpPr>
      <dsp:spPr>
        <a:xfrm rot="5400000">
          <a:off x="4923241" y="-818183"/>
          <a:ext cx="879429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rPr>
            <a:t>Extensive stakeholder engagement, locally, regionally, nationally</a:t>
          </a:r>
          <a:endParaRPr lang="en-US" sz="1800" kern="1200" dirty="0">
            <a:solidFill>
              <a:schemeClr val="accent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 rot="-5400000">
        <a:off x="2839212" y="1308776"/>
        <a:ext cx="5004558" cy="793569"/>
      </dsp:txXfrm>
    </dsp:sp>
    <dsp:sp modelId="{CEE3BCC5-BF41-46BE-9A4D-0533991DDFE7}">
      <dsp:nvSpPr>
        <dsp:cNvPr id="0" name=""/>
        <dsp:cNvSpPr/>
      </dsp:nvSpPr>
      <dsp:spPr>
        <a:xfrm>
          <a:off x="0" y="1155917"/>
          <a:ext cx="2839212" cy="1099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>
              <a:latin typeface="Aharoni" panose="02010803020104030203" pitchFamily="2" charset="-79"/>
              <a:cs typeface="Aharoni" panose="02010803020104030203" pitchFamily="2" charset="-79"/>
            </a:rPr>
            <a:t>The evidence</a:t>
          </a:r>
          <a:endParaRPr lang="en-US" sz="37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53663" y="1209580"/>
        <a:ext cx="2731886" cy="991961"/>
      </dsp:txXfrm>
    </dsp:sp>
    <dsp:sp modelId="{33EEDF67-F424-49AD-A6C4-AE883AEF5B12}">
      <dsp:nvSpPr>
        <dsp:cNvPr id="0" name=""/>
        <dsp:cNvSpPr/>
      </dsp:nvSpPr>
      <dsp:spPr>
        <a:xfrm rot="5400000">
          <a:off x="4923241" y="336068"/>
          <a:ext cx="879429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rPr>
            <a:t>Positions South Dublin County to capitalise on opportunity, become resilient, benefit from yields, identify action areas</a:t>
          </a:r>
          <a:endParaRPr lang="en-US" sz="1800" kern="1200" dirty="0">
            <a:solidFill>
              <a:schemeClr val="accent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 rot="-5400000">
        <a:off x="2839212" y="2463027"/>
        <a:ext cx="5004558" cy="793569"/>
      </dsp:txXfrm>
    </dsp:sp>
    <dsp:sp modelId="{C50D3834-64BB-41EB-91C1-1086053A5DE9}">
      <dsp:nvSpPr>
        <dsp:cNvPr id="0" name=""/>
        <dsp:cNvSpPr/>
      </dsp:nvSpPr>
      <dsp:spPr>
        <a:xfrm>
          <a:off x="0" y="2310169"/>
          <a:ext cx="2839212" cy="1099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>
              <a:latin typeface="Aharoni" panose="02010803020104030203" pitchFamily="2" charset="-79"/>
              <a:cs typeface="Aharoni" panose="02010803020104030203" pitchFamily="2" charset="-79"/>
            </a:rPr>
            <a:t>The approach</a:t>
          </a:r>
          <a:endParaRPr lang="en-US" sz="37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53663" y="2363832"/>
        <a:ext cx="2731886" cy="9919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BC8B5-7329-4786-9173-2E6A10E9110C}">
      <dsp:nvSpPr>
        <dsp:cNvPr id="0" name=""/>
        <dsp:cNvSpPr/>
      </dsp:nvSpPr>
      <dsp:spPr>
        <a:xfrm>
          <a:off x="267338" y="0"/>
          <a:ext cx="4134263" cy="751122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/>
            <a:t>Events In May</a:t>
          </a:r>
          <a:endParaRPr lang="en-IE" sz="3800" kern="1200" dirty="0"/>
        </a:p>
      </dsp:txBody>
      <dsp:txXfrm>
        <a:off x="304005" y="36667"/>
        <a:ext cx="4060929" cy="67778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4FFD6-9A2B-4758-A426-D65682656775}">
      <dsp:nvSpPr>
        <dsp:cNvPr id="0" name=""/>
        <dsp:cNvSpPr/>
      </dsp:nvSpPr>
      <dsp:spPr>
        <a:xfrm>
          <a:off x="0" y="0"/>
          <a:ext cx="3493027" cy="1471860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Clondalkin RTVC</a:t>
          </a:r>
          <a:endParaRPr lang="en-IE" sz="3700" kern="1200" dirty="0"/>
        </a:p>
      </dsp:txBody>
      <dsp:txXfrm>
        <a:off x="71850" y="71850"/>
        <a:ext cx="3349327" cy="13281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DB58A-BD65-41B0-9F5D-3F89A51D22A2}">
      <dsp:nvSpPr>
        <dsp:cNvPr id="0" name=""/>
        <dsp:cNvSpPr/>
      </dsp:nvSpPr>
      <dsp:spPr>
        <a:xfrm>
          <a:off x="0" y="1624"/>
          <a:ext cx="2248249" cy="95471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Footfall Counters</a:t>
          </a:r>
          <a:endParaRPr lang="en-IE" sz="2400" kern="1200" dirty="0"/>
        </a:p>
      </dsp:txBody>
      <dsp:txXfrm>
        <a:off x="46606" y="48230"/>
        <a:ext cx="2155037" cy="8615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0AE33-9AEB-4C3D-94AB-667D171381D4}">
      <dsp:nvSpPr>
        <dsp:cNvPr id="0" name=""/>
        <dsp:cNvSpPr/>
      </dsp:nvSpPr>
      <dsp:spPr>
        <a:xfrm>
          <a:off x="0" y="2724"/>
          <a:ext cx="2248248" cy="79150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Events </a:t>
          </a:r>
          <a:endParaRPr lang="en-IE" sz="3300" kern="1200"/>
        </a:p>
      </dsp:txBody>
      <dsp:txXfrm>
        <a:off x="38638" y="41362"/>
        <a:ext cx="2170972" cy="71422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72133-ECD5-42A6-A39A-DB4836931414}">
      <dsp:nvSpPr>
        <dsp:cNvPr id="0" name=""/>
        <dsp:cNvSpPr/>
      </dsp:nvSpPr>
      <dsp:spPr>
        <a:xfrm>
          <a:off x="0" y="0"/>
          <a:ext cx="2466362" cy="95471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RTVC Design &amp; Craft Shop</a:t>
          </a:r>
          <a:endParaRPr lang="en-IE" sz="2400" kern="1200" dirty="0"/>
        </a:p>
      </dsp:txBody>
      <dsp:txXfrm>
        <a:off x="46606" y="46606"/>
        <a:ext cx="2373150" cy="861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BD05E-ED10-4E67-A293-CAD9770611BA}">
      <dsp:nvSpPr>
        <dsp:cNvPr id="0" name=""/>
        <dsp:cNvSpPr/>
      </dsp:nvSpPr>
      <dsp:spPr>
        <a:xfrm>
          <a:off x="2252792" y="145"/>
          <a:ext cx="3381114" cy="2028668"/>
        </a:xfrm>
        <a:prstGeom prst="roundRect">
          <a:avLst>
            <a:gd name="adj" fmla="val 10000"/>
          </a:avLst>
        </a:prstGeom>
        <a:solidFill>
          <a:srgbClr val="502D7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dirty="0"/>
            <a:t>Recruitment of: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200" kern="1200"/>
            <a:t>Howley Hayes Cooney to lead the site design.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200" kern="1200" dirty="0"/>
            <a:t>McHugh Group to act as the business partner for the development of any mixed-use, lifestyle and hospitality offerings.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200" kern="1200"/>
            <a:t>Lorne Consultancy to manage a non-statutory public engagement process to underpin the master plan.</a:t>
          </a:r>
          <a:endParaRPr lang="en-US" sz="1200" kern="1200"/>
        </a:p>
      </dsp:txBody>
      <dsp:txXfrm>
        <a:off x="2312210" y="59563"/>
        <a:ext cx="3262278" cy="19098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BD05E-ED10-4E67-A293-CAD9770611BA}">
      <dsp:nvSpPr>
        <dsp:cNvPr id="0" name=""/>
        <dsp:cNvSpPr/>
      </dsp:nvSpPr>
      <dsp:spPr>
        <a:xfrm>
          <a:off x="494579" y="0"/>
          <a:ext cx="3381114" cy="2028668"/>
        </a:xfrm>
        <a:prstGeom prst="roundRect">
          <a:avLst>
            <a:gd name="adj" fmla="val 10000"/>
          </a:avLst>
        </a:prstGeom>
        <a:solidFill>
          <a:srgbClr val="502D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000" kern="1200" dirty="0"/>
            <a:t>The non-statutory, public engagement process comprises three phases:</a:t>
          </a:r>
          <a:endParaRPr lang="en-US" sz="3000" kern="1200" dirty="0"/>
        </a:p>
      </dsp:txBody>
      <dsp:txXfrm>
        <a:off x="553997" y="59418"/>
        <a:ext cx="3262278" cy="19098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6D75B-67BE-4E4B-BAF3-73DAFA3CA465}">
      <dsp:nvSpPr>
        <dsp:cNvPr id="0" name=""/>
        <dsp:cNvSpPr/>
      </dsp:nvSpPr>
      <dsp:spPr>
        <a:xfrm>
          <a:off x="0" y="111126"/>
          <a:ext cx="7886700" cy="1103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600" kern="1200"/>
            <a:t>Outdoor Food &amp; Craft Markets</a:t>
          </a:r>
          <a:endParaRPr lang="en-IE" sz="4600" kern="1200"/>
        </a:p>
      </dsp:txBody>
      <dsp:txXfrm>
        <a:off x="53859" y="164985"/>
        <a:ext cx="7778982" cy="9955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C99E6-4F30-404C-98DF-40130DE8EE44}">
      <dsp:nvSpPr>
        <dsp:cNvPr id="0" name=""/>
        <dsp:cNvSpPr/>
      </dsp:nvSpPr>
      <dsp:spPr>
        <a:xfrm>
          <a:off x="0" y="0"/>
          <a:ext cx="1770078" cy="177007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Success of Tymon Park markets</a:t>
          </a:r>
          <a:endParaRPr lang="en-IE" sz="2200" b="1" kern="1200" dirty="0"/>
        </a:p>
      </dsp:txBody>
      <dsp:txXfrm>
        <a:off x="259222" y="259222"/>
        <a:ext cx="1251634" cy="12516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BC8B5-7329-4786-9173-2E6A10E9110C}">
      <dsp:nvSpPr>
        <dsp:cNvPr id="0" name=""/>
        <dsp:cNvSpPr/>
      </dsp:nvSpPr>
      <dsp:spPr>
        <a:xfrm>
          <a:off x="1065922" y="0"/>
          <a:ext cx="5754855" cy="1325563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Tourism, Events and Festivals Grant</a:t>
          </a:r>
          <a:endParaRPr lang="en-IE" sz="3700" kern="1200" dirty="0"/>
        </a:p>
      </dsp:txBody>
      <dsp:txXfrm>
        <a:off x="1130631" y="64709"/>
        <a:ext cx="5625437" cy="11961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09151-70BA-45B2-A9B9-96A23B4D5265}">
      <dsp:nvSpPr>
        <dsp:cNvPr id="0" name=""/>
        <dsp:cNvSpPr/>
      </dsp:nvSpPr>
      <dsp:spPr>
        <a:xfrm>
          <a:off x="239086" y="0"/>
          <a:ext cx="1635853" cy="1635853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Events supported 2023</a:t>
          </a:r>
          <a:endParaRPr lang="en-IE" sz="2100" b="1" kern="1200" dirty="0"/>
        </a:p>
      </dsp:txBody>
      <dsp:txXfrm>
        <a:off x="478651" y="239565"/>
        <a:ext cx="1156723" cy="11567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F83AB-D707-42B0-8A23-7383269E1B0C}">
      <dsp:nvSpPr>
        <dsp:cNvPr id="0" name=""/>
        <dsp:cNvSpPr/>
      </dsp:nvSpPr>
      <dsp:spPr>
        <a:xfrm>
          <a:off x="12583" y="0"/>
          <a:ext cx="1535185" cy="1535185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/>
            <a:t>2023 Scheme Review</a:t>
          </a:r>
          <a:endParaRPr lang="en-IE" sz="2500" b="1" kern="1200" dirty="0"/>
        </a:p>
      </dsp:txBody>
      <dsp:txXfrm>
        <a:off x="237406" y="224823"/>
        <a:ext cx="1085539" cy="10855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0F5E4-23E9-4DB8-8964-4F87BCA9427D}">
      <dsp:nvSpPr>
        <dsp:cNvPr id="0" name=""/>
        <dsp:cNvSpPr/>
      </dsp:nvSpPr>
      <dsp:spPr>
        <a:xfrm>
          <a:off x="0" y="0"/>
          <a:ext cx="1508057" cy="1535184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2024 Scheme</a:t>
          </a:r>
          <a:endParaRPr lang="en-IE" sz="2000" b="1" kern="1200" dirty="0"/>
        </a:p>
      </dsp:txBody>
      <dsp:txXfrm>
        <a:off x="220850" y="224822"/>
        <a:ext cx="1066357" cy="1085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934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054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6938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F9B3-BE59-FF78-9AFA-A490C06D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A0F03-DDF3-A83D-EC09-BCC684A0B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44454-BE17-E308-E514-6D77F40A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D186-1D6F-41FE-9AF7-6556CCEB71FB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44244-A249-932E-E350-2C5132A0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609F2-D2BC-9713-FDC9-7D13E500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4986-CAB8-460F-80DD-F278FC0BD3A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631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59D6-8402-4E2C-975F-B00D6D25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3029A-9214-EE81-D7C9-E50A4A1E0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46E24-43A7-4FFD-DCB9-FF1C018F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4D1EC-92C5-D255-FC6E-DA39038DE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3D983-537F-3012-8A72-9B87BA23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3262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F0A11-52B2-0ED7-8429-4FFE0596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0A4D35-1172-0ACC-473E-FA7EC369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C8183-4FC0-76BE-5739-21EDCAAC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029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5994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872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000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302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159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289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138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83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3334B-3D86-47E6-8BE6-447B7357A126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473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7750D-C663-699E-C3D0-22245187D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ECAD3-685E-C7D2-00C9-73F9EB898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53E43-27BD-DF8D-2839-E8ABB02B4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52D186-1D6F-41FE-9AF7-6556CCEB71FB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14A1D-F66F-9743-6D4E-FD68EB399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1515A-A229-F910-6352-DA4EA0CA3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D14986-CAB8-460F-80DD-F278FC0BD3A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863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B648F-FE46-50ED-32A0-FF784156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8E664-D8E2-61D0-E6A5-C656B12E5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54999-EF2D-9D3B-7C33-1BB0EDDD2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C5AE73-24C1-4416-AE41-98E070AC126D}" type="datetimeFigureOut">
              <a:rPr lang="en-IE" smtClean="0"/>
              <a:t>07/05/2024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52D50-217F-CF86-B5EA-D1AEF97A1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36CFA-C494-0531-B1DA-CB43AC758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537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40.jpg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23" Type="http://schemas.openxmlformats.org/officeDocument/2006/relationships/image" Target="../media/image2.png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microsoft.com/office/2007/relationships/diagramDrawing" Target="../diagrams/drawing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diagramData" Target="../diagrams/data13.xml"/><Relationship Id="rId18" Type="http://schemas.openxmlformats.org/officeDocument/2006/relationships/diagramData" Target="../diagrams/data14.xml"/><Relationship Id="rId3" Type="http://schemas.openxmlformats.org/officeDocument/2006/relationships/diagramData" Target="../diagrams/data11.xml"/><Relationship Id="rId21" Type="http://schemas.openxmlformats.org/officeDocument/2006/relationships/diagramColors" Target="../diagrams/colors14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" Type="http://schemas.openxmlformats.org/officeDocument/2006/relationships/image" Target="../media/image44.jpg"/><Relationship Id="rId16" Type="http://schemas.openxmlformats.org/officeDocument/2006/relationships/diagramColors" Target="../diagrams/colors13.xml"/><Relationship Id="rId20" Type="http://schemas.openxmlformats.org/officeDocument/2006/relationships/diagramQuickStyle" Target="../diagrams/quickStyl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5" Type="http://schemas.openxmlformats.org/officeDocument/2006/relationships/diagramQuickStyle" Target="../diagrams/quickStyle13.xml"/><Relationship Id="rId23" Type="http://schemas.openxmlformats.org/officeDocument/2006/relationships/image" Target="../media/image2.png"/><Relationship Id="rId10" Type="http://schemas.openxmlformats.org/officeDocument/2006/relationships/diagramQuickStyle" Target="../diagrams/quickStyle12.xml"/><Relationship Id="rId19" Type="http://schemas.openxmlformats.org/officeDocument/2006/relationships/diagramLayout" Target="../diagrams/layout14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Relationship Id="rId22" Type="http://schemas.microsoft.com/office/2007/relationships/diagramDrawing" Target="../diagrams/drawin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18EADE-F7CE-6876-031D-B71B9E473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0" t="11203" r="12901" b="14761"/>
          <a:stretch/>
        </p:blipFill>
        <p:spPr>
          <a:xfrm>
            <a:off x="0" y="924339"/>
            <a:ext cx="9144000" cy="51584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6ABCB1-CA45-24F9-5396-CBF968B4E3FC}"/>
              </a:ext>
            </a:extLst>
          </p:cNvPr>
          <p:cNvCxnSpPr>
            <a:cxnSpLocks/>
          </p:cNvCxnSpPr>
          <p:nvPr/>
        </p:nvCxnSpPr>
        <p:spPr>
          <a:xfrm>
            <a:off x="9016604" y="0"/>
            <a:ext cx="0" cy="6858000"/>
          </a:xfrm>
          <a:prstGeom prst="line">
            <a:avLst/>
          </a:prstGeom>
          <a:ln w="254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2A70D6-ECB3-983F-7307-57D42180D76A}"/>
              </a:ext>
            </a:extLst>
          </p:cNvPr>
          <p:cNvCxnSpPr>
            <a:cxnSpLocks/>
          </p:cNvCxnSpPr>
          <p:nvPr/>
        </p:nvCxnSpPr>
        <p:spPr>
          <a:xfrm>
            <a:off x="8834065" y="0"/>
            <a:ext cx="0" cy="68580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9DAE31C-3374-76FC-8EFB-F8DC22503F60}"/>
              </a:ext>
            </a:extLst>
          </p:cNvPr>
          <p:cNvSpPr txBox="1"/>
          <p:nvPr/>
        </p:nvSpPr>
        <p:spPr>
          <a:xfrm>
            <a:off x="5267333" y="1600555"/>
            <a:ext cx="32003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County Promotion Unit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BBEBC-C39B-601F-13A6-CE916B12936E}"/>
              </a:ext>
            </a:extLst>
          </p:cNvPr>
          <p:cNvSpPr txBox="1"/>
          <p:nvPr/>
        </p:nvSpPr>
        <p:spPr>
          <a:xfrm>
            <a:off x="5267333" y="2190126"/>
            <a:ext cx="2362191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Tourism Updates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4CBA85F-EC27-4999-BE1F-8E613960E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5" y="6145451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8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5183-8D29-1166-DD72-309B5A90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61" y="3182415"/>
            <a:ext cx="7886700" cy="504424"/>
          </a:xfrm>
        </p:spPr>
        <p:txBody>
          <a:bodyPr>
            <a:normAutofit fontScale="90000"/>
          </a:bodyPr>
          <a:lstStyle/>
          <a:p>
            <a:r>
              <a:rPr lang="en-IE" sz="3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Steps </a:t>
            </a:r>
            <a:r>
              <a:rPr lang="en-IE" sz="33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IE" sz="3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Date</a:t>
            </a:r>
            <a:endParaRPr lang="en-IE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FA588822-8EEF-7876-D565-693E26E9F0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751929"/>
              </p:ext>
            </p:extLst>
          </p:nvPr>
        </p:nvGraphicFramePr>
        <p:xfrm>
          <a:off x="505361" y="3721358"/>
          <a:ext cx="7886700" cy="2028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ED54B0-E1F9-D710-8C4D-EF9692CC83E6}"/>
              </a:ext>
            </a:extLst>
          </p:cNvPr>
          <p:cNvSpPr txBox="1">
            <a:spLocks/>
          </p:cNvSpPr>
          <p:nvPr/>
        </p:nvSpPr>
        <p:spPr>
          <a:xfrm>
            <a:off x="505361" y="1933653"/>
            <a:ext cx="7886700" cy="12025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135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Commitment to the development of Rathfarnham Castle Stables and Courtyards is set out in the South Dublin Tourism Strategy 2004 - 2009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IE" sz="135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approach to developing the site is heavily informed by the vision and objectives that underpin the County Development Plan, as well as the Tourism Strategy</a:t>
            </a:r>
          </a:p>
          <a:p>
            <a:endParaRPr lang="en-IE" sz="21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252933-EE7C-3117-D1D6-5A010E4DF264}"/>
              </a:ext>
            </a:extLst>
          </p:cNvPr>
          <p:cNvSpPr txBox="1">
            <a:spLocks/>
          </p:cNvSpPr>
          <p:nvPr/>
        </p:nvSpPr>
        <p:spPr>
          <a:xfrm>
            <a:off x="505361" y="1354558"/>
            <a:ext cx="7886700" cy="4658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33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Background</a:t>
            </a:r>
            <a:endParaRPr lang="en-IE" sz="33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00684-3467-26B3-7A94-62CF628EB674}"/>
              </a:ext>
            </a:extLst>
          </p:cNvPr>
          <p:cNvSpPr/>
          <p:nvPr/>
        </p:nvSpPr>
        <p:spPr>
          <a:xfrm>
            <a:off x="0" y="5858196"/>
            <a:ext cx="9144000" cy="142554"/>
          </a:xfrm>
          <a:prstGeom prst="rect">
            <a:avLst/>
          </a:prstGeom>
          <a:solidFill>
            <a:srgbClr val="5934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3BFEE8-62EE-7654-0333-8D2CBACDA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576" y="419502"/>
            <a:ext cx="2181224" cy="13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6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A group of buildings with a road and cars&#10;&#10;Description automatically generated">
            <a:extLst>
              <a:ext uri="{FF2B5EF4-FFF2-40B4-BE49-F238E27FC236}">
                <a16:creationId xmlns:a16="http://schemas.microsoft.com/office/drawing/2014/main" id="{9EC761E1-425A-CADF-8294-F95188E714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28999"/>
            <a:ext cx="3231859" cy="3231859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F13DFE-F1B7-2B8A-ABB4-13ABFF6E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7742"/>
            <a:ext cx="8004742" cy="1322947"/>
          </a:xfrm>
          <a:prstGeom prst="rect">
            <a:avLst/>
          </a:prstGeom>
        </p:spPr>
      </p:pic>
      <p:pic>
        <p:nvPicPr>
          <p:cNvPr id="16" name="Content Placeholder 15" descr="A group of buildings with grass and buildings in the background&#10;&#10;Description automatically generated">
            <a:extLst>
              <a:ext uri="{FF2B5EF4-FFF2-40B4-BE49-F238E27FC236}">
                <a16:creationId xmlns:a16="http://schemas.microsoft.com/office/drawing/2014/main" id="{A866BCD3-8D63-899C-1A5A-50C28E479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21" y="638867"/>
            <a:ext cx="3024429" cy="3024429"/>
          </a:xfrm>
          <a:solidFill>
            <a:srgbClr val="561E9B"/>
          </a:solidFill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76B79D-395D-6460-6254-850872D4884A}"/>
              </a:ext>
            </a:extLst>
          </p:cNvPr>
          <p:cNvGrpSpPr/>
          <p:nvPr/>
        </p:nvGrpSpPr>
        <p:grpSpPr>
          <a:xfrm>
            <a:off x="999941" y="3832231"/>
            <a:ext cx="3868737" cy="1291680"/>
            <a:chOff x="0" y="2338373"/>
            <a:chExt cx="3868737" cy="12916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5320908-5B41-BE32-09AC-D0B9E95BF77E}"/>
                </a:ext>
              </a:extLst>
            </p:cNvPr>
            <p:cNvSpPr/>
            <p:nvPr/>
          </p:nvSpPr>
          <p:spPr>
            <a:xfrm>
              <a:off x="0" y="2338373"/>
              <a:ext cx="3868737" cy="12916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7A446B-F69C-4872-FE21-6983DA8080DB}"/>
                </a:ext>
              </a:extLst>
            </p:cNvPr>
            <p:cNvSpPr txBox="1"/>
            <p:nvPr/>
          </p:nvSpPr>
          <p:spPr>
            <a:xfrm>
              <a:off x="0" y="2338373"/>
              <a:ext cx="3868737" cy="1291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832" tIns="40640" rIns="227584" bIns="40640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IE" sz="2500" kern="1200" dirty="0"/>
                <a:t>Inform</a:t>
              </a:r>
              <a:endParaRPr lang="en-US" sz="2500" kern="1200" dirty="0"/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IE" sz="2500" kern="1200" dirty="0"/>
                <a:t>Consult</a:t>
              </a:r>
              <a:endParaRPr lang="en-US" sz="2500" kern="1200" dirty="0"/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IE" sz="2500" kern="1200" dirty="0"/>
                <a:t>Interrogate &amp; Refine</a:t>
              </a:r>
              <a:endParaRPr lang="en-US" sz="2500" kern="1200" dirty="0"/>
            </a:p>
          </p:txBody>
        </p:sp>
      </p:grp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DED274AA-2AF4-FF48-6F58-4FC83862C6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194630"/>
              </p:ext>
            </p:extLst>
          </p:nvPr>
        </p:nvGraphicFramePr>
        <p:xfrm>
          <a:off x="510608" y="1545365"/>
          <a:ext cx="7886700" cy="2028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3533CE28-E469-0907-B814-BF7FB65CA4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329" y="5203477"/>
            <a:ext cx="2182557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8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51D1-4B68-1A66-C749-BA2230E2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Public Consultation Timeline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692793-8618-B80D-ECBF-A0C8BEA761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307514"/>
              </p:ext>
            </p:extLst>
          </p:nvPr>
        </p:nvGraphicFramePr>
        <p:xfrm>
          <a:off x="715462" y="2137266"/>
          <a:ext cx="6406392" cy="3395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3196">
                  <a:extLst>
                    <a:ext uri="{9D8B030D-6E8A-4147-A177-3AD203B41FA5}">
                      <a16:colId xmlns:a16="http://schemas.microsoft.com/office/drawing/2014/main" val="1706751126"/>
                    </a:ext>
                  </a:extLst>
                </a:gridCol>
                <a:gridCol w="3203196">
                  <a:extLst>
                    <a:ext uri="{9D8B030D-6E8A-4147-A177-3AD203B41FA5}">
                      <a16:colId xmlns:a16="http://schemas.microsoft.com/office/drawing/2014/main" val="2046685309"/>
                    </a:ext>
                  </a:extLst>
                </a:gridCol>
              </a:tblGrid>
              <a:tr h="257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Timing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5834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Activity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583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277813"/>
                  </a:ext>
                </a:extLst>
              </a:tr>
              <a:tr h="384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Mid-April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5834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Outreach Plan for Site Tours &amp; Information Sessions launched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467584942"/>
                  </a:ext>
                </a:extLst>
              </a:tr>
              <a:tr h="675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End-April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5834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Site Tours instigated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Open Online Consultation (soft launch)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970443243"/>
                  </a:ext>
                </a:extLst>
              </a:tr>
              <a:tr h="942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May – Late May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5834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Run Online Consultation &amp; Promotion Campaign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Closes 26/05/24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 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775245364"/>
                  </a:ext>
                </a:extLst>
              </a:tr>
              <a:tr h="713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June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5834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Run Focus Groups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 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968321814"/>
                  </a:ext>
                </a:extLst>
              </a:tr>
              <a:tr h="384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200" kern="100" dirty="0">
                          <a:effectLst/>
                        </a:rPr>
                        <a:t>Late June</a:t>
                      </a:r>
                      <a:endParaRPr lang="en-I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5834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IE" sz="12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onsultation</a:t>
                      </a:r>
                      <a:r>
                        <a:rPr lang="en-IE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Report to Inform Finalisation of Masterplan &amp; Preparation of Part 8 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47251150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7153728-CB7A-B99A-D926-FFA591265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18663" y="644406"/>
            <a:ext cx="12062663" cy="55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 sz="135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8F3651A-15C6-4520-8874-DFB51AAF1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48" y="1381389"/>
            <a:ext cx="1036988" cy="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3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C3BE6-166F-3332-DA9F-2ED737359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" r="5633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F5E83E-A59F-9D2B-35C5-F31352BABD91}"/>
              </a:ext>
            </a:extLst>
          </p:cNvPr>
          <p:cNvGraphicFramePr/>
          <p:nvPr/>
        </p:nvGraphicFramePr>
        <p:xfrm>
          <a:off x="628650" y="365126"/>
          <a:ext cx="78867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0B13521-F8DA-863A-32A8-FFEA86391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5923668"/>
              </p:ext>
            </p:extLst>
          </p:nvPr>
        </p:nvGraphicFramePr>
        <p:xfrm>
          <a:off x="721453" y="2407639"/>
          <a:ext cx="3204595" cy="1770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F3A53CE-C2C9-D63F-5606-7E0AC2AF9EB9}"/>
              </a:ext>
            </a:extLst>
          </p:cNvPr>
          <p:cNvGrpSpPr/>
          <p:nvPr/>
        </p:nvGrpSpPr>
        <p:grpSpPr>
          <a:xfrm>
            <a:off x="3158455" y="3508695"/>
            <a:ext cx="1770078" cy="1770078"/>
            <a:chOff x="0" y="0"/>
            <a:chExt cx="1770078" cy="177007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5788026-0F42-F04A-A56C-1B53C43CA1F4}"/>
                </a:ext>
              </a:extLst>
            </p:cNvPr>
            <p:cNvSpPr/>
            <p:nvPr/>
          </p:nvSpPr>
          <p:spPr>
            <a:xfrm>
              <a:off x="0" y="0"/>
              <a:ext cx="1770078" cy="17700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4E29BBB1-407B-8E37-0BCA-2438A85E14F9}"/>
                </a:ext>
              </a:extLst>
            </p:cNvPr>
            <p:cNvSpPr txBox="1"/>
            <p:nvPr/>
          </p:nvSpPr>
          <p:spPr>
            <a:xfrm>
              <a:off x="259222" y="259222"/>
              <a:ext cx="1251634" cy="12516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b="1" dirty="0" err="1"/>
                <a:t>Corkagh</a:t>
              </a:r>
              <a:endParaRPr lang="en-GB" sz="2200" b="1" dirty="0"/>
            </a:p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b="1" dirty="0"/>
                <a:t>Park Market</a:t>
              </a:r>
              <a:endParaRPr lang="en-IE" sz="2200" b="1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94C0C0-C628-0940-23A2-35DBA498A185}"/>
              </a:ext>
            </a:extLst>
          </p:cNvPr>
          <p:cNvGrpSpPr/>
          <p:nvPr/>
        </p:nvGrpSpPr>
        <p:grpSpPr>
          <a:xfrm>
            <a:off x="5700319" y="4177717"/>
            <a:ext cx="1770078" cy="1770078"/>
            <a:chOff x="0" y="0"/>
            <a:chExt cx="1770078" cy="177007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C2BE703-CFD0-C0FC-31B7-F8AC69E219E6}"/>
                </a:ext>
              </a:extLst>
            </p:cNvPr>
            <p:cNvSpPr/>
            <p:nvPr/>
          </p:nvSpPr>
          <p:spPr>
            <a:xfrm>
              <a:off x="0" y="0"/>
              <a:ext cx="1770078" cy="17700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3245B793-FF7E-0554-FC26-7B2B8F62139B}"/>
                </a:ext>
              </a:extLst>
            </p:cNvPr>
            <p:cNvSpPr txBox="1"/>
            <p:nvPr/>
          </p:nvSpPr>
          <p:spPr>
            <a:xfrm>
              <a:off x="259222" y="259222"/>
              <a:ext cx="1251634" cy="12516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b="1" kern="1200" dirty="0"/>
                <a:t>Christmas Markets</a:t>
              </a:r>
              <a:endParaRPr lang="en-IE" sz="2200" b="1" kern="1200" dirty="0"/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111B4EC-65E0-069A-4B54-6AADC5851C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2" y="5947795"/>
            <a:ext cx="1382651" cy="73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92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FEDA5-7F3C-3CA9-B40B-A581D526E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1910EF0-C7ED-97D8-2C85-2A26C884F6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852286"/>
              </p:ext>
            </p:extLst>
          </p:nvPr>
        </p:nvGraphicFramePr>
        <p:xfrm>
          <a:off x="628650" y="365126"/>
          <a:ext cx="78867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63E431F-3428-E5BB-01BD-D4A335FA5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359260"/>
              </p:ext>
            </p:extLst>
          </p:nvPr>
        </p:nvGraphicFramePr>
        <p:xfrm>
          <a:off x="687897" y="2516697"/>
          <a:ext cx="2114026" cy="1635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9E427BA-6E97-1670-4927-9060F79BF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2348492"/>
              </p:ext>
            </p:extLst>
          </p:nvPr>
        </p:nvGraphicFramePr>
        <p:xfrm>
          <a:off x="3624044" y="2617365"/>
          <a:ext cx="1560352" cy="1535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22530BD-5274-0964-73D9-870494C8B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087417"/>
              </p:ext>
            </p:extLst>
          </p:nvPr>
        </p:nvGraphicFramePr>
        <p:xfrm>
          <a:off x="6207853" y="2661407"/>
          <a:ext cx="2114026" cy="153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592C65A4-DFBA-E0F3-7BA5-AF330C0E739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" y="5903122"/>
            <a:ext cx="1382651" cy="82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99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oster with text on it&#10;&#10;Description automatically generated">
            <a:extLst>
              <a:ext uri="{FF2B5EF4-FFF2-40B4-BE49-F238E27FC236}">
                <a16:creationId xmlns:a16="http://schemas.microsoft.com/office/drawing/2014/main" id="{580338F7-8F3C-D40E-6EBD-7C6124D5FF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1" y="1604371"/>
            <a:ext cx="3684588" cy="3684588"/>
          </a:xfrm>
        </p:spPr>
      </p:pic>
      <p:pic>
        <p:nvPicPr>
          <p:cNvPr id="16" name="Content Placeholder 15" descr="A poster of a event&#10;&#10;Description automatically generated with medium confidence">
            <a:extLst>
              <a:ext uri="{FF2B5EF4-FFF2-40B4-BE49-F238E27FC236}">
                <a16:creationId xmlns:a16="http://schemas.microsoft.com/office/drawing/2014/main" id="{FF768FF3-36D5-1560-812C-75386D76A4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6052"/>
            <a:ext cx="4053863" cy="6051941"/>
          </a:xfr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DF2135E-FDE7-083C-AE73-3BE802325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7" y="5399032"/>
            <a:ext cx="1114035" cy="523596"/>
          </a:xfrm>
          <a:prstGeom prst="rect">
            <a:avLst/>
          </a:prstGeom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771ECAFD-3845-5594-F6A6-4629FF0ED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4295784"/>
              </p:ext>
            </p:extLst>
          </p:nvPr>
        </p:nvGraphicFramePr>
        <p:xfrm>
          <a:off x="0" y="416854"/>
          <a:ext cx="5665772" cy="751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Picture 2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42CEADE-FB9E-0BD2-EF63-BDC93CE1DC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64" y="5399032"/>
            <a:ext cx="1308490" cy="5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5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1" y="-1"/>
            <a:ext cx="9144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arden with a tower and plants&#10;&#10;Description automatically generated">
            <a:extLst>
              <a:ext uri="{FF2B5EF4-FFF2-40B4-BE49-F238E27FC236}">
                <a16:creationId xmlns:a16="http://schemas.microsoft.com/office/drawing/2014/main" id="{F68C2CD8-90DE-CA5A-5A71-839FA4A7F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0" r="19531" b="-2"/>
          <a:stretch/>
        </p:blipFill>
        <p:spPr>
          <a:xfrm>
            <a:off x="3711141" y="1"/>
            <a:ext cx="5432859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6FB98E3-3FC6-C376-A453-4FA394189A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5564747"/>
              </p:ext>
            </p:extLst>
          </p:nvPr>
        </p:nvGraphicFramePr>
        <p:xfrm>
          <a:off x="218114" y="260059"/>
          <a:ext cx="3493027" cy="1484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3ABEB62-7378-BACC-CE42-D44459776A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538213"/>
              </p:ext>
            </p:extLst>
          </p:nvPr>
        </p:nvGraphicFramePr>
        <p:xfrm>
          <a:off x="956345" y="2231472"/>
          <a:ext cx="2248249" cy="95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6E7A229-7D2C-3783-E798-41D50BB32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764257"/>
              </p:ext>
            </p:extLst>
          </p:nvPr>
        </p:nvGraphicFramePr>
        <p:xfrm>
          <a:off x="956345" y="3827476"/>
          <a:ext cx="2248248" cy="796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E69B98E-E6D4-C4CA-5257-7DEB1F2D1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483313"/>
              </p:ext>
            </p:extLst>
          </p:nvPr>
        </p:nvGraphicFramePr>
        <p:xfrm>
          <a:off x="872455" y="5113091"/>
          <a:ext cx="2466363" cy="95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3ACEDBC-B985-3616-8A84-39E3793E26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" y="6238713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81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ave the Hellfire Club launches legal challenge against €19 million Dublin  Mountains visitor centre - Dublin Live">
            <a:extLst>
              <a:ext uri="{FF2B5EF4-FFF2-40B4-BE49-F238E27FC236}">
                <a16:creationId xmlns:a16="http://schemas.microsoft.com/office/drawing/2014/main" id="{D39BFB88-B9AF-CA7B-2A07-1F31E4613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t="-1" r="11316" b="-1"/>
          <a:stretch/>
        </p:blipFill>
        <p:spPr bwMode="auto">
          <a:xfrm>
            <a:off x="0" y="1282"/>
            <a:ext cx="9143999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45047CF-0827-7172-5478-D217C6ABF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13" y="5942095"/>
            <a:ext cx="1382651" cy="649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7B32F2-312B-9A03-0FA0-4BD0BA625463}"/>
              </a:ext>
            </a:extLst>
          </p:cNvPr>
          <p:cNvSpPr txBox="1"/>
          <p:nvPr/>
        </p:nvSpPr>
        <p:spPr>
          <a:xfrm>
            <a:off x="507999" y="240194"/>
            <a:ext cx="43402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Dublin Mountains Visitor Centre</a:t>
            </a:r>
            <a:endParaRPr lang="en-I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C5072-AFE5-BBDC-0BA5-FEE00980E9B9}"/>
              </a:ext>
            </a:extLst>
          </p:cNvPr>
          <p:cNvSpPr/>
          <p:nvPr/>
        </p:nvSpPr>
        <p:spPr>
          <a:xfrm>
            <a:off x="743586" y="3963780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61B3A-0D5C-3842-D497-9685EF39CC3A}"/>
              </a:ext>
            </a:extLst>
          </p:cNvPr>
          <p:cNvSpPr txBox="1"/>
          <p:nvPr/>
        </p:nvSpPr>
        <p:spPr>
          <a:xfrm>
            <a:off x="649121" y="4490589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Detailed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Design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484D98-3342-F683-E02E-F025C1249641}"/>
              </a:ext>
            </a:extLst>
          </p:cNvPr>
          <p:cNvSpPr/>
          <p:nvPr/>
        </p:nvSpPr>
        <p:spPr>
          <a:xfrm>
            <a:off x="2706193" y="4006895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E24066-56FF-2F1F-F278-752F81A30876}"/>
              </a:ext>
            </a:extLst>
          </p:cNvPr>
          <p:cNvSpPr txBox="1"/>
          <p:nvPr/>
        </p:nvSpPr>
        <p:spPr>
          <a:xfrm>
            <a:off x="2602203" y="4490393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Survey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Work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389F8A-E71E-A480-DAA0-812DD86312DE}"/>
              </a:ext>
            </a:extLst>
          </p:cNvPr>
          <p:cNvSpPr/>
          <p:nvPr/>
        </p:nvSpPr>
        <p:spPr>
          <a:xfrm>
            <a:off x="4668800" y="4006895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8F70B1-3060-80AE-0EE7-5769B6A86C33}"/>
              </a:ext>
            </a:extLst>
          </p:cNvPr>
          <p:cNvSpPr txBox="1"/>
          <p:nvPr/>
        </p:nvSpPr>
        <p:spPr>
          <a:xfrm>
            <a:off x="4583860" y="4490393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Communications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Strategy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140939-80CA-5A19-D0D0-3BAB0ECB7074}"/>
              </a:ext>
            </a:extLst>
          </p:cNvPr>
          <p:cNvSpPr/>
          <p:nvPr/>
        </p:nvSpPr>
        <p:spPr>
          <a:xfrm>
            <a:off x="6631407" y="4006895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332254-9745-201A-411C-142564241BBB}"/>
              </a:ext>
            </a:extLst>
          </p:cNvPr>
          <p:cNvSpPr txBox="1"/>
          <p:nvPr/>
        </p:nvSpPr>
        <p:spPr>
          <a:xfrm>
            <a:off x="6536942" y="4490393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Construction Process</a:t>
            </a:r>
            <a:endParaRPr lang="en-I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4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31FA4-EDD5-A3F4-0691-890C3B8DC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2" r="2477"/>
          <a:stretch/>
        </p:blipFill>
        <p:spPr>
          <a:xfrm>
            <a:off x="0" y="1115736"/>
            <a:ext cx="8917497" cy="4789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3466E-FC3E-8250-1DF3-1D338F6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829" y="438348"/>
            <a:ext cx="25050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9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5E778-B3BC-DE67-2E8C-79F9C339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3747"/>
            <a:ext cx="4629150" cy="162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E3DC0-A802-C062-1FDD-7D03BFFA1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17"/>
          <a:stretch/>
        </p:blipFill>
        <p:spPr>
          <a:xfrm>
            <a:off x="4610100" y="397158"/>
            <a:ext cx="4533900" cy="6063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73F499-49B8-7871-A7DC-86355A194110}"/>
              </a:ext>
            </a:extLst>
          </p:cNvPr>
          <p:cNvSpPr txBox="1"/>
          <p:nvPr/>
        </p:nvSpPr>
        <p:spPr>
          <a:xfrm>
            <a:off x="269874" y="454308"/>
            <a:ext cx="43402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Tallaght Heritage Centre</a:t>
            </a:r>
            <a:endParaRPr lang="en-I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11F4E-EC30-13AD-2961-8D2C2B4804C6}"/>
              </a:ext>
            </a:extLst>
          </p:cNvPr>
          <p:cNvSpPr txBox="1"/>
          <p:nvPr/>
        </p:nvSpPr>
        <p:spPr>
          <a:xfrm>
            <a:off x="269874" y="858823"/>
            <a:ext cx="4340226" cy="36822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Site Selection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Part 8 Approval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Interpretation &amp; Planning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Detailed Design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Construction </a:t>
            </a:r>
            <a:endParaRPr lang="en-I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472D3C-97EB-A01A-A161-D5C7B8681D13}"/>
              </a:ext>
            </a:extLst>
          </p:cNvPr>
          <p:cNvSpPr/>
          <p:nvPr/>
        </p:nvSpPr>
        <p:spPr>
          <a:xfrm>
            <a:off x="0" y="0"/>
            <a:ext cx="9144000" cy="3971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429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857250"/>
            <a:ext cx="6118094" cy="51435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3" y="2237164"/>
            <a:ext cx="6118095" cy="376326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047385" y="832402"/>
            <a:ext cx="51434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Content Placeholder 4" descr="A blue and white logo&#10;&#10;Description automatically generated">
            <a:extLst>
              <a:ext uri="{FF2B5EF4-FFF2-40B4-BE49-F238E27FC236}">
                <a16:creationId xmlns:a16="http://schemas.microsoft.com/office/drawing/2014/main" id="{22D8DEE6-12A3-986C-598F-A25F0B44A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4"/>
          <a:stretch/>
        </p:blipFill>
        <p:spPr>
          <a:xfrm>
            <a:off x="607456" y="1200150"/>
            <a:ext cx="7929089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29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6AD566-8752-1024-5011-72FA01989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2AF366CC-23E5-DE19-B387-97FF5DB43B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076697"/>
          <a:ext cx="7886700" cy="3411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0B3B2D7B-24EA-CB6B-BA67-6EFA4C86BFE9}"/>
              </a:ext>
            </a:extLst>
          </p:cNvPr>
          <p:cNvSpPr/>
          <p:nvPr/>
        </p:nvSpPr>
        <p:spPr>
          <a:xfrm>
            <a:off x="628650" y="1268760"/>
            <a:ext cx="973020" cy="1620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/>
          </a:p>
        </p:txBody>
      </p:sp>
      <p:pic>
        <p:nvPicPr>
          <p:cNvPr id="3" name="Picture 2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CEA99CFD-8588-4549-67E2-900807E6F5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2" y="573527"/>
            <a:ext cx="3429006" cy="17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8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C0DC9-5A33-93CD-0639-75263842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11" y="1084251"/>
            <a:ext cx="4415976" cy="1201328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Estimated value of tourism to South Dublin County</a:t>
            </a:r>
            <a:endParaRPr lang="en-IE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797496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Content Placeholder 6" descr="Abacus outline">
            <a:extLst>
              <a:ext uri="{FF2B5EF4-FFF2-40B4-BE49-F238E27FC236}">
                <a16:creationId xmlns:a16="http://schemas.microsoft.com/office/drawing/2014/main" id="{9214E286-2F54-F356-953F-D9E58AF36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538" y="3039800"/>
            <a:ext cx="685800" cy="685800"/>
          </a:xfrm>
        </p:spPr>
      </p:pic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7A536C13-4E9A-F847-5B7C-2C4622FFE5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279"/>
          <a:stretch/>
        </p:blipFill>
        <p:spPr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0" name="Graphic 9" descr="Employee badge outline">
            <a:extLst>
              <a:ext uri="{FF2B5EF4-FFF2-40B4-BE49-F238E27FC236}">
                <a16:creationId xmlns:a16="http://schemas.microsoft.com/office/drawing/2014/main" id="{FFEB13FD-F32F-5136-030D-DA4CF76D2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650" y="3682064"/>
            <a:ext cx="685800" cy="685800"/>
          </a:xfrm>
          <a:prstGeom prst="rect">
            <a:avLst/>
          </a:prstGeom>
        </p:spPr>
      </p:pic>
      <p:pic>
        <p:nvPicPr>
          <p:cNvPr id="13" name="Graphic 12" descr="Bar graph with upward trend outline">
            <a:extLst>
              <a:ext uri="{FF2B5EF4-FFF2-40B4-BE49-F238E27FC236}">
                <a16:creationId xmlns:a16="http://schemas.microsoft.com/office/drawing/2014/main" id="{B663F79E-E388-931A-CCD2-DC7F10E5D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889" y="4367864"/>
            <a:ext cx="685800" cy="685800"/>
          </a:xfrm>
          <a:prstGeom prst="rect">
            <a:avLst/>
          </a:prstGeom>
        </p:spPr>
      </p:pic>
      <p:pic>
        <p:nvPicPr>
          <p:cNvPr id="19" name="Graphic 18" descr="Coins outline">
            <a:extLst>
              <a:ext uri="{FF2B5EF4-FFF2-40B4-BE49-F238E27FC236}">
                <a16:creationId xmlns:a16="http://schemas.microsoft.com/office/drawing/2014/main" id="{95CCDC76-EC17-D902-2173-CEE8638898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3538" y="5199935"/>
            <a:ext cx="685800" cy="685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C33E54-34F1-336F-8D7D-E9148E4284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7590" y="3412580"/>
            <a:ext cx="1001355" cy="2789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E2F0EA9-A309-D9D6-FCF1-A5A0633BCF9E}"/>
              </a:ext>
            </a:extLst>
          </p:cNvPr>
          <p:cNvSpPr txBox="1"/>
          <p:nvPr/>
        </p:nvSpPr>
        <p:spPr>
          <a:xfrm>
            <a:off x="1191987" y="3266982"/>
            <a:ext cx="1003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13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08B3BD-05B9-4184-2D76-97E4C42D44BC}"/>
              </a:ext>
            </a:extLst>
          </p:cNvPr>
          <p:cNvSpPr txBox="1"/>
          <p:nvPr/>
        </p:nvSpPr>
        <p:spPr>
          <a:xfrm>
            <a:off x="1167553" y="3266982"/>
            <a:ext cx="22998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€140m total tourism value</a:t>
            </a:r>
            <a:endParaRPr lang="en-IE" sz="1350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441F9D-52FF-34D2-B946-ECC823D21F0F}"/>
              </a:ext>
            </a:extLst>
          </p:cNvPr>
          <p:cNvSpPr txBox="1"/>
          <p:nvPr/>
        </p:nvSpPr>
        <p:spPr>
          <a:xfrm>
            <a:off x="1180756" y="3919873"/>
            <a:ext cx="22998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3,780 jobs based on tourism</a:t>
            </a:r>
            <a:endParaRPr lang="en-IE" sz="1350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ABEFE1-753C-1B68-19E9-7E1E28CBD894}"/>
              </a:ext>
            </a:extLst>
          </p:cNvPr>
          <p:cNvSpPr txBox="1"/>
          <p:nvPr/>
        </p:nvSpPr>
        <p:spPr>
          <a:xfrm>
            <a:off x="1191987" y="4468390"/>
            <a:ext cx="22754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€32.2m returned to the exchequer annually</a:t>
            </a:r>
            <a:endParaRPr lang="en-IE" sz="1350" dirty="0">
              <a:solidFill>
                <a:schemeClr val="accent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457876-51CB-D17E-BD65-C177EED6E58F}"/>
              </a:ext>
            </a:extLst>
          </p:cNvPr>
          <p:cNvSpPr txBox="1"/>
          <p:nvPr/>
        </p:nvSpPr>
        <p:spPr>
          <a:xfrm>
            <a:off x="1191988" y="5271976"/>
            <a:ext cx="2275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€210m value to the regional economy</a:t>
            </a:r>
            <a:endParaRPr lang="en-IE" sz="1350" dirty="0">
              <a:solidFill>
                <a:schemeClr val="accent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2761A8-DF76-2EC3-6C04-C9B226595112}"/>
              </a:ext>
            </a:extLst>
          </p:cNvPr>
          <p:cNvSpPr/>
          <p:nvPr/>
        </p:nvSpPr>
        <p:spPr>
          <a:xfrm>
            <a:off x="7758354" y="1106725"/>
            <a:ext cx="973020" cy="1620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/>
          </a:p>
        </p:txBody>
      </p:sp>
    </p:spTree>
    <p:extLst>
      <p:ext uri="{BB962C8B-B14F-4D97-AF65-F5344CB8AC3E}">
        <p14:creationId xmlns:p14="http://schemas.microsoft.com/office/powerpoint/2010/main" val="64206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465EB69F-FCA6-458B-3F8C-3E4D44F6B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813" y="4383076"/>
            <a:ext cx="3926150" cy="1022411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r>
              <a:rPr lang="en-US" kern="12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Strategic Priorities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73498"/>
            <a:ext cx="2673479" cy="3427251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48913"/>
            <a:ext cx="2798064" cy="3551837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87" y="854001"/>
            <a:ext cx="3182112" cy="1840619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930" y="857250"/>
            <a:ext cx="2935224" cy="1713926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Picture 6" descr="A green circle with white text and a arrow&#10;&#10;Description automatically generated">
            <a:extLst>
              <a:ext uri="{FF2B5EF4-FFF2-40B4-BE49-F238E27FC236}">
                <a16:creationId xmlns:a16="http://schemas.microsoft.com/office/drawing/2014/main" id="{5D916626-A334-A0A8-798E-712DA7325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2306153" cy="2189681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4169" y="1401681"/>
            <a:ext cx="2139696" cy="2139696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0725" y="1278237"/>
            <a:ext cx="2386584" cy="23865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4426" y="854002"/>
            <a:ext cx="2579574" cy="2662562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9071" y="854003"/>
            <a:ext cx="2454929" cy="2537918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919C773B-F2E1-69CF-7FDF-DF7E4E16C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263" b="1"/>
          <a:stretch/>
        </p:blipFill>
        <p:spPr>
          <a:xfrm>
            <a:off x="4455676" y="1748058"/>
            <a:ext cx="1412468" cy="1460593"/>
          </a:xfrm>
          <a:prstGeom prst="rect">
            <a:avLst/>
          </a:prstGeom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427" y="3910741"/>
            <a:ext cx="2121574" cy="2090009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9499" y="3787813"/>
            <a:ext cx="2244502" cy="2212937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n orange circle with white text&#10;&#10;Description automatically generated">
            <a:extLst>
              <a:ext uri="{FF2B5EF4-FFF2-40B4-BE49-F238E27FC236}">
                <a16:creationId xmlns:a16="http://schemas.microsoft.com/office/drawing/2014/main" id="{41F877F9-ABC4-ED1E-08F5-CC1949210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857251"/>
            <a:ext cx="1478284" cy="1473132"/>
          </a:xfrm>
          <a:prstGeom prst="rect">
            <a:avLst/>
          </a:prstGeom>
        </p:spPr>
      </p:pic>
      <p:pic>
        <p:nvPicPr>
          <p:cNvPr id="29" name="Picture 28" descr="A yellow circle with white text&#10;&#10;Description automatically generated">
            <a:extLst>
              <a:ext uri="{FF2B5EF4-FFF2-40B4-BE49-F238E27FC236}">
                <a16:creationId xmlns:a16="http://schemas.microsoft.com/office/drawing/2014/main" id="{42570E69-30A5-1C8D-29CE-704D27CF9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00" y="860863"/>
            <a:ext cx="1705837" cy="1945499"/>
          </a:xfrm>
          <a:prstGeom prst="rect">
            <a:avLst/>
          </a:prstGeom>
        </p:spPr>
      </p:pic>
      <p:pic>
        <p:nvPicPr>
          <p:cNvPr id="13" name="Picture 12" descr="A blue circle with white text">
            <a:extLst>
              <a:ext uri="{FF2B5EF4-FFF2-40B4-BE49-F238E27FC236}">
                <a16:creationId xmlns:a16="http://schemas.microsoft.com/office/drawing/2014/main" id="{56ADE602-892F-8F51-4C9E-207E09E06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82" y="4347103"/>
            <a:ext cx="1644011" cy="16385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8F8A45A-CC0C-06A6-7F42-B8A7FB31C731}"/>
              </a:ext>
            </a:extLst>
          </p:cNvPr>
          <p:cNvSpPr/>
          <p:nvPr/>
        </p:nvSpPr>
        <p:spPr>
          <a:xfrm>
            <a:off x="5214017" y="5823650"/>
            <a:ext cx="973020" cy="1620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/>
          </a:p>
        </p:txBody>
      </p:sp>
    </p:spTree>
    <p:extLst>
      <p:ext uri="{BB962C8B-B14F-4D97-AF65-F5344CB8AC3E}">
        <p14:creationId xmlns:p14="http://schemas.microsoft.com/office/powerpoint/2010/main" val="53907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68A6A-F563-060B-8AC6-A52A2C104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ne building with lights on it&#10;&#10;Description automatically generated">
            <a:extLst>
              <a:ext uri="{FF2B5EF4-FFF2-40B4-BE49-F238E27FC236}">
                <a16:creationId xmlns:a16="http://schemas.microsoft.com/office/drawing/2014/main" id="{3FE39044-D841-22E9-D52B-D6F68B009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9" y="1160748"/>
            <a:ext cx="8576060" cy="3996444"/>
          </a:xfrm>
          <a:prstGeom prst="rect">
            <a:avLst/>
          </a:prstGeom>
        </p:spPr>
      </p:pic>
      <p:pic>
        <p:nvPicPr>
          <p:cNvPr id="3" name="Graphic 2" descr="Badge 7 with solid fill">
            <a:extLst>
              <a:ext uri="{FF2B5EF4-FFF2-40B4-BE49-F238E27FC236}">
                <a16:creationId xmlns:a16="http://schemas.microsoft.com/office/drawing/2014/main" id="{755AA233-A2D4-DF8D-51C7-5B0719DEB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566" y="1052736"/>
            <a:ext cx="1674186" cy="1674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D4A577-ABB9-0844-DBDD-BDA0E85F7BBC}"/>
              </a:ext>
            </a:extLst>
          </p:cNvPr>
          <p:cNvSpPr txBox="1"/>
          <p:nvPr/>
        </p:nvSpPr>
        <p:spPr>
          <a:xfrm>
            <a:off x="1871700" y="1700808"/>
            <a:ext cx="6642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>
                <a:solidFill>
                  <a:schemeClr val="bg1"/>
                </a:solidFill>
              </a:rPr>
              <a:t>Significant pipeline tourism projects</a:t>
            </a:r>
            <a:endParaRPr lang="en-IE" sz="33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1E222-28C1-E5C5-4314-437E4708E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414" y="4833156"/>
            <a:ext cx="809315" cy="1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60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E3C434-7DB9-5B44-4D40-0FF356C26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C9DDAE-EC8C-BFDD-E6BC-5E8C61070E2D}"/>
              </a:ext>
            </a:extLst>
          </p:cNvPr>
          <p:cNvSpPr/>
          <p:nvPr/>
        </p:nvSpPr>
        <p:spPr>
          <a:xfrm>
            <a:off x="628650" y="1268760"/>
            <a:ext cx="973020" cy="1620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/>
          </a:p>
        </p:txBody>
      </p:sp>
      <p:pic>
        <p:nvPicPr>
          <p:cNvPr id="8" name="Picture 7" descr="A group of people walking on a path">
            <a:extLst>
              <a:ext uri="{FF2B5EF4-FFF2-40B4-BE49-F238E27FC236}">
                <a16:creationId xmlns:a16="http://schemas.microsoft.com/office/drawing/2014/main" id="{1EE238EB-5A9D-E266-8F63-8929722B1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94" y="890262"/>
            <a:ext cx="3853061" cy="1838420"/>
          </a:xfrm>
          <a:prstGeom prst="rect">
            <a:avLst/>
          </a:prstGeom>
        </p:spPr>
      </p:pic>
      <p:pic>
        <p:nvPicPr>
          <p:cNvPr id="12" name="Picture 11" descr="A collage of a bridge and a building&#10;&#10;Description automatically generated">
            <a:extLst>
              <a:ext uri="{FF2B5EF4-FFF2-40B4-BE49-F238E27FC236}">
                <a16:creationId xmlns:a16="http://schemas.microsoft.com/office/drawing/2014/main" id="{82C10539-1505-6C06-B398-1DAB34106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59" y="2240868"/>
            <a:ext cx="3881637" cy="3648263"/>
          </a:xfrm>
          <a:prstGeom prst="rect">
            <a:avLst/>
          </a:prstGeom>
        </p:spPr>
      </p:pic>
      <p:pic>
        <p:nvPicPr>
          <p:cNvPr id="6" name="Content Placeholder 5" descr="A collage of images of a stadium and a river&#10;&#10;Description automatically generated">
            <a:extLst>
              <a:ext uri="{FF2B5EF4-FFF2-40B4-BE49-F238E27FC236}">
                <a16:creationId xmlns:a16="http://schemas.microsoft.com/office/drawing/2014/main" id="{6FC1A10D-8FB4-768A-2049-A1122C218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8" y="2625627"/>
            <a:ext cx="3522076" cy="3263504"/>
          </a:xfrm>
        </p:spPr>
      </p:pic>
      <p:pic>
        <p:nvPicPr>
          <p:cNvPr id="3" name="Picture 2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63F28601-040A-3EB0-B2F8-64EE52506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74" y="735317"/>
            <a:ext cx="3320994" cy="166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DBD4E9-EFC9-9431-F9D5-18EB12CD4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E6B3A7CF-0FDF-427A-5A34-3F0D306E9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131094"/>
            <a:ext cx="7169345" cy="4688752"/>
          </a:xfrm>
          <a:prstGeom prst="rect">
            <a:avLst/>
          </a:prstGeom>
        </p:spPr>
      </p:pic>
      <p:pic>
        <p:nvPicPr>
          <p:cNvPr id="8" name="Graphic 7" descr="Badge 6 with solid fill">
            <a:extLst>
              <a:ext uri="{FF2B5EF4-FFF2-40B4-BE49-F238E27FC236}">
                <a16:creationId xmlns:a16="http://schemas.microsoft.com/office/drawing/2014/main" id="{34DCC84F-6860-4B0D-9E4C-B7029FC4B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868" y="1290426"/>
            <a:ext cx="1565761" cy="1565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69366A-A239-C9F8-6B6B-4E496CD649A4}"/>
              </a:ext>
            </a:extLst>
          </p:cNvPr>
          <p:cNvSpPr txBox="1"/>
          <p:nvPr/>
        </p:nvSpPr>
        <p:spPr>
          <a:xfrm>
            <a:off x="3141502" y="1595301"/>
            <a:ext cx="52041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 dirty="0"/>
              <a:t>Catalytic projects</a:t>
            </a:r>
            <a:endParaRPr lang="en-IE" sz="33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9EFC8D-2E21-87AF-9488-9B177F1D1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14" y="4401108"/>
            <a:ext cx="809315" cy="160034"/>
          </a:xfrm>
          <a:prstGeom prst="rect">
            <a:avLst/>
          </a:prstGeom>
        </p:spPr>
      </p:pic>
      <p:pic>
        <p:nvPicPr>
          <p:cNvPr id="2" name="Graphic 1" descr="Badge 5 with solid fill">
            <a:extLst>
              <a:ext uri="{FF2B5EF4-FFF2-40B4-BE49-F238E27FC236}">
                <a16:creationId xmlns:a16="http://schemas.microsoft.com/office/drawing/2014/main" id="{C5203D14-EEFB-04E6-7F4A-7DBF21105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281" y="2820062"/>
            <a:ext cx="1451358" cy="1451358"/>
          </a:xfrm>
          <a:prstGeom prst="rect">
            <a:avLst/>
          </a:prstGeom>
        </p:spPr>
      </p:pic>
      <p:pic>
        <p:nvPicPr>
          <p:cNvPr id="3" name="Graphic 2" descr="Badge 5 with solid fill">
            <a:extLst>
              <a:ext uri="{FF2B5EF4-FFF2-40B4-BE49-F238E27FC236}">
                <a16:creationId xmlns:a16="http://schemas.microsoft.com/office/drawing/2014/main" id="{C3420981-EAEB-5FE0-99E6-FFDF58541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42026" y="2829457"/>
            <a:ext cx="1451358" cy="1451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35DD2-7766-00D3-2C86-80AEBD584C1A}"/>
              </a:ext>
            </a:extLst>
          </p:cNvPr>
          <p:cNvSpPr txBox="1"/>
          <p:nvPr/>
        </p:nvSpPr>
        <p:spPr>
          <a:xfrm>
            <a:off x="3905075" y="324433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Action</a:t>
            </a:r>
            <a:r>
              <a:rPr lang="en-GB" sz="1800" b="1" dirty="0">
                <a:solidFill>
                  <a:schemeClr val="bg1"/>
                </a:solidFill>
              </a:rPr>
              <a:t> </a:t>
            </a:r>
            <a:r>
              <a:rPr lang="en-GB" sz="3200" b="1" dirty="0">
                <a:solidFill>
                  <a:schemeClr val="bg1"/>
                </a:solidFill>
              </a:rPr>
              <a:t>Points</a:t>
            </a:r>
            <a:endParaRPr lang="en-I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3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accent5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52B94-949D-C0E6-0025-B64B853E3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4" b="10072"/>
          <a:stretch/>
        </p:blipFill>
        <p:spPr>
          <a:xfrm>
            <a:off x="342900" y="1051016"/>
            <a:ext cx="8458199" cy="4756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1EF66B-D047-0FF6-D112-6AA7D51F7B50}"/>
              </a:ext>
            </a:extLst>
          </p:cNvPr>
          <p:cNvSpPr txBox="1"/>
          <p:nvPr/>
        </p:nvSpPr>
        <p:spPr>
          <a:xfrm>
            <a:off x="633287" y="4684036"/>
            <a:ext cx="5675233" cy="848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0624">
              <a:spcAft>
                <a:spcPts val="600"/>
              </a:spcAft>
            </a:pPr>
            <a:r>
              <a:rPr lang="en-GB" sz="2208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Castle Stables &amp; Courtyard at Rathfarnham</a:t>
            </a:r>
          </a:p>
          <a:p>
            <a:pPr defTabSz="420624">
              <a:spcAft>
                <a:spcPts val="600"/>
              </a:spcAft>
            </a:pPr>
            <a:r>
              <a:rPr lang="en-GB" sz="2208" b="1">
                <a:solidFill>
                  <a:schemeClr val="bg1"/>
                </a:solidFill>
                <a:highlight>
                  <a:srgbClr val="800080"/>
                </a:highlight>
              </a:rPr>
              <a:t>Master Planning and Public Consultation</a:t>
            </a:r>
            <a:endParaRPr lang="en-IE" sz="2400" b="1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40964-BC2F-E63D-AB79-893C8ECE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99" y="3134374"/>
            <a:ext cx="2182557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00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17184</TotalTime>
  <Words>340</Words>
  <Application>Microsoft Office PowerPoint</Application>
  <PresentationFormat>On-screen Show (4:3)</PresentationFormat>
  <Paragraphs>76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Aharoni</vt:lpstr>
      <vt:lpstr>Aptos</vt:lpstr>
      <vt:lpstr>Aptos Display</vt:lpstr>
      <vt:lpstr>Arial</vt:lpstr>
      <vt:lpstr>Calibri</vt:lpstr>
      <vt:lpstr>Calibri Light</vt:lpstr>
      <vt:lpstr>Symbol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Estimated value of tourism to South Dublin County</vt:lpstr>
      <vt:lpstr>Strategic Priorities</vt:lpstr>
      <vt:lpstr>PowerPoint Presentation</vt:lpstr>
      <vt:lpstr>PowerPoint Presentation</vt:lpstr>
      <vt:lpstr>PowerPoint Presentation</vt:lpstr>
      <vt:lpstr>PowerPoint Presentation</vt:lpstr>
      <vt:lpstr>Steps To Date</vt:lpstr>
      <vt:lpstr>PowerPoint Presentation</vt:lpstr>
      <vt:lpstr>Public Consultation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Ralph McGarry</cp:lastModifiedBy>
  <cp:revision>22</cp:revision>
  <dcterms:created xsi:type="dcterms:W3CDTF">2022-05-30T10:37:59Z</dcterms:created>
  <dcterms:modified xsi:type="dcterms:W3CDTF">2024-05-07T17:38:23Z</dcterms:modified>
</cp:coreProperties>
</file>