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89" r:id="rId2"/>
    <p:sldId id="287" r:id="rId3"/>
    <p:sldId id="30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6F371-730A-4A03-BAC8-FEC6771E5724}" v="271" dt="2024-04-15T10:41:1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CD06B-795F-4FCF-A8D7-71BC0E8A2B70}" type="doc">
      <dgm:prSet loTypeId="urn:microsoft.com/office/officeart/2005/8/layout/chevron1" loCatId="process" qsTypeId="urn:microsoft.com/office/officeart/2005/8/quickstyle/simple1" qsCatId="simple" csTypeId="urn:microsoft.com/office/officeart/2005/8/colors/accent1_2" csCatId="accent1" phldr="1"/>
      <dgm:spPr/>
    </dgm:pt>
    <dgm:pt modelId="{88E01CE8-04A3-4B71-8692-041F6AAF47E3}">
      <dgm:prSet phldrT="[Text]"/>
      <dgm:spPr>
        <a:solidFill>
          <a:schemeClr val="accent2">
            <a:lumMod val="60000"/>
            <a:lumOff val="40000"/>
          </a:schemeClr>
        </a:solidFill>
      </dgm:spPr>
      <dgm:t>
        <a:bodyPr/>
        <a:lstStyle/>
        <a:p>
          <a:r>
            <a:rPr lang="en-GB" dirty="0"/>
            <a:t>Construction Begins</a:t>
          </a:r>
        </a:p>
        <a:p>
          <a:r>
            <a:rPr lang="en-GB" dirty="0"/>
            <a:t>April 2024</a:t>
          </a:r>
          <a:endParaRPr lang="en-IE" dirty="0"/>
        </a:p>
      </dgm:t>
    </dgm:pt>
    <dgm:pt modelId="{65F389ED-6D84-4C5F-837F-65BD837FC34E}" type="parTrans" cxnId="{0C264DA9-BDD5-4B03-BA0E-18E8FF599B68}">
      <dgm:prSet/>
      <dgm:spPr/>
      <dgm:t>
        <a:bodyPr/>
        <a:lstStyle/>
        <a:p>
          <a:endParaRPr lang="en-IE"/>
        </a:p>
      </dgm:t>
    </dgm:pt>
    <dgm:pt modelId="{E6EC2EFC-A084-48C9-B020-C104E15360C5}" type="sibTrans" cxnId="{0C264DA9-BDD5-4B03-BA0E-18E8FF599B68}">
      <dgm:prSet/>
      <dgm:spPr/>
      <dgm:t>
        <a:bodyPr/>
        <a:lstStyle/>
        <a:p>
          <a:endParaRPr lang="en-IE"/>
        </a:p>
      </dgm:t>
    </dgm:pt>
    <dgm:pt modelId="{8E4F81ED-44E2-4161-9F5C-43B382903F20}">
      <dgm:prSet phldrT="[Text]"/>
      <dgm:spPr>
        <a:solidFill>
          <a:schemeClr val="accent2">
            <a:lumMod val="60000"/>
            <a:lumOff val="40000"/>
          </a:schemeClr>
        </a:solidFill>
      </dgm:spPr>
      <dgm:t>
        <a:bodyPr/>
        <a:lstStyle/>
        <a:p>
          <a:r>
            <a:rPr lang="en-GB" dirty="0"/>
            <a:t>Exit on to Belgard Rd</a:t>
          </a:r>
        </a:p>
        <a:p>
          <a:r>
            <a:rPr lang="en-GB" dirty="0"/>
            <a:t>3 months  Construction</a:t>
          </a:r>
          <a:endParaRPr lang="en-IE" dirty="0"/>
        </a:p>
      </dgm:t>
    </dgm:pt>
    <dgm:pt modelId="{2C94E9AD-B3FC-4DED-A0E6-D436C957A834}" type="parTrans" cxnId="{199D927D-A4D5-4E39-B2BD-AD286829F21A}">
      <dgm:prSet/>
      <dgm:spPr/>
      <dgm:t>
        <a:bodyPr/>
        <a:lstStyle/>
        <a:p>
          <a:endParaRPr lang="en-IE"/>
        </a:p>
      </dgm:t>
    </dgm:pt>
    <dgm:pt modelId="{478BC77B-AD3F-470F-998B-2E1873E5B8B3}" type="sibTrans" cxnId="{199D927D-A4D5-4E39-B2BD-AD286829F21A}">
      <dgm:prSet/>
      <dgm:spPr/>
      <dgm:t>
        <a:bodyPr/>
        <a:lstStyle/>
        <a:p>
          <a:endParaRPr lang="en-IE"/>
        </a:p>
      </dgm:t>
    </dgm:pt>
    <dgm:pt modelId="{1EF2A770-4CA8-4454-916E-82D06C06CF4F}">
      <dgm:prSet phldrT="[Text]"/>
      <dgm:spPr>
        <a:solidFill>
          <a:schemeClr val="accent2">
            <a:lumMod val="60000"/>
            <a:lumOff val="40000"/>
          </a:schemeClr>
        </a:solidFill>
      </dgm:spPr>
      <dgm:t>
        <a:bodyPr/>
        <a:lstStyle/>
        <a:p>
          <a:endParaRPr lang="en-GB" dirty="0"/>
        </a:p>
        <a:p>
          <a:r>
            <a:rPr lang="en-GB" dirty="0"/>
            <a:t>Construction Completed</a:t>
          </a:r>
        </a:p>
        <a:p>
          <a:r>
            <a:rPr lang="en-GB" dirty="0"/>
            <a:t>June 2025</a:t>
          </a:r>
        </a:p>
        <a:p>
          <a:endParaRPr lang="en-IE" dirty="0"/>
        </a:p>
      </dgm:t>
    </dgm:pt>
    <dgm:pt modelId="{61423906-41F4-4DAD-8F76-739A4BAB186D}" type="parTrans" cxnId="{7F23DF7A-44C9-467D-A3EA-8D1FA4ABECF3}">
      <dgm:prSet/>
      <dgm:spPr/>
      <dgm:t>
        <a:bodyPr/>
        <a:lstStyle/>
        <a:p>
          <a:endParaRPr lang="en-IE"/>
        </a:p>
      </dgm:t>
    </dgm:pt>
    <dgm:pt modelId="{8D4B73A2-61EA-401A-A058-57AB01200EE7}" type="sibTrans" cxnId="{7F23DF7A-44C9-467D-A3EA-8D1FA4ABECF3}">
      <dgm:prSet/>
      <dgm:spPr/>
      <dgm:t>
        <a:bodyPr/>
        <a:lstStyle/>
        <a:p>
          <a:endParaRPr lang="en-IE"/>
        </a:p>
      </dgm:t>
    </dgm:pt>
    <dgm:pt modelId="{CBCAAED3-D0C1-4572-9AEB-1C6EF2E20F94}">
      <dgm:prSet phldrT="[Text]"/>
      <dgm:spPr>
        <a:solidFill>
          <a:schemeClr val="accent2">
            <a:lumMod val="60000"/>
            <a:lumOff val="40000"/>
          </a:schemeClr>
        </a:solidFill>
      </dgm:spPr>
      <dgm:t>
        <a:bodyPr/>
        <a:lstStyle/>
        <a:p>
          <a:r>
            <a:rPr lang="en-GB" dirty="0"/>
            <a:t>Belgard Retail Park Junction Works</a:t>
          </a:r>
        </a:p>
        <a:p>
          <a:r>
            <a:rPr lang="en-GB" dirty="0"/>
            <a:t>5 months Construction</a:t>
          </a:r>
          <a:endParaRPr lang="en-IE" dirty="0"/>
        </a:p>
      </dgm:t>
    </dgm:pt>
    <dgm:pt modelId="{58C3CA27-12EF-4632-A56D-1D81C64A7A3A}" type="parTrans" cxnId="{C7148745-BC9A-4BB8-9D35-867DC93F7F6D}">
      <dgm:prSet/>
      <dgm:spPr/>
      <dgm:t>
        <a:bodyPr/>
        <a:lstStyle/>
        <a:p>
          <a:endParaRPr lang="en-IE"/>
        </a:p>
      </dgm:t>
    </dgm:pt>
    <dgm:pt modelId="{EDF637C1-EB6F-4A6C-A29F-E0E2288CC27E}" type="sibTrans" cxnId="{C7148745-BC9A-4BB8-9D35-867DC93F7F6D}">
      <dgm:prSet/>
      <dgm:spPr/>
      <dgm:t>
        <a:bodyPr/>
        <a:lstStyle/>
        <a:p>
          <a:endParaRPr lang="en-IE"/>
        </a:p>
      </dgm:t>
    </dgm:pt>
    <dgm:pt modelId="{0338DEDC-E4C0-4269-8775-E5A6498597BD}" type="pres">
      <dgm:prSet presAssocID="{518CD06B-795F-4FCF-A8D7-71BC0E8A2B70}" presName="Name0" presStyleCnt="0">
        <dgm:presLayoutVars>
          <dgm:dir/>
          <dgm:animLvl val="lvl"/>
          <dgm:resizeHandles val="exact"/>
        </dgm:presLayoutVars>
      </dgm:prSet>
      <dgm:spPr/>
    </dgm:pt>
    <dgm:pt modelId="{8C8B1F94-91E0-4CBD-8A90-26A1EA048C97}" type="pres">
      <dgm:prSet presAssocID="{88E01CE8-04A3-4B71-8692-041F6AAF47E3}" presName="parTxOnly" presStyleLbl="node1" presStyleIdx="0" presStyleCnt="4">
        <dgm:presLayoutVars>
          <dgm:chMax val="0"/>
          <dgm:chPref val="0"/>
          <dgm:bulletEnabled val="1"/>
        </dgm:presLayoutVars>
      </dgm:prSet>
      <dgm:spPr/>
    </dgm:pt>
    <dgm:pt modelId="{8E989795-4EF4-4D18-B27D-BECECBDF682F}" type="pres">
      <dgm:prSet presAssocID="{E6EC2EFC-A084-48C9-B020-C104E15360C5}" presName="parTxOnlySpace" presStyleCnt="0"/>
      <dgm:spPr/>
    </dgm:pt>
    <dgm:pt modelId="{BD1681AB-61E0-4B2C-B145-BF15A8D1CC6C}" type="pres">
      <dgm:prSet presAssocID="{8E4F81ED-44E2-4161-9F5C-43B382903F20}" presName="parTxOnly" presStyleLbl="node1" presStyleIdx="1" presStyleCnt="4">
        <dgm:presLayoutVars>
          <dgm:chMax val="0"/>
          <dgm:chPref val="0"/>
          <dgm:bulletEnabled val="1"/>
        </dgm:presLayoutVars>
      </dgm:prSet>
      <dgm:spPr/>
    </dgm:pt>
    <dgm:pt modelId="{B1A826C1-58F1-4A89-84F8-1D4C84ADA4BC}" type="pres">
      <dgm:prSet presAssocID="{478BC77B-AD3F-470F-998B-2E1873E5B8B3}" presName="parTxOnlySpace" presStyleCnt="0"/>
      <dgm:spPr/>
    </dgm:pt>
    <dgm:pt modelId="{A9E763E6-1574-4F62-9247-125CB9ED0307}" type="pres">
      <dgm:prSet presAssocID="{CBCAAED3-D0C1-4572-9AEB-1C6EF2E20F94}" presName="parTxOnly" presStyleLbl="node1" presStyleIdx="2" presStyleCnt="4">
        <dgm:presLayoutVars>
          <dgm:chMax val="0"/>
          <dgm:chPref val="0"/>
          <dgm:bulletEnabled val="1"/>
        </dgm:presLayoutVars>
      </dgm:prSet>
      <dgm:spPr/>
    </dgm:pt>
    <dgm:pt modelId="{A8C3917E-9CC6-4533-A979-404C5FD0AC58}" type="pres">
      <dgm:prSet presAssocID="{EDF637C1-EB6F-4A6C-A29F-E0E2288CC27E}" presName="parTxOnlySpace" presStyleCnt="0"/>
      <dgm:spPr/>
    </dgm:pt>
    <dgm:pt modelId="{2A5CD438-0E43-4EF0-85C4-AC784C210646}" type="pres">
      <dgm:prSet presAssocID="{1EF2A770-4CA8-4454-916E-82D06C06CF4F}" presName="parTxOnly" presStyleLbl="node1" presStyleIdx="3" presStyleCnt="4">
        <dgm:presLayoutVars>
          <dgm:chMax val="0"/>
          <dgm:chPref val="0"/>
          <dgm:bulletEnabled val="1"/>
        </dgm:presLayoutVars>
      </dgm:prSet>
      <dgm:spPr/>
    </dgm:pt>
  </dgm:ptLst>
  <dgm:cxnLst>
    <dgm:cxn modelId="{C7148745-BC9A-4BB8-9D35-867DC93F7F6D}" srcId="{518CD06B-795F-4FCF-A8D7-71BC0E8A2B70}" destId="{CBCAAED3-D0C1-4572-9AEB-1C6EF2E20F94}" srcOrd="2" destOrd="0" parTransId="{58C3CA27-12EF-4632-A56D-1D81C64A7A3A}" sibTransId="{EDF637C1-EB6F-4A6C-A29F-E0E2288CC27E}"/>
    <dgm:cxn modelId="{E23A1846-D448-4D5D-A86B-75C80EE876C2}" type="presOf" srcId="{88E01CE8-04A3-4B71-8692-041F6AAF47E3}" destId="{8C8B1F94-91E0-4CBD-8A90-26A1EA048C97}" srcOrd="0" destOrd="0" presId="urn:microsoft.com/office/officeart/2005/8/layout/chevron1"/>
    <dgm:cxn modelId="{C2C35355-1A53-47C8-9E7D-0236EACA9857}" type="presOf" srcId="{518CD06B-795F-4FCF-A8D7-71BC0E8A2B70}" destId="{0338DEDC-E4C0-4269-8775-E5A6498597BD}" srcOrd="0" destOrd="0" presId="urn:microsoft.com/office/officeart/2005/8/layout/chevron1"/>
    <dgm:cxn modelId="{7F23DF7A-44C9-467D-A3EA-8D1FA4ABECF3}" srcId="{518CD06B-795F-4FCF-A8D7-71BC0E8A2B70}" destId="{1EF2A770-4CA8-4454-916E-82D06C06CF4F}" srcOrd="3" destOrd="0" parTransId="{61423906-41F4-4DAD-8F76-739A4BAB186D}" sibTransId="{8D4B73A2-61EA-401A-A058-57AB01200EE7}"/>
    <dgm:cxn modelId="{199D927D-A4D5-4E39-B2BD-AD286829F21A}" srcId="{518CD06B-795F-4FCF-A8D7-71BC0E8A2B70}" destId="{8E4F81ED-44E2-4161-9F5C-43B382903F20}" srcOrd="1" destOrd="0" parTransId="{2C94E9AD-B3FC-4DED-A0E6-D436C957A834}" sibTransId="{478BC77B-AD3F-470F-998B-2E1873E5B8B3}"/>
    <dgm:cxn modelId="{72167493-5076-4460-A3AE-C19E3A44AEF8}" type="presOf" srcId="{8E4F81ED-44E2-4161-9F5C-43B382903F20}" destId="{BD1681AB-61E0-4B2C-B145-BF15A8D1CC6C}" srcOrd="0" destOrd="0" presId="urn:microsoft.com/office/officeart/2005/8/layout/chevron1"/>
    <dgm:cxn modelId="{0C264DA9-BDD5-4B03-BA0E-18E8FF599B68}" srcId="{518CD06B-795F-4FCF-A8D7-71BC0E8A2B70}" destId="{88E01CE8-04A3-4B71-8692-041F6AAF47E3}" srcOrd="0" destOrd="0" parTransId="{65F389ED-6D84-4C5F-837F-65BD837FC34E}" sibTransId="{E6EC2EFC-A084-48C9-B020-C104E15360C5}"/>
    <dgm:cxn modelId="{D0793CD3-BE27-4E0D-AB94-A0F1F52D67A9}" type="presOf" srcId="{CBCAAED3-D0C1-4572-9AEB-1C6EF2E20F94}" destId="{A9E763E6-1574-4F62-9247-125CB9ED0307}" srcOrd="0" destOrd="0" presId="urn:microsoft.com/office/officeart/2005/8/layout/chevron1"/>
    <dgm:cxn modelId="{401076EF-9C44-4E3C-8BC0-70CB9EC06576}" type="presOf" srcId="{1EF2A770-4CA8-4454-916E-82D06C06CF4F}" destId="{2A5CD438-0E43-4EF0-85C4-AC784C210646}" srcOrd="0" destOrd="0" presId="urn:microsoft.com/office/officeart/2005/8/layout/chevron1"/>
    <dgm:cxn modelId="{B55DC575-56F0-45C1-8840-D455570A9CD0}" type="presParOf" srcId="{0338DEDC-E4C0-4269-8775-E5A6498597BD}" destId="{8C8B1F94-91E0-4CBD-8A90-26A1EA048C97}" srcOrd="0" destOrd="0" presId="urn:microsoft.com/office/officeart/2005/8/layout/chevron1"/>
    <dgm:cxn modelId="{57B96669-A0EC-481A-A17D-C75981E7A5C3}" type="presParOf" srcId="{0338DEDC-E4C0-4269-8775-E5A6498597BD}" destId="{8E989795-4EF4-4D18-B27D-BECECBDF682F}" srcOrd="1" destOrd="0" presId="urn:microsoft.com/office/officeart/2005/8/layout/chevron1"/>
    <dgm:cxn modelId="{9F1DEB37-7C5A-4629-8C2D-7CF680176C2E}" type="presParOf" srcId="{0338DEDC-E4C0-4269-8775-E5A6498597BD}" destId="{BD1681AB-61E0-4B2C-B145-BF15A8D1CC6C}" srcOrd="2" destOrd="0" presId="urn:microsoft.com/office/officeart/2005/8/layout/chevron1"/>
    <dgm:cxn modelId="{AC524E4B-150F-4C5A-B692-83A8AD08E1C3}" type="presParOf" srcId="{0338DEDC-E4C0-4269-8775-E5A6498597BD}" destId="{B1A826C1-58F1-4A89-84F8-1D4C84ADA4BC}" srcOrd="3" destOrd="0" presId="urn:microsoft.com/office/officeart/2005/8/layout/chevron1"/>
    <dgm:cxn modelId="{CA43A073-CF0D-4F9C-9182-623C05B16EA6}" type="presParOf" srcId="{0338DEDC-E4C0-4269-8775-E5A6498597BD}" destId="{A9E763E6-1574-4F62-9247-125CB9ED0307}" srcOrd="4" destOrd="0" presId="urn:microsoft.com/office/officeart/2005/8/layout/chevron1"/>
    <dgm:cxn modelId="{AE72CA27-9998-4FE6-AE6A-F8B332F5575C}" type="presParOf" srcId="{0338DEDC-E4C0-4269-8775-E5A6498597BD}" destId="{A8C3917E-9CC6-4533-A979-404C5FD0AC58}" srcOrd="5" destOrd="0" presId="urn:microsoft.com/office/officeart/2005/8/layout/chevron1"/>
    <dgm:cxn modelId="{4FD2BA8C-F0A0-465F-AA52-C4F2616CC4D3}" type="presParOf" srcId="{0338DEDC-E4C0-4269-8775-E5A6498597BD}" destId="{2A5CD438-0E43-4EF0-85C4-AC784C21064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B1F94-91E0-4CBD-8A90-26A1EA048C97}">
      <dsp:nvSpPr>
        <dsp:cNvPr id="0" name=""/>
        <dsp:cNvSpPr/>
      </dsp:nvSpPr>
      <dsp:spPr>
        <a:xfrm>
          <a:off x="4946" y="1790440"/>
          <a:ext cx="2879607" cy="1151842"/>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t>Construction Begins</a:t>
          </a:r>
        </a:p>
        <a:p>
          <a:pPr marL="0" lvl="0" indent="0" algn="ctr" defTabSz="577850">
            <a:lnSpc>
              <a:spcPct val="90000"/>
            </a:lnSpc>
            <a:spcBef>
              <a:spcPct val="0"/>
            </a:spcBef>
            <a:spcAft>
              <a:spcPct val="35000"/>
            </a:spcAft>
            <a:buNone/>
          </a:pPr>
          <a:r>
            <a:rPr lang="en-GB" sz="1300" kern="1200" dirty="0"/>
            <a:t>April 2024</a:t>
          </a:r>
          <a:endParaRPr lang="en-IE" sz="1300" kern="1200" dirty="0"/>
        </a:p>
      </dsp:txBody>
      <dsp:txXfrm>
        <a:off x="580867" y="1790440"/>
        <a:ext cx="1727765" cy="1151842"/>
      </dsp:txXfrm>
    </dsp:sp>
    <dsp:sp modelId="{BD1681AB-61E0-4B2C-B145-BF15A8D1CC6C}">
      <dsp:nvSpPr>
        <dsp:cNvPr id="0" name=""/>
        <dsp:cNvSpPr/>
      </dsp:nvSpPr>
      <dsp:spPr>
        <a:xfrm>
          <a:off x="2596593" y="1790440"/>
          <a:ext cx="2879607" cy="1151842"/>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t>Exit on to Belgard Rd</a:t>
          </a:r>
        </a:p>
        <a:p>
          <a:pPr marL="0" lvl="0" indent="0" algn="ctr" defTabSz="577850">
            <a:lnSpc>
              <a:spcPct val="90000"/>
            </a:lnSpc>
            <a:spcBef>
              <a:spcPct val="0"/>
            </a:spcBef>
            <a:spcAft>
              <a:spcPct val="35000"/>
            </a:spcAft>
            <a:buNone/>
          </a:pPr>
          <a:r>
            <a:rPr lang="en-GB" sz="1300" kern="1200" dirty="0"/>
            <a:t>3 months  Construction</a:t>
          </a:r>
          <a:endParaRPr lang="en-IE" sz="1300" kern="1200" dirty="0"/>
        </a:p>
      </dsp:txBody>
      <dsp:txXfrm>
        <a:off x="3172514" y="1790440"/>
        <a:ext cx="1727765" cy="1151842"/>
      </dsp:txXfrm>
    </dsp:sp>
    <dsp:sp modelId="{A9E763E6-1574-4F62-9247-125CB9ED0307}">
      <dsp:nvSpPr>
        <dsp:cNvPr id="0" name=""/>
        <dsp:cNvSpPr/>
      </dsp:nvSpPr>
      <dsp:spPr>
        <a:xfrm>
          <a:off x="5188239" y="1790440"/>
          <a:ext cx="2879607" cy="1151842"/>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t>Belgard Retail Park Junction Works</a:t>
          </a:r>
        </a:p>
        <a:p>
          <a:pPr marL="0" lvl="0" indent="0" algn="ctr" defTabSz="577850">
            <a:lnSpc>
              <a:spcPct val="90000"/>
            </a:lnSpc>
            <a:spcBef>
              <a:spcPct val="0"/>
            </a:spcBef>
            <a:spcAft>
              <a:spcPct val="35000"/>
            </a:spcAft>
            <a:buNone/>
          </a:pPr>
          <a:r>
            <a:rPr lang="en-GB" sz="1300" kern="1200" dirty="0"/>
            <a:t>5 months Construction</a:t>
          </a:r>
          <a:endParaRPr lang="en-IE" sz="1300" kern="1200" dirty="0"/>
        </a:p>
      </dsp:txBody>
      <dsp:txXfrm>
        <a:off x="5764160" y="1790440"/>
        <a:ext cx="1727765" cy="1151842"/>
      </dsp:txXfrm>
    </dsp:sp>
    <dsp:sp modelId="{2A5CD438-0E43-4EF0-85C4-AC784C210646}">
      <dsp:nvSpPr>
        <dsp:cNvPr id="0" name=""/>
        <dsp:cNvSpPr/>
      </dsp:nvSpPr>
      <dsp:spPr>
        <a:xfrm>
          <a:off x="7779886" y="1790440"/>
          <a:ext cx="2879607" cy="1151842"/>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t>Construction Completed</a:t>
          </a:r>
        </a:p>
        <a:p>
          <a:pPr marL="0" lvl="0" indent="0" algn="ctr" defTabSz="577850">
            <a:lnSpc>
              <a:spcPct val="90000"/>
            </a:lnSpc>
            <a:spcBef>
              <a:spcPct val="0"/>
            </a:spcBef>
            <a:spcAft>
              <a:spcPct val="35000"/>
            </a:spcAft>
            <a:buNone/>
          </a:pPr>
          <a:r>
            <a:rPr lang="en-GB" sz="1300" kern="1200" dirty="0"/>
            <a:t>June 2025</a:t>
          </a:r>
        </a:p>
        <a:p>
          <a:pPr marL="0" lvl="0" indent="0" algn="ctr" defTabSz="577850">
            <a:lnSpc>
              <a:spcPct val="90000"/>
            </a:lnSpc>
            <a:spcBef>
              <a:spcPct val="0"/>
            </a:spcBef>
            <a:spcAft>
              <a:spcPct val="35000"/>
            </a:spcAft>
            <a:buNone/>
          </a:pPr>
          <a:endParaRPr lang="en-IE" sz="1300" kern="1200" dirty="0"/>
        </a:p>
      </dsp:txBody>
      <dsp:txXfrm>
        <a:off x="8355807" y="1790440"/>
        <a:ext cx="1727765" cy="11518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53CF6-EE37-49A2-A9E6-4FBFF5A6B6DF}" type="datetimeFigureOut">
              <a:rPr lang="en-IE" smtClean="0"/>
              <a:t>17/04/2024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F6A26-BAAD-426F-A8B8-D1D83695EB31}" type="slidenum">
              <a:rPr lang="en-IE" smtClean="0"/>
              <a:t>‹#›</a:t>
            </a:fld>
            <a:endParaRPr lang="en-IE"/>
          </a:p>
        </p:txBody>
      </p:sp>
    </p:spTree>
    <p:extLst>
      <p:ext uri="{BB962C8B-B14F-4D97-AF65-F5344CB8AC3E}">
        <p14:creationId xmlns:p14="http://schemas.microsoft.com/office/powerpoint/2010/main" val="32762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Heat is transferred from the Amazon data centre to highly insulated pipes which run underground, transferring heat to a blend of public, commercial, and private premises.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E6C8250-515E-4038-BB6F-0F7712159726}" type="slidenum">
              <a:rPr lang="en-IE" smtClean="0"/>
              <a:t>1</a:t>
            </a:fld>
            <a:endParaRPr lang="en-IE"/>
          </a:p>
        </p:txBody>
      </p:sp>
    </p:spTree>
    <p:extLst>
      <p:ext uri="{BB962C8B-B14F-4D97-AF65-F5344CB8AC3E}">
        <p14:creationId xmlns:p14="http://schemas.microsoft.com/office/powerpoint/2010/main" val="59833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Bespoke LED units with sharp optical cut-offs allowed for clearly defined boundary between the illuminated and non-illuminated areas, which minimised light spill.</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lights in particularly sensitive areas, i.e., foot bridges and Bushy Park, were not mounted on six metre poles but rather installed in handrails and low-level bollards to minimise the spill over of light.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IE" sz="1400" dirty="0">
                <a:effectLst/>
                <a:latin typeface="Calibri" panose="020F0502020204030204" pitchFamily="34" charset="0"/>
                <a:ea typeface="Calibri" panose="020F0502020204030204" pitchFamily="34" charset="0"/>
                <a:cs typeface="Calibri" panose="020F0502020204030204" pitchFamily="34" charset="0"/>
              </a:rPr>
              <a:t>Lights will be operated on a motion sensor basis that switches the lights on for a set period of time when a person is detected in the vicinity and completely off otherwise.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E6C8250-515E-4038-BB6F-0F7712159726}" type="slidenum">
              <a:rPr lang="en-IE" smtClean="0"/>
              <a:t>2</a:t>
            </a:fld>
            <a:endParaRPr lang="en-IE"/>
          </a:p>
        </p:txBody>
      </p:sp>
    </p:spTree>
    <p:extLst>
      <p:ext uri="{BB962C8B-B14F-4D97-AF65-F5344CB8AC3E}">
        <p14:creationId xmlns:p14="http://schemas.microsoft.com/office/powerpoint/2010/main" val="136830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Bespoke LED units with sharp optical cut-offs allowed for clearly defined boundary between the illuminated and non-illuminated areas, which minimised light spill.</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lights in particularly sensitive areas, i.e., foot bridges and Bushy Park, were not mounted on six metre poles but rather installed in handrails and low-level bollards to minimise the spill over of light.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IE" sz="1400" dirty="0">
                <a:effectLst/>
                <a:latin typeface="Calibri" panose="020F0502020204030204" pitchFamily="34" charset="0"/>
                <a:ea typeface="Calibri" panose="020F0502020204030204" pitchFamily="34" charset="0"/>
                <a:cs typeface="Calibri" panose="020F0502020204030204" pitchFamily="34" charset="0"/>
              </a:rPr>
              <a:t>Lights will be operated on a motion sensor basis that switches the lights on for a set period of time when a person is detected in the vicinity and completely off otherwise.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E6C8250-515E-4038-BB6F-0F7712159726}" type="slidenum">
              <a:rPr lang="en-IE" smtClean="0"/>
              <a:t>3</a:t>
            </a:fld>
            <a:endParaRPr lang="en-IE"/>
          </a:p>
        </p:txBody>
      </p:sp>
    </p:spTree>
    <p:extLst>
      <p:ext uri="{BB962C8B-B14F-4D97-AF65-F5344CB8AC3E}">
        <p14:creationId xmlns:p14="http://schemas.microsoft.com/office/powerpoint/2010/main" val="212989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703D-DCEB-FA82-50C8-C0B118A159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FE2AD9-8F0D-9E38-3506-29EF6BF36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08F290C-7A9F-CB4B-D18E-89E674225842}"/>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5" name="Footer Placeholder 4">
            <a:extLst>
              <a:ext uri="{FF2B5EF4-FFF2-40B4-BE49-F238E27FC236}">
                <a16:creationId xmlns:a16="http://schemas.microsoft.com/office/drawing/2014/main" id="{B6E15902-2724-8A14-7BE0-07936F6AE5D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7034C2F-0827-C267-96AA-F046C7B118AA}"/>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363721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1CA7-FEE0-7AB8-F5C5-95DE07D4ADA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4D3741B-1730-3646-B38C-5327CB7BB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1674306-B8F4-04D3-767F-E8593C3D0E04}"/>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5" name="Footer Placeholder 4">
            <a:extLst>
              <a:ext uri="{FF2B5EF4-FFF2-40B4-BE49-F238E27FC236}">
                <a16:creationId xmlns:a16="http://schemas.microsoft.com/office/drawing/2014/main" id="{C35A35B2-FC96-154A-BC74-B47AD641C7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27BBC3D-6109-1B44-B1B0-30A76AEAAF06}"/>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368362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C35D1-7D2A-7C40-20C9-47DBEC9ECE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AC96C37-46C5-4DCC-9819-9C6A4AF0A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A37ADC2-B476-6E1D-8FB5-A8FD1F88C8BA}"/>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5" name="Footer Placeholder 4">
            <a:extLst>
              <a:ext uri="{FF2B5EF4-FFF2-40B4-BE49-F238E27FC236}">
                <a16:creationId xmlns:a16="http://schemas.microsoft.com/office/drawing/2014/main" id="{55348CA5-2663-C7D7-948C-954BF6018AC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4CA6768-47A2-DC1C-CA89-5652B1342601}"/>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220544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24CA-AF3E-6134-3F42-553295CDA8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4D527B-E19F-C0A9-0459-5EC986246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FDBF8D0-C88B-3017-A38C-B3312F614967}"/>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5" name="Footer Placeholder 4">
            <a:extLst>
              <a:ext uri="{FF2B5EF4-FFF2-40B4-BE49-F238E27FC236}">
                <a16:creationId xmlns:a16="http://schemas.microsoft.com/office/drawing/2014/main" id="{4B000F1F-9147-CA7B-FC32-53008032F7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7D086C-61DD-93EA-DF40-49F676553ECA}"/>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109005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1508-0085-5E55-542A-1E9892A30C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7382241-043D-028C-0FCE-5520C9467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52794-97CB-F9BC-2B9C-136424BCD156}"/>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5" name="Footer Placeholder 4">
            <a:extLst>
              <a:ext uri="{FF2B5EF4-FFF2-40B4-BE49-F238E27FC236}">
                <a16:creationId xmlns:a16="http://schemas.microsoft.com/office/drawing/2014/main" id="{68A77BB9-8DE6-792C-A509-8E5645A884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B22789-974E-B7B2-4B91-1C6912648F31}"/>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329446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AFFA-9429-F0AF-9E0F-6A6D270EA2C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51E5F8-0AB2-902B-871D-78A51D4A4B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9E34702-1F9B-27AB-E7CC-CA81C2F2C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7332284-1C1A-F7D1-4734-ED1A67C49CD1}"/>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6" name="Footer Placeholder 5">
            <a:extLst>
              <a:ext uri="{FF2B5EF4-FFF2-40B4-BE49-F238E27FC236}">
                <a16:creationId xmlns:a16="http://schemas.microsoft.com/office/drawing/2014/main" id="{60D59E81-41BA-7524-3AFA-1F0C118C886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A6EED76-C796-CD35-A5CF-D6BD864ADC67}"/>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289451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F434-541B-D8F1-1D8B-23EC598885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FEE2288-6768-FEEA-7F70-C553871BB4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74A86-F9F6-E20F-0210-2A572EF04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7A06CC1-BA53-BEFA-985F-FE868EECC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98E06-E107-8C76-DC1A-84AA3D767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27FCF4A-F864-0B37-0002-B200398B1261}"/>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8" name="Footer Placeholder 7">
            <a:extLst>
              <a:ext uri="{FF2B5EF4-FFF2-40B4-BE49-F238E27FC236}">
                <a16:creationId xmlns:a16="http://schemas.microsoft.com/office/drawing/2014/main" id="{729464FF-D71A-41F1-D647-64C47FF5C78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61CE06D-3C18-8C3D-32E5-35A324327B26}"/>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400321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F7F7-EE10-E3D5-7AEA-0AC2747D689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1EFEE28-720C-A22B-5B40-5BC653F2202A}"/>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4" name="Footer Placeholder 3">
            <a:extLst>
              <a:ext uri="{FF2B5EF4-FFF2-40B4-BE49-F238E27FC236}">
                <a16:creationId xmlns:a16="http://schemas.microsoft.com/office/drawing/2014/main" id="{CC62FCD6-B5B5-D004-D246-7C9DC780EA5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F1670AA-7C22-7C48-373B-58C748A0AB6E}"/>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227911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CEA4F-3734-FDAA-4AEC-2D22D0C0D384}"/>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3" name="Footer Placeholder 2">
            <a:extLst>
              <a:ext uri="{FF2B5EF4-FFF2-40B4-BE49-F238E27FC236}">
                <a16:creationId xmlns:a16="http://schemas.microsoft.com/office/drawing/2014/main" id="{CB53EBCB-19F4-548E-63E1-EEBD932AA28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8A7FD48-2C58-708A-76FB-3FB84257E6DA}"/>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170264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38A5-A380-35CF-9603-39AC10D29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72761A4-3D38-3316-C7A3-DBC026C14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D811F9C-F15F-3745-B9EF-2DA5412D1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852EA-17DA-63E3-CF81-F28D2E26021E}"/>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6" name="Footer Placeholder 5">
            <a:extLst>
              <a:ext uri="{FF2B5EF4-FFF2-40B4-BE49-F238E27FC236}">
                <a16:creationId xmlns:a16="http://schemas.microsoft.com/office/drawing/2014/main" id="{8F04BC1F-E918-C7BE-EC24-EC71C99B541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C2B5E23-6530-B782-8650-648B4BAEA1FB}"/>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31761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F487-DA7D-5AAE-89AB-2788EE06F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6C7FB37-4E67-5ACB-3821-8552CFC6B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599CEBB-8E23-39F0-B94F-F98B28779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8C12B-988F-7707-5832-30D3969F9557}"/>
              </a:ext>
            </a:extLst>
          </p:cNvPr>
          <p:cNvSpPr>
            <a:spLocks noGrp="1"/>
          </p:cNvSpPr>
          <p:nvPr>
            <p:ph type="dt" sz="half" idx="10"/>
          </p:nvPr>
        </p:nvSpPr>
        <p:spPr/>
        <p:txBody>
          <a:bodyPr/>
          <a:lstStyle/>
          <a:p>
            <a:fld id="{5D48FC7B-DE55-4F1A-9916-09E2A3633DA8}" type="datetimeFigureOut">
              <a:rPr lang="en-IE" smtClean="0"/>
              <a:t>17/04/2024</a:t>
            </a:fld>
            <a:endParaRPr lang="en-IE"/>
          </a:p>
        </p:txBody>
      </p:sp>
      <p:sp>
        <p:nvSpPr>
          <p:cNvPr id="6" name="Footer Placeholder 5">
            <a:extLst>
              <a:ext uri="{FF2B5EF4-FFF2-40B4-BE49-F238E27FC236}">
                <a16:creationId xmlns:a16="http://schemas.microsoft.com/office/drawing/2014/main" id="{729E8997-31FE-ABB4-B786-152716811A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7193D3-260B-AB45-D805-1D64C5CE718D}"/>
              </a:ext>
            </a:extLst>
          </p:cNvPr>
          <p:cNvSpPr>
            <a:spLocks noGrp="1"/>
          </p:cNvSpPr>
          <p:nvPr>
            <p:ph type="sldNum" sz="quarter" idx="12"/>
          </p:nvPr>
        </p:nvSpPr>
        <p:spPr/>
        <p:txBody>
          <a:bodyPr/>
          <a:lstStyle/>
          <a:p>
            <a:fld id="{5525455D-A915-459C-851E-A31F78FD27EA}" type="slidenum">
              <a:rPr lang="en-IE" smtClean="0"/>
              <a:t>‹#›</a:t>
            </a:fld>
            <a:endParaRPr lang="en-IE"/>
          </a:p>
        </p:txBody>
      </p:sp>
    </p:spTree>
    <p:extLst>
      <p:ext uri="{BB962C8B-B14F-4D97-AF65-F5344CB8AC3E}">
        <p14:creationId xmlns:p14="http://schemas.microsoft.com/office/powerpoint/2010/main" val="125862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7688C-A09C-0CAB-3673-DB8F0A733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EDF069D-9CB4-DDC9-5A42-B0FD17840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598DF5D-5350-E4BD-F39A-770EF42AA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8FC7B-DE55-4F1A-9916-09E2A3633DA8}" type="datetimeFigureOut">
              <a:rPr lang="en-IE" smtClean="0"/>
              <a:t>17/04/2024</a:t>
            </a:fld>
            <a:endParaRPr lang="en-IE"/>
          </a:p>
        </p:txBody>
      </p:sp>
      <p:sp>
        <p:nvSpPr>
          <p:cNvPr id="5" name="Footer Placeholder 4">
            <a:extLst>
              <a:ext uri="{FF2B5EF4-FFF2-40B4-BE49-F238E27FC236}">
                <a16:creationId xmlns:a16="http://schemas.microsoft.com/office/drawing/2014/main" id="{717E474B-50D3-4289-8CFB-0FE060B81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7AEEDC7-6313-70BE-ED3B-FE59D5FE2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5455D-A915-459C-851E-A31F78FD27EA}" type="slidenum">
              <a:rPr lang="en-IE" smtClean="0"/>
              <a:t>‹#›</a:t>
            </a:fld>
            <a:endParaRPr lang="en-IE"/>
          </a:p>
        </p:txBody>
      </p:sp>
    </p:spTree>
    <p:extLst>
      <p:ext uri="{BB962C8B-B14F-4D97-AF65-F5344CB8AC3E}">
        <p14:creationId xmlns:p14="http://schemas.microsoft.com/office/powerpoint/2010/main" val="333858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66B16-4C0E-46DA-9F7E-0F03FBD9E950}"/>
              </a:ext>
            </a:extLst>
          </p:cNvPr>
          <p:cNvSpPr>
            <a:spLocks noGrp="1"/>
          </p:cNvSpPr>
          <p:nvPr>
            <p:ph type="title"/>
          </p:nvPr>
        </p:nvSpPr>
        <p:spPr>
          <a:xfrm>
            <a:off x="758952" y="329184"/>
            <a:ext cx="6775704" cy="805553"/>
          </a:xfrm>
        </p:spPr>
        <p:txBody>
          <a:bodyPr vert="horz" lIns="91440" tIns="45720" rIns="91440" bIns="45720" rtlCol="0" anchor="b">
            <a:normAutofit/>
          </a:bodyPr>
          <a:lstStyle/>
          <a:p>
            <a:r>
              <a:rPr kumimoji="0" lang="en-US" sz="4000" b="1" i="0" u="none" strike="noStrike" cap="none" spc="0" normalizeH="0" baseline="0" noProof="0" dirty="0">
                <a:ln>
                  <a:noFill/>
                </a:ln>
                <a:effectLst/>
                <a:uLnTx/>
                <a:uFillTx/>
              </a:rPr>
              <a:t>Airton Rd Extension </a:t>
            </a:r>
            <a:endParaRPr lang="en-US" sz="4000" b="1" dirty="0"/>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B5EB518-A785-43E8-B580-C0A0A5106389}"/>
              </a:ext>
            </a:extLst>
          </p:cNvPr>
          <p:cNvSpPr>
            <a:spLocks noGrp="1"/>
          </p:cNvSpPr>
          <p:nvPr>
            <p:ph sz="half" idx="1"/>
          </p:nvPr>
        </p:nvSpPr>
        <p:spPr>
          <a:xfrm>
            <a:off x="304800" y="2656003"/>
            <a:ext cx="4925225" cy="3615414"/>
          </a:xfrm>
        </p:spPr>
        <p:txBody>
          <a:bodyPr vert="horz" lIns="91440" tIns="45720" rIns="91440" bIns="45720" rtlCol="0">
            <a:normAutofit fontScale="92500" lnSpcReduction="20000"/>
          </a:bodyPr>
          <a:lstStyle/>
          <a:p>
            <a:pPr marL="0">
              <a:spcAft>
                <a:spcPts val="800"/>
              </a:spcAft>
            </a:pPr>
            <a:r>
              <a:rPr lang="en-GB" sz="1500" dirty="0">
                <a:effectLst/>
              </a:rPr>
              <a:t>Part VIII – consultation period 13</a:t>
            </a:r>
            <a:r>
              <a:rPr lang="en-GB" sz="1500" baseline="30000" dirty="0">
                <a:effectLst/>
              </a:rPr>
              <a:t>th</a:t>
            </a:r>
            <a:r>
              <a:rPr lang="en-GB" sz="1500" dirty="0">
                <a:effectLst/>
              </a:rPr>
              <a:t>  Jan 2022- 24</a:t>
            </a:r>
            <a:r>
              <a:rPr lang="en-GB" sz="1500" baseline="30000" dirty="0">
                <a:effectLst/>
              </a:rPr>
              <a:t>th</a:t>
            </a:r>
            <a:r>
              <a:rPr lang="en-GB" sz="1500" dirty="0">
                <a:effectLst/>
              </a:rPr>
              <a:t> February 2022</a:t>
            </a:r>
          </a:p>
          <a:p>
            <a:pPr marL="0">
              <a:spcAft>
                <a:spcPts val="800"/>
              </a:spcAft>
            </a:pPr>
            <a:r>
              <a:rPr lang="en-GB" sz="1500" dirty="0"/>
              <a:t>Voted on and passed at the 14</a:t>
            </a:r>
            <a:r>
              <a:rPr lang="en-GB" sz="1500" baseline="30000" dirty="0"/>
              <a:t>th</a:t>
            </a:r>
            <a:r>
              <a:rPr lang="en-GB" sz="1500" dirty="0"/>
              <a:t> March 2022 meeting</a:t>
            </a:r>
          </a:p>
          <a:p>
            <a:pPr marL="0">
              <a:spcAft>
                <a:spcPts val="800"/>
              </a:spcAft>
            </a:pPr>
            <a:r>
              <a:rPr lang="en-GB" sz="1500" dirty="0"/>
              <a:t>The construction of approximately 328 m. of a two-way single carriageway road connecting Cookstown Industrial Estate Road to Belgard Road. </a:t>
            </a:r>
          </a:p>
          <a:p>
            <a:pPr marL="0">
              <a:spcAft>
                <a:spcPts val="800"/>
              </a:spcAft>
            </a:pPr>
            <a:r>
              <a:rPr lang="en-GB" sz="1500" dirty="0"/>
              <a:t>The construction of three signal-controlled junctions, Junction of Cookstown Ind. Estate Road with Airton Road Extension, Junction of Airton Road Extension with the entrance into Belgard Retail Park and the Junction of Airton Road Extension and Belgard Road.</a:t>
            </a:r>
          </a:p>
          <a:p>
            <a:pPr marL="0">
              <a:spcAft>
                <a:spcPts val="800"/>
              </a:spcAft>
            </a:pPr>
            <a:r>
              <a:rPr lang="en-GB" sz="1500" dirty="0"/>
              <a:t>The construction of boundary walls, fencing and access treatment.</a:t>
            </a:r>
          </a:p>
          <a:p>
            <a:pPr marL="0">
              <a:spcAft>
                <a:spcPts val="800"/>
              </a:spcAft>
            </a:pPr>
            <a:r>
              <a:rPr lang="en-GB" sz="1500" dirty="0"/>
              <a:t>Associated earthworks and appropriate landscape works.</a:t>
            </a:r>
          </a:p>
          <a:p>
            <a:pPr marL="0" indent="0">
              <a:spcAft>
                <a:spcPts val="800"/>
              </a:spcAft>
              <a:buNone/>
            </a:pPr>
            <a:endParaRPr lang="en-US" sz="1500" dirty="0"/>
          </a:p>
        </p:txBody>
      </p:sp>
      <p:pic>
        <p:nvPicPr>
          <p:cNvPr id="7" name="Picture 5">
            <a:extLst>
              <a:ext uri="{FF2B5EF4-FFF2-40B4-BE49-F238E27FC236}">
                <a16:creationId xmlns:a16="http://schemas.microsoft.com/office/drawing/2014/main" id="{ECF3CEB3-5A8F-6858-8C8A-36A4A6929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219705" y="329184"/>
            <a:ext cx="2586274" cy="1428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260252B-BF9D-8B39-27B6-54AD4B203F65}"/>
              </a:ext>
            </a:extLst>
          </p:cNvPr>
          <p:cNvPicPr>
            <a:picLocks noChangeAspect="1"/>
          </p:cNvPicPr>
          <p:nvPr/>
        </p:nvPicPr>
        <p:blipFill>
          <a:blip r:embed="rId4"/>
          <a:stretch>
            <a:fillRect/>
          </a:stretch>
        </p:blipFill>
        <p:spPr>
          <a:xfrm>
            <a:off x="5503979" y="1770282"/>
            <a:ext cx="5770243" cy="4269979"/>
          </a:xfrm>
          <a:prstGeom prst="rect">
            <a:avLst/>
          </a:prstGeom>
        </p:spPr>
      </p:pic>
    </p:spTree>
    <p:extLst>
      <p:ext uri="{BB962C8B-B14F-4D97-AF65-F5344CB8AC3E}">
        <p14:creationId xmlns:p14="http://schemas.microsoft.com/office/powerpoint/2010/main" val="251138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B5BDC29-C249-CCE1-1B48-6C5DC88D2F7B}"/>
              </a:ext>
            </a:extLst>
          </p:cNvPr>
          <p:cNvPicPr>
            <a:picLocks noGrp="1" noChangeAspect="1"/>
          </p:cNvPicPr>
          <p:nvPr>
            <p:ph sz="half" idx="2"/>
          </p:nvPr>
        </p:nvPicPr>
        <p:blipFill>
          <a:blip r:embed="rId3"/>
          <a:stretch>
            <a:fillRect/>
          </a:stretch>
        </p:blipFill>
        <p:spPr>
          <a:xfrm>
            <a:off x="600363" y="1963321"/>
            <a:ext cx="8728364" cy="4324288"/>
          </a:xfrm>
          <a:prstGeom prst="rect">
            <a:avLst/>
          </a:prstGeom>
        </p:spPr>
      </p:pic>
      <p:sp>
        <p:nvSpPr>
          <p:cNvPr id="2" name="Title 1">
            <a:extLst>
              <a:ext uri="{FF2B5EF4-FFF2-40B4-BE49-F238E27FC236}">
                <a16:creationId xmlns:a16="http://schemas.microsoft.com/office/drawing/2014/main" id="{3289E5AB-2ADE-4258-A6E0-D36FFC65CE2E}"/>
              </a:ext>
            </a:extLst>
          </p:cNvPr>
          <p:cNvSpPr>
            <a:spLocks noGrp="1"/>
          </p:cNvSpPr>
          <p:nvPr>
            <p:ph type="title"/>
          </p:nvPr>
        </p:nvSpPr>
        <p:spPr/>
        <p:txBody>
          <a:bodyPr vert="horz" lIns="91440" tIns="45720" rIns="91440" bIns="45720" rtlCol="0" anchor="b">
            <a:normAutofit fontScale="90000"/>
          </a:bodyPr>
          <a:lstStyle/>
          <a:p>
            <a:br>
              <a:rPr lang="en-US" sz="3800" dirty="0"/>
            </a:br>
            <a:r>
              <a:rPr lang="en-US" sz="5400" b="1" dirty="0"/>
              <a:t>Airton Rd Extension </a:t>
            </a:r>
            <a:br>
              <a:rPr lang="en-US" sz="3800" dirty="0"/>
            </a:br>
            <a:endParaRPr lang="en-US" sz="3800" dirty="0"/>
          </a:p>
        </p:txBody>
      </p:sp>
      <p:pic>
        <p:nvPicPr>
          <p:cNvPr id="16" name="Content Placeholder 15">
            <a:extLst>
              <a:ext uri="{FF2B5EF4-FFF2-40B4-BE49-F238E27FC236}">
                <a16:creationId xmlns:a16="http://schemas.microsoft.com/office/drawing/2014/main" id="{0CFED5A3-A400-4899-9D61-B4D30C901827}"/>
              </a:ext>
            </a:extLst>
          </p:cNvPr>
          <p:cNvPicPr>
            <a:picLocks noGrp="1" noChangeAspect="1"/>
          </p:cNvPicPr>
          <p:nvPr>
            <p:ph sz="half" idx="1"/>
          </p:nvPr>
        </p:nvPicPr>
        <p:blipFill>
          <a:blip r:embed="rId4"/>
          <a:stretch>
            <a:fillRect/>
          </a:stretch>
        </p:blipFill>
        <p:spPr>
          <a:xfrm>
            <a:off x="6869546" y="3871338"/>
            <a:ext cx="5181600" cy="2919983"/>
          </a:xfrm>
          <a:prstGeom prst="rect">
            <a:avLst/>
          </a:prstGeom>
        </p:spPr>
      </p:pic>
      <p:pic>
        <p:nvPicPr>
          <p:cNvPr id="7" name="Picture 5">
            <a:extLst>
              <a:ext uri="{FF2B5EF4-FFF2-40B4-BE49-F238E27FC236}">
                <a16:creationId xmlns:a16="http://schemas.microsoft.com/office/drawing/2014/main" id="{B1B5B3CF-FD55-9737-68F3-AE4B4BDB47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226594" y="329184"/>
            <a:ext cx="2573921" cy="1434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53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E5AB-2ADE-4258-A6E0-D36FFC65CE2E}"/>
              </a:ext>
            </a:extLst>
          </p:cNvPr>
          <p:cNvSpPr>
            <a:spLocks noGrp="1"/>
          </p:cNvSpPr>
          <p:nvPr>
            <p:ph type="title"/>
          </p:nvPr>
        </p:nvSpPr>
        <p:spPr/>
        <p:txBody>
          <a:bodyPr vert="horz" lIns="91440" tIns="45720" rIns="91440" bIns="45720" rtlCol="0" anchor="b">
            <a:normAutofit fontScale="90000"/>
          </a:bodyPr>
          <a:lstStyle/>
          <a:p>
            <a:br>
              <a:rPr lang="en-US" sz="3800" dirty="0"/>
            </a:br>
            <a:r>
              <a:rPr lang="en-US" sz="5400" b="1" dirty="0"/>
              <a:t>Airton Rd Extension Programme </a:t>
            </a:r>
            <a:br>
              <a:rPr lang="en-US" sz="3800" dirty="0"/>
            </a:br>
            <a:endParaRPr lang="en-US" sz="3800" dirty="0"/>
          </a:p>
        </p:txBody>
      </p:sp>
      <p:pic>
        <p:nvPicPr>
          <p:cNvPr id="7" name="Picture 5">
            <a:extLst>
              <a:ext uri="{FF2B5EF4-FFF2-40B4-BE49-F238E27FC236}">
                <a16:creationId xmlns:a16="http://schemas.microsoft.com/office/drawing/2014/main" id="{B1B5B3CF-FD55-9737-68F3-AE4B4BDB4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226594" y="329184"/>
            <a:ext cx="2573921" cy="1434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ontent Placeholder 13">
            <a:extLst>
              <a:ext uri="{FF2B5EF4-FFF2-40B4-BE49-F238E27FC236}">
                <a16:creationId xmlns:a16="http://schemas.microsoft.com/office/drawing/2014/main" id="{D01F9025-F943-C11C-F875-AD059C0A2845}"/>
              </a:ext>
            </a:extLst>
          </p:cNvPr>
          <p:cNvGraphicFramePr>
            <a:graphicFrameLocks noGrp="1"/>
          </p:cNvGraphicFramePr>
          <p:nvPr>
            <p:ph sz="half" idx="1"/>
            <p:extLst>
              <p:ext uri="{D42A27DB-BD31-4B8C-83A1-F6EECF244321}">
                <p14:modId xmlns:p14="http://schemas.microsoft.com/office/powerpoint/2010/main" val="777001684"/>
              </p:ext>
            </p:extLst>
          </p:nvPr>
        </p:nvGraphicFramePr>
        <p:xfrm>
          <a:off x="838199" y="1444240"/>
          <a:ext cx="10664440" cy="4732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3270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TotalTime>
  <Words>368</Words>
  <Application>Microsoft Office PowerPoint</Application>
  <PresentationFormat>Widescreen</PresentationFormat>
  <Paragraphs>28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Airton Rd Extension </vt:lpstr>
      <vt:lpstr> Airton Rd Extension  </vt:lpstr>
      <vt:lpstr> Airton Rd Extension Programme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Stephen Cullen</dc:creator>
  <cp:lastModifiedBy>Michael McAdam</cp:lastModifiedBy>
  <cp:revision>8</cp:revision>
  <dcterms:created xsi:type="dcterms:W3CDTF">2023-07-10T10:21:42Z</dcterms:created>
  <dcterms:modified xsi:type="dcterms:W3CDTF">2024-04-17T15:09:59Z</dcterms:modified>
</cp:coreProperties>
</file>