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10"/>
  </p:notesMasterIdLst>
  <p:sldIdLst>
    <p:sldId id="339" r:id="rId3"/>
    <p:sldId id="358" r:id="rId4"/>
    <p:sldId id="354" r:id="rId5"/>
    <p:sldId id="264" r:id="rId6"/>
    <p:sldId id="352" r:id="rId7"/>
    <p:sldId id="363" r:id="rId8"/>
    <p:sldId id="3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92" autoAdjust="0"/>
  </p:normalViewPr>
  <p:slideViewPr>
    <p:cSldViewPr snapToGrid="0">
      <p:cViewPr varScale="1">
        <p:scale>
          <a:sx n="105" d="100"/>
          <a:sy n="105" d="100"/>
        </p:scale>
        <p:origin x="12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enne Hartnett" userId="756016ee-939a-485e-9c2c-2f7ed1a833cd" providerId="ADAL" clId="{7B2A729E-619E-4920-A8E8-D0244C520502}"/>
    <pc:docChg chg="modSld">
      <pc:chgData name="Vivienne Hartnett" userId="756016ee-939a-485e-9c2c-2f7ed1a833cd" providerId="ADAL" clId="{7B2A729E-619E-4920-A8E8-D0244C520502}" dt="2024-04-17T13:46:27.834" v="3" actId="20577"/>
      <pc:docMkLst>
        <pc:docMk/>
      </pc:docMkLst>
      <pc:sldChg chg="modSp mod">
        <pc:chgData name="Vivienne Hartnett" userId="756016ee-939a-485e-9c2c-2f7ed1a833cd" providerId="ADAL" clId="{7B2A729E-619E-4920-A8E8-D0244C520502}" dt="2024-04-17T13:46:27.834" v="3" actId="20577"/>
        <pc:sldMkLst>
          <pc:docMk/>
          <pc:sldMk cId="688606484" sldId="264"/>
        </pc:sldMkLst>
        <pc:graphicFrameChg chg="modGraphic">
          <ac:chgData name="Vivienne Hartnett" userId="756016ee-939a-485e-9c2c-2f7ed1a833cd" providerId="ADAL" clId="{7B2A729E-619E-4920-A8E8-D0244C520502}" dt="2024-04-17T13:46:27.834" v="3" actId="20577"/>
          <ac:graphicFrameMkLst>
            <pc:docMk/>
            <pc:sldMk cId="688606484" sldId="264"/>
            <ac:graphicFrameMk id="2" creationId="{0A212DB2-2E8E-1CF1-BB35-A99A9B5F7B8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9F794-67D5-4474-A4D8-DE6AA58BAB1C}" type="datetimeFigureOut">
              <a:rPr lang="en-IE" smtClean="0"/>
              <a:t>17/04/2024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28AC6-1239-4CD2-A9D9-4037A16C659D}" type="slidenum">
              <a:rPr lang="en-IE" smtClean="0"/>
              <a:t>‹#›</a:t>
            </a:fld>
            <a:endParaRPr lang="en-IE"/>
          </a:p>
        </p:txBody>
      </p:sp>
    </p:spTree>
    <p:extLst>
      <p:ext uri="{BB962C8B-B14F-4D97-AF65-F5344CB8AC3E}">
        <p14:creationId xmlns:p14="http://schemas.microsoft.com/office/powerpoint/2010/main" val="30304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1</a:t>
            </a:fld>
            <a:endParaRPr lang="en-IE"/>
          </a:p>
        </p:txBody>
      </p:sp>
    </p:spTree>
    <p:extLst>
      <p:ext uri="{BB962C8B-B14F-4D97-AF65-F5344CB8AC3E}">
        <p14:creationId xmlns:p14="http://schemas.microsoft.com/office/powerpoint/2010/main" val="106768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5</a:t>
            </a:fld>
            <a:endParaRPr lang="en-IE"/>
          </a:p>
        </p:txBody>
      </p:sp>
    </p:spTree>
    <p:extLst>
      <p:ext uri="{BB962C8B-B14F-4D97-AF65-F5344CB8AC3E}">
        <p14:creationId xmlns:p14="http://schemas.microsoft.com/office/powerpoint/2010/main" val="415290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38651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17578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943589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18822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99074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663431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818262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59016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232208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714030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75585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4/17/2024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4/17/2024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4/17/2024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6621375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3046988"/>
          </a:xfrm>
          <a:prstGeom prst="rect">
            <a:avLst/>
          </a:prstGeom>
          <a:noFill/>
        </p:spPr>
        <p:txBody>
          <a:bodyPr wrap="square">
            <a:spAutoFit/>
          </a:bodyPr>
          <a:lstStyle/>
          <a:p>
            <a:pPr algn="ctr"/>
            <a:r>
              <a:rPr lang="en-IE" sz="3200" b="1" dirty="0">
                <a:solidFill>
                  <a:schemeClr val="bg1"/>
                </a:solidFill>
              </a:rPr>
              <a:t>Housing Delivery Report</a:t>
            </a:r>
            <a:br>
              <a:rPr lang="en-IE" sz="3200" b="1" dirty="0">
                <a:solidFill>
                  <a:schemeClr val="bg1"/>
                </a:solidFill>
                <a:effectLst/>
              </a:rPr>
            </a:br>
            <a:br>
              <a:rPr lang="en-IE" sz="3200" b="1" dirty="0">
                <a:solidFill>
                  <a:schemeClr val="bg1"/>
                </a:solidFill>
                <a:effectLst/>
              </a:rPr>
            </a:br>
            <a:r>
              <a:rPr lang="en-IE" sz="3200" b="1" dirty="0">
                <a:solidFill>
                  <a:schemeClr val="bg1"/>
                </a:solidFill>
                <a:effectLst/>
              </a:rPr>
              <a:t>Lucan / Palmerstown / North Clondalkin </a:t>
            </a:r>
          </a:p>
          <a:p>
            <a:pPr algn="ctr"/>
            <a:r>
              <a:rPr lang="en-IE" sz="3200" b="1" dirty="0">
                <a:solidFill>
                  <a:schemeClr val="bg1"/>
                </a:solidFill>
                <a:effectLst/>
              </a:rPr>
              <a:t>Area Committee Meeting </a:t>
            </a:r>
            <a:br>
              <a:rPr lang="en-IE" sz="3200" b="1" dirty="0">
                <a:solidFill>
                  <a:schemeClr val="bg1"/>
                </a:solidFill>
                <a:effectLst/>
              </a:rPr>
            </a:br>
            <a:r>
              <a:rPr lang="en-IE" sz="3200" b="1" dirty="0">
                <a:solidFill>
                  <a:schemeClr val="bg1"/>
                </a:solidFill>
                <a:effectLst/>
              </a:rPr>
              <a:t>23</a:t>
            </a:r>
            <a:r>
              <a:rPr lang="en-IE" sz="3200" b="1" baseline="30000" dirty="0">
                <a:solidFill>
                  <a:schemeClr val="bg1"/>
                </a:solidFill>
                <a:effectLst/>
              </a:rPr>
              <a:t>rd</a:t>
            </a:r>
            <a:r>
              <a:rPr lang="en-IE" sz="3200" b="1" dirty="0">
                <a:solidFill>
                  <a:schemeClr val="bg1"/>
                </a:solidFill>
                <a:effectLst/>
              </a:rPr>
              <a:t> April 2024</a:t>
            </a:r>
            <a:br>
              <a:rPr lang="en-IE" sz="3200" b="1" dirty="0">
                <a:effectLst/>
              </a:rPr>
            </a:br>
            <a:endParaRPr lang="en-IE" sz="3200" dirty="0"/>
          </a:p>
        </p:txBody>
      </p:sp>
      <p:sp>
        <p:nvSpPr>
          <p:cNvPr id="5" name="Slide Number Placeholder 4">
            <a:extLst>
              <a:ext uri="{FF2B5EF4-FFF2-40B4-BE49-F238E27FC236}">
                <a16:creationId xmlns:a16="http://schemas.microsoft.com/office/drawing/2014/main" id="{253270A8-692D-5B6D-42F4-677283D1140C}"/>
              </a:ext>
            </a:extLst>
          </p:cNvPr>
          <p:cNvSpPr>
            <a:spLocks noGrp="1"/>
          </p:cNvSpPr>
          <p:nvPr>
            <p:ph type="sldNum" sz="quarter" idx="12"/>
          </p:nvPr>
        </p:nvSpPr>
        <p:spPr/>
        <p:txBody>
          <a:bodyPr/>
          <a:lstStyle/>
          <a:p>
            <a:fld id="{A59551F6-EB3B-4743-B1F0-375DCDB8A6FF}" type="slidenum">
              <a:rPr lang="en-IE" smtClean="0"/>
              <a:t>1</a:t>
            </a:fld>
            <a:endParaRPr lang="en-IE"/>
          </a:p>
        </p:txBody>
      </p:sp>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7557"/>
    </mc:Choice>
    <mc:Fallback xmlns="">
      <p:transition spd="slow" advTm="755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7A6597-22D3-D8F8-105D-0EB23063FD6A}"/>
              </a:ext>
            </a:extLst>
          </p:cNvPr>
          <p:cNvSpPr txBox="1"/>
          <p:nvPr/>
        </p:nvSpPr>
        <p:spPr>
          <a:xfrm>
            <a:off x="1952751" y="4893608"/>
            <a:ext cx="184731" cy="230832"/>
          </a:xfrm>
          <a:prstGeom prst="rect">
            <a:avLst/>
          </a:prstGeom>
          <a:solidFill>
            <a:schemeClr val="bg1"/>
          </a:solidFill>
        </p:spPr>
        <p:txBody>
          <a:bodyPr wrap="none" rtlCol="0">
            <a:spAutoFit/>
          </a:bodyPr>
          <a:lstStyle/>
          <a:p>
            <a:endParaRPr lang="en-IE" sz="900" b="1" dirty="0">
              <a:solidFill>
                <a:schemeClr val="tx1">
                  <a:lumMod val="75000"/>
                  <a:lumOff val="25000"/>
                </a:schemeClr>
              </a:solidFill>
            </a:endParaRPr>
          </a:p>
        </p:txBody>
      </p:sp>
      <p:pic>
        <p:nvPicPr>
          <p:cNvPr id="2" name="Picture 1">
            <a:extLst>
              <a:ext uri="{FF2B5EF4-FFF2-40B4-BE49-F238E27FC236}">
                <a16:creationId xmlns:a16="http://schemas.microsoft.com/office/drawing/2014/main" id="{D1A08CDF-E52F-8EBA-5325-5A3C78F7E164}"/>
              </a:ext>
            </a:extLst>
          </p:cNvPr>
          <p:cNvPicPr>
            <a:picLocks noChangeAspect="1"/>
          </p:cNvPicPr>
          <p:nvPr/>
        </p:nvPicPr>
        <p:blipFill>
          <a:blip r:embed="rId2"/>
          <a:stretch>
            <a:fillRect/>
          </a:stretch>
        </p:blipFill>
        <p:spPr>
          <a:xfrm>
            <a:off x="704088" y="576072"/>
            <a:ext cx="10954512" cy="5321807"/>
          </a:xfrm>
          <a:prstGeom prst="rect">
            <a:avLst/>
          </a:prstGeom>
        </p:spPr>
      </p:pic>
    </p:spTree>
    <p:extLst>
      <p:ext uri="{BB962C8B-B14F-4D97-AF65-F5344CB8AC3E}">
        <p14:creationId xmlns:p14="http://schemas.microsoft.com/office/powerpoint/2010/main" val="98282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ACB4-A40B-F3A0-31D2-05EA75CF76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718DA7-50C0-0AE0-24E3-030C7F5E3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32B5AC-F530-6B2C-66BB-BF2A922D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60FB00BA-C4F8-0E47-207B-EEC3B900F011}"/>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dirty="0">
                <a:solidFill>
                  <a:srgbClr val="FFFFFF"/>
                </a:solidFill>
              </a:rPr>
              <a:t>Housing Developments Approved / Under Construction – Lucan / Palmerstown / North Clondalkin</a:t>
            </a:r>
          </a:p>
        </p:txBody>
      </p:sp>
      <p:sp>
        <p:nvSpPr>
          <p:cNvPr id="13" name="Rectangle 12">
            <a:extLst>
              <a:ext uri="{FF2B5EF4-FFF2-40B4-BE49-F238E27FC236}">
                <a16:creationId xmlns:a16="http://schemas.microsoft.com/office/drawing/2014/main" id="{84C6B699-5156-1A9D-D8F2-3052F8B02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4" name="Content Placeholder 3">
            <a:extLst>
              <a:ext uri="{FF2B5EF4-FFF2-40B4-BE49-F238E27FC236}">
                <a16:creationId xmlns:a16="http://schemas.microsoft.com/office/drawing/2014/main" id="{87427298-F4EE-F742-C04D-7FFB1D1EE2FA}"/>
              </a:ext>
            </a:extLst>
          </p:cNvPr>
          <p:cNvGraphicFramePr>
            <a:graphicFrameLocks noGrp="1"/>
          </p:cNvGraphicFramePr>
          <p:nvPr>
            <p:ph idx="1"/>
            <p:extLst>
              <p:ext uri="{D42A27DB-BD31-4B8C-83A1-F6EECF244321}">
                <p14:modId xmlns:p14="http://schemas.microsoft.com/office/powerpoint/2010/main" val="2424543570"/>
              </p:ext>
            </p:extLst>
          </p:nvPr>
        </p:nvGraphicFramePr>
        <p:xfrm>
          <a:off x="4329101" y="948394"/>
          <a:ext cx="7632191" cy="5288044"/>
        </p:xfrm>
        <a:graphic>
          <a:graphicData uri="http://schemas.openxmlformats.org/drawingml/2006/table">
            <a:tbl>
              <a:tblPr firstRow="1" bandRow="1">
                <a:tableStyleId>{22838BEF-8BB2-4498-84A7-C5851F593DF1}</a:tableStyleId>
              </a:tblPr>
              <a:tblGrid>
                <a:gridCol w="1210242">
                  <a:extLst>
                    <a:ext uri="{9D8B030D-6E8A-4147-A177-3AD203B41FA5}">
                      <a16:colId xmlns:a16="http://schemas.microsoft.com/office/drawing/2014/main" val="2436337541"/>
                    </a:ext>
                  </a:extLst>
                </a:gridCol>
                <a:gridCol w="1636233">
                  <a:extLst>
                    <a:ext uri="{9D8B030D-6E8A-4147-A177-3AD203B41FA5}">
                      <a16:colId xmlns:a16="http://schemas.microsoft.com/office/drawing/2014/main" val="3076659314"/>
                    </a:ext>
                  </a:extLst>
                </a:gridCol>
                <a:gridCol w="795658">
                  <a:extLst>
                    <a:ext uri="{9D8B030D-6E8A-4147-A177-3AD203B41FA5}">
                      <a16:colId xmlns:a16="http://schemas.microsoft.com/office/drawing/2014/main" val="2745858259"/>
                    </a:ext>
                  </a:extLst>
                </a:gridCol>
                <a:gridCol w="958212">
                  <a:extLst>
                    <a:ext uri="{9D8B030D-6E8A-4147-A177-3AD203B41FA5}">
                      <a16:colId xmlns:a16="http://schemas.microsoft.com/office/drawing/2014/main" val="1226707090"/>
                    </a:ext>
                  </a:extLst>
                </a:gridCol>
                <a:gridCol w="3031846">
                  <a:extLst>
                    <a:ext uri="{9D8B030D-6E8A-4147-A177-3AD203B41FA5}">
                      <a16:colId xmlns:a16="http://schemas.microsoft.com/office/drawing/2014/main" val="112629868"/>
                    </a:ext>
                  </a:extLst>
                </a:gridCol>
              </a:tblGrid>
              <a:tr h="0">
                <a:tc>
                  <a:txBody>
                    <a:bodyPr/>
                    <a:lstStyle/>
                    <a:p>
                      <a:pPr algn="ctr"/>
                      <a:r>
                        <a:rPr lang="en-IE" sz="1050" b="1" cap="none" spc="0" dirty="0">
                          <a:solidFill>
                            <a:schemeClr val="tx1"/>
                          </a:solidFill>
                        </a:rPr>
                        <a:t>L.E.A</a:t>
                      </a:r>
                    </a:p>
                  </a:txBody>
                  <a:tcPr marL="116275" marR="69765" marT="48421" marB="69765" anchor="ctr"/>
                </a:tc>
                <a:tc>
                  <a:txBody>
                    <a:bodyPr/>
                    <a:lstStyle/>
                    <a:p>
                      <a:pPr algn="ctr"/>
                      <a:r>
                        <a:rPr lang="en-IE" sz="1050" b="1" cap="none" spc="0" dirty="0">
                          <a:solidFill>
                            <a:schemeClr val="tx1"/>
                          </a:solidFill>
                        </a:rPr>
                        <a:t>Project</a:t>
                      </a:r>
                    </a:p>
                  </a:txBody>
                  <a:tcPr marL="116275" marR="69765" marT="48421" marB="69765" anchor="ctr"/>
                </a:tc>
                <a:tc>
                  <a:txBody>
                    <a:bodyPr/>
                    <a:lstStyle/>
                    <a:p>
                      <a:pPr algn="ctr"/>
                      <a:endParaRPr lang="en-IE" sz="1050" b="1" cap="none" spc="0" dirty="0">
                        <a:solidFill>
                          <a:schemeClr val="tx1"/>
                        </a:solidFill>
                      </a:endParaRPr>
                    </a:p>
                    <a:p>
                      <a:pPr algn="ctr"/>
                      <a:r>
                        <a:rPr lang="en-IE" sz="1050" b="1" cap="none" spc="0" dirty="0">
                          <a:solidFill>
                            <a:schemeClr val="tx1"/>
                          </a:solidFill>
                        </a:rPr>
                        <a:t>Delivery</a:t>
                      </a:r>
                    </a:p>
                    <a:p>
                      <a:pPr algn="ctr"/>
                      <a:endParaRPr lang="en-IE" sz="1050" b="1" cap="none" spc="0" dirty="0">
                        <a:solidFill>
                          <a:schemeClr val="tx1"/>
                        </a:solidFill>
                      </a:endParaRPr>
                    </a:p>
                  </a:txBody>
                  <a:tcPr marL="116275" marR="69765" marT="48421" marB="69765" anchor="ctr"/>
                </a:tc>
                <a:tc>
                  <a:txBody>
                    <a:bodyPr/>
                    <a:lstStyle/>
                    <a:p>
                      <a:pPr algn="ctr"/>
                      <a:r>
                        <a:rPr lang="en-IE" sz="1050" b="1" cap="none" spc="0" dirty="0">
                          <a:solidFill>
                            <a:schemeClr val="tx1"/>
                          </a:solidFill>
                        </a:rPr>
                        <a:t>Units</a:t>
                      </a:r>
                    </a:p>
                  </a:txBody>
                  <a:tcPr marL="116275" marR="69765" marT="48421" marB="69765" anchor="ctr"/>
                </a:tc>
                <a:tc>
                  <a:txBody>
                    <a:bodyPr/>
                    <a:lstStyle/>
                    <a:p>
                      <a:pPr algn="ctr"/>
                      <a:r>
                        <a:rPr lang="en-IE" sz="1050" b="1" cap="none" spc="0" dirty="0">
                          <a:solidFill>
                            <a:schemeClr val="tx1"/>
                          </a:solidFill>
                        </a:rPr>
                        <a:t>Status</a:t>
                      </a:r>
                    </a:p>
                  </a:txBody>
                  <a:tcPr marL="116275" marR="69765" marT="48421" marB="69765" anchor="ctr"/>
                </a:tc>
                <a:extLst>
                  <a:ext uri="{0D108BD9-81ED-4DB2-BD59-A6C34878D82A}">
                    <a16:rowId xmlns:a16="http://schemas.microsoft.com/office/drawing/2014/main" val="537344947"/>
                  </a:ext>
                </a:extLst>
              </a:tr>
              <a:tr h="533560">
                <a:tc>
                  <a:txBody>
                    <a:bodyPr/>
                    <a:lstStyle/>
                    <a:p>
                      <a:endParaRPr lang="en-IE" sz="1100" dirty="0">
                        <a:solidFill>
                          <a:schemeClr val="tx1"/>
                        </a:solidFill>
                      </a:endParaRPr>
                    </a:p>
                    <a:p>
                      <a:r>
                        <a:rPr lang="en-IE" sz="1100" b="1" dirty="0">
                          <a:solidFill>
                            <a:schemeClr val="tx1"/>
                          </a:solidFill>
                        </a:rPr>
                        <a:t>Lucan</a:t>
                      </a:r>
                    </a:p>
                  </a:txBody>
                  <a:tcPr marL="219581" marR="114182" marT="114182" marB="11418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err="1">
                          <a:solidFill>
                            <a:schemeClr val="tx1"/>
                          </a:solidFill>
                        </a:rPr>
                        <a:t>Aderrig</a:t>
                      </a:r>
                      <a:r>
                        <a:rPr lang="en-GB" sz="1100" b="0" dirty="0">
                          <a:solidFill>
                            <a:schemeClr val="tx1"/>
                          </a:solidFill>
                        </a:rPr>
                        <a:t>, Phase 2</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rPr>
                        <a:t>Part V</a:t>
                      </a:r>
                    </a:p>
                  </a:txBody>
                  <a:tcPr marL="68580" marR="68580" marT="0" marB="0" anchor="ctr"/>
                </a:tc>
                <a:tc>
                  <a:txBody>
                    <a:bodyPr/>
                    <a:lstStyle/>
                    <a:p>
                      <a:pPr algn="ctr">
                        <a:lnSpc>
                          <a:spcPct val="107000"/>
                        </a:lnSpc>
                        <a:spcAft>
                          <a:spcPts val="0"/>
                        </a:spcAft>
                      </a:pPr>
                      <a:r>
                        <a:rPr lang="en-GB" sz="1100" dirty="0">
                          <a:solidFill>
                            <a:schemeClr val="tx1"/>
                          </a:solidFill>
                          <a:effectLst/>
                        </a:rPr>
                        <a:t>23</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Part V agreed. All units to be delivered in Q2 &amp; Q3.2024</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3541629"/>
                  </a:ext>
                </a:extLst>
              </a:tr>
              <a:tr h="612391">
                <a:tc>
                  <a:txBody>
                    <a:bodyPr/>
                    <a:lstStyle/>
                    <a:p>
                      <a:endParaRPr lang="en-IE" sz="1100" dirty="0">
                        <a:solidFill>
                          <a:schemeClr val="tx1"/>
                        </a:solidFill>
                      </a:endParaRPr>
                    </a:p>
                  </a:txBody>
                  <a:tcPr marL="219581" marR="114182" marT="114182" marB="11418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Tandy's Lane Ph 2</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rPr>
                        <a:t>Part V</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15</a:t>
                      </a:r>
                    </a:p>
                  </a:txBody>
                  <a:tcPr marL="68580" marR="68580" marT="0" marB="0" anchor="ctr"/>
                </a:tc>
                <a:tc>
                  <a:txBody>
                    <a:bodyPr/>
                    <a:lstStyle/>
                    <a:p>
                      <a:pPr algn="l">
                        <a:lnSpc>
                          <a:spcPct val="107000"/>
                        </a:lnSpc>
                        <a:spcAft>
                          <a:spcPts val="0"/>
                        </a:spcAft>
                      </a:pPr>
                      <a:r>
                        <a:rPr lang="en-GB" sz="1100" dirty="0">
                          <a:solidFill>
                            <a:schemeClr val="tx1"/>
                          </a:solidFill>
                          <a:effectLst/>
                        </a:rPr>
                        <a:t>On site due, delivery Q4 2024 &amp; Q2.2025</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974102"/>
                  </a:ext>
                </a:extLst>
              </a:tr>
              <a:tr h="614260">
                <a:tc>
                  <a:txBody>
                    <a:bodyPr/>
                    <a:lstStyle/>
                    <a:p>
                      <a:endParaRPr lang="en-IE" sz="1100" dirty="0">
                        <a:solidFill>
                          <a:schemeClr val="tx1"/>
                        </a:solidFill>
                      </a:endParaRPr>
                    </a:p>
                  </a:txBody>
                  <a:tcPr marL="219581" marR="114182" marT="114182" marB="11418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St Helens Plaza</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rPr>
                        <a:t>Part V</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80</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On site due for completion early 2026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6406391"/>
                  </a:ext>
                </a:extLst>
              </a:tr>
              <a:tr h="507275">
                <a:tc>
                  <a:txBody>
                    <a:bodyPr/>
                    <a:lstStyle/>
                    <a:p>
                      <a:endParaRPr lang="en-IE" sz="1100" dirty="0">
                        <a:solidFill>
                          <a:schemeClr val="tx1"/>
                        </a:solidFill>
                      </a:endParaRPr>
                    </a:p>
                  </a:txBody>
                  <a:tcPr marL="219581" marR="114182" marT="114182" marB="11418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Adamstown Station/District Centre</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IE" sz="1100" b="0" u="none" strike="noStrike" kern="1200" cap="none" spc="0" normalizeH="0" baseline="0" noProof="0" dirty="0">
                          <a:ln>
                            <a:noFill/>
                          </a:ln>
                          <a:solidFill>
                            <a:schemeClr val="tx1"/>
                          </a:solidFill>
                          <a:effectLst/>
                          <a:uLnTx/>
                          <a:uFillTx/>
                        </a:rPr>
                        <a:t>Part V</a:t>
                      </a:r>
                      <a:endParaRPr kumimoji="0" lang="en-IE" sz="1100" b="0" i="0" u="none" strike="noStrike" kern="1200" cap="none" spc="0" normalizeH="0" baseline="0" noProof="0" dirty="0">
                        <a:ln>
                          <a:noFill/>
                        </a:ln>
                        <a:solidFill>
                          <a:schemeClr val="tx1"/>
                        </a:solidFill>
                        <a:effectLst/>
                        <a:uLnTx/>
                        <a:uFillTx/>
                        <a:latin typeface="Calibri" panose="020F050202020403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chemeClr val="tx1"/>
                          </a:solidFill>
                          <a:effectLst/>
                        </a:rPr>
                        <a:t>74</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rPr>
                        <a:t>On site due for delivery Q3 &amp; Q4.2024.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0444527"/>
                  </a:ext>
                </a:extLst>
              </a:tr>
              <a:tr h="470967">
                <a:tc>
                  <a:txBody>
                    <a:bodyPr/>
                    <a:lstStyle/>
                    <a:p>
                      <a:pPr algn="l"/>
                      <a:endParaRPr lang="en-IE" sz="1000" b="1" dirty="0">
                        <a:solidFill>
                          <a:schemeClr val="tx1"/>
                        </a:solidFill>
                      </a:endParaRPr>
                    </a:p>
                  </a:txBody>
                  <a:tcPr marL="162496" marR="84498" marT="84498" marB="84498"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Tandy’s Lane</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IE" sz="1100" b="0" i="0" u="none" strike="noStrike" kern="1200" cap="none" spc="0" normalizeH="0" baseline="0" noProof="0" dirty="0">
                          <a:ln>
                            <a:noFill/>
                          </a:ln>
                          <a:solidFill>
                            <a:schemeClr val="tx1"/>
                          </a:solidFill>
                          <a:effectLst/>
                          <a:uLnTx/>
                          <a:uFillTx/>
                          <a:latin typeface="Calibri" panose="020F0502020204030204"/>
                          <a:ea typeface="Calibri" panose="020F0502020204030204" pitchFamily="34" charset="0"/>
                          <a:cs typeface="Times New Roman" panose="02020603050405020304" pitchFamily="18" charset="0"/>
                        </a:rPr>
                        <a:t>LA Acquisition</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latin typeface="+mn-lt"/>
                          <a:ea typeface="Calibri" panose="020F0502020204030204" pitchFamily="34" charset="0"/>
                          <a:cs typeface="Times New Roman" panose="02020603050405020304" pitchFamily="18" charset="0"/>
                        </a:rPr>
                        <a:t>Delivery Q2.2024</a:t>
                      </a:r>
                    </a:p>
                  </a:txBody>
                  <a:tcPr marL="68580" marR="68580" marT="0" marB="0" anchor="ctr"/>
                </a:tc>
                <a:extLst>
                  <a:ext uri="{0D108BD9-81ED-4DB2-BD59-A6C34878D82A}">
                    <a16:rowId xmlns:a16="http://schemas.microsoft.com/office/drawing/2014/main" val="2933360306"/>
                  </a:ext>
                </a:extLst>
              </a:tr>
              <a:tr h="470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b="1" kern="1200" cap="none" spc="0" dirty="0">
                        <a:solidFill>
                          <a:schemeClr val="tx1"/>
                        </a:solidFill>
                        <a:effectLst/>
                      </a:endParaRPr>
                    </a:p>
                  </a:txBody>
                  <a:tcPr marL="168215" marR="87472" marT="70050" marB="8747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0" dirty="0">
                          <a:solidFill>
                            <a:schemeClr val="tx1"/>
                          </a:solidFill>
                        </a:rPr>
                        <a:t>Adamstown Boulevard</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IE" sz="1100" b="0" i="0" u="none" strike="noStrike" kern="1200" cap="none" spc="0" normalizeH="0" baseline="0" noProof="0" dirty="0">
                          <a:ln>
                            <a:noFill/>
                          </a:ln>
                          <a:solidFill>
                            <a:schemeClr val="tx1"/>
                          </a:solidFill>
                          <a:effectLst/>
                          <a:uLnTx/>
                          <a:uFillTx/>
                          <a:latin typeface="Calibri" panose="020F0502020204030204"/>
                          <a:ea typeface="Calibri" panose="020F0502020204030204" pitchFamily="34" charset="0"/>
                          <a:cs typeface="Times New Roman" panose="02020603050405020304" pitchFamily="18" charset="0"/>
                        </a:rPr>
                        <a:t>Part V</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26</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latin typeface="+mn-lt"/>
                          <a:ea typeface="Calibri" panose="020F0502020204030204" pitchFamily="34" charset="0"/>
                          <a:cs typeface="Times New Roman" panose="02020603050405020304" pitchFamily="18" charset="0"/>
                        </a:rPr>
                        <a:t>Part V agreed. Delivery 2025 &amp; 2026 </a:t>
                      </a:r>
                    </a:p>
                  </a:txBody>
                  <a:tcPr marL="68580" marR="68580" marT="0" marB="0" anchor="ctr"/>
                </a:tc>
                <a:extLst>
                  <a:ext uri="{0D108BD9-81ED-4DB2-BD59-A6C34878D82A}">
                    <a16:rowId xmlns:a16="http://schemas.microsoft.com/office/drawing/2014/main" val="3800453552"/>
                  </a:ext>
                </a:extLst>
              </a:tr>
              <a:tr h="470967">
                <a:tc>
                  <a:txBody>
                    <a:bodyPr/>
                    <a:lstStyle/>
                    <a:p>
                      <a:pPr algn="l"/>
                      <a:endParaRPr lang="en-IE" sz="1100" cap="none" spc="0" dirty="0">
                        <a:solidFill>
                          <a:schemeClr val="tx1"/>
                        </a:solidFill>
                      </a:endParaRPr>
                    </a:p>
                  </a:txBody>
                  <a:tcPr marL="168215" marR="87472" marT="70050" marB="87472"/>
                </a:tc>
                <a:tc>
                  <a:txBody>
                    <a:bodyPr/>
                    <a:lstStyle/>
                    <a:p>
                      <a:pPr algn="l">
                        <a:lnSpc>
                          <a:spcPct val="107000"/>
                        </a:lnSpc>
                        <a:spcAft>
                          <a:spcPts val="0"/>
                        </a:spcAft>
                      </a:pPr>
                      <a:r>
                        <a:rPr lang="en-IE" sz="1100" dirty="0" err="1">
                          <a:solidFill>
                            <a:schemeClr val="tx1"/>
                          </a:solidFill>
                          <a:effectLst/>
                          <a:latin typeface="+mn-lt"/>
                          <a:ea typeface="Calibri" panose="020F0502020204030204" pitchFamily="34" charset="0"/>
                          <a:cs typeface="Times New Roman" panose="02020603050405020304" pitchFamily="18" charset="0"/>
                        </a:rPr>
                        <a:t>Ardeevin</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Part V</a:t>
                      </a:r>
                    </a:p>
                  </a:txBody>
                  <a:tcPr marL="68580" marR="68580" marT="0" marB="0" anchor="ctr"/>
                </a:tc>
                <a:tc>
                  <a:txBody>
                    <a:bodyPr/>
                    <a:lstStyle/>
                    <a:p>
                      <a:pPr algn="ctr">
                        <a:lnSpc>
                          <a:spcPct val="107000"/>
                        </a:lnSpc>
                        <a:spcAft>
                          <a:spcPts val="0"/>
                        </a:spcAft>
                      </a:pPr>
                      <a:r>
                        <a:rPr lang="en-IE" sz="11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latin typeface="+mn-lt"/>
                          <a:ea typeface="Calibri" panose="020F0502020204030204" pitchFamily="34" charset="0"/>
                          <a:cs typeface="Times New Roman" panose="02020603050405020304" pitchFamily="18" charset="0"/>
                        </a:rPr>
                        <a:t>Part V in negotiation. Delivery 2025</a:t>
                      </a:r>
                    </a:p>
                  </a:txBody>
                  <a:tcPr marL="68580" marR="68580" marT="0" marB="0" anchor="ctr"/>
                </a:tc>
                <a:extLst>
                  <a:ext uri="{0D108BD9-81ED-4DB2-BD59-A6C34878D82A}">
                    <a16:rowId xmlns:a16="http://schemas.microsoft.com/office/drawing/2014/main" val="2300926020"/>
                  </a:ext>
                </a:extLst>
              </a:tr>
              <a:tr h="470967">
                <a:tc>
                  <a:txBody>
                    <a:bodyPr/>
                    <a:lstStyle/>
                    <a:p>
                      <a:pPr marL="0" algn="l" defTabSz="914400" rtl="0" eaLnBrk="1" latinLnBrk="0" hangingPunct="1">
                        <a:lnSpc>
                          <a:spcPct val="107000"/>
                        </a:lnSpc>
                        <a:spcAft>
                          <a:spcPts val="0"/>
                        </a:spcAft>
                      </a:pPr>
                      <a:r>
                        <a:rPr lang="en-GB" sz="1100" b="1" kern="1200" dirty="0">
                          <a:solidFill>
                            <a:schemeClr val="tx1"/>
                          </a:solidFill>
                          <a:effectLst/>
                        </a:rPr>
                        <a:t>Palmerstown/</a:t>
                      </a:r>
                    </a:p>
                    <a:p>
                      <a:pPr marL="0" algn="l" defTabSz="914400" rtl="0" eaLnBrk="1" latinLnBrk="0" hangingPunct="1">
                        <a:lnSpc>
                          <a:spcPct val="107000"/>
                        </a:lnSpc>
                        <a:spcAft>
                          <a:spcPts val="0"/>
                        </a:spcAft>
                      </a:pPr>
                      <a:r>
                        <a:rPr lang="en-GB" sz="1100" b="1" kern="1200" dirty="0">
                          <a:solidFill>
                            <a:schemeClr val="tx1"/>
                          </a:solidFill>
                          <a:effectLst/>
                        </a:rPr>
                        <a:t>Fonthill</a:t>
                      </a:r>
                      <a:endParaRPr lang="en-IE" sz="1100" b="1" kern="1200" dirty="0">
                        <a:solidFill>
                          <a:schemeClr val="tx1"/>
                        </a:solidFill>
                        <a:effectLst/>
                        <a:latin typeface="+mn-lt"/>
                        <a:ea typeface="+mn-ea"/>
                        <a:cs typeface="+mn-cs"/>
                      </a:endParaRPr>
                    </a:p>
                  </a:txBody>
                  <a:tcPr marL="168215" marR="87472" marT="70050" marB="87472"/>
                </a:tc>
                <a:tc>
                  <a:txBody>
                    <a:bodyPr/>
                    <a:lstStyle/>
                    <a:p>
                      <a:pPr algn="l">
                        <a:lnSpc>
                          <a:spcPct val="107000"/>
                        </a:lnSpc>
                        <a:spcAft>
                          <a:spcPts val="0"/>
                        </a:spcAft>
                      </a:pPr>
                      <a:r>
                        <a:rPr lang="en-IE" sz="1100" b="0" dirty="0" err="1">
                          <a:solidFill>
                            <a:schemeClr val="tx1"/>
                          </a:solidFill>
                          <a:effectLst/>
                        </a:rPr>
                        <a:t>Balgaddy</a:t>
                      </a:r>
                      <a:r>
                        <a:rPr lang="en-IE" sz="1100" b="0" dirty="0">
                          <a:solidFill>
                            <a:schemeClr val="tx1"/>
                          </a:solidFill>
                          <a:effectLst/>
                        </a:rPr>
                        <a:t> </a:t>
                      </a:r>
                      <a:endParaRPr lang="en-IE"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100" dirty="0">
                          <a:solidFill>
                            <a:schemeClr val="tx1"/>
                          </a:solidFill>
                          <a:effectLst/>
                        </a:rPr>
                        <a:t>LA Build</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100" dirty="0">
                          <a:solidFill>
                            <a:schemeClr val="tx1"/>
                          </a:solidFill>
                          <a:effectLst/>
                        </a:rPr>
                        <a:t>69</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100" dirty="0">
                          <a:solidFill>
                            <a:schemeClr val="tx1"/>
                          </a:solidFill>
                          <a:effectLst/>
                        </a:rPr>
                        <a:t>Construction on-going. Delivery of balance of 49 units in Q2.2024</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5180603"/>
                  </a:ext>
                </a:extLst>
              </a:tr>
              <a:tr h="470967">
                <a:tc>
                  <a:txBody>
                    <a:bodyPr/>
                    <a:lstStyle/>
                    <a:p>
                      <a:pPr algn="l"/>
                      <a:endParaRPr lang="en-IE" sz="1100" cap="none" spc="0" dirty="0">
                        <a:solidFill>
                          <a:schemeClr val="tx1"/>
                        </a:solidFill>
                      </a:endParaRPr>
                    </a:p>
                  </a:txBody>
                  <a:tcPr marL="168215" marR="87472" marT="70050" marB="87472"/>
                </a:tc>
                <a:tc>
                  <a:txBody>
                    <a:bodyPr/>
                    <a:lstStyle/>
                    <a:p>
                      <a:pPr algn="l">
                        <a:lnSpc>
                          <a:spcPct val="107000"/>
                        </a:lnSpc>
                        <a:spcAft>
                          <a:spcPts val="0"/>
                        </a:spcAft>
                      </a:pPr>
                      <a:r>
                        <a:rPr lang="en-IE" sz="1100" dirty="0">
                          <a:solidFill>
                            <a:schemeClr val="tx1"/>
                          </a:solidFill>
                          <a:effectLst/>
                        </a:rPr>
                        <a:t>St. Ronan’s Crescent (Age Friendly)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100" dirty="0">
                          <a:solidFill>
                            <a:schemeClr val="tx1"/>
                          </a:solidFill>
                          <a:effectLst/>
                        </a:rPr>
                        <a:t>LA Build</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100" dirty="0">
                          <a:solidFill>
                            <a:schemeClr val="tx1"/>
                          </a:solidFill>
                          <a:effectLst/>
                        </a:rPr>
                        <a:t>9</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100" dirty="0">
                          <a:solidFill>
                            <a:schemeClr val="tx1"/>
                          </a:solidFill>
                          <a:effectLst/>
                        </a:rPr>
                        <a:t>Tender under evaluation </a:t>
                      </a:r>
                      <a:endParaRPr lang="en-IE"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6628588"/>
                  </a:ext>
                </a:extLst>
              </a:tr>
            </a:tbl>
          </a:graphicData>
        </a:graphic>
      </p:graphicFrame>
    </p:spTree>
    <p:extLst>
      <p:ext uri="{BB962C8B-B14F-4D97-AF65-F5344CB8AC3E}">
        <p14:creationId xmlns:p14="http://schemas.microsoft.com/office/powerpoint/2010/main" val="98880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3" name="Title 1">
            <a:extLst>
              <a:ext uri="{FF2B5EF4-FFF2-40B4-BE49-F238E27FC236}">
                <a16:creationId xmlns:a16="http://schemas.microsoft.com/office/drawing/2014/main" id="{5F7213E6-C098-D9C0-4AAB-3D1F8FB5D69D}"/>
              </a:ext>
            </a:extLst>
          </p:cNvPr>
          <p:cNvSpPr txBox="1">
            <a:spLocks/>
          </p:cNvSpPr>
          <p:nvPr/>
        </p:nvSpPr>
        <p:spPr>
          <a:xfrm>
            <a:off x="8096885" y="640080"/>
            <a:ext cx="3659246" cy="29260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sz="3700" dirty="0">
                <a:solidFill>
                  <a:srgbClr val="FFFFFF"/>
                </a:solidFill>
              </a:rPr>
              <a:t>Large Development Sites </a:t>
            </a:r>
          </a:p>
        </p:txBody>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2" name="Table 4">
            <a:extLst>
              <a:ext uri="{FF2B5EF4-FFF2-40B4-BE49-F238E27FC236}">
                <a16:creationId xmlns:a16="http://schemas.microsoft.com/office/drawing/2014/main" id="{0A212DB2-2E8E-1CF1-BB35-A99A9B5F7B89}"/>
              </a:ext>
            </a:extLst>
          </p:cNvPr>
          <p:cNvGraphicFramePr>
            <a:graphicFrameLocks/>
          </p:cNvGraphicFramePr>
          <p:nvPr>
            <p:extLst>
              <p:ext uri="{D42A27DB-BD31-4B8C-83A1-F6EECF244321}">
                <p14:modId xmlns:p14="http://schemas.microsoft.com/office/powerpoint/2010/main" val="3575422021"/>
              </p:ext>
            </p:extLst>
          </p:nvPr>
        </p:nvGraphicFramePr>
        <p:xfrm>
          <a:off x="633999" y="1056442"/>
          <a:ext cx="6275667" cy="5431390"/>
        </p:xfrm>
        <a:graphic>
          <a:graphicData uri="http://schemas.openxmlformats.org/drawingml/2006/table">
            <a:tbl>
              <a:tblPr firstRow="1" bandRow="1">
                <a:tableStyleId>{0505E3EF-67EA-436B-97B2-0124C06EBD24}</a:tableStyleId>
              </a:tblPr>
              <a:tblGrid>
                <a:gridCol w="6275667">
                  <a:extLst>
                    <a:ext uri="{9D8B030D-6E8A-4147-A177-3AD203B41FA5}">
                      <a16:colId xmlns:a16="http://schemas.microsoft.com/office/drawing/2014/main" val="2402918840"/>
                    </a:ext>
                  </a:extLst>
                </a:gridCol>
              </a:tblGrid>
              <a:tr h="346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cap="none" spc="0" dirty="0">
                          <a:solidFill>
                            <a:schemeClr val="tx1"/>
                          </a:solidFill>
                        </a:rPr>
                        <a:t>Kilcarbery: 1,034 homes with 30% social (310 homes)</a:t>
                      </a:r>
                      <a:endParaRPr lang="en-IE" sz="1100" b="1" cap="none" spc="0" dirty="0">
                        <a:solidFill>
                          <a:schemeClr val="tx1"/>
                        </a:solidFill>
                      </a:endParaRPr>
                    </a:p>
                  </a:txBody>
                  <a:tcPr marL="35657" marR="35657" marT="56218" marB="71314"/>
                </a:tc>
                <a:extLst>
                  <a:ext uri="{0D108BD9-81ED-4DB2-BD59-A6C34878D82A}">
                    <a16:rowId xmlns:a16="http://schemas.microsoft.com/office/drawing/2014/main" val="3798455129"/>
                  </a:ext>
                </a:extLst>
              </a:tr>
              <a:tr h="298687">
                <a:tc>
                  <a:txBody>
                    <a:bodyPr/>
                    <a:lstStyle/>
                    <a:p>
                      <a:pPr lvl="0"/>
                      <a:r>
                        <a:rPr lang="en-US" sz="1100" cap="none" spc="0" dirty="0">
                          <a:solidFill>
                            <a:schemeClr val="tx1"/>
                          </a:solidFill>
                        </a:rPr>
                        <a:t>Phase 1 &amp; 2 of this project is now complete. Construction work is continuing through phases 3 &amp; 4. Delivery of 74 social homes anticipated in 2024. 21 social homes to be delivered w/e 19/04/2024.  </a:t>
                      </a:r>
                      <a:r>
                        <a:rPr lang="en-GB" sz="1100" cap="none" spc="0" dirty="0">
                          <a:solidFill>
                            <a:schemeClr val="tx1"/>
                          </a:solidFill>
                        </a:rPr>
                        <a:t>Design work is almost complete for the adjacent site with a proposed development of up to 88 social and affordable homes. The next stage is to proceed to procurement.</a:t>
                      </a:r>
                      <a:r>
                        <a:rPr lang="en-US" sz="1100" cap="none" spc="0" dirty="0">
                          <a:solidFill>
                            <a:schemeClr val="tx1"/>
                          </a:solidFill>
                        </a:rPr>
                        <a:t> </a:t>
                      </a:r>
                    </a:p>
                  </a:txBody>
                  <a:tcPr marL="35657" marR="35657" marT="56218" marB="71314"/>
                </a:tc>
                <a:extLst>
                  <a:ext uri="{0D108BD9-81ED-4DB2-BD59-A6C34878D82A}">
                    <a16:rowId xmlns:a16="http://schemas.microsoft.com/office/drawing/2014/main" val="2487076030"/>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US" sz="1100" b="1" cap="none" spc="0" dirty="0">
                          <a:solidFill>
                            <a:schemeClr val="tx1"/>
                          </a:solidFill>
                        </a:rPr>
                        <a:t>Killinarden Foothills: </a:t>
                      </a:r>
                      <a:r>
                        <a:rPr lang="en-IE" sz="1100" b="1" dirty="0"/>
                        <a:t>620 homes (including 125 social , 123 Private &amp;  372 affordable purchase). </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737174867"/>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GB" sz="1100" cap="none" spc="0" dirty="0">
                          <a:solidFill>
                            <a:schemeClr val="tx1"/>
                          </a:solidFill>
                        </a:rPr>
                        <a:t>Developer is currently completed pre-construction planning compliances and with a view to commencing works onsite in the coming weeks. </a:t>
                      </a:r>
                      <a:endParaRPr lang="en-IE" sz="1100" cap="none" spc="0" dirty="0">
                        <a:solidFill>
                          <a:schemeClr val="tx1"/>
                        </a:solidFill>
                      </a:endParaRPr>
                    </a:p>
                  </a:txBody>
                  <a:tcPr marL="35657" marR="35657" marT="56218" marB="71314"/>
                </a:tc>
                <a:extLst>
                  <a:ext uri="{0D108BD9-81ED-4DB2-BD59-A6C34878D82A}">
                    <a16:rowId xmlns:a16="http://schemas.microsoft.com/office/drawing/2014/main" val="1271956410"/>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cap="none" spc="0" dirty="0">
                          <a:solidFill>
                            <a:schemeClr val="tx1"/>
                          </a:solidFill>
                        </a:rPr>
                        <a:t>Clonburris: Phases 1 &amp; 2 comprising 382 homes (149 social), Phases 3,4,5 with potential for 1,430* homes ( approx. 40% social)</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2164365979"/>
                  </a:ext>
                </a:extLst>
              </a:tr>
              <a:tr h="441315">
                <a:tc>
                  <a:txBody>
                    <a:bodyPr/>
                    <a:lstStyle/>
                    <a:p>
                      <a:pPr lvl="0"/>
                      <a:r>
                        <a:rPr lang="en-GB" sz="1100" cap="none" spc="0" dirty="0">
                          <a:solidFill>
                            <a:schemeClr val="tx1"/>
                          </a:solidFill>
                        </a:rPr>
                        <a:t>Construction continuing on-site Canal Extension.  The tender process for construction of 266 social, affordable, and cost rental homes in the Kishogue sector has recommenced. Anticipated on-site date in Q3 2024, to allow for completion of road construction works.  Design work is almost complete for 120 social homes on the PPP site adjacent to Lynch’s Park, with Part 8 due to commence once complete. Plans for approximately 1300 social and affordable homes are currently being advanced by external design teams with a Part 10 planning application to An Bord Pleanála expected in Summer 2024.</a:t>
                      </a:r>
                      <a:endParaRPr lang="en-US" sz="1100" cap="none" spc="0" dirty="0">
                        <a:solidFill>
                          <a:schemeClr val="tx1"/>
                        </a:solidFill>
                      </a:endParaRPr>
                    </a:p>
                  </a:txBody>
                  <a:tcPr marL="35657" marR="35657" marT="56218" marB="71314"/>
                </a:tc>
                <a:extLst>
                  <a:ext uri="{0D108BD9-81ED-4DB2-BD59-A6C34878D82A}">
                    <a16:rowId xmlns:a16="http://schemas.microsoft.com/office/drawing/2014/main" val="3413986642"/>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cap="none" spc="0" dirty="0">
                          <a:solidFill>
                            <a:schemeClr val="tx1"/>
                          </a:solidFill>
                        </a:rPr>
                        <a:t>B</a:t>
                      </a:r>
                      <a:r>
                        <a:rPr lang="en-IE" sz="1100" b="1" cap="none" spc="0" dirty="0">
                          <a:solidFill>
                            <a:schemeClr val="tx1"/>
                          </a:solidFill>
                        </a:rPr>
                        <a:t>elgard Square North: 133 cost rental apartments</a:t>
                      </a:r>
                      <a:endParaRPr lang="en-US" sz="1100" b="1" cap="none" spc="0" dirty="0">
                        <a:solidFill>
                          <a:schemeClr val="tx1"/>
                        </a:solidFill>
                      </a:endParaRPr>
                    </a:p>
                  </a:txBody>
                  <a:tcPr marL="35657" marR="35657" marT="56218" marB="71314"/>
                </a:tc>
                <a:extLst>
                  <a:ext uri="{0D108BD9-81ED-4DB2-BD59-A6C34878D82A}">
                    <a16:rowId xmlns:a16="http://schemas.microsoft.com/office/drawing/2014/main" val="3284300574"/>
                  </a:ext>
                </a:extLst>
              </a:tr>
              <a:tr h="441315">
                <a:tc>
                  <a:txBody>
                    <a:bodyPr/>
                    <a:lstStyle/>
                    <a:p>
                      <a:pPr marL="0" lvl="0" indent="0" algn="l">
                        <a:lnSpc>
                          <a:spcPct val="90000"/>
                        </a:lnSpc>
                        <a:spcBef>
                          <a:spcPct val="0"/>
                        </a:spcBef>
                        <a:spcAft>
                          <a:spcPct val="20000"/>
                        </a:spcAft>
                        <a:buNone/>
                      </a:pPr>
                      <a:r>
                        <a:rPr lang="en-IE" sz="1100" kern="1200" cap="none" spc="0" dirty="0">
                          <a:solidFill>
                            <a:schemeClr val="tx1"/>
                          </a:solidFill>
                        </a:rPr>
                        <a:t>Contractor commenced on site April 2023.  Delivery March 2025 .</a:t>
                      </a:r>
                      <a:endParaRPr lang="en-IE" sz="1100" cap="none" spc="0" dirty="0">
                        <a:solidFill>
                          <a:schemeClr val="tx1"/>
                        </a:solidFill>
                      </a:endParaRPr>
                    </a:p>
                  </a:txBody>
                  <a:tcPr marL="35657" marR="35657" marT="56218" marB="71314"/>
                </a:tc>
                <a:extLst>
                  <a:ext uri="{0D108BD9-81ED-4DB2-BD59-A6C34878D82A}">
                    <a16:rowId xmlns:a16="http://schemas.microsoft.com/office/drawing/2014/main" val="3811997378"/>
                  </a:ext>
                </a:extLst>
              </a:tr>
              <a:tr h="44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cap="none" spc="0" dirty="0">
                          <a:solidFill>
                            <a:schemeClr val="tx1"/>
                          </a:solidFill>
                        </a:rPr>
                        <a:t>Rathcoole: Number of homes &amp; tenure mix to be confirmed</a:t>
                      </a:r>
                    </a:p>
                  </a:txBody>
                  <a:tcPr marL="35657" marR="35657" marT="56218" marB="71314"/>
                </a:tc>
                <a:extLst>
                  <a:ext uri="{0D108BD9-81ED-4DB2-BD59-A6C34878D82A}">
                    <a16:rowId xmlns:a16="http://schemas.microsoft.com/office/drawing/2014/main" val="3090629052"/>
                  </a:ext>
                </a:extLst>
              </a:tr>
              <a:tr h="441315">
                <a:tc>
                  <a:txBody>
                    <a:bodyPr/>
                    <a:lstStyle/>
                    <a:p>
                      <a:pPr marL="0" marR="0" lvl="0" indent="0" algn="l" rtl="0" eaLnBrk="1" fontAlgn="auto" latinLnBrk="0" hangingPunct="1">
                        <a:lnSpc>
                          <a:spcPct val="100000"/>
                        </a:lnSpc>
                        <a:spcBef>
                          <a:spcPts val="0"/>
                        </a:spcBef>
                        <a:spcAft>
                          <a:spcPts val="0"/>
                        </a:spcAft>
                        <a:buClrTx/>
                        <a:buSzTx/>
                        <a:buFontTx/>
                        <a:buNone/>
                      </a:pPr>
                      <a:r>
                        <a:rPr lang="en-US" sz="1100" cap="none" spc="0" dirty="0">
                          <a:solidFill>
                            <a:schemeClr val="tx1"/>
                          </a:solidFill>
                        </a:rPr>
                        <a:t>Due to commence procurement process to appoint consultant to progress the masterplan through to Part 10 planning application </a:t>
                      </a:r>
                      <a:r>
                        <a:rPr lang="en-GB" sz="1100" cap="none" spc="0" dirty="0">
                          <a:solidFill>
                            <a:schemeClr val="tx1"/>
                          </a:solidFill>
                        </a:rPr>
                        <a:t>application to An Bord Pleanála.</a:t>
                      </a:r>
                      <a:endParaRPr lang="en-US" sz="1100" cap="none" spc="0" dirty="0">
                        <a:solidFill>
                          <a:schemeClr val="tx1"/>
                        </a:solidFill>
                      </a:endParaRPr>
                    </a:p>
                  </a:txBody>
                  <a:tcPr marL="35657" marR="35657" marT="56218" marB="71314"/>
                </a:tc>
                <a:extLst>
                  <a:ext uri="{0D108BD9-81ED-4DB2-BD59-A6C34878D82A}">
                    <a16:rowId xmlns:a16="http://schemas.microsoft.com/office/drawing/2014/main" val="1027733646"/>
                  </a:ext>
                </a:extLst>
              </a:tr>
            </a:tbl>
          </a:graphicData>
        </a:graphic>
      </p:graphicFrame>
    </p:spTree>
    <p:extLst>
      <p:ext uri="{BB962C8B-B14F-4D97-AF65-F5344CB8AC3E}">
        <p14:creationId xmlns:p14="http://schemas.microsoft.com/office/powerpoint/2010/main" val="68860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2237-94A0-4226-A90B-C744236F83D4}"/>
              </a:ext>
            </a:extLst>
          </p:cNvPr>
          <p:cNvSpPr>
            <a:spLocks noGrp="1"/>
          </p:cNvSpPr>
          <p:nvPr>
            <p:ph type="title"/>
          </p:nvPr>
        </p:nvSpPr>
        <p:spPr>
          <a:xfrm>
            <a:off x="1097280" y="286603"/>
            <a:ext cx="10058400" cy="1013877"/>
          </a:xfrm>
        </p:spPr>
        <p:txBody>
          <a:bodyPr vert="horz" lIns="91440" tIns="45720" rIns="91440" bIns="45720" rtlCol="0">
            <a:normAutofit/>
          </a:bodyPr>
          <a:lstStyle/>
          <a:p>
            <a:r>
              <a:rPr lang="en-US" sz="4400" b="1" dirty="0"/>
              <a:t>Planning Derogation Sites - ( Section 179A) </a:t>
            </a:r>
          </a:p>
        </p:txBody>
      </p:sp>
      <p:sp>
        <p:nvSpPr>
          <p:cNvPr id="5" name="Slide Number Placeholder 4">
            <a:extLst>
              <a:ext uri="{FF2B5EF4-FFF2-40B4-BE49-F238E27FC236}">
                <a16:creationId xmlns:a16="http://schemas.microsoft.com/office/drawing/2014/main" id="{D02ABA24-E3D2-9836-6E5C-6B01832BA7F0}"/>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defTabSz="914400">
              <a:spcAft>
                <a:spcPts val="600"/>
              </a:spcAft>
            </a:pPr>
            <a:fld id="{A59551F6-EB3B-4743-B1F0-375DCDB8A6FF}" type="slidenum">
              <a:rPr lang="en-US" smtClean="0"/>
              <a:pPr defTabSz="914400">
                <a:spcAft>
                  <a:spcPts val="600"/>
                </a:spcAft>
              </a:pPr>
              <a:t>5</a:t>
            </a:fld>
            <a:endParaRPr lang="en-US"/>
          </a:p>
        </p:txBody>
      </p:sp>
      <p:graphicFrame>
        <p:nvGraphicFramePr>
          <p:cNvPr id="4" name="Table 4">
            <a:extLst>
              <a:ext uri="{FF2B5EF4-FFF2-40B4-BE49-F238E27FC236}">
                <a16:creationId xmlns:a16="http://schemas.microsoft.com/office/drawing/2014/main" id="{0C05D92C-7AEA-452B-BE1E-9B26859D4527}"/>
              </a:ext>
            </a:extLst>
          </p:cNvPr>
          <p:cNvGraphicFramePr>
            <a:graphicFrameLocks noGrp="1"/>
          </p:cNvGraphicFramePr>
          <p:nvPr>
            <p:ph idx="1"/>
            <p:extLst>
              <p:ext uri="{D42A27DB-BD31-4B8C-83A1-F6EECF244321}">
                <p14:modId xmlns:p14="http://schemas.microsoft.com/office/powerpoint/2010/main" val="1208429992"/>
              </p:ext>
            </p:extLst>
          </p:nvPr>
        </p:nvGraphicFramePr>
        <p:xfrm>
          <a:off x="1096963" y="1452879"/>
          <a:ext cx="10058402" cy="3928746"/>
        </p:xfrm>
        <a:graphic>
          <a:graphicData uri="http://schemas.openxmlformats.org/drawingml/2006/table">
            <a:tbl>
              <a:tblPr firstRow="1" bandRow="1">
                <a:tableStyleId>{8A107856-5554-42FB-B03E-39F5DBC370BA}</a:tableStyleId>
              </a:tblPr>
              <a:tblGrid>
                <a:gridCol w="1776366">
                  <a:extLst>
                    <a:ext uri="{9D8B030D-6E8A-4147-A177-3AD203B41FA5}">
                      <a16:colId xmlns:a16="http://schemas.microsoft.com/office/drawing/2014/main" val="1621365490"/>
                    </a:ext>
                  </a:extLst>
                </a:gridCol>
                <a:gridCol w="950216">
                  <a:extLst>
                    <a:ext uri="{9D8B030D-6E8A-4147-A177-3AD203B41FA5}">
                      <a16:colId xmlns:a16="http://schemas.microsoft.com/office/drawing/2014/main" val="3240596410"/>
                    </a:ext>
                  </a:extLst>
                </a:gridCol>
                <a:gridCol w="1770274">
                  <a:extLst>
                    <a:ext uri="{9D8B030D-6E8A-4147-A177-3AD203B41FA5}">
                      <a16:colId xmlns:a16="http://schemas.microsoft.com/office/drawing/2014/main" val="3415442356"/>
                    </a:ext>
                  </a:extLst>
                </a:gridCol>
                <a:gridCol w="1455032">
                  <a:extLst>
                    <a:ext uri="{9D8B030D-6E8A-4147-A177-3AD203B41FA5}">
                      <a16:colId xmlns:a16="http://schemas.microsoft.com/office/drawing/2014/main" val="1983946517"/>
                    </a:ext>
                  </a:extLst>
                </a:gridCol>
                <a:gridCol w="4106514">
                  <a:extLst>
                    <a:ext uri="{9D8B030D-6E8A-4147-A177-3AD203B41FA5}">
                      <a16:colId xmlns:a16="http://schemas.microsoft.com/office/drawing/2014/main" val="2925802033"/>
                    </a:ext>
                  </a:extLst>
                </a:gridCol>
              </a:tblGrid>
              <a:tr h="370566">
                <a:tc>
                  <a:txBody>
                    <a:bodyPr/>
                    <a:lstStyle/>
                    <a:p>
                      <a:pPr algn="l"/>
                      <a:r>
                        <a:rPr lang="en-GB" sz="1100" b="1" cap="none" spc="0" dirty="0">
                          <a:solidFill>
                            <a:schemeClr val="tx1"/>
                          </a:solidFill>
                        </a:rPr>
                        <a:t> Location</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Units</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LEA</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Status</a:t>
                      </a:r>
                      <a:endParaRPr lang="en-IE" sz="1100" b="1" cap="none" spc="0" dirty="0">
                        <a:solidFill>
                          <a:schemeClr val="tx1"/>
                        </a:solidFill>
                      </a:endParaRPr>
                    </a:p>
                  </a:txBody>
                  <a:tcPr marL="0" marR="54413" marT="12179" marB="60891" anchor="b"/>
                </a:tc>
                <a:tc>
                  <a:txBody>
                    <a:bodyPr/>
                    <a:lstStyle/>
                    <a:p>
                      <a:pPr algn="l"/>
                      <a:r>
                        <a:rPr lang="en-GB" sz="1100" b="1" cap="none" spc="0" dirty="0">
                          <a:solidFill>
                            <a:schemeClr val="tx1"/>
                          </a:solidFill>
                        </a:rPr>
                        <a:t> Next Action</a:t>
                      </a:r>
                      <a:endParaRPr lang="en-IE" sz="1100" b="1" cap="none" spc="0" dirty="0">
                        <a:solidFill>
                          <a:schemeClr val="tx1"/>
                        </a:solidFill>
                      </a:endParaRPr>
                    </a:p>
                  </a:txBody>
                  <a:tcPr marL="0" marR="54413" marT="12179" marB="60891" anchor="b"/>
                </a:tc>
                <a:extLst>
                  <a:ext uri="{0D108BD9-81ED-4DB2-BD59-A6C34878D82A}">
                    <a16:rowId xmlns:a16="http://schemas.microsoft.com/office/drawing/2014/main" val="2880727961"/>
                  </a:ext>
                </a:extLst>
              </a:tr>
              <a:tr h="346056">
                <a:tc>
                  <a:txBody>
                    <a:bodyPr/>
                    <a:lstStyle/>
                    <a:p>
                      <a:pPr algn="l"/>
                      <a:r>
                        <a:rPr lang="en-GB" sz="900" cap="none" spc="0" dirty="0">
                          <a:solidFill>
                            <a:schemeClr val="tx1"/>
                          </a:solidFill>
                        </a:rPr>
                        <a:t> </a:t>
                      </a:r>
                      <a:r>
                        <a:rPr lang="en-GB" sz="900" cap="none" spc="0" dirty="0" err="1">
                          <a:solidFill>
                            <a:schemeClr val="tx1"/>
                          </a:solidFill>
                        </a:rPr>
                        <a:t>Rossfield</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16</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Tallaght South</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Tender to be advertised in Q2 2024</a:t>
                      </a:r>
                      <a:endParaRPr lang="en-IE" sz="900" b="0" cap="none" spc="0" dirty="0">
                        <a:solidFill>
                          <a:schemeClr val="tx1"/>
                        </a:solidFill>
                      </a:endParaRPr>
                    </a:p>
                  </a:txBody>
                  <a:tcPr marL="0" marR="54413" marT="18267" marB="60891"/>
                </a:tc>
                <a:extLst>
                  <a:ext uri="{0D108BD9-81ED-4DB2-BD59-A6C34878D82A}">
                    <a16:rowId xmlns:a16="http://schemas.microsoft.com/office/drawing/2014/main" val="2506412257"/>
                  </a:ext>
                </a:extLst>
              </a:tr>
              <a:tr h="543489">
                <a:tc>
                  <a:txBody>
                    <a:bodyPr/>
                    <a:lstStyle/>
                    <a:p>
                      <a:pPr algn="l"/>
                      <a:r>
                        <a:rPr lang="en-GB" sz="900" cap="none" spc="0" dirty="0">
                          <a:solidFill>
                            <a:schemeClr val="tx1"/>
                          </a:solidFill>
                        </a:rPr>
                        <a:t> Alpine Heights</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13</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Final design complete. Scheme currently on advertisement until 30.05.2024. Following this we will proceed to tender advertisement.   </a:t>
                      </a:r>
                      <a:endParaRPr lang="en-IE" sz="900" cap="none" spc="0" dirty="0">
                        <a:solidFill>
                          <a:schemeClr val="tx1"/>
                        </a:solidFill>
                      </a:endParaRPr>
                    </a:p>
                  </a:txBody>
                  <a:tcPr marL="0" marR="54413" marT="18267" marB="60891"/>
                </a:tc>
                <a:extLst>
                  <a:ext uri="{0D108BD9-81ED-4DB2-BD59-A6C34878D82A}">
                    <a16:rowId xmlns:a16="http://schemas.microsoft.com/office/drawing/2014/main" val="3487695423"/>
                  </a:ext>
                </a:extLst>
              </a:tr>
              <a:tr h="346056">
                <a:tc>
                  <a:txBody>
                    <a:bodyPr/>
                    <a:lstStyle/>
                    <a:p>
                      <a:pPr algn="l"/>
                      <a:r>
                        <a:rPr lang="en-GB" sz="900" cap="none" spc="0" dirty="0">
                          <a:solidFill>
                            <a:schemeClr val="tx1"/>
                          </a:solidFill>
                        </a:rPr>
                        <a:t> </a:t>
                      </a:r>
                      <a:r>
                        <a:rPr lang="en-GB" sz="900" cap="none" spc="0" dirty="0" err="1">
                          <a:solidFill>
                            <a:schemeClr val="tx1"/>
                          </a:solidFill>
                        </a:rPr>
                        <a:t>Deansrath</a:t>
                      </a:r>
                      <a:r>
                        <a:rPr lang="en-GB" sz="900" cap="none" spc="0" dirty="0">
                          <a:solidFill>
                            <a:schemeClr val="tx1"/>
                          </a:solidFill>
                        </a:rPr>
                        <a:t>/Melrose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24</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Tender to be advertised in Q2 2024</a:t>
                      </a:r>
                      <a:endParaRPr lang="en-IE" sz="900" b="0" cap="none" spc="0" dirty="0">
                        <a:solidFill>
                          <a:schemeClr val="tx1"/>
                        </a:solidFill>
                      </a:endParaRPr>
                    </a:p>
                  </a:txBody>
                  <a:tcPr marL="0" marR="54413" marT="18267" marB="60891"/>
                </a:tc>
                <a:extLst>
                  <a:ext uri="{0D108BD9-81ED-4DB2-BD59-A6C34878D82A}">
                    <a16:rowId xmlns:a16="http://schemas.microsoft.com/office/drawing/2014/main" val="3168774570"/>
                  </a:ext>
                </a:extLst>
              </a:tr>
              <a:tr h="543489">
                <a:tc>
                  <a:txBody>
                    <a:bodyPr/>
                    <a:lstStyle/>
                    <a:p>
                      <a:pPr algn="l"/>
                      <a:r>
                        <a:rPr lang="en-GB" sz="900" cap="none" spc="0" dirty="0">
                          <a:solidFill>
                            <a:schemeClr val="tx1"/>
                          </a:solidFill>
                        </a:rPr>
                        <a:t> Kilcarbery 2 (Social &amp; affordable)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88</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endParaRPr lang="en-IE" sz="900" cap="none" spc="0" dirty="0">
                        <a:solidFill>
                          <a:schemeClr val="tx1"/>
                        </a:solidFill>
                      </a:endParaRPr>
                    </a:p>
                  </a:txBody>
                  <a:tcPr marL="0" marR="54413" marT="18267" marB="60891"/>
                </a:tc>
                <a:tc>
                  <a:txBody>
                    <a:bodyPr/>
                    <a:lstStyle/>
                    <a:p>
                      <a:pPr algn="l"/>
                      <a:r>
                        <a:rPr lang="en-GB" sz="900" b="0" cap="none" spc="0" dirty="0">
                          <a:solidFill>
                            <a:schemeClr val="tx1"/>
                          </a:solidFill>
                        </a:rPr>
                        <a:t> Scheme advertised in December 2023. Procurement process to be commenced shortly</a:t>
                      </a:r>
                      <a:endParaRPr lang="en-IE" sz="900" b="0" cap="none" spc="0" dirty="0">
                        <a:solidFill>
                          <a:schemeClr val="tx1"/>
                        </a:solidFill>
                      </a:endParaRPr>
                    </a:p>
                  </a:txBody>
                  <a:tcPr marL="0" marR="54413" marT="18267" marB="60891"/>
                </a:tc>
                <a:extLst>
                  <a:ext uri="{0D108BD9-81ED-4DB2-BD59-A6C34878D82A}">
                    <a16:rowId xmlns:a16="http://schemas.microsoft.com/office/drawing/2014/main" val="3189401027"/>
                  </a:ext>
                </a:extLst>
              </a:tr>
              <a:tr h="543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cap="none" spc="0" dirty="0">
                          <a:solidFill>
                            <a:schemeClr val="tx1"/>
                          </a:solidFill>
                        </a:rPr>
                        <a:t> Old Castle Clondalkin</a:t>
                      </a:r>
                      <a:endParaRPr lang="en-IE" sz="900" cap="none" spc="0" dirty="0">
                        <a:solidFill>
                          <a:schemeClr val="tx1"/>
                        </a:solidFill>
                      </a:endParaRPr>
                    </a:p>
                    <a:p>
                      <a:pPr algn="l"/>
                      <a:r>
                        <a:rPr lang="en-GB" sz="900" cap="none" spc="0" dirty="0">
                          <a:solidFill>
                            <a:schemeClr val="tx1"/>
                          </a:solidFill>
                        </a:rPr>
                        <a:t>( Social, affordable, &amp; TA)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130</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Clondalkin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Detailed Design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Consultation with residents ongoing. Design to be finalised.</a:t>
                      </a:r>
                      <a:endParaRPr lang="en-IE" sz="900" cap="none" spc="0" dirty="0">
                        <a:solidFill>
                          <a:schemeClr val="tx1"/>
                        </a:solidFill>
                      </a:endParaRPr>
                    </a:p>
                  </a:txBody>
                  <a:tcPr marL="0" marR="54413" marT="18267" marB="60891"/>
                </a:tc>
                <a:extLst>
                  <a:ext uri="{0D108BD9-81ED-4DB2-BD59-A6C34878D82A}">
                    <a16:rowId xmlns:a16="http://schemas.microsoft.com/office/drawing/2014/main" val="954746779"/>
                  </a:ext>
                </a:extLst>
              </a:tr>
              <a:tr h="543489">
                <a:tc>
                  <a:txBody>
                    <a:bodyPr/>
                    <a:lstStyle/>
                    <a:p>
                      <a:pPr algn="l"/>
                      <a:r>
                        <a:rPr lang="en-GB" sz="900" cap="none" spc="0" dirty="0">
                          <a:solidFill>
                            <a:schemeClr val="tx1"/>
                          </a:solidFill>
                        </a:rPr>
                        <a:t> Castlefield</a:t>
                      </a:r>
                    </a:p>
                    <a:p>
                      <a:pPr algn="l"/>
                      <a:r>
                        <a:rPr lang="en-GB" sz="900" cap="none" spc="0" dirty="0">
                          <a:solidFill>
                            <a:schemeClr val="tx1"/>
                          </a:solidFill>
                        </a:rPr>
                        <a:t>(Social &amp; affordable)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33</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a:t>
                      </a:r>
                      <a:r>
                        <a:rPr lang="en-GB" sz="900" cap="none" spc="0" dirty="0" err="1">
                          <a:solidFill>
                            <a:schemeClr val="tx1"/>
                          </a:solidFill>
                        </a:rPr>
                        <a:t>Firhouse</a:t>
                      </a:r>
                      <a:r>
                        <a:rPr lang="en-GB" sz="900" cap="none" spc="0" dirty="0">
                          <a:solidFill>
                            <a:schemeClr val="tx1"/>
                          </a:solidFill>
                        </a:rPr>
                        <a:t>/</a:t>
                      </a:r>
                      <a:r>
                        <a:rPr lang="en-GB" sz="900" cap="none" spc="0" dirty="0" err="1">
                          <a:solidFill>
                            <a:schemeClr val="tx1"/>
                          </a:solidFill>
                        </a:rPr>
                        <a:t>Bohernabreena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 </a:t>
                      </a:r>
                    </a:p>
                  </a:txBody>
                  <a:tcPr marL="0" marR="54413" marT="18267" marB="60891"/>
                </a:tc>
                <a:tc>
                  <a:txBody>
                    <a:bodyPr/>
                    <a:lstStyle/>
                    <a:p>
                      <a:pPr algn="l"/>
                      <a:r>
                        <a:rPr lang="en-GB" sz="900" cap="none" spc="0" dirty="0">
                          <a:solidFill>
                            <a:schemeClr val="tx1"/>
                          </a:solidFill>
                        </a:rPr>
                        <a:t>Design work complete. Will progress to relevant AA and EIA Screenings and will advertise in June 2024</a:t>
                      </a:r>
                      <a:endParaRPr lang="en-IE" sz="900" cap="none" spc="0" dirty="0">
                        <a:solidFill>
                          <a:schemeClr val="tx1"/>
                        </a:solidFill>
                      </a:endParaRPr>
                    </a:p>
                  </a:txBody>
                  <a:tcPr marL="0" marR="54413" marT="18267" marB="60891"/>
                </a:tc>
                <a:extLst>
                  <a:ext uri="{0D108BD9-81ED-4DB2-BD59-A6C34878D82A}">
                    <a16:rowId xmlns:a16="http://schemas.microsoft.com/office/drawing/2014/main" val="3324221603"/>
                  </a:ext>
                </a:extLst>
              </a:tr>
              <a:tr h="346056">
                <a:tc>
                  <a:txBody>
                    <a:bodyPr/>
                    <a:lstStyle/>
                    <a:p>
                      <a:pPr algn="l"/>
                      <a:r>
                        <a:rPr lang="en-GB" sz="900" cap="none" spc="0" dirty="0">
                          <a:solidFill>
                            <a:schemeClr val="tx1"/>
                          </a:solidFill>
                        </a:rPr>
                        <a:t> Stocking Lane</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25</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a:t>
                      </a:r>
                      <a:r>
                        <a:rPr lang="en-GB" sz="900" cap="none" spc="0" dirty="0" err="1">
                          <a:solidFill>
                            <a:schemeClr val="tx1"/>
                          </a:solidFill>
                        </a:rPr>
                        <a:t>Firhouse</a:t>
                      </a:r>
                      <a:r>
                        <a:rPr lang="en-GB" sz="900" cap="none" spc="0" dirty="0">
                          <a:solidFill>
                            <a:schemeClr val="tx1"/>
                          </a:solidFill>
                        </a:rPr>
                        <a:t>/</a:t>
                      </a:r>
                      <a:r>
                        <a:rPr lang="en-GB" sz="900" cap="none" spc="0" dirty="0" err="1">
                          <a:solidFill>
                            <a:schemeClr val="tx1"/>
                          </a:solidFill>
                        </a:rPr>
                        <a:t>Bohernabreena</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Feasibility Report</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Progress for planning advertising</a:t>
                      </a:r>
                      <a:endParaRPr lang="en-IE" sz="900" cap="none" spc="0" dirty="0">
                        <a:solidFill>
                          <a:schemeClr val="tx1"/>
                        </a:solidFill>
                      </a:endParaRPr>
                    </a:p>
                  </a:txBody>
                  <a:tcPr marL="0" marR="54413" marT="18267" marB="60891"/>
                </a:tc>
                <a:extLst>
                  <a:ext uri="{0D108BD9-81ED-4DB2-BD59-A6C34878D82A}">
                    <a16:rowId xmlns:a16="http://schemas.microsoft.com/office/drawing/2014/main" val="1892216755"/>
                  </a:ext>
                </a:extLst>
              </a:tr>
              <a:tr h="346056">
                <a:tc>
                  <a:txBody>
                    <a:bodyPr/>
                    <a:lstStyle/>
                    <a:p>
                      <a:pPr algn="l"/>
                      <a:r>
                        <a:rPr lang="en-GB" sz="900" cap="none" spc="0" dirty="0">
                          <a:solidFill>
                            <a:schemeClr val="tx1"/>
                          </a:solidFill>
                        </a:rPr>
                        <a:t> Sarsfield Park, Lucan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5</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Lucan</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Planning</a:t>
                      </a:r>
                      <a:endParaRPr lang="en-IE" sz="900" cap="none" spc="0" dirty="0">
                        <a:solidFill>
                          <a:schemeClr val="tx1"/>
                        </a:solidFill>
                      </a:endParaRPr>
                    </a:p>
                  </a:txBody>
                  <a:tcPr marL="0" marR="54413" marT="18267" marB="60891"/>
                </a:tc>
                <a:tc>
                  <a:txBody>
                    <a:bodyPr/>
                    <a:lstStyle/>
                    <a:p>
                      <a:pPr algn="l"/>
                      <a:r>
                        <a:rPr lang="en-GB" sz="900" cap="none" spc="0" dirty="0">
                          <a:solidFill>
                            <a:schemeClr val="tx1"/>
                          </a:solidFill>
                        </a:rPr>
                        <a:t> Design complete. Currently on advertisement until 06.06.2024 </a:t>
                      </a:r>
                      <a:endParaRPr lang="en-IE" sz="900" cap="none" spc="0" dirty="0">
                        <a:solidFill>
                          <a:schemeClr val="tx1"/>
                        </a:solidFill>
                      </a:endParaRPr>
                    </a:p>
                  </a:txBody>
                  <a:tcPr marL="0" marR="54413" marT="18267" marB="60891"/>
                </a:tc>
                <a:extLst>
                  <a:ext uri="{0D108BD9-81ED-4DB2-BD59-A6C34878D82A}">
                    <a16:rowId xmlns:a16="http://schemas.microsoft.com/office/drawing/2014/main" val="1959707163"/>
                  </a:ext>
                </a:extLst>
              </a:tr>
            </a:tbl>
          </a:graphicData>
        </a:graphic>
      </p:graphicFrame>
    </p:spTree>
    <p:extLst>
      <p:ext uri="{BB962C8B-B14F-4D97-AF65-F5344CB8AC3E}">
        <p14:creationId xmlns:p14="http://schemas.microsoft.com/office/powerpoint/2010/main" val="58900414"/>
      </p:ext>
    </p:extLst>
  </p:cSld>
  <p:clrMapOvr>
    <a:masterClrMapping/>
  </p:clrMapOvr>
  <mc:AlternateContent xmlns:mc="http://schemas.openxmlformats.org/markup-compatibility/2006" xmlns:p14="http://schemas.microsoft.com/office/powerpoint/2010/main">
    <mc:Choice Requires="p14">
      <p:transition spd="slow" p14:dur="2000" advTm="56253"/>
    </mc:Choice>
    <mc:Fallback xmlns="">
      <p:transition spd="slow" advTm="562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9A1C30E-97C3-8FF8-2899-9D4A1B2F74DD}"/>
              </a:ext>
            </a:extLst>
          </p:cNvPr>
          <p:cNvSpPr txBox="1"/>
          <p:nvPr/>
        </p:nvSpPr>
        <p:spPr>
          <a:xfrm>
            <a:off x="2090057" y="2528595"/>
            <a:ext cx="690466" cy="369332"/>
          </a:xfrm>
          <a:prstGeom prst="rect">
            <a:avLst/>
          </a:prstGeom>
          <a:solidFill>
            <a:schemeClr val="bg1"/>
          </a:solidFill>
        </p:spPr>
        <p:txBody>
          <a:bodyPr wrap="square" rtlCol="0">
            <a:spAutoFit/>
          </a:bodyPr>
          <a:lstStyle/>
          <a:p>
            <a:endParaRPr lang="en-IE" dirty="0"/>
          </a:p>
        </p:txBody>
      </p:sp>
      <p:sp>
        <p:nvSpPr>
          <p:cNvPr id="4" name="TextBox 3">
            <a:extLst>
              <a:ext uri="{FF2B5EF4-FFF2-40B4-BE49-F238E27FC236}">
                <a16:creationId xmlns:a16="http://schemas.microsoft.com/office/drawing/2014/main" id="{E989485A-7349-3C79-D5EB-840F27D99E52}"/>
              </a:ext>
            </a:extLst>
          </p:cNvPr>
          <p:cNvSpPr txBox="1"/>
          <p:nvPr/>
        </p:nvSpPr>
        <p:spPr>
          <a:xfrm>
            <a:off x="842772" y="523558"/>
            <a:ext cx="10506456" cy="523220"/>
          </a:xfrm>
          <a:prstGeom prst="rect">
            <a:avLst/>
          </a:prstGeom>
          <a:noFill/>
        </p:spPr>
        <p:txBody>
          <a:bodyPr wrap="square" rtlCol="0">
            <a:spAutoFit/>
          </a:bodyPr>
          <a:lstStyle/>
          <a:p>
            <a:pPr algn="ctr"/>
            <a:r>
              <a:rPr lang="en-IE" sz="2800" dirty="0">
                <a:solidFill>
                  <a:srgbClr val="0070C0"/>
                </a:solidFill>
              </a:rPr>
              <a:t>Tenant in Situ Acquisitions</a:t>
            </a:r>
          </a:p>
        </p:txBody>
      </p:sp>
      <p:pic>
        <p:nvPicPr>
          <p:cNvPr id="12" name="Picture 11" descr="A graph with numbers and a pie chart">
            <a:extLst>
              <a:ext uri="{FF2B5EF4-FFF2-40B4-BE49-F238E27FC236}">
                <a16:creationId xmlns:a16="http://schemas.microsoft.com/office/drawing/2014/main" id="{3AC80EBA-47D4-E5BA-EAF9-94AC68088DEB}"/>
              </a:ext>
            </a:extLst>
          </p:cNvPr>
          <p:cNvPicPr>
            <a:picLocks noChangeAspect="1"/>
          </p:cNvPicPr>
          <p:nvPr/>
        </p:nvPicPr>
        <p:blipFill>
          <a:blip r:embed="rId2"/>
          <a:stretch>
            <a:fillRect/>
          </a:stretch>
        </p:blipFill>
        <p:spPr>
          <a:xfrm>
            <a:off x="522733" y="1046778"/>
            <a:ext cx="11146536" cy="5287664"/>
          </a:xfrm>
          <a:prstGeom prst="rect">
            <a:avLst/>
          </a:prstGeom>
        </p:spPr>
      </p:pic>
    </p:spTree>
    <p:extLst>
      <p:ext uri="{BB962C8B-B14F-4D97-AF65-F5344CB8AC3E}">
        <p14:creationId xmlns:p14="http://schemas.microsoft.com/office/powerpoint/2010/main" val="318555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EAC8404-0FDB-59AE-23AD-7E6F074773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4"/>
          <a:stretch/>
        </p:blipFill>
        <p:spPr bwMode="auto">
          <a:xfrm>
            <a:off x="20" y="278934"/>
            <a:ext cx="12191980" cy="6300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59AA3ED-333D-F529-83A7-88598A2DA68F}"/>
              </a:ext>
            </a:extLst>
          </p:cNvPr>
          <p:cNvSpPr/>
          <p:nvPr/>
        </p:nvSpPr>
        <p:spPr>
          <a:xfrm>
            <a:off x="5367528" y="2084832"/>
            <a:ext cx="1261872" cy="3931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200" dirty="0"/>
              <a:t>56</a:t>
            </a:r>
          </a:p>
        </p:txBody>
      </p:sp>
      <p:sp>
        <p:nvSpPr>
          <p:cNvPr id="3" name="Flowchart: Connector 2">
            <a:extLst>
              <a:ext uri="{FF2B5EF4-FFF2-40B4-BE49-F238E27FC236}">
                <a16:creationId xmlns:a16="http://schemas.microsoft.com/office/drawing/2014/main" id="{C3B54026-2D37-1AF5-72F3-2B326C32C5DC}"/>
              </a:ext>
            </a:extLst>
          </p:cNvPr>
          <p:cNvSpPr/>
          <p:nvPr/>
        </p:nvSpPr>
        <p:spPr>
          <a:xfrm>
            <a:off x="9473184" y="1664208"/>
            <a:ext cx="109728" cy="10058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732EF98B-A9E0-B1E4-1F37-7149C1BEA2A8}"/>
              </a:ext>
            </a:extLst>
          </p:cNvPr>
          <p:cNvSpPr txBox="1"/>
          <p:nvPr/>
        </p:nvSpPr>
        <p:spPr>
          <a:xfrm>
            <a:off x="9528048" y="1479542"/>
            <a:ext cx="849976" cy="369332"/>
          </a:xfrm>
          <a:prstGeom prst="rect">
            <a:avLst/>
          </a:prstGeom>
          <a:noFill/>
        </p:spPr>
        <p:txBody>
          <a:bodyPr wrap="none" rtlCol="0">
            <a:spAutoFit/>
          </a:bodyPr>
          <a:lstStyle/>
          <a:p>
            <a:r>
              <a:rPr lang="en-IE" sz="1200" b="1" dirty="0"/>
              <a:t>Delivered</a:t>
            </a:r>
            <a:r>
              <a:rPr lang="en-IE" dirty="0"/>
              <a:t> </a:t>
            </a:r>
          </a:p>
        </p:txBody>
      </p:sp>
    </p:spTree>
    <p:extLst>
      <p:ext uri="{BB962C8B-B14F-4D97-AF65-F5344CB8AC3E}">
        <p14:creationId xmlns:p14="http://schemas.microsoft.com/office/powerpoint/2010/main" val="166332246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1762</TotalTime>
  <Words>712</Words>
  <Application>Microsoft Office PowerPoint</Application>
  <PresentationFormat>Widescreen</PresentationFormat>
  <Paragraphs>115</Paragraphs>
  <Slides>7</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Retrospect</vt:lpstr>
      <vt:lpstr>Custom Design</vt:lpstr>
      <vt:lpstr>PowerPoint Presentation</vt:lpstr>
      <vt:lpstr>PowerPoint Presentation</vt:lpstr>
      <vt:lpstr>Housing Developments Approved / Under Construction – Lucan / Palmerstown / North Clondalkin</vt:lpstr>
      <vt:lpstr>PowerPoint Presentation</vt:lpstr>
      <vt:lpstr>Planning Derogation Sites - ( Section 179A)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Vivienne Hartnett</dc:creator>
  <cp:lastModifiedBy>Vivienne Hartnett</cp:lastModifiedBy>
  <cp:revision>13</cp:revision>
  <dcterms:created xsi:type="dcterms:W3CDTF">2024-02-04T11:43:29Z</dcterms:created>
  <dcterms:modified xsi:type="dcterms:W3CDTF">2024-04-17T13:46:33Z</dcterms:modified>
</cp:coreProperties>
</file>