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70" r:id="rId3"/>
    <p:sldId id="258" r:id="rId4"/>
    <p:sldId id="262" r:id="rId5"/>
    <p:sldId id="269" r:id="rId6"/>
    <p:sldId id="266" r:id="rId7"/>
    <p:sldId id="26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312E97-316C-4ECE-B56D-CA6F125F18AC}" type="datetimeFigureOut">
              <a:rPr lang="en-IE" smtClean="0"/>
              <a:t>03/04/2024</a:t>
            </a:fld>
            <a:endParaRPr lang="en-IE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EDE84-9053-415A-A968-F8F16F7A5FB1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9952027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03/04/2024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27283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03/04/2024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955147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03/04/2024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184873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03/04/2024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337867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03/04/2024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922720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03/04/2024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377121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03/04/2024</a:t>
            </a:fld>
            <a:endParaRPr lang="en-I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796258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03/04/2024</a:t>
            </a:fld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116717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03/04/2024</a:t>
            </a:fld>
            <a:endParaRPr lang="en-I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002164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03/04/2024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725088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9FA53-8AA2-4A42-8B99-A9F627A02A8E}" type="datetimeFigureOut">
              <a:rPr lang="en-IE" smtClean="0"/>
              <a:t>03/04/2024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3BCEA-7158-425D-A1DA-D4A92F78616E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765743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9FA53-8AA2-4A42-8B99-A9F627A02A8E}" type="datetimeFigureOut">
              <a:rPr lang="en-IE" smtClean="0"/>
              <a:t>03/04/2024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53BCEA-7158-425D-A1DA-D4A92F78616E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330199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file:///\\sdcc-cifs\hscd\Housing\Travunit\Traveller%20Accommodation%20Prog%20TAP\TAP%202025%20-%202029\TAP%20Project%20Management%202025%20to%202029.xlsx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../../../../../Traveller%20Accommodation%20Prog%20TAP/TAP%202025%20-%202029/5.Assessment%20of%20Need/Master%20file%20Assessment%20of%20Needs%20TAP%202025-2029.xlsx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72426" y="1125537"/>
            <a:ext cx="8749585" cy="4921035"/>
          </a:xfrm>
          <a:noFill/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IE" altLang="en-US" sz="4800" dirty="0">
                <a:solidFill>
                  <a:schemeClr val="bg1"/>
                </a:solidFill>
              </a:rPr>
              <a:t> </a:t>
            </a:r>
          </a:p>
          <a:p>
            <a:pPr algn="l" eaLnBrk="1" hangingPunct="1">
              <a:lnSpc>
                <a:spcPct val="90000"/>
              </a:lnSpc>
            </a:pPr>
            <a:endParaRPr lang="en-IE" altLang="en-US" sz="4800" dirty="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IE" altLang="en-US" sz="4800" dirty="0">
                <a:solidFill>
                  <a:schemeClr val="bg1"/>
                </a:solidFill>
              </a:rPr>
              <a:t>	Traveller Accommodation Programme (TAP)</a:t>
            </a:r>
          </a:p>
          <a:p>
            <a:pPr eaLnBrk="1" hangingPunct="1">
              <a:lnSpc>
                <a:spcPct val="90000"/>
              </a:lnSpc>
            </a:pPr>
            <a:r>
              <a:rPr lang="en-IE" altLang="en-US" sz="4800" dirty="0">
                <a:solidFill>
                  <a:schemeClr val="bg1"/>
                </a:solidFill>
              </a:rPr>
              <a:t>2025-2029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919288" y="5734050"/>
            <a:ext cx="830580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6429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579" y="-16477"/>
            <a:ext cx="10515600" cy="631653"/>
          </a:xfrm>
        </p:spPr>
        <p:txBody>
          <a:bodyPr>
            <a:normAutofit fontScale="90000"/>
          </a:bodyPr>
          <a:lstStyle/>
          <a:p>
            <a:pPr algn="ctr"/>
            <a:r>
              <a:rPr lang="en-IE" dirty="0"/>
              <a:t>Progress to Date of TAP (2025-2029)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3554399"/>
              </p:ext>
            </p:extLst>
          </p:nvPr>
        </p:nvGraphicFramePr>
        <p:xfrm>
          <a:off x="695325" y="928110"/>
          <a:ext cx="9987349" cy="474385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4054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818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9457">
                <a:tc>
                  <a:txBody>
                    <a:bodyPr/>
                    <a:lstStyle/>
                    <a:p>
                      <a:r>
                        <a:rPr lang="en-IE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Summary of Action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9051">
                <a:tc>
                  <a:txBody>
                    <a:bodyPr/>
                    <a:lstStyle/>
                    <a:p>
                      <a:r>
                        <a:rPr lang="en-GB" dirty="0"/>
                        <a:t>January 2024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One months’ notice given to</a:t>
                      </a:r>
                      <a:r>
                        <a:rPr lang="en-IE" baseline="0" dirty="0"/>
                        <a:t> adjoining local authorities, HSE, LTACC, Local Traveller Development Groups, AHB’s and Community bodies</a:t>
                      </a:r>
                    </a:p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457">
                <a:tc>
                  <a:txBody>
                    <a:bodyPr/>
                    <a:lstStyle/>
                    <a:p>
                      <a:r>
                        <a:rPr lang="en-GB" dirty="0"/>
                        <a:t>February 2024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Closing Date for submissions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8777978"/>
                  </a:ext>
                </a:extLst>
              </a:tr>
              <a:tr h="359457">
                <a:tc>
                  <a:txBody>
                    <a:bodyPr/>
                    <a:lstStyle/>
                    <a:p>
                      <a:r>
                        <a:rPr lang="en-IE" dirty="0"/>
                        <a:t>Feb/Mar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Conduct Needs Assessment</a:t>
                      </a:r>
                      <a:r>
                        <a:rPr lang="en-IE" baseline="0" dirty="0"/>
                        <a:t>  - </a:t>
                      </a:r>
                    </a:p>
                    <a:p>
                      <a:r>
                        <a:rPr lang="en-IE" baseline="0" dirty="0"/>
                        <a:t>Existing and projected accommodation needs</a:t>
                      </a:r>
                    </a:p>
                    <a:p>
                      <a:r>
                        <a:rPr lang="en-IE" baseline="0" dirty="0"/>
                        <a:t>Types of accommodation required</a:t>
                      </a:r>
                    </a:p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9457">
                <a:tc>
                  <a:txBody>
                    <a:bodyPr/>
                    <a:lstStyle/>
                    <a:p>
                      <a:r>
                        <a:rPr lang="en-GB" dirty="0"/>
                        <a:t>Mar/Apr 2024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Analysis of results of assessment of need</a:t>
                      </a:r>
                    </a:p>
                    <a:p>
                      <a:r>
                        <a:rPr lang="en-GB" dirty="0"/>
                        <a:t>Preparation for Focus Groups</a:t>
                      </a:r>
                    </a:p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2454651"/>
                  </a:ext>
                </a:extLst>
              </a:tr>
              <a:tr h="359457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9051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3185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579" y="-16477"/>
            <a:ext cx="10515600" cy="631653"/>
          </a:xfrm>
        </p:spPr>
        <p:txBody>
          <a:bodyPr>
            <a:normAutofit fontScale="90000"/>
          </a:bodyPr>
          <a:lstStyle/>
          <a:p>
            <a:pPr algn="ctr"/>
            <a:r>
              <a:rPr lang="en-IE" dirty="0"/>
              <a:t>Key Dates and Implementation of TAP (2025-2029)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1782896"/>
              </p:ext>
            </p:extLst>
          </p:nvPr>
        </p:nvGraphicFramePr>
        <p:xfrm>
          <a:off x="1281869" y="794760"/>
          <a:ext cx="9848480" cy="61264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666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818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9457">
                <a:tc>
                  <a:txBody>
                    <a:bodyPr/>
                    <a:lstStyle/>
                    <a:p>
                      <a:r>
                        <a:rPr lang="en-IE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Summary of Action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9051">
                <a:tc>
                  <a:txBody>
                    <a:bodyPr/>
                    <a:lstStyle/>
                    <a:p>
                      <a:r>
                        <a:rPr lang="en-GB" dirty="0"/>
                        <a:t>January 2024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One months’ notice given to</a:t>
                      </a:r>
                      <a:r>
                        <a:rPr lang="en-IE" baseline="0" dirty="0"/>
                        <a:t> adjoining local authorities, HSE, LTACC, Local Traveller Development Groups, AHB’s and Community bodies</a:t>
                      </a:r>
                    </a:p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457">
                <a:tc>
                  <a:txBody>
                    <a:bodyPr/>
                    <a:lstStyle/>
                    <a:p>
                      <a:r>
                        <a:rPr lang="en-GB" dirty="0"/>
                        <a:t>February 2024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Closing Date for submissions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8777978"/>
                  </a:ext>
                </a:extLst>
              </a:tr>
              <a:tr h="359457">
                <a:tc>
                  <a:txBody>
                    <a:bodyPr/>
                    <a:lstStyle/>
                    <a:p>
                      <a:r>
                        <a:rPr lang="en-IE" dirty="0"/>
                        <a:t>Feb/Mar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Conduct Needs Assessment</a:t>
                      </a:r>
                      <a:r>
                        <a:rPr lang="en-IE" baseline="0" dirty="0"/>
                        <a:t>  - </a:t>
                      </a:r>
                    </a:p>
                    <a:p>
                      <a:r>
                        <a:rPr lang="en-IE" baseline="0" dirty="0"/>
                        <a:t>Existing and projected accommodation needs</a:t>
                      </a:r>
                    </a:p>
                    <a:p>
                      <a:r>
                        <a:rPr lang="en-IE" baseline="0" dirty="0"/>
                        <a:t>Types of accommodation required</a:t>
                      </a:r>
                    </a:p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9457">
                <a:tc>
                  <a:txBody>
                    <a:bodyPr/>
                    <a:lstStyle/>
                    <a:p>
                      <a:r>
                        <a:rPr lang="en-GB" dirty="0"/>
                        <a:t>Mar/Apr 2024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Analysis of results of assessment of need</a:t>
                      </a:r>
                    </a:p>
                    <a:p>
                      <a:r>
                        <a:rPr lang="en-GB" dirty="0"/>
                        <a:t>Facilitation of 3 Focus Groups </a:t>
                      </a:r>
                    </a:p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2454651"/>
                  </a:ext>
                </a:extLst>
              </a:tr>
              <a:tr h="359457">
                <a:tc>
                  <a:txBody>
                    <a:bodyPr/>
                    <a:lstStyle/>
                    <a:p>
                      <a:r>
                        <a:rPr lang="en-GB" dirty="0"/>
                        <a:t>M</a:t>
                      </a:r>
                      <a:r>
                        <a:rPr lang="en-IE" dirty="0"/>
                        <a:t>ay/June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Preparation of Draft Traveller Accommodation Programme to include - </a:t>
                      </a:r>
                    </a:p>
                    <a:p>
                      <a:r>
                        <a:rPr lang="en-IE" dirty="0"/>
                        <a:t>Summary Form showing needs for all categories of Traveller accommodation</a:t>
                      </a:r>
                    </a:p>
                    <a:p>
                      <a:r>
                        <a:rPr lang="en-IE" dirty="0"/>
                        <a:t>Policy statement and strategy</a:t>
                      </a:r>
                    </a:p>
                    <a:p>
                      <a:r>
                        <a:rPr lang="en-IE" dirty="0"/>
                        <a:t>Measures to implement the programme</a:t>
                      </a:r>
                    </a:p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9051">
                <a:tc>
                  <a:txBody>
                    <a:bodyPr/>
                    <a:lstStyle/>
                    <a:p>
                      <a:r>
                        <a:rPr lang="en-GB" dirty="0"/>
                        <a:t>1</a:t>
                      </a:r>
                      <a:r>
                        <a:rPr lang="en-IE" baseline="30000" dirty="0"/>
                        <a:t>st</a:t>
                      </a:r>
                      <a:r>
                        <a:rPr lang="en-IE" dirty="0"/>
                        <a:t> July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Publish notice</a:t>
                      </a:r>
                      <a:r>
                        <a:rPr lang="en-IE" baseline="0" dirty="0"/>
                        <a:t> in newspapers- </a:t>
                      </a:r>
                    </a:p>
                    <a:p>
                      <a:r>
                        <a:rPr lang="en-IE" baseline="0" dirty="0"/>
                        <a:t>Draft programme displayed and made available for inspection  &amp; circulated to all stakeholders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9135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579" y="-16477"/>
            <a:ext cx="10515600" cy="631653"/>
          </a:xfrm>
        </p:spPr>
        <p:txBody>
          <a:bodyPr>
            <a:normAutofit fontScale="90000"/>
          </a:bodyPr>
          <a:lstStyle/>
          <a:p>
            <a:pPr algn="ctr"/>
            <a:r>
              <a:rPr lang="en-IE" dirty="0"/>
              <a:t>Key Dates and Implementation of TAP (2025-2029)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281869" y="794761"/>
          <a:ext cx="9848480" cy="521466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666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818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4139">
                <a:tc>
                  <a:txBody>
                    <a:bodyPr/>
                    <a:lstStyle/>
                    <a:p>
                      <a:r>
                        <a:rPr lang="en-IE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Summary of Action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9919">
                <a:tc>
                  <a:txBody>
                    <a:bodyPr/>
                    <a:lstStyle/>
                    <a:p>
                      <a:r>
                        <a:rPr lang="en-IE" baseline="0" dirty="0"/>
                        <a:t>30th Aug 2024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Latest date for</a:t>
                      </a:r>
                      <a:r>
                        <a:rPr lang="en-IE" baseline="0" dirty="0"/>
                        <a:t> receipt of written submissions on draft programme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9743">
                <a:tc>
                  <a:txBody>
                    <a:bodyPr/>
                    <a:lstStyle/>
                    <a:p>
                      <a:r>
                        <a:rPr lang="en-IE" dirty="0"/>
                        <a:t>1</a:t>
                      </a:r>
                      <a:r>
                        <a:rPr lang="en-IE" baseline="30000" dirty="0"/>
                        <a:t>st</a:t>
                      </a:r>
                      <a:r>
                        <a:rPr lang="en-IE" dirty="0"/>
                        <a:t> Oct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Submission</a:t>
                      </a:r>
                      <a:r>
                        <a:rPr lang="en-IE" baseline="0" dirty="0"/>
                        <a:t> of draft programme to Elected members for adoption </a:t>
                      </a:r>
                    </a:p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8777978"/>
                  </a:ext>
                </a:extLst>
              </a:tr>
              <a:tr h="759743">
                <a:tc>
                  <a:txBody>
                    <a:bodyPr/>
                    <a:lstStyle/>
                    <a:p>
                      <a:r>
                        <a:rPr lang="en-IE" dirty="0"/>
                        <a:t>31</a:t>
                      </a:r>
                      <a:r>
                        <a:rPr lang="en-IE" baseline="30000" dirty="0"/>
                        <a:t>st</a:t>
                      </a:r>
                      <a:r>
                        <a:rPr lang="en-IE" dirty="0"/>
                        <a:t> Dec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Latest</a:t>
                      </a:r>
                      <a:r>
                        <a:rPr lang="en-IE" baseline="0" dirty="0"/>
                        <a:t> date for adoption of programme </a:t>
                      </a:r>
                    </a:p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9743">
                <a:tc>
                  <a:txBody>
                    <a:bodyPr/>
                    <a:lstStyle/>
                    <a:p>
                      <a:r>
                        <a:rPr lang="en-GB" dirty="0"/>
                        <a:t>21</a:t>
                      </a:r>
                      <a:r>
                        <a:rPr lang="en-GB" baseline="30000" dirty="0"/>
                        <a:t>st</a:t>
                      </a:r>
                      <a:r>
                        <a:rPr lang="en-GB" dirty="0"/>
                        <a:t> Jan 2025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Latest date for adjournment of council meetings</a:t>
                      </a:r>
                    </a:p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2454651"/>
                  </a:ext>
                </a:extLst>
              </a:tr>
              <a:tr h="986978">
                <a:tc>
                  <a:txBody>
                    <a:bodyPr/>
                    <a:lstStyle/>
                    <a:p>
                      <a:r>
                        <a:rPr lang="en-GB" dirty="0"/>
                        <a:t>21</a:t>
                      </a:r>
                      <a:r>
                        <a:rPr lang="en-GB" baseline="30000" dirty="0"/>
                        <a:t>st</a:t>
                      </a:r>
                      <a:r>
                        <a:rPr lang="en-GB" dirty="0"/>
                        <a:t> Feb 2025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If failure to adopt by Elected members,  a further 1 month is allowed before the programme, as may be modified, is adopted by Chief Executive Order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9919">
                <a:tc>
                  <a:txBody>
                    <a:bodyPr/>
                    <a:lstStyle/>
                    <a:p>
                      <a:r>
                        <a:rPr lang="en-GB" dirty="0"/>
                        <a:t>Following adoption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Publication and submission to the Minister of </a:t>
                      </a:r>
                      <a:r>
                        <a:rPr lang="en-GB" u="none" dirty="0"/>
                        <a:t>adopted programme</a:t>
                      </a:r>
                    </a:p>
                    <a:p>
                      <a:r>
                        <a:rPr lang="en-GB" u="none" dirty="0"/>
                        <a:t>Will be reviewed at least once during lifetime of the programme</a:t>
                      </a:r>
                    </a:p>
                    <a:p>
                      <a:endParaRPr lang="en-IE" u="sn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1262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579" y="-16477"/>
            <a:ext cx="10515600" cy="631653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Assessment of Need TAP 2025 - 2029 </a:t>
            </a:r>
            <a:endParaRPr lang="en-IE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0081472"/>
              </p:ext>
            </p:extLst>
          </p:nvPr>
        </p:nvGraphicFramePr>
        <p:xfrm>
          <a:off x="614750" y="794761"/>
          <a:ext cx="10515600" cy="599182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32610">
                <a:tc>
                  <a:txBody>
                    <a:bodyPr/>
                    <a:lstStyle/>
                    <a:p>
                      <a:r>
                        <a:rPr lang="en-IE" dirty="0"/>
                        <a:t>Actions to 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5429">
                <a:tc>
                  <a:txBody>
                    <a:bodyPr/>
                    <a:lstStyle/>
                    <a:p>
                      <a:r>
                        <a:rPr lang="en-GB" baseline="0" dirty="0"/>
                        <a:t>Assessment of Needs commenced on 27</a:t>
                      </a:r>
                      <a:r>
                        <a:rPr lang="en-GB" baseline="30000" dirty="0"/>
                        <a:t>th</a:t>
                      </a:r>
                      <a:r>
                        <a:rPr lang="en-GB" baseline="0" dirty="0"/>
                        <a:t> February 2024: </a:t>
                      </a:r>
                      <a:endParaRPr lang="en-IE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2610">
                <a:tc>
                  <a:txBody>
                    <a:bodyPr/>
                    <a:lstStyle/>
                    <a:p>
                      <a:pPr algn="ctr"/>
                      <a:r>
                        <a:rPr lang="en-IE" b="1" dirty="0"/>
                        <a:t>Summary</a:t>
                      </a:r>
                    </a:p>
                    <a:p>
                      <a:pPr marL="342900" lvl="0" indent="-342900">
                        <a:buAutoNum type="arabicPlain" startAt="145"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households surveyed to date: </a:t>
                      </a:r>
                    </a:p>
                    <a:p>
                      <a:pPr marL="0" lvl="0" indent="0">
                        <a:buNone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 households (5.5%) refused to engage.</a:t>
                      </a:r>
                      <a:endParaRPr lang="en-IE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 households - uncontactable– follow up attempts being made to revisit. </a:t>
                      </a:r>
                    </a:p>
                    <a:p>
                      <a:pPr lvl="0"/>
                      <a:endParaRPr lang="en-GB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GB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Findings to date:</a:t>
                      </a:r>
                    </a:p>
                    <a:p>
                      <a:pPr lvl="0"/>
                      <a:endParaRPr lang="en-IE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 Adults currently residing with family members – 56 adults expressed an interest in Standard Housing only. 31 adults in Group Housing Schemes with 5 adults preferring to be housed in Halting Site Accommodation only. </a:t>
                      </a:r>
                    </a:p>
                    <a:p>
                      <a:pPr lvl="0"/>
                      <a:endParaRPr lang="en-GB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 teenagers within the 16- to 18-year-old in total – 17 expressing an interest in Standard housing, 8 in Group Housing Schemes and 3 Halting Sites. </a:t>
                      </a:r>
                    </a:p>
                    <a:p>
                      <a:pPr lvl="0"/>
                      <a:endParaRPr lang="en-GB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 expression of preference  in Transient Sites</a:t>
                      </a:r>
                      <a:endParaRPr lang="en-IE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endParaRPr lang="en-IE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dirty="0"/>
                        <a:t>Focus Groups commencing 17</a:t>
                      </a:r>
                      <a:r>
                        <a:rPr lang="en-IE" baseline="30000" dirty="0"/>
                        <a:t>th</a:t>
                      </a:r>
                      <a:r>
                        <a:rPr lang="en-IE" dirty="0"/>
                        <a:t> April in Clondalkin Travellers CDP – Tallaght dates to be confirmed. </a:t>
                      </a:r>
                    </a:p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8777978"/>
                  </a:ext>
                </a:extLst>
              </a:tr>
              <a:tr h="332610">
                <a:tc>
                  <a:txBody>
                    <a:bodyPr/>
                    <a:lstStyle/>
                    <a:p>
                      <a:r>
                        <a:rPr lang="en-GB" dirty="0"/>
                        <a:t> </a:t>
                      </a:r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9221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9AFC454B-A080-4D23-B177-6D5356C6E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9427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58029" y="333478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Arc 34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474479" y="1096414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950786-B26B-B6FF-194F-EC55D5C59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7476" y="1710550"/>
            <a:ext cx="7644627" cy="275108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2025 to 2029 TAP </a:t>
            </a:r>
            <a: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  <a:hlinkClick r:id="rId2" action="ppaction://hlinkfile"/>
              </a:rPr>
              <a:t>Project Management Chart</a:t>
            </a:r>
            <a:endParaRPr lang="en-US" sz="6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226471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712E4B-50F6-278D-9B92-61817ED4D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0" y="1939159"/>
            <a:ext cx="7644627" cy="275108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 dirty="0"/>
              <a:t>TAP 2025 to 2029 </a:t>
            </a:r>
            <a:br>
              <a:rPr lang="en-US" sz="6000" dirty="0"/>
            </a:br>
            <a:r>
              <a:rPr lang="en-US" sz="6000" dirty="0">
                <a:hlinkClick r:id="rId2" action="ppaction://hlinkfile"/>
              </a:rPr>
              <a:t>Assessment of Needs</a:t>
            </a:r>
            <a:br>
              <a:rPr lang="en-US" sz="6000" dirty="0"/>
            </a:br>
            <a:endParaRPr lang="en-US" sz="6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92034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1026</TotalTime>
  <Words>483</Words>
  <Application>Microsoft Office PowerPoint</Application>
  <PresentationFormat>Widescreen</PresentationFormat>
  <Paragraphs>76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Progress to Date of TAP (2025-2029)</vt:lpstr>
      <vt:lpstr>Key Dates and Implementation of TAP (2025-2029)</vt:lpstr>
      <vt:lpstr>Key Dates and Implementation of TAP (2025-2029)</vt:lpstr>
      <vt:lpstr>Assessment of Need TAP 2025 - 2029 </vt:lpstr>
      <vt:lpstr>2025 to 2029 TAP Project Management Chart</vt:lpstr>
      <vt:lpstr>TAP 2025 to 2029  Assessment of Needs </vt:lpstr>
    </vt:vector>
  </TitlesOfParts>
  <Company>South Dublin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Elaine Leech</dc:creator>
  <cp:lastModifiedBy>Niamh Carton</cp:lastModifiedBy>
  <cp:revision>39</cp:revision>
  <dcterms:created xsi:type="dcterms:W3CDTF">2018-11-16T13:02:35Z</dcterms:created>
  <dcterms:modified xsi:type="dcterms:W3CDTF">2024-04-03T15:02:42Z</dcterms:modified>
</cp:coreProperties>
</file>