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5"/>
  </p:notesMasterIdLst>
  <p:sldIdLst>
    <p:sldId id="256" r:id="rId2"/>
    <p:sldId id="277" r:id="rId3"/>
    <p:sldId id="27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8089"/>
    <a:srgbClr val="4862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0" d="100"/>
          <a:sy n="80" d="100"/>
        </p:scale>
        <p:origin x="78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A1E84C-1882-4526-A61D-0507D6E4B907}" type="datetimeFigureOut">
              <a:rPr lang="en-IE" smtClean="0"/>
              <a:t>02/04/2024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DE89D-5B72-405C-B394-632D2725CB38}" type="slidenum">
              <a:rPr lang="en-IE" smtClean="0"/>
              <a:t>‹#›</a:t>
            </a:fld>
            <a:endParaRPr lang="en-IE"/>
          </a:p>
        </p:txBody>
      </p:sp>
    </p:spTree>
    <p:extLst>
      <p:ext uri="{BB962C8B-B14F-4D97-AF65-F5344CB8AC3E}">
        <p14:creationId xmlns:p14="http://schemas.microsoft.com/office/powerpoint/2010/main" val="203711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Almost 13,000 in the study area total. </a:t>
            </a:r>
          </a:p>
        </p:txBody>
      </p:sp>
      <p:sp>
        <p:nvSpPr>
          <p:cNvPr id="4" name="Slide Number Placeholder 3"/>
          <p:cNvSpPr>
            <a:spLocks noGrp="1"/>
          </p:cNvSpPr>
          <p:nvPr>
            <p:ph type="sldNum" sz="quarter" idx="5"/>
          </p:nvPr>
        </p:nvSpPr>
        <p:spPr/>
        <p:txBody>
          <a:bodyPr/>
          <a:lstStyle/>
          <a:p>
            <a:fld id="{C98DE89D-5B72-405C-B394-632D2725CB38}" type="slidenum">
              <a:rPr lang="en-IE" smtClean="0"/>
              <a:t>2</a:t>
            </a:fld>
            <a:endParaRPr lang="en-IE"/>
          </a:p>
        </p:txBody>
      </p:sp>
    </p:spTree>
    <p:extLst>
      <p:ext uri="{BB962C8B-B14F-4D97-AF65-F5344CB8AC3E}">
        <p14:creationId xmlns:p14="http://schemas.microsoft.com/office/powerpoint/2010/main" val="2504560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8D1EEB-6917-CDE0-C5AF-12C6AC4C4C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62717C-5439-D955-0AB1-73F793F9E7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C3F3256-265C-276B-7878-7667775FC2C6}"/>
              </a:ext>
            </a:extLst>
          </p:cNvPr>
          <p:cNvSpPr>
            <a:spLocks noGrp="1"/>
          </p:cNvSpPr>
          <p:nvPr>
            <p:ph type="body" idx="1"/>
          </p:nvPr>
        </p:nvSpPr>
        <p:spPr/>
        <p:txBody>
          <a:bodyPr/>
          <a:lstStyle/>
          <a:p>
            <a:r>
              <a:rPr lang="en-IE" dirty="0"/>
              <a:t>Almost 13,000 in the study area total. </a:t>
            </a:r>
          </a:p>
        </p:txBody>
      </p:sp>
      <p:sp>
        <p:nvSpPr>
          <p:cNvPr id="4" name="Slide Number Placeholder 3">
            <a:extLst>
              <a:ext uri="{FF2B5EF4-FFF2-40B4-BE49-F238E27FC236}">
                <a16:creationId xmlns:a16="http://schemas.microsoft.com/office/drawing/2014/main" id="{9786FAF7-71F6-A0E3-F927-59661E827BB9}"/>
              </a:ext>
            </a:extLst>
          </p:cNvPr>
          <p:cNvSpPr>
            <a:spLocks noGrp="1"/>
          </p:cNvSpPr>
          <p:nvPr>
            <p:ph type="sldNum" sz="quarter" idx="5"/>
          </p:nvPr>
        </p:nvSpPr>
        <p:spPr/>
        <p:txBody>
          <a:bodyPr/>
          <a:lstStyle/>
          <a:p>
            <a:fld id="{C98DE89D-5B72-405C-B394-632D2725CB38}" type="slidenum">
              <a:rPr lang="en-IE" smtClean="0"/>
              <a:t>3</a:t>
            </a:fld>
            <a:endParaRPr lang="en-IE"/>
          </a:p>
        </p:txBody>
      </p:sp>
    </p:spTree>
    <p:extLst>
      <p:ext uri="{BB962C8B-B14F-4D97-AF65-F5344CB8AC3E}">
        <p14:creationId xmlns:p14="http://schemas.microsoft.com/office/powerpoint/2010/main" val="1522797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4/2/2024</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3149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4/2/2024</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4913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4/2/2024</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7766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4/2/2024</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207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4/2/2024</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0217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4/2/2024</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5815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4/2/2024</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781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4/2/2024</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1822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4/2/2024</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7916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4/2/2024</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245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4/2/2024</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419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4/2/2024</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4065306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EC3A518-038D-FAEF-9A44-4EC515C6021F}"/>
              </a:ext>
            </a:extLst>
          </p:cNvPr>
          <p:cNvSpPr>
            <a:spLocks noGrp="1"/>
          </p:cNvSpPr>
          <p:nvPr>
            <p:ph type="subTitle" idx="1"/>
          </p:nvPr>
        </p:nvSpPr>
        <p:spPr>
          <a:xfrm>
            <a:off x="591965" y="5839560"/>
            <a:ext cx="10909643" cy="552659"/>
          </a:xfrm>
        </p:spPr>
        <p:txBody>
          <a:bodyPr anchor="t">
            <a:normAutofit/>
          </a:bodyPr>
          <a:lstStyle/>
          <a:p>
            <a:pPr algn="ctr"/>
            <a:r>
              <a:rPr lang="en-GB" sz="2000" dirty="0">
                <a:latin typeface="Calibri" panose="020F0502020204030204" pitchFamily="34" charset="0"/>
                <a:cs typeface="Calibri" panose="020F0502020204030204" pitchFamily="34" charset="0"/>
              </a:rPr>
              <a:t>OP&amp;F Meeting – 21/03/2024</a:t>
            </a:r>
          </a:p>
        </p:txBody>
      </p:sp>
      <p:sp>
        <p:nvSpPr>
          <p:cNvPr id="11" name="Rectangle 6">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27432"/>
          </a:xfrm>
          <a:custGeom>
            <a:avLst/>
            <a:gdLst>
              <a:gd name="connsiteX0" fmla="*/ 0 w 4572000"/>
              <a:gd name="connsiteY0" fmla="*/ 0 h 27432"/>
              <a:gd name="connsiteX1" fmla="*/ 607423 w 4572000"/>
              <a:gd name="connsiteY1" fmla="*/ 0 h 27432"/>
              <a:gd name="connsiteX2" fmla="*/ 1123406 w 4572000"/>
              <a:gd name="connsiteY2" fmla="*/ 0 h 27432"/>
              <a:gd name="connsiteX3" fmla="*/ 1685109 w 4572000"/>
              <a:gd name="connsiteY3" fmla="*/ 0 h 27432"/>
              <a:gd name="connsiteX4" fmla="*/ 2383971 w 4572000"/>
              <a:gd name="connsiteY4" fmla="*/ 0 h 27432"/>
              <a:gd name="connsiteX5" fmla="*/ 2991394 w 4572000"/>
              <a:gd name="connsiteY5" fmla="*/ 0 h 27432"/>
              <a:gd name="connsiteX6" fmla="*/ 3553097 w 4572000"/>
              <a:gd name="connsiteY6" fmla="*/ 0 h 27432"/>
              <a:gd name="connsiteX7" fmla="*/ 4572000 w 4572000"/>
              <a:gd name="connsiteY7" fmla="*/ 0 h 27432"/>
              <a:gd name="connsiteX8" fmla="*/ 4572000 w 4572000"/>
              <a:gd name="connsiteY8" fmla="*/ 27432 h 27432"/>
              <a:gd name="connsiteX9" fmla="*/ 3918857 w 4572000"/>
              <a:gd name="connsiteY9" fmla="*/ 27432 h 27432"/>
              <a:gd name="connsiteX10" fmla="*/ 3357154 w 4572000"/>
              <a:gd name="connsiteY10" fmla="*/ 27432 h 27432"/>
              <a:gd name="connsiteX11" fmla="*/ 2612571 w 4572000"/>
              <a:gd name="connsiteY11" fmla="*/ 27432 h 27432"/>
              <a:gd name="connsiteX12" fmla="*/ 2005149 w 4572000"/>
              <a:gd name="connsiteY12" fmla="*/ 27432 h 27432"/>
              <a:gd name="connsiteX13" fmla="*/ 1489166 w 4572000"/>
              <a:gd name="connsiteY13" fmla="*/ 27432 h 27432"/>
              <a:gd name="connsiteX14" fmla="*/ 790303 w 4572000"/>
              <a:gd name="connsiteY14" fmla="*/ 27432 h 27432"/>
              <a:gd name="connsiteX15" fmla="*/ 0 w 4572000"/>
              <a:gd name="connsiteY15" fmla="*/ 27432 h 27432"/>
              <a:gd name="connsiteX16" fmla="*/ 0 w 457200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27432" fill="none" extrusionOk="0">
                <a:moveTo>
                  <a:pt x="0" y="0"/>
                </a:moveTo>
                <a:cubicBezTo>
                  <a:pt x="150397" y="-23421"/>
                  <a:pt x="474161" y="9174"/>
                  <a:pt x="607423" y="0"/>
                </a:cubicBezTo>
                <a:cubicBezTo>
                  <a:pt x="740685" y="-9174"/>
                  <a:pt x="868821" y="-4258"/>
                  <a:pt x="1123406" y="0"/>
                </a:cubicBezTo>
                <a:cubicBezTo>
                  <a:pt x="1377991" y="4258"/>
                  <a:pt x="1567664" y="-12410"/>
                  <a:pt x="1685109" y="0"/>
                </a:cubicBezTo>
                <a:cubicBezTo>
                  <a:pt x="1802554" y="12410"/>
                  <a:pt x="2193086" y="-14353"/>
                  <a:pt x="2383971" y="0"/>
                </a:cubicBezTo>
                <a:cubicBezTo>
                  <a:pt x="2574856" y="14353"/>
                  <a:pt x="2697477" y="-26142"/>
                  <a:pt x="2991394" y="0"/>
                </a:cubicBezTo>
                <a:cubicBezTo>
                  <a:pt x="3285311" y="26142"/>
                  <a:pt x="3423667" y="26544"/>
                  <a:pt x="3553097" y="0"/>
                </a:cubicBezTo>
                <a:cubicBezTo>
                  <a:pt x="3682527" y="-26544"/>
                  <a:pt x="4344147" y="50350"/>
                  <a:pt x="4572000" y="0"/>
                </a:cubicBezTo>
                <a:cubicBezTo>
                  <a:pt x="4571027" y="8304"/>
                  <a:pt x="4571522" y="21512"/>
                  <a:pt x="4572000" y="27432"/>
                </a:cubicBezTo>
                <a:cubicBezTo>
                  <a:pt x="4438349" y="5490"/>
                  <a:pt x="4090129" y="31231"/>
                  <a:pt x="3918857" y="27432"/>
                </a:cubicBezTo>
                <a:cubicBezTo>
                  <a:pt x="3747585" y="23633"/>
                  <a:pt x="3498826" y="6883"/>
                  <a:pt x="3357154" y="27432"/>
                </a:cubicBezTo>
                <a:cubicBezTo>
                  <a:pt x="3215482" y="47981"/>
                  <a:pt x="2784289" y="56849"/>
                  <a:pt x="2612571" y="27432"/>
                </a:cubicBezTo>
                <a:cubicBezTo>
                  <a:pt x="2440853" y="-1985"/>
                  <a:pt x="2261292" y="25951"/>
                  <a:pt x="2005149" y="27432"/>
                </a:cubicBezTo>
                <a:cubicBezTo>
                  <a:pt x="1749006" y="28913"/>
                  <a:pt x="1700078" y="34342"/>
                  <a:pt x="1489166" y="27432"/>
                </a:cubicBezTo>
                <a:cubicBezTo>
                  <a:pt x="1278254" y="20522"/>
                  <a:pt x="1077188" y="56916"/>
                  <a:pt x="790303" y="27432"/>
                </a:cubicBezTo>
                <a:cubicBezTo>
                  <a:pt x="503418" y="-2052"/>
                  <a:pt x="359168" y="57044"/>
                  <a:pt x="0" y="27432"/>
                </a:cubicBezTo>
                <a:cubicBezTo>
                  <a:pt x="-1048" y="14992"/>
                  <a:pt x="-1120" y="7447"/>
                  <a:pt x="0" y="0"/>
                </a:cubicBezTo>
                <a:close/>
              </a:path>
              <a:path w="4572000" h="27432" stroke="0" extrusionOk="0">
                <a:moveTo>
                  <a:pt x="0" y="0"/>
                </a:moveTo>
                <a:cubicBezTo>
                  <a:pt x="155698" y="6780"/>
                  <a:pt x="465972" y="13197"/>
                  <a:pt x="607423" y="0"/>
                </a:cubicBezTo>
                <a:cubicBezTo>
                  <a:pt x="748874" y="-13197"/>
                  <a:pt x="1014133" y="22994"/>
                  <a:pt x="1123406" y="0"/>
                </a:cubicBezTo>
                <a:cubicBezTo>
                  <a:pt x="1232679" y="-22994"/>
                  <a:pt x="1639431" y="-2997"/>
                  <a:pt x="1867989" y="0"/>
                </a:cubicBezTo>
                <a:cubicBezTo>
                  <a:pt x="2096547" y="2997"/>
                  <a:pt x="2265668" y="29557"/>
                  <a:pt x="2475411" y="0"/>
                </a:cubicBezTo>
                <a:cubicBezTo>
                  <a:pt x="2685154" y="-29557"/>
                  <a:pt x="2951491" y="73"/>
                  <a:pt x="3082834" y="0"/>
                </a:cubicBezTo>
                <a:cubicBezTo>
                  <a:pt x="3214177" y="-73"/>
                  <a:pt x="3641000" y="-33478"/>
                  <a:pt x="3827417" y="0"/>
                </a:cubicBezTo>
                <a:cubicBezTo>
                  <a:pt x="4013834" y="33478"/>
                  <a:pt x="4345917" y="14255"/>
                  <a:pt x="4572000" y="0"/>
                </a:cubicBezTo>
                <a:cubicBezTo>
                  <a:pt x="4572485" y="9333"/>
                  <a:pt x="4573278" y="19699"/>
                  <a:pt x="4572000" y="27432"/>
                </a:cubicBezTo>
                <a:cubicBezTo>
                  <a:pt x="4318030" y="43025"/>
                  <a:pt x="4161104" y="34314"/>
                  <a:pt x="4010297" y="27432"/>
                </a:cubicBezTo>
                <a:cubicBezTo>
                  <a:pt x="3859490" y="20550"/>
                  <a:pt x="3592529" y="6613"/>
                  <a:pt x="3357154" y="27432"/>
                </a:cubicBezTo>
                <a:cubicBezTo>
                  <a:pt x="3121779" y="48251"/>
                  <a:pt x="2884285" y="3780"/>
                  <a:pt x="2704011" y="27432"/>
                </a:cubicBezTo>
                <a:cubicBezTo>
                  <a:pt x="2523737" y="51084"/>
                  <a:pt x="2295944" y="32081"/>
                  <a:pt x="2096589" y="27432"/>
                </a:cubicBezTo>
                <a:cubicBezTo>
                  <a:pt x="1897234" y="22783"/>
                  <a:pt x="1623782" y="52518"/>
                  <a:pt x="1352006" y="27432"/>
                </a:cubicBezTo>
                <a:cubicBezTo>
                  <a:pt x="1080230" y="2346"/>
                  <a:pt x="869959" y="12864"/>
                  <a:pt x="607423" y="27432"/>
                </a:cubicBezTo>
                <a:cubicBezTo>
                  <a:pt x="344887" y="42000"/>
                  <a:pt x="188100" y="40051"/>
                  <a:pt x="0" y="27432"/>
                </a:cubicBezTo>
                <a:cubicBezTo>
                  <a:pt x="211" y="18145"/>
                  <a:pt x="120" y="6480"/>
                  <a:pt x="0" y="0"/>
                </a:cubicBezTo>
                <a:close/>
              </a:path>
            </a:pathLst>
          </a:custGeom>
          <a:solidFill>
            <a:srgbClr val="F55524"/>
          </a:solidFill>
          <a:ln w="38100" cap="rnd">
            <a:solidFill>
              <a:srgbClr val="F55524"/>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26">
            <a:extLst>
              <a:ext uri="{FF2B5EF4-FFF2-40B4-BE49-F238E27FC236}">
                <a16:creationId xmlns:a16="http://schemas.microsoft.com/office/drawing/2014/main" id="{F28B82B1-E269-4325-A665-6CFE5DEE5DE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6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5" name="Footer Placeholder 27">
            <a:extLst>
              <a:ext uri="{FF2B5EF4-FFF2-40B4-BE49-F238E27FC236}">
                <a16:creationId xmlns:a16="http://schemas.microsoft.com/office/drawing/2014/main" id="{7C700527-76FD-4DF4-A597-6F5E089CA0C2}"/>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6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7" name="Slide Number Placeholder 28">
            <a:extLst>
              <a:ext uri="{FF2B5EF4-FFF2-40B4-BE49-F238E27FC236}">
                <a16:creationId xmlns:a16="http://schemas.microsoft.com/office/drawing/2014/main" id="{B5EA49A9-01EB-4D60-A392-7DC9B625D67D}"/>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6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pic>
        <p:nvPicPr>
          <p:cNvPr id="8" name="Picture 7">
            <a:extLst>
              <a:ext uri="{FF2B5EF4-FFF2-40B4-BE49-F238E27FC236}">
                <a16:creationId xmlns:a16="http://schemas.microsoft.com/office/drawing/2014/main" id="{8D05A4F4-420C-34DA-DDED-70DA27DC9622}"/>
              </a:ext>
            </a:extLst>
          </p:cNvPr>
          <p:cNvPicPr>
            <a:picLocks noChangeAspect="1"/>
          </p:cNvPicPr>
          <p:nvPr/>
        </p:nvPicPr>
        <p:blipFill>
          <a:blip r:embed="rId2"/>
          <a:stretch>
            <a:fillRect/>
          </a:stretch>
        </p:blipFill>
        <p:spPr>
          <a:xfrm>
            <a:off x="194724" y="5732119"/>
            <a:ext cx="1811358" cy="913694"/>
          </a:xfrm>
          <a:prstGeom prst="rect">
            <a:avLst/>
          </a:prstGeom>
        </p:spPr>
      </p:pic>
      <p:sp>
        <p:nvSpPr>
          <p:cNvPr id="2" name="TextBox 1">
            <a:extLst>
              <a:ext uri="{FF2B5EF4-FFF2-40B4-BE49-F238E27FC236}">
                <a16:creationId xmlns:a16="http://schemas.microsoft.com/office/drawing/2014/main" id="{8B48FE82-071F-D39A-AD56-B160C6D922BB}"/>
              </a:ext>
            </a:extLst>
          </p:cNvPr>
          <p:cNvSpPr txBox="1"/>
          <p:nvPr/>
        </p:nvSpPr>
        <p:spPr>
          <a:xfrm>
            <a:off x="2915322" y="2096176"/>
            <a:ext cx="6626711" cy="1200329"/>
          </a:xfrm>
          <a:prstGeom prst="rect">
            <a:avLst/>
          </a:prstGeom>
          <a:noFill/>
        </p:spPr>
        <p:txBody>
          <a:bodyPr wrap="square" rtlCol="0">
            <a:spAutoFit/>
          </a:bodyPr>
          <a:lstStyle/>
          <a:p>
            <a:pPr algn="ctr"/>
            <a:r>
              <a:rPr lang="en-IE" sz="3600" dirty="0">
                <a:latin typeface="Calibri" panose="020F0502020204030204" pitchFamily="34" charset="0"/>
                <a:cs typeface="Calibri" panose="020F0502020204030204" pitchFamily="34" charset="0"/>
              </a:rPr>
              <a:t>Naming of Infrastructure Policy Review  </a:t>
            </a:r>
          </a:p>
        </p:txBody>
      </p:sp>
    </p:spTree>
    <p:extLst>
      <p:ext uri="{BB962C8B-B14F-4D97-AF65-F5344CB8AC3E}">
        <p14:creationId xmlns:p14="http://schemas.microsoft.com/office/powerpoint/2010/main" val="517623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7" name="Rectangle 2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1EFA87-5780-BFFB-1B21-2F3774F0157E}"/>
              </a:ext>
            </a:extLst>
          </p:cNvPr>
          <p:cNvSpPr>
            <a:spLocks noGrp="1"/>
          </p:cNvSpPr>
          <p:nvPr>
            <p:ph type="title"/>
          </p:nvPr>
        </p:nvSpPr>
        <p:spPr>
          <a:xfrm>
            <a:off x="585216" y="567186"/>
            <a:ext cx="11018520" cy="363889"/>
          </a:xfrm>
        </p:spPr>
        <p:txBody>
          <a:bodyPr vert="horz" lIns="91440" tIns="45720" rIns="91440" bIns="45720" rtlCol="0" anchor="b">
            <a:normAutofit fontScale="90000"/>
          </a:bodyPr>
          <a:lstStyle/>
          <a:p>
            <a:r>
              <a:rPr lang="en-US" sz="3600" dirty="0">
                <a:latin typeface="Calibri" panose="020F0502020204030204" pitchFamily="34" charset="0"/>
                <a:cs typeface="Calibri" panose="020F0502020204030204" pitchFamily="34" charset="0"/>
              </a:rPr>
              <a:t>Naming Of Infrastructure Policy Review </a:t>
            </a:r>
          </a:p>
        </p:txBody>
      </p:sp>
      <p:sp>
        <p:nvSpPr>
          <p:cNvPr id="29"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08C8E1"/>
          </a:solidFill>
          <a:ln w="38100" cap="rnd">
            <a:solidFill>
              <a:srgbClr val="08C8E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081AFCD1-865D-BA74-B062-3C453197FDA0}"/>
              </a:ext>
            </a:extLst>
          </p:cNvPr>
          <p:cNvSpPr>
            <a:spLocks noGrp="1"/>
          </p:cNvSpPr>
          <p:nvPr>
            <p:ph type="body" sz="half" idx="2"/>
          </p:nvPr>
        </p:nvSpPr>
        <p:spPr>
          <a:xfrm>
            <a:off x="838199" y="1311871"/>
            <a:ext cx="10781306" cy="5546129"/>
          </a:xfrm>
        </p:spPr>
        <p:txBody>
          <a:bodyPr vert="horz" lIns="91440" tIns="45720" rIns="91440" bIns="45720" rtlCol="0" anchor="t">
            <a:normAutofit fontScale="25000" lnSpcReduction="20000"/>
          </a:bodyPr>
          <a:lstStyle/>
          <a:p>
            <a:pPr algn="l"/>
            <a:r>
              <a:rPr lang="en-IE" sz="10400" i="0" u="none" strike="noStrike" baseline="0" dirty="0">
                <a:latin typeface="Aldhabi" panose="01000000000000000000" pitchFamily="2" charset="-78"/>
                <a:cs typeface="Aldhabi" panose="01000000000000000000" pitchFamily="2" charset="-78"/>
              </a:rPr>
              <a:t>Existing Policy in place since 2016</a:t>
            </a:r>
          </a:p>
          <a:p>
            <a:pPr marL="1143000" lvl="0" indent="-1143000">
              <a:buFont typeface="Wingdings" panose="05000000000000000000" pitchFamily="2" charset="2"/>
              <a:buChar char="§"/>
            </a:pPr>
            <a:endParaRPr lang="en-IE" sz="11200" dirty="0">
              <a:latin typeface="Aldhabi" panose="01000000000000000000" pitchFamily="2" charset="-78"/>
              <a:cs typeface="Aldhabi" panose="01000000000000000000" pitchFamily="2" charset="-78"/>
            </a:endParaRPr>
          </a:p>
          <a:p>
            <a:pPr marL="1143000" lvl="0" indent="-1143000">
              <a:buFont typeface="Wingdings" panose="05000000000000000000" pitchFamily="2" charset="2"/>
              <a:buChar char="§"/>
            </a:pPr>
            <a:r>
              <a:rPr lang="en-IE" sz="11200" dirty="0">
                <a:latin typeface="Aldhabi" panose="01000000000000000000" pitchFamily="2" charset="-78"/>
                <a:cs typeface="Aldhabi" panose="01000000000000000000" pitchFamily="2" charset="-78"/>
              </a:rPr>
              <a:t>Established to provide an agreed process across all Departments for the naming of public infrastructure within the jurisdiction of South Dublin County Council</a:t>
            </a:r>
          </a:p>
          <a:p>
            <a:pPr marL="1143000" lvl="0" indent="-1143000">
              <a:buFont typeface="Wingdings" panose="05000000000000000000" pitchFamily="2" charset="2"/>
              <a:buChar char="§"/>
            </a:pPr>
            <a:r>
              <a:rPr lang="en-IE" sz="11200" dirty="0">
                <a:latin typeface="Aldhabi" panose="01000000000000000000" pitchFamily="2" charset="-78"/>
                <a:cs typeface="Aldhabi" panose="01000000000000000000" pitchFamily="2" charset="-78"/>
              </a:rPr>
              <a:t>Aimed to provide clear direction on the policy and procedures for the consideration of proposals from individuals and interest groups for the remembrance of key people (or events) in the history or development of South Dublin;</a:t>
            </a:r>
          </a:p>
          <a:p>
            <a:pPr marL="1143000" lvl="0" indent="-1143000">
              <a:buFont typeface="Wingdings" panose="05000000000000000000" pitchFamily="2" charset="2"/>
              <a:buChar char="§"/>
            </a:pPr>
            <a:r>
              <a:rPr lang="en-IE" sz="11200" dirty="0">
                <a:latin typeface="Aldhabi" panose="01000000000000000000" pitchFamily="2" charset="-78"/>
                <a:cs typeface="Aldhabi" panose="01000000000000000000" pitchFamily="2" charset="-78"/>
              </a:rPr>
              <a:t>Aimed to ensure that the plaques and memorials erected in public places and on buildings or structures were equally assessed and of a consistent standard</a:t>
            </a:r>
          </a:p>
          <a:p>
            <a:pPr marL="1143000" indent="-1143000">
              <a:buFont typeface="Wingdings" panose="05000000000000000000" pitchFamily="2" charset="2"/>
              <a:buChar char="§"/>
            </a:pPr>
            <a:r>
              <a:rPr lang="en-IE" sz="11200" dirty="0">
                <a:latin typeface="Aldhabi" panose="01000000000000000000" pitchFamily="2" charset="-78"/>
                <a:cs typeface="Aldhabi" panose="01000000000000000000" pitchFamily="2" charset="-78"/>
              </a:rPr>
              <a:t>Protect the amenity and enjoyment of public spaces and areas by controlling the number of memorials and plaques within these public places.</a:t>
            </a:r>
          </a:p>
          <a:p>
            <a:pPr marL="1143000" lvl="0" indent="-1143000">
              <a:buFont typeface="Wingdings" panose="05000000000000000000" pitchFamily="2" charset="2"/>
              <a:buChar char="§"/>
            </a:pPr>
            <a:endParaRPr lang="en-IE" sz="112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07087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C9F167D-363B-0B57-F7E3-4116F87AA32D}"/>
            </a:ext>
          </a:extLst>
        </p:cNvPr>
        <p:cNvGrpSpPr/>
        <p:nvPr/>
      </p:nvGrpSpPr>
      <p:grpSpPr>
        <a:xfrm>
          <a:off x="0" y="0"/>
          <a:ext cx="0" cy="0"/>
          <a:chOff x="0" y="0"/>
          <a:chExt cx="0" cy="0"/>
        </a:xfrm>
      </p:grpSpPr>
      <p:sp>
        <p:nvSpPr>
          <p:cNvPr id="25" name="Rectangle 7">
            <a:extLst>
              <a:ext uri="{FF2B5EF4-FFF2-40B4-BE49-F238E27FC236}">
                <a16:creationId xmlns:a16="http://schemas.microsoft.com/office/drawing/2014/main" id="{BD50C0AE-B120-16E9-754E-C8998159CA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7" name="Rectangle 26">
            <a:extLst>
              <a:ext uri="{FF2B5EF4-FFF2-40B4-BE49-F238E27FC236}">
                <a16:creationId xmlns:a16="http://schemas.microsoft.com/office/drawing/2014/main" id="{4B6593D6-8E13-9A3F-C703-A8A55B98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7127F6-4424-BE41-1810-181FE34F0794}"/>
              </a:ext>
            </a:extLst>
          </p:cNvPr>
          <p:cNvSpPr>
            <a:spLocks noGrp="1"/>
          </p:cNvSpPr>
          <p:nvPr>
            <p:ph type="title"/>
          </p:nvPr>
        </p:nvSpPr>
        <p:spPr>
          <a:xfrm>
            <a:off x="585216" y="567186"/>
            <a:ext cx="11018520" cy="363889"/>
          </a:xfrm>
        </p:spPr>
        <p:txBody>
          <a:bodyPr vert="horz" lIns="91440" tIns="45720" rIns="91440" bIns="45720" rtlCol="0" anchor="b">
            <a:normAutofit fontScale="90000"/>
          </a:bodyPr>
          <a:lstStyle/>
          <a:p>
            <a:r>
              <a:rPr lang="en-US" sz="3600" dirty="0">
                <a:latin typeface="Calibri" panose="020F0502020204030204" pitchFamily="34" charset="0"/>
                <a:cs typeface="Calibri" panose="020F0502020204030204" pitchFamily="34" charset="0"/>
              </a:rPr>
              <a:t>Naming Of Infrastructure Policy Review </a:t>
            </a:r>
          </a:p>
        </p:txBody>
      </p:sp>
      <p:sp>
        <p:nvSpPr>
          <p:cNvPr id="29" name="Rectangle 6">
            <a:extLst>
              <a:ext uri="{FF2B5EF4-FFF2-40B4-BE49-F238E27FC236}">
                <a16:creationId xmlns:a16="http://schemas.microsoft.com/office/drawing/2014/main" id="{A96CFF0E-0418-D851-A76D-0C5E0DC2C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08C8E1"/>
          </a:solidFill>
          <a:ln w="38100" cap="rnd">
            <a:solidFill>
              <a:srgbClr val="08C8E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0D135FD7-5D7E-4EA6-080D-47947948CC1E}"/>
              </a:ext>
            </a:extLst>
          </p:cNvPr>
          <p:cNvSpPr>
            <a:spLocks noGrp="1"/>
          </p:cNvSpPr>
          <p:nvPr>
            <p:ph type="body" sz="half" idx="2"/>
          </p:nvPr>
        </p:nvSpPr>
        <p:spPr>
          <a:xfrm>
            <a:off x="838199" y="1311871"/>
            <a:ext cx="10781306" cy="5546129"/>
          </a:xfrm>
        </p:spPr>
        <p:txBody>
          <a:bodyPr vert="horz" lIns="91440" tIns="45720" rIns="91440" bIns="45720" rtlCol="0" anchor="t">
            <a:normAutofit fontScale="25000" lnSpcReduction="20000"/>
          </a:bodyPr>
          <a:lstStyle/>
          <a:p>
            <a:pPr algn="l"/>
            <a:r>
              <a:rPr lang="en-IE" sz="10400" i="0" u="none" strike="noStrike" baseline="0" dirty="0">
                <a:latin typeface="Aldhabi" panose="01000000000000000000" pitchFamily="2" charset="-78"/>
                <a:cs typeface="Aldhabi" panose="01000000000000000000" pitchFamily="2" charset="-78"/>
              </a:rPr>
              <a:t>Reason for Review include:</a:t>
            </a:r>
          </a:p>
          <a:p>
            <a:pPr marL="1143000" marR="0" indent="-1143000" algn="l" rtl="0">
              <a:buFont typeface="Arial" panose="020B0604020202020204" pitchFamily="34" charset="0"/>
              <a:buChar char="•"/>
            </a:pPr>
            <a:r>
              <a:rPr lang="en-IE" sz="10400" b="0" i="0" u="none" strike="noStrike" baseline="0" dirty="0">
                <a:latin typeface="Aldhabi" panose="01000000000000000000" pitchFamily="2" charset="-78"/>
                <a:cs typeface="Aldhabi" panose="01000000000000000000" pitchFamily="2" charset="-78"/>
              </a:rPr>
              <a:t>Considered prudent to review with recommendation to</a:t>
            </a:r>
            <a:r>
              <a:rPr lang="en-IE" sz="10400" dirty="0">
                <a:latin typeface="Aldhabi" panose="01000000000000000000" pitchFamily="2" charset="-78"/>
                <a:cs typeface="Aldhabi" panose="01000000000000000000" pitchFamily="2" charset="-78"/>
              </a:rPr>
              <a:t> </a:t>
            </a:r>
            <a:r>
              <a:rPr lang="en-IE" sz="10400" b="0" i="0" u="none" strike="noStrike" baseline="0" dirty="0">
                <a:latin typeface="Aldhabi" panose="01000000000000000000" pitchFamily="2" charset="-78"/>
                <a:cs typeface="Aldhabi" panose="01000000000000000000" pitchFamily="2" charset="-78"/>
              </a:rPr>
              <a:t>add an additional step in the recommendation process </a:t>
            </a:r>
            <a:r>
              <a:rPr lang="en-IE" sz="10400" b="0" i="0" u="none" strike="noStrike" baseline="0" dirty="0" err="1">
                <a:latin typeface="Aldhabi" panose="01000000000000000000" pitchFamily="2" charset="-78"/>
                <a:cs typeface="Aldhabi" panose="01000000000000000000" pitchFamily="2" charset="-78"/>
              </a:rPr>
              <a:t>ie</a:t>
            </a:r>
            <a:r>
              <a:rPr lang="en-IE" sz="10400" b="0" i="0" u="none" strike="noStrike" baseline="0" dirty="0">
                <a:latin typeface="Aldhabi" panose="01000000000000000000" pitchFamily="2" charset="-78"/>
                <a:cs typeface="Aldhabi" panose="01000000000000000000" pitchFamily="2" charset="-78"/>
              </a:rPr>
              <a:t> recommendation  from NIC to OP&amp;F prior to any recommendation being presented to full Council</a:t>
            </a:r>
          </a:p>
          <a:p>
            <a:pPr marL="1143000" marR="0" indent="-1143000" algn="l" rtl="0">
              <a:buFont typeface="Arial" panose="020B0604020202020204" pitchFamily="34" charset="0"/>
              <a:buChar char="•"/>
            </a:pPr>
            <a:r>
              <a:rPr lang="en-IE" sz="10400" dirty="0">
                <a:latin typeface="Aldhabi" panose="01000000000000000000" pitchFamily="2" charset="-78"/>
                <a:cs typeface="Aldhabi" panose="01000000000000000000" pitchFamily="2" charset="-78"/>
              </a:rPr>
              <a:t>Review </a:t>
            </a:r>
            <a:r>
              <a:rPr lang="en-IE" sz="10400" b="0" i="0" u="none" strike="noStrike" baseline="0" dirty="0">
                <a:latin typeface="Aldhabi" panose="01000000000000000000" pitchFamily="2" charset="-78"/>
                <a:cs typeface="Aldhabi" panose="01000000000000000000" pitchFamily="2" charset="-78"/>
              </a:rPr>
              <a:t>an earlier the decision on removal of the 50 years clause ( public exposure following court cases etc)</a:t>
            </a:r>
          </a:p>
          <a:p>
            <a:pPr marL="1143000" marR="0" indent="-1143000" algn="l" rtl="0">
              <a:buFont typeface="Arial" panose="020B0604020202020204" pitchFamily="34" charset="0"/>
              <a:buChar char="•"/>
            </a:pPr>
            <a:r>
              <a:rPr lang="en-IE" sz="10400" dirty="0">
                <a:latin typeface="Aldhabi" panose="01000000000000000000" pitchFamily="2" charset="-78"/>
                <a:cs typeface="Aldhabi" panose="01000000000000000000" pitchFamily="2" charset="-78"/>
              </a:rPr>
              <a:t>Nominal revision on role of NIC in relation to memorials (Trees / Benches) and plaques in Council owned buildings and places</a:t>
            </a:r>
          </a:p>
          <a:p>
            <a:pPr marL="1143000" marR="0" indent="-1143000" algn="l" rtl="0">
              <a:buFont typeface="Arial" panose="020B0604020202020204" pitchFamily="34" charset="0"/>
              <a:buChar char="•"/>
            </a:pPr>
            <a:r>
              <a:rPr lang="en-IE" sz="10400" b="0" i="0" u="none" strike="noStrike" baseline="0" dirty="0">
                <a:latin typeface="Aldhabi" panose="01000000000000000000" pitchFamily="2" charset="-78"/>
                <a:cs typeface="Aldhabi" panose="01000000000000000000" pitchFamily="2" charset="-78"/>
              </a:rPr>
              <a:t>Give clarity to assessment criteria for </a:t>
            </a:r>
            <a:r>
              <a:rPr lang="en-IE" sz="10400" b="0" i="0" u="none" strike="noStrike" baseline="0" dirty="0" err="1">
                <a:latin typeface="Aldhabi" panose="01000000000000000000" pitchFamily="2" charset="-78"/>
                <a:cs typeface="Aldhabi" panose="01000000000000000000" pitchFamily="2" charset="-78"/>
              </a:rPr>
              <a:t>NoI</a:t>
            </a:r>
            <a:r>
              <a:rPr lang="en-IE" sz="10400" b="0" i="0" u="none" strike="noStrike" baseline="0" dirty="0">
                <a:latin typeface="Aldhabi" panose="01000000000000000000" pitchFamily="2" charset="-78"/>
                <a:cs typeface="Aldhabi" panose="01000000000000000000" pitchFamily="2" charset="-78"/>
              </a:rPr>
              <a:t> and memorials </a:t>
            </a:r>
          </a:p>
          <a:p>
            <a:pPr marR="0" algn="l" rtl="0"/>
            <a:r>
              <a:rPr lang="en-IE" sz="10400" b="1" dirty="0">
                <a:latin typeface="Aldhabi" panose="01000000000000000000" pitchFamily="2" charset="-78"/>
                <a:cs typeface="Aldhabi" panose="01000000000000000000" pitchFamily="2" charset="-78"/>
              </a:rPr>
              <a:t>To Date: </a:t>
            </a:r>
          </a:p>
          <a:p>
            <a:pPr marR="0" algn="l" rtl="0"/>
            <a:r>
              <a:rPr lang="en-IE" sz="10400" dirty="0">
                <a:latin typeface="Aldhabi" panose="01000000000000000000" pitchFamily="2" charset="-78"/>
                <a:cs typeface="Aldhabi" panose="01000000000000000000" pitchFamily="2" charset="-78"/>
              </a:rPr>
              <a:t>Draft for circulation NIC &amp; SPC members for consideration prior to going to next OP&amp;F in March 2024 and April 2024 Council Meeting – NO OBSERVATIONS RECEIVED</a:t>
            </a:r>
            <a:endParaRPr lang="en-IE" sz="10400" b="0" i="0" u="none" strike="noStrike" baseline="0" dirty="0">
              <a:latin typeface="Aldhabi" panose="01000000000000000000" pitchFamily="2" charset="-78"/>
              <a:cs typeface="Aldhabi" panose="01000000000000000000" pitchFamily="2" charset="-78"/>
            </a:endParaRPr>
          </a:p>
          <a:p>
            <a:pPr marR="0" algn="l" rtl="0"/>
            <a:r>
              <a:rPr lang="en-IE" sz="10400" b="1" i="0" u="none" strike="noStrike" baseline="0" dirty="0">
                <a:latin typeface="Aldhabi" panose="01000000000000000000" pitchFamily="2" charset="-78"/>
                <a:cs typeface="Aldhabi" panose="01000000000000000000" pitchFamily="2" charset="-78"/>
              </a:rPr>
              <a:t>Next Step</a:t>
            </a:r>
          </a:p>
          <a:p>
            <a:pPr marR="0" algn="l" rtl="0"/>
            <a:r>
              <a:rPr lang="en-IE" sz="10400" i="0" u="none" strike="noStrike" baseline="0" dirty="0">
                <a:latin typeface="Aldhabi" panose="01000000000000000000" pitchFamily="2" charset="-78"/>
                <a:cs typeface="Aldhabi" panose="01000000000000000000" pitchFamily="2" charset="-78"/>
              </a:rPr>
              <a:t>Recommendation from  OP&amp;F to full Council to approve </a:t>
            </a:r>
            <a:r>
              <a:rPr lang="en-IE" sz="10400" i="0" u="none" strike="noStrike" baseline="0">
                <a:latin typeface="Aldhabi" panose="01000000000000000000" pitchFamily="2" charset="-78"/>
                <a:cs typeface="Aldhabi" panose="01000000000000000000" pitchFamily="2" charset="-78"/>
              </a:rPr>
              <a:t>amended  policy.</a:t>
            </a:r>
            <a:endParaRPr lang="en-IE" sz="10400" i="0" u="none" strike="noStrike" baseline="0" dirty="0">
              <a:latin typeface="Aldhabi" panose="01000000000000000000" pitchFamily="2" charset="-78"/>
              <a:cs typeface="Aldhabi" panose="01000000000000000000" pitchFamily="2" charset="-78"/>
            </a:endParaRPr>
          </a:p>
          <a:p>
            <a:pPr marL="342900" indent="-342900" algn="l">
              <a:buFont typeface="Arial" panose="020B0604020202020204" pitchFamily="34" charset="0"/>
              <a:buChar char="•"/>
            </a:pPr>
            <a:endParaRPr lang="en-IE" sz="6400" b="1" i="0" u="none" strike="noStrike" baseline="0" dirty="0">
              <a:solidFill>
                <a:srgbClr val="2D6184"/>
              </a:solidFill>
              <a:latin typeface="Calibri" panose="020F0502020204030204" pitchFamily="34" charset="0"/>
              <a:cs typeface="Calibri" panose="020F0502020204030204" pitchFamily="34" charset="0"/>
            </a:endParaRPr>
          </a:p>
          <a:p>
            <a:pPr marL="857250" indent="-857250" algn="l">
              <a:buFont typeface="Arial" panose="020B0604020202020204" pitchFamily="34" charset="0"/>
              <a:buChar char="•"/>
            </a:pPr>
            <a:endParaRPr lang="en-IE" sz="6400" b="1" i="0" u="none" strike="noStrike" baseline="0" dirty="0">
              <a:solidFill>
                <a:srgbClr val="2D6184"/>
              </a:solidFill>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endParaRPr lang="en-IE" sz="2300" b="1" dirty="0">
              <a:solidFill>
                <a:srgbClr val="2D6184"/>
              </a:solidFill>
              <a:latin typeface="ArialRoundedMTBold"/>
            </a:endParaRPr>
          </a:p>
          <a:p>
            <a:pPr marL="285750" indent="-285750" algn="l">
              <a:buFont typeface="Arial" panose="020B0604020202020204" pitchFamily="34" charset="0"/>
              <a:buChar char="•"/>
            </a:pPr>
            <a:endParaRPr lang="en-IE" sz="2300" b="1" i="0" u="none" strike="noStrike" baseline="0" dirty="0">
              <a:solidFill>
                <a:srgbClr val="2D6184"/>
              </a:solidFill>
              <a:latin typeface="ArialRoundedMTBold"/>
            </a:endParaRPr>
          </a:p>
          <a:p>
            <a:pPr algn="l"/>
            <a:r>
              <a:rPr lang="en-IE" sz="1800" b="1" i="0" u="none" strike="noStrike" baseline="0" dirty="0">
                <a:solidFill>
                  <a:srgbClr val="FFFFFF"/>
                </a:solidFill>
                <a:latin typeface="ArialRoundedMTBold"/>
              </a:rPr>
              <a:t>1. Movement and Transport</a:t>
            </a:r>
          </a:p>
          <a:p>
            <a:pPr algn="l"/>
            <a:r>
              <a:rPr lang="en-IE" sz="1800" b="1" i="0" u="none" strike="noStrike" baseline="0" dirty="0">
                <a:solidFill>
                  <a:srgbClr val="FFFFFF"/>
                </a:solidFill>
                <a:latin typeface="ArialRoundedMTBold"/>
              </a:rPr>
              <a:t>2. Social and Community Facilities</a:t>
            </a:r>
          </a:p>
          <a:p>
            <a:pPr algn="l"/>
            <a:r>
              <a:rPr lang="en-IE" sz="1800" b="1" i="0" u="none" strike="noStrike" baseline="0" dirty="0">
                <a:solidFill>
                  <a:srgbClr val="FFFFFF"/>
                </a:solidFill>
                <a:latin typeface="ArialRoundedMTBold"/>
              </a:rPr>
              <a:t>3. Culture and Heritage</a:t>
            </a:r>
          </a:p>
          <a:p>
            <a:pPr algn="l"/>
            <a:r>
              <a:rPr lang="en-IE" sz="1800" b="1" i="0" u="none" strike="noStrike" baseline="0" dirty="0">
                <a:solidFill>
                  <a:srgbClr val="FFFFFF"/>
                </a:solidFill>
                <a:latin typeface="ArialRoundedMTBold"/>
              </a:rPr>
              <a:t>4. Environment, Biodiversity and Planting</a:t>
            </a:r>
            <a:endParaRPr lang="en-IE" sz="1800" b="1" i="0" u="none" strike="noStrike" baseline="0" dirty="0">
              <a:solidFill>
                <a:srgbClr val="2D6184"/>
              </a:solidFill>
              <a:latin typeface="ArialRoundedMTBold"/>
            </a:endParaRPr>
          </a:p>
          <a:p>
            <a:pPr algn="l"/>
            <a:r>
              <a:rPr lang="en-IE" sz="1800" b="1" i="0" u="none" strike="noStrike" baseline="0" dirty="0">
                <a:solidFill>
                  <a:srgbClr val="FFFFFF"/>
                </a:solidFill>
                <a:latin typeface="ArialRoundedMTBold"/>
              </a:rPr>
              <a:t>1. Movement and Transport</a:t>
            </a:r>
          </a:p>
          <a:p>
            <a:pPr algn="l"/>
            <a:r>
              <a:rPr lang="en-IE" sz="1800" b="1" i="0" u="none" strike="noStrike" baseline="0" dirty="0">
                <a:solidFill>
                  <a:srgbClr val="FFFFFF"/>
                </a:solidFill>
                <a:latin typeface="ArialRoundedMTBold"/>
              </a:rPr>
              <a:t>2. Social and Community Facilities</a:t>
            </a:r>
          </a:p>
          <a:p>
            <a:pPr algn="l"/>
            <a:r>
              <a:rPr lang="en-IE" sz="1800" b="1" i="0" u="none" strike="noStrike" baseline="0" dirty="0">
                <a:solidFill>
                  <a:srgbClr val="FFFFFF"/>
                </a:solidFill>
                <a:latin typeface="ArialRoundedMTBold"/>
              </a:rPr>
              <a:t>3. Culture and Heritage</a:t>
            </a:r>
          </a:p>
          <a:p>
            <a:pPr algn="l"/>
            <a:r>
              <a:rPr lang="en-IE" sz="1800" b="1" i="0" u="none" strike="noStrike" baseline="0" dirty="0">
                <a:solidFill>
                  <a:srgbClr val="FFFFFF"/>
                </a:solidFill>
                <a:latin typeface="ArialRoundedMTBold"/>
              </a:rPr>
              <a:t>4. Environment, Biodiversity and Planting</a:t>
            </a:r>
            <a:endParaRPr lang="en-IE" sz="1800" b="1" dirty="0">
              <a:solidFill>
                <a:srgbClr val="2D6184"/>
              </a:solidFill>
              <a:latin typeface="ArialRoundedMTBold"/>
            </a:endParaRPr>
          </a:p>
        </p:txBody>
      </p:sp>
    </p:spTree>
    <p:extLst>
      <p:ext uri="{BB962C8B-B14F-4D97-AF65-F5344CB8AC3E}">
        <p14:creationId xmlns:p14="http://schemas.microsoft.com/office/powerpoint/2010/main" val="986231902"/>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Sketchy</Template>
  <TotalTime>2703</TotalTime>
  <Words>337</Words>
  <Application>Microsoft Office PowerPoint</Application>
  <PresentationFormat>Widescreen</PresentationFormat>
  <Paragraphs>35</Paragraphs>
  <Slides>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Aldhabi</vt:lpstr>
      <vt:lpstr>Arial</vt:lpstr>
      <vt:lpstr>ArialRoundedMTBold</vt:lpstr>
      <vt:lpstr>Calibri</vt:lpstr>
      <vt:lpstr>The Hand Bold</vt:lpstr>
      <vt:lpstr>The Serif Hand Black</vt:lpstr>
      <vt:lpstr>Wingdings</vt:lpstr>
      <vt:lpstr>SketchyVTI</vt:lpstr>
      <vt:lpstr>PowerPoint Presentation</vt:lpstr>
      <vt:lpstr>Naming Of Infrastructure Policy Review </vt:lpstr>
      <vt:lpstr>Naming Of Infrastructure Policy Review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Clondalkin – Local Area Plan</dc:title>
  <dc:creator>Tracy McGibbon</dc:creator>
  <cp:lastModifiedBy>Lynn Farrell</cp:lastModifiedBy>
  <cp:revision>73</cp:revision>
  <dcterms:created xsi:type="dcterms:W3CDTF">2022-09-12T13:38:42Z</dcterms:created>
  <dcterms:modified xsi:type="dcterms:W3CDTF">2024-04-02T13:59:03Z</dcterms:modified>
</cp:coreProperties>
</file>