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0" r:id="rId1"/>
  </p:sldMasterIdLst>
  <p:notesMasterIdLst>
    <p:notesMasterId r:id="rId5"/>
  </p:notesMasterIdLst>
  <p:sldIdLst>
    <p:sldId id="256" r:id="rId2"/>
    <p:sldId id="277" r:id="rId3"/>
    <p:sldId id="279"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8089"/>
    <a:srgbClr val="4862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792" autoAdjust="0"/>
  </p:normalViewPr>
  <p:slideViewPr>
    <p:cSldViewPr snapToGrid="0">
      <p:cViewPr varScale="1">
        <p:scale>
          <a:sx n="80" d="100"/>
          <a:sy n="80" d="100"/>
        </p:scale>
        <p:origin x="78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A1E84C-1882-4526-A61D-0507D6E4B907}" type="datetimeFigureOut">
              <a:rPr lang="en-IE" smtClean="0"/>
              <a:t>02/04/2024</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8DE89D-5B72-405C-B394-632D2725CB38}" type="slidenum">
              <a:rPr lang="en-IE" smtClean="0"/>
              <a:t>‹#›</a:t>
            </a:fld>
            <a:endParaRPr lang="en-IE"/>
          </a:p>
        </p:txBody>
      </p:sp>
    </p:spTree>
    <p:extLst>
      <p:ext uri="{BB962C8B-B14F-4D97-AF65-F5344CB8AC3E}">
        <p14:creationId xmlns:p14="http://schemas.microsoft.com/office/powerpoint/2010/main" val="2037110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Almost 13,000 in the study area total. </a:t>
            </a:r>
          </a:p>
        </p:txBody>
      </p:sp>
      <p:sp>
        <p:nvSpPr>
          <p:cNvPr id="4" name="Slide Number Placeholder 3"/>
          <p:cNvSpPr>
            <a:spLocks noGrp="1"/>
          </p:cNvSpPr>
          <p:nvPr>
            <p:ph type="sldNum" sz="quarter" idx="5"/>
          </p:nvPr>
        </p:nvSpPr>
        <p:spPr/>
        <p:txBody>
          <a:bodyPr/>
          <a:lstStyle/>
          <a:p>
            <a:fld id="{C98DE89D-5B72-405C-B394-632D2725CB38}" type="slidenum">
              <a:rPr lang="en-IE" smtClean="0"/>
              <a:t>2</a:t>
            </a:fld>
            <a:endParaRPr lang="en-IE"/>
          </a:p>
        </p:txBody>
      </p:sp>
    </p:spTree>
    <p:extLst>
      <p:ext uri="{BB962C8B-B14F-4D97-AF65-F5344CB8AC3E}">
        <p14:creationId xmlns:p14="http://schemas.microsoft.com/office/powerpoint/2010/main" val="2504560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D1EEB-6917-CDE0-C5AF-12C6AC4C4C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62717C-5439-D955-0AB1-73F793F9E7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3F3256-265C-276B-7878-7667775FC2C6}"/>
              </a:ext>
            </a:extLst>
          </p:cNvPr>
          <p:cNvSpPr>
            <a:spLocks noGrp="1"/>
          </p:cNvSpPr>
          <p:nvPr>
            <p:ph type="body" idx="1"/>
          </p:nvPr>
        </p:nvSpPr>
        <p:spPr/>
        <p:txBody>
          <a:bodyPr/>
          <a:lstStyle/>
          <a:p>
            <a:r>
              <a:rPr lang="en-IE" dirty="0"/>
              <a:t>Almost 13,000 in the study area total. </a:t>
            </a:r>
          </a:p>
        </p:txBody>
      </p:sp>
      <p:sp>
        <p:nvSpPr>
          <p:cNvPr id="4" name="Slide Number Placeholder 3">
            <a:extLst>
              <a:ext uri="{FF2B5EF4-FFF2-40B4-BE49-F238E27FC236}">
                <a16:creationId xmlns:a16="http://schemas.microsoft.com/office/drawing/2014/main" id="{9786FAF7-71F6-A0E3-F927-59661E827BB9}"/>
              </a:ext>
            </a:extLst>
          </p:cNvPr>
          <p:cNvSpPr>
            <a:spLocks noGrp="1"/>
          </p:cNvSpPr>
          <p:nvPr>
            <p:ph type="sldNum" sz="quarter" idx="5"/>
          </p:nvPr>
        </p:nvSpPr>
        <p:spPr/>
        <p:txBody>
          <a:bodyPr/>
          <a:lstStyle/>
          <a:p>
            <a:fld id="{C98DE89D-5B72-405C-B394-632D2725CB38}" type="slidenum">
              <a:rPr lang="en-IE" smtClean="0"/>
              <a:t>3</a:t>
            </a:fld>
            <a:endParaRPr lang="en-IE"/>
          </a:p>
        </p:txBody>
      </p:sp>
    </p:spTree>
    <p:extLst>
      <p:ext uri="{BB962C8B-B14F-4D97-AF65-F5344CB8AC3E}">
        <p14:creationId xmlns:p14="http://schemas.microsoft.com/office/powerpoint/2010/main" val="1522797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4/2/2024</a:t>
            </a:fld>
            <a:endParaRPr lang="en-US" dirty="0"/>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931492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72345051-2045-45DA-935E-2E3CA1A69ADC}" type="datetimeFigureOut">
              <a:rPr lang="en-US" smtClean="0"/>
              <a:t>4/2/2024</a:t>
            </a:fld>
            <a:endParaRPr lang="en-US"/>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149138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72345051-2045-45DA-935E-2E3CA1A69ADC}" type="datetimeFigureOut">
              <a:rPr lang="en-US" smtClean="0"/>
              <a:t>4/2/2024</a:t>
            </a:fld>
            <a:endParaRPr lang="en-US"/>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077669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4/2/2024</a:t>
            </a:fld>
            <a:endParaRPr lang="en-US"/>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82073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72345051-2045-45DA-935E-2E3CA1A69ADC}" type="datetimeFigureOut">
              <a:rPr lang="en-US" smtClean="0"/>
              <a:t>4/2/2024</a:t>
            </a:fld>
            <a:endParaRPr lang="en-US"/>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802174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72345051-2045-45DA-935E-2E3CA1A69ADC}" type="datetimeFigureOut">
              <a:rPr lang="en-US" smtClean="0"/>
              <a:t>4/2/2024</a:t>
            </a:fld>
            <a:endParaRPr lang="en-US"/>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158155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72345051-2045-45DA-935E-2E3CA1A69ADC}" type="datetimeFigureOut">
              <a:rPr lang="en-US" smtClean="0"/>
              <a:t>4/2/2024</a:t>
            </a:fld>
            <a:endParaRPr lang="en-US"/>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77817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72345051-2045-45DA-935E-2E3CA1A69ADC}" type="datetimeFigureOut">
              <a:rPr lang="en-US" smtClean="0"/>
              <a:t>4/2/2024</a:t>
            </a:fld>
            <a:endParaRPr lang="en-US"/>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818225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72345051-2045-45DA-935E-2E3CA1A69ADC}" type="datetimeFigureOut">
              <a:rPr lang="en-US" smtClean="0"/>
              <a:t>4/2/2024</a:t>
            </a:fld>
            <a:endParaRPr lang="en-US"/>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179168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72345051-2045-45DA-935E-2E3CA1A69ADC}" type="datetimeFigureOut">
              <a:rPr lang="en-US" smtClean="0"/>
              <a:t>4/2/2024</a:t>
            </a:fld>
            <a:endParaRPr lang="en-US"/>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72456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72345051-2045-45DA-935E-2E3CA1A69ADC}" type="datetimeFigureOut">
              <a:rPr lang="en-US" smtClean="0"/>
              <a:t>4/2/2024</a:t>
            </a:fld>
            <a:endParaRPr lang="en-US"/>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54191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t>4/2/2024</a:t>
            </a:fld>
            <a:endParaRPr lang="en-US" dirty="0"/>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dirty="0"/>
          </a:p>
        </p:txBody>
      </p:sp>
    </p:spTree>
    <p:extLst>
      <p:ext uri="{BB962C8B-B14F-4D97-AF65-F5344CB8AC3E}">
        <p14:creationId xmlns:p14="http://schemas.microsoft.com/office/powerpoint/2010/main" val="40653063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100000"/>
        </a:lnSpc>
        <a:spcBef>
          <a:spcPct val="0"/>
        </a:spcBef>
        <a:buNone/>
        <a:defRPr sz="5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3245F62-CCC4-49E4-B95B-EA6C1E7905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BEC3A518-038D-FAEF-9A44-4EC515C6021F}"/>
              </a:ext>
            </a:extLst>
          </p:cNvPr>
          <p:cNvSpPr>
            <a:spLocks noGrp="1"/>
          </p:cNvSpPr>
          <p:nvPr>
            <p:ph type="subTitle" idx="1"/>
          </p:nvPr>
        </p:nvSpPr>
        <p:spPr>
          <a:xfrm>
            <a:off x="591965" y="5839560"/>
            <a:ext cx="10909643" cy="552659"/>
          </a:xfrm>
        </p:spPr>
        <p:txBody>
          <a:bodyPr anchor="t">
            <a:normAutofit/>
          </a:bodyPr>
          <a:lstStyle/>
          <a:p>
            <a:pPr algn="ctr"/>
            <a:r>
              <a:rPr lang="en-GB" sz="2000" dirty="0">
                <a:latin typeface="Calibri" panose="020F0502020204030204" pitchFamily="34" charset="0"/>
                <a:cs typeface="Calibri" panose="020F0502020204030204" pitchFamily="34" charset="0"/>
              </a:rPr>
              <a:t>OP&amp;F Meeting – 21/03/2024</a:t>
            </a:r>
          </a:p>
        </p:txBody>
      </p:sp>
      <p:sp>
        <p:nvSpPr>
          <p:cNvPr id="11" name="Rectangle 6">
            <a:extLst>
              <a:ext uri="{FF2B5EF4-FFF2-40B4-BE49-F238E27FC236}">
                <a16:creationId xmlns:a16="http://schemas.microsoft.com/office/drawing/2014/main" id="{E6C0DD6B-6AA3-448F-9B99-8386295BC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5509052"/>
            <a:ext cx="4572000" cy="27432"/>
          </a:xfrm>
          <a:custGeom>
            <a:avLst/>
            <a:gdLst>
              <a:gd name="connsiteX0" fmla="*/ 0 w 4572000"/>
              <a:gd name="connsiteY0" fmla="*/ 0 h 27432"/>
              <a:gd name="connsiteX1" fmla="*/ 607423 w 4572000"/>
              <a:gd name="connsiteY1" fmla="*/ 0 h 27432"/>
              <a:gd name="connsiteX2" fmla="*/ 1123406 w 4572000"/>
              <a:gd name="connsiteY2" fmla="*/ 0 h 27432"/>
              <a:gd name="connsiteX3" fmla="*/ 1685109 w 4572000"/>
              <a:gd name="connsiteY3" fmla="*/ 0 h 27432"/>
              <a:gd name="connsiteX4" fmla="*/ 2383971 w 4572000"/>
              <a:gd name="connsiteY4" fmla="*/ 0 h 27432"/>
              <a:gd name="connsiteX5" fmla="*/ 2991394 w 4572000"/>
              <a:gd name="connsiteY5" fmla="*/ 0 h 27432"/>
              <a:gd name="connsiteX6" fmla="*/ 3553097 w 4572000"/>
              <a:gd name="connsiteY6" fmla="*/ 0 h 27432"/>
              <a:gd name="connsiteX7" fmla="*/ 4572000 w 4572000"/>
              <a:gd name="connsiteY7" fmla="*/ 0 h 27432"/>
              <a:gd name="connsiteX8" fmla="*/ 4572000 w 4572000"/>
              <a:gd name="connsiteY8" fmla="*/ 27432 h 27432"/>
              <a:gd name="connsiteX9" fmla="*/ 3918857 w 4572000"/>
              <a:gd name="connsiteY9" fmla="*/ 27432 h 27432"/>
              <a:gd name="connsiteX10" fmla="*/ 3357154 w 4572000"/>
              <a:gd name="connsiteY10" fmla="*/ 27432 h 27432"/>
              <a:gd name="connsiteX11" fmla="*/ 2612571 w 4572000"/>
              <a:gd name="connsiteY11" fmla="*/ 27432 h 27432"/>
              <a:gd name="connsiteX12" fmla="*/ 2005149 w 4572000"/>
              <a:gd name="connsiteY12" fmla="*/ 27432 h 27432"/>
              <a:gd name="connsiteX13" fmla="*/ 1489166 w 4572000"/>
              <a:gd name="connsiteY13" fmla="*/ 27432 h 27432"/>
              <a:gd name="connsiteX14" fmla="*/ 790303 w 4572000"/>
              <a:gd name="connsiteY14" fmla="*/ 27432 h 27432"/>
              <a:gd name="connsiteX15" fmla="*/ 0 w 4572000"/>
              <a:gd name="connsiteY15" fmla="*/ 27432 h 27432"/>
              <a:gd name="connsiteX16" fmla="*/ 0 w 457200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72000" h="27432" fill="none" extrusionOk="0">
                <a:moveTo>
                  <a:pt x="0" y="0"/>
                </a:moveTo>
                <a:cubicBezTo>
                  <a:pt x="150397" y="-23421"/>
                  <a:pt x="474161" y="9174"/>
                  <a:pt x="607423" y="0"/>
                </a:cubicBezTo>
                <a:cubicBezTo>
                  <a:pt x="740685" y="-9174"/>
                  <a:pt x="868821" y="-4258"/>
                  <a:pt x="1123406" y="0"/>
                </a:cubicBezTo>
                <a:cubicBezTo>
                  <a:pt x="1377991" y="4258"/>
                  <a:pt x="1567664" y="-12410"/>
                  <a:pt x="1685109" y="0"/>
                </a:cubicBezTo>
                <a:cubicBezTo>
                  <a:pt x="1802554" y="12410"/>
                  <a:pt x="2193086" y="-14353"/>
                  <a:pt x="2383971" y="0"/>
                </a:cubicBezTo>
                <a:cubicBezTo>
                  <a:pt x="2574856" y="14353"/>
                  <a:pt x="2697477" y="-26142"/>
                  <a:pt x="2991394" y="0"/>
                </a:cubicBezTo>
                <a:cubicBezTo>
                  <a:pt x="3285311" y="26142"/>
                  <a:pt x="3423667" y="26544"/>
                  <a:pt x="3553097" y="0"/>
                </a:cubicBezTo>
                <a:cubicBezTo>
                  <a:pt x="3682527" y="-26544"/>
                  <a:pt x="4344147" y="50350"/>
                  <a:pt x="4572000" y="0"/>
                </a:cubicBezTo>
                <a:cubicBezTo>
                  <a:pt x="4571027" y="8304"/>
                  <a:pt x="4571522" y="21512"/>
                  <a:pt x="4572000" y="27432"/>
                </a:cubicBezTo>
                <a:cubicBezTo>
                  <a:pt x="4438349" y="5490"/>
                  <a:pt x="4090129" y="31231"/>
                  <a:pt x="3918857" y="27432"/>
                </a:cubicBezTo>
                <a:cubicBezTo>
                  <a:pt x="3747585" y="23633"/>
                  <a:pt x="3498826" y="6883"/>
                  <a:pt x="3357154" y="27432"/>
                </a:cubicBezTo>
                <a:cubicBezTo>
                  <a:pt x="3215482" y="47981"/>
                  <a:pt x="2784289" y="56849"/>
                  <a:pt x="2612571" y="27432"/>
                </a:cubicBezTo>
                <a:cubicBezTo>
                  <a:pt x="2440853" y="-1985"/>
                  <a:pt x="2261292" y="25951"/>
                  <a:pt x="2005149" y="27432"/>
                </a:cubicBezTo>
                <a:cubicBezTo>
                  <a:pt x="1749006" y="28913"/>
                  <a:pt x="1700078" y="34342"/>
                  <a:pt x="1489166" y="27432"/>
                </a:cubicBezTo>
                <a:cubicBezTo>
                  <a:pt x="1278254" y="20522"/>
                  <a:pt x="1077188" y="56916"/>
                  <a:pt x="790303" y="27432"/>
                </a:cubicBezTo>
                <a:cubicBezTo>
                  <a:pt x="503418" y="-2052"/>
                  <a:pt x="359168" y="57044"/>
                  <a:pt x="0" y="27432"/>
                </a:cubicBezTo>
                <a:cubicBezTo>
                  <a:pt x="-1048" y="14992"/>
                  <a:pt x="-1120" y="7447"/>
                  <a:pt x="0" y="0"/>
                </a:cubicBezTo>
                <a:close/>
              </a:path>
              <a:path w="4572000" h="27432" stroke="0" extrusionOk="0">
                <a:moveTo>
                  <a:pt x="0" y="0"/>
                </a:moveTo>
                <a:cubicBezTo>
                  <a:pt x="155698" y="6780"/>
                  <a:pt x="465972" y="13197"/>
                  <a:pt x="607423" y="0"/>
                </a:cubicBezTo>
                <a:cubicBezTo>
                  <a:pt x="748874" y="-13197"/>
                  <a:pt x="1014133" y="22994"/>
                  <a:pt x="1123406" y="0"/>
                </a:cubicBezTo>
                <a:cubicBezTo>
                  <a:pt x="1232679" y="-22994"/>
                  <a:pt x="1639431" y="-2997"/>
                  <a:pt x="1867989" y="0"/>
                </a:cubicBezTo>
                <a:cubicBezTo>
                  <a:pt x="2096547" y="2997"/>
                  <a:pt x="2265668" y="29557"/>
                  <a:pt x="2475411" y="0"/>
                </a:cubicBezTo>
                <a:cubicBezTo>
                  <a:pt x="2685154" y="-29557"/>
                  <a:pt x="2951491" y="73"/>
                  <a:pt x="3082834" y="0"/>
                </a:cubicBezTo>
                <a:cubicBezTo>
                  <a:pt x="3214177" y="-73"/>
                  <a:pt x="3641000" y="-33478"/>
                  <a:pt x="3827417" y="0"/>
                </a:cubicBezTo>
                <a:cubicBezTo>
                  <a:pt x="4013834" y="33478"/>
                  <a:pt x="4345917" y="14255"/>
                  <a:pt x="4572000" y="0"/>
                </a:cubicBezTo>
                <a:cubicBezTo>
                  <a:pt x="4572485" y="9333"/>
                  <a:pt x="4573278" y="19699"/>
                  <a:pt x="4572000" y="27432"/>
                </a:cubicBezTo>
                <a:cubicBezTo>
                  <a:pt x="4318030" y="43025"/>
                  <a:pt x="4161104" y="34314"/>
                  <a:pt x="4010297" y="27432"/>
                </a:cubicBezTo>
                <a:cubicBezTo>
                  <a:pt x="3859490" y="20550"/>
                  <a:pt x="3592529" y="6613"/>
                  <a:pt x="3357154" y="27432"/>
                </a:cubicBezTo>
                <a:cubicBezTo>
                  <a:pt x="3121779" y="48251"/>
                  <a:pt x="2884285" y="3780"/>
                  <a:pt x="2704011" y="27432"/>
                </a:cubicBezTo>
                <a:cubicBezTo>
                  <a:pt x="2523737" y="51084"/>
                  <a:pt x="2295944" y="32081"/>
                  <a:pt x="2096589" y="27432"/>
                </a:cubicBezTo>
                <a:cubicBezTo>
                  <a:pt x="1897234" y="22783"/>
                  <a:pt x="1623782" y="52518"/>
                  <a:pt x="1352006" y="27432"/>
                </a:cubicBezTo>
                <a:cubicBezTo>
                  <a:pt x="1080230" y="2346"/>
                  <a:pt x="869959" y="12864"/>
                  <a:pt x="607423" y="27432"/>
                </a:cubicBezTo>
                <a:cubicBezTo>
                  <a:pt x="344887" y="42000"/>
                  <a:pt x="188100" y="40051"/>
                  <a:pt x="0" y="27432"/>
                </a:cubicBezTo>
                <a:cubicBezTo>
                  <a:pt x="211" y="18145"/>
                  <a:pt x="120" y="6480"/>
                  <a:pt x="0" y="0"/>
                </a:cubicBezTo>
                <a:close/>
              </a:path>
            </a:pathLst>
          </a:custGeom>
          <a:solidFill>
            <a:srgbClr val="F55524"/>
          </a:solidFill>
          <a:ln w="38100" cap="rnd">
            <a:solidFill>
              <a:srgbClr val="F55524"/>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Date Placeholder 26">
            <a:extLst>
              <a:ext uri="{FF2B5EF4-FFF2-40B4-BE49-F238E27FC236}">
                <a16:creationId xmlns:a16="http://schemas.microsoft.com/office/drawing/2014/main" id="{F28B82B1-E269-4325-A665-6CFE5DEE5DE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6356350"/>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6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
        <p:nvSpPr>
          <p:cNvPr id="15" name="Footer Placeholder 27">
            <a:extLst>
              <a:ext uri="{FF2B5EF4-FFF2-40B4-BE49-F238E27FC236}">
                <a16:creationId xmlns:a16="http://schemas.microsoft.com/office/drawing/2014/main" id="{7C700527-76FD-4DF4-A597-6F5E089CA0C2}"/>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6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
        <p:nvSpPr>
          <p:cNvPr id="17" name="Slide Number Placeholder 28">
            <a:extLst>
              <a:ext uri="{FF2B5EF4-FFF2-40B4-BE49-F238E27FC236}">
                <a16:creationId xmlns:a16="http://schemas.microsoft.com/office/drawing/2014/main" id="{B5EA49A9-01EB-4D60-A392-7DC9B625D67D}"/>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6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pic>
        <p:nvPicPr>
          <p:cNvPr id="8" name="Picture 7">
            <a:extLst>
              <a:ext uri="{FF2B5EF4-FFF2-40B4-BE49-F238E27FC236}">
                <a16:creationId xmlns:a16="http://schemas.microsoft.com/office/drawing/2014/main" id="{8D05A4F4-420C-34DA-DDED-70DA27DC9622}"/>
              </a:ext>
            </a:extLst>
          </p:cNvPr>
          <p:cNvPicPr>
            <a:picLocks noChangeAspect="1"/>
          </p:cNvPicPr>
          <p:nvPr/>
        </p:nvPicPr>
        <p:blipFill>
          <a:blip r:embed="rId2"/>
          <a:stretch>
            <a:fillRect/>
          </a:stretch>
        </p:blipFill>
        <p:spPr>
          <a:xfrm>
            <a:off x="194724" y="5732119"/>
            <a:ext cx="1811358" cy="913694"/>
          </a:xfrm>
          <a:prstGeom prst="rect">
            <a:avLst/>
          </a:prstGeom>
        </p:spPr>
      </p:pic>
      <p:sp>
        <p:nvSpPr>
          <p:cNvPr id="2" name="TextBox 1">
            <a:extLst>
              <a:ext uri="{FF2B5EF4-FFF2-40B4-BE49-F238E27FC236}">
                <a16:creationId xmlns:a16="http://schemas.microsoft.com/office/drawing/2014/main" id="{8B48FE82-071F-D39A-AD56-B160C6D922BB}"/>
              </a:ext>
            </a:extLst>
          </p:cNvPr>
          <p:cNvSpPr txBox="1"/>
          <p:nvPr/>
        </p:nvSpPr>
        <p:spPr>
          <a:xfrm>
            <a:off x="2915322" y="2096176"/>
            <a:ext cx="6626711" cy="1200329"/>
          </a:xfrm>
          <a:prstGeom prst="rect">
            <a:avLst/>
          </a:prstGeom>
          <a:noFill/>
        </p:spPr>
        <p:txBody>
          <a:bodyPr wrap="square" rtlCol="0">
            <a:spAutoFit/>
          </a:bodyPr>
          <a:lstStyle/>
          <a:p>
            <a:pPr algn="ctr"/>
            <a:r>
              <a:rPr lang="en-IE" sz="3600" dirty="0">
                <a:latin typeface="Calibri" panose="020F0502020204030204" pitchFamily="34" charset="0"/>
                <a:cs typeface="Calibri" panose="020F0502020204030204" pitchFamily="34" charset="0"/>
              </a:rPr>
              <a:t>Naming of Infrastructure Policy Review  </a:t>
            </a:r>
          </a:p>
        </p:txBody>
      </p:sp>
    </p:spTree>
    <p:extLst>
      <p:ext uri="{BB962C8B-B14F-4D97-AF65-F5344CB8AC3E}">
        <p14:creationId xmlns:p14="http://schemas.microsoft.com/office/powerpoint/2010/main" val="517623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7">
            <a:extLst>
              <a:ext uri="{FF2B5EF4-FFF2-40B4-BE49-F238E27FC236}">
                <a16:creationId xmlns:a16="http://schemas.microsoft.com/office/drawing/2014/main" id="{EBDD1931-9E86-4402-9A68-33A2D9EFB1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useBgFill="1">
        <p:nvSpPr>
          <p:cNvPr id="27" name="Rectangle 26">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1EFA87-5780-BFFB-1B21-2F3774F0157E}"/>
              </a:ext>
            </a:extLst>
          </p:cNvPr>
          <p:cNvSpPr>
            <a:spLocks noGrp="1"/>
          </p:cNvSpPr>
          <p:nvPr>
            <p:ph type="title"/>
          </p:nvPr>
        </p:nvSpPr>
        <p:spPr>
          <a:xfrm>
            <a:off x="585216" y="567186"/>
            <a:ext cx="11018520" cy="363889"/>
          </a:xfrm>
        </p:spPr>
        <p:txBody>
          <a:bodyPr vert="horz" lIns="91440" tIns="45720" rIns="91440" bIns="45720" rtlCol="0" anchor="b">
            <a:normAutofit fontScale="90000"/>
          </a:bodyPr>
          <a:lstStyle/>
          <a:p>
            <a:r>
              <a:rPr lang="en-US" sz="3600" dirty="0">
                <a:latin typeface="Calibri" panose="020F0502020204030204" pitchFamily="34" charset="0"/>
                <a:cs typeface="Calibri" panose="020F0502020204030204" pitchFamily="34" charset="0"/>
              </a:rPr>
              <a:t>Naming Of Infrastructure Policy Review </a:t>
            </a:r>
          </a:p>
        </p:txBody>
      </p:sp>
      <p:sp>
        <p:nvSpPr>
          <p:cNvPr id="29" name="Rectangle 6">
            <a:extLst>
              <a:ext uri="{FF2B5EF4-FFF2-40B4-BE49-F238E27FC236}">
                <a16:creationId xmlns:a16="http://schemas.microsoft.com/office/drawing/2014/main" id="{3CE8AF5E-D374-4CF1-90CC-35CF73B81C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072" y="1817073"/>
            <a:ext cx="11018520" cy="18288"/>
          </a:xfrm>
          <a:custGeom>
            <a:avLst/>
            <a:gdLst>
              <a:gd name="connsiteX0" fmla="*/ 0 w 11018520"/>
              <a:gd name="connsiteY0" fmla="*/ 0 h 18288"/>
              <a:gd name="connsiteX1" fmla="*/ 468287 w 11018520"/>
              <a:gd name="connsiteY1" fmla="*/ 0 h 18288"/>
              <a:gd name="connsiteX2" fmla="*/ 1156945 w 11018520"/>
              <a:gd name="connsiteY2" fmla="*/ 0 h 18288"/>
              <a:gd name="connsiteX3" fmla="*/ 1955787 w 11018520"/>
              <a:gd name="connsiteY3" fmla="*/ 0 h 18288"/>
              <a:gd name="connsiteX4" fmla="*/ 2313889 w 11018520"/>
              <a:gd name="connsiteY4" fmla="*/ 0 h 18288"/>
              <a:gd name="connsiteX5" fmla="*/ 2671991 w 11018520"/>
              <a:gd name="connsiteY5" fmla="*/ 0 h 18288"/>
              <a:gd name="connsiteX6" fmla="*/ 3581019 w 11018520"/>
              <a:gd name="connsiteY6" fmla="*/ 0 h 18288"/>
              <a:gd name="connsiteX7" fmla="*/ 4269677 w 11018520"/>
              <a:gd name="connsiteY7" fmla="*/ 0 h 18288"/>
              <a:gd name="connsiteX8" fmla="*/ 4627778 w 11018520"/>
              <a:gd name="connsiteY8" fmla="*/ 0 h 18288"/>
              <a:gd name="connsiteX9" fmla="*/ 5316436 w 11018520"/>
              <a:gd name="connsiteY9" fmla="*/ 0 h 18288"/>
              <a:gd name="connsiteX10" fmla="*/ 6225464 w 11018520"/>
              <a:gd name="connsiteY10" fmla="*/ 0 h 18288"/>
              <a:gd name="connsiteX11" fmla="*/ 6803936 w 11018520"/>
              <a:gd name="connsiteY11" fmla="*/ 0 h 18288"/>
              <a:gd name="connsiteX12" fmla="*/ 7382408 w 11018520"/>
              <a:gd name="connsiteY12" fmla="*/ 0 h 18288"/>
              <a:gd name="connsiteX13" fmla="*/ 8071066 w 11018520"/>
              <a:gd name="connsiteY13" fmla="*/ 0 h 18288"/>
              <a:gd name="connsiteX14" fmla="*/ 8869909 w 11018520"/>
              <a:gd name="connsiteY14" fmla="*/ 0 h 18288"/>
              <a:gd name="connsiteX15" fmla="*/ 9668751 w 11018520"/>
              <a:gd name="connsiteY15" fmla="*/ 0 h 18288"/>
              <a:gd name="connsiteX16" fmla="*/ 11018520 w 11018520"/>
              <a:gd name="connsiteY16" fmla="*/ 0 h 18288"/>
              <a:gd name="connsiteX17" fmla="*/ 11018520 w 11018520"/>
              <a:gd name="connsiteY17" fmla="*/ 18288 h 18288"/>
              <a:gd name="connsiteX18" fmla="*/ 10550233 w 11018520"/>
              <a:gd name="connsiteY18" fmla="*/ 18288 h 18288"/>
              <a:gd name="connsiteX19" fmla="*/ 9641205 w 11018520"/>
              <a:gd name="connsiteY19" fmla="*/ 18288 h 18288"/>
              <a:gd name="connsiteX20" fmla="*/ 8952548 w 11018520"/>
              <a:gd name="connsiteY20" fmla="*/ 18288 h 18288"/>
              <a:gd name="connsiteX21" fmla="*/ 8594446 w 11018520"/>
              <a:gd name="connsiteY21" fmla="*/ 18288 h 18288"/>
              <a:gd name="connsiteX22" fmla="*/ 7905788 w 11018520"/>
              <a:gd name="connsiteY22" fmla="*/ 18288 h 18288"/>
              <a:gd name="connsiteX23" fmla="*/ 7327316 w 11018520"/>
              <a:gd name="connsiteY23" fmla="*/ 18288 h 18288"/>
              <a:gd name="connsiteX24" fmla="*/ 6748844 w 11018520"/>
              <a:gd name="connsiteY24" fmla="*/ 18288 h 18288"/>
              <a:gd name="connsiteX25" fmla="*/ 6170371 w 11018520"/>
              <a:gd name="connsiteY25" fmla="*/ 18288 h 18288"/>
              <a:gd name="connsiteX26" fmla="*/ 5591899 w 11018520"/>
              <a:gd name="connsiteY26" fmla="*/ 18288 h 18288"/>
              <a:gd name="connsiteX27" fmla="*/ 4793056 w 11018520"/>
              <a:gd name="connsiteY27" fmla="*/ 18288 h 18288"/>
              <a:gd name="connsiteX28" fmla="*/ 4104399 w 11018520"/>
              <a:gd name="connsiteY28" fmla="*/ 18288 h 18288"/>
              <a:gd name="connsiteX29" fmla="*/ 3746297 w 11018520"/>
              <a:gd name="connsiteY29" fmla="*/ 18288 h 18288"/>
              <a:gd name="connsiteX30" fmla="*/ 3167825 w 11018520"/>
              <a:gd name="connsiteY30" fmla="*/ 18288 h 18288"/>
              <a:gd name="connsiteX31" fmla="*/ 2368982 w 11018520"/>
              <a:gd name="connsiteY31" fmla="*/ 18288 h 18288"/>
              <a:gd name="connsiteX32" fmla="*/ 1900695 w 11018520"/>
              <a:gd name="connsiteY32" fmla="*/ 18288 h 18288"/>
              <a:gd name="connsiteX33" fmla="*/ 991667 w 11018520"/>
              <a:gd name="connsiteY33" fmla="*/ 18288 h 18288"/>
              <a:gd name="connsiteX34" fmla="*/ 0 w 11018520"/>
              <a:gd name="connsiteY34" fmla="*/ 18288 h 18288"/>
              <a:gd name="connsiteX35" fmla="*/ 0 w 11018520"/>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1018520" h="18288" fill="none" extrusionOk="0">
                <a:moveTo>
                  <a:pt x="0" y="0"/>
                </a:moveTo>
                <a:cubicBezTo>
                  <a:pt x="176840" y="19448"/>
                  <a:pt x="369510" y="1686"/>
                  <a:pt x="468287" y="0"/>
                </a:cubicBezTo>
                <a:cubicBezTo>
                  <a:pt x="567064" y="-1686"/>
                  <a:pt x="844925" y="28710"/>
                  <a:pt x="1156945" y="0"/>
                </a:cubicBezTo>
                <a:cubicBezTo>
                  <a:pt x="1468965" y="-28710"/>
                  <a:pt x="1755775" y="35306"/>
                  <a:pt x="1955787" y="0"/>
                </a:cubicBezTo>
                <a:cubicBezTo>
                  <a:pt x="2155799" y="-35306"/>
                  <a:pt x="2224532" y="-16632"/>
                  <a:pt x="2313889" y="0"/>
                </a:cubicBezTo>
                <a:cubicBezTo>
                  <a:pt x="2403246" y="16632"/>
                  <a:pt x="2494050" y="6083"/>
                  <a:pt x="2671991" y="0"/>
                </a:cubicBezTo>
                <a:cubicBezTo>
                  <a:pt x="2849932" y="-6083"/>
                  <a:pt x="3354152" y="34614"/>
                  <a:pt x="3581019" y="0"/>
                </a:cubicBezTo>
                <a:cubicBezTo>
                  <a:pt x="3807886" y="-34614"/>
                  <a:pt x="4022451" y="14254"/>
                  <a:pt x="4269677" y="0"/>
                </a:cubicBezTo>
                <a:cubicBezTo>
                  <a:pt x="4516903" y="-14254"/>
                  <a:pt x="4514495" y="-13291"/>
                  <a:pt x="4627778" y="0"/>
                </a:cubicBezTo>
                <a:cubicBezTo>
                  <a:pt x="4741061" y="13291"/>
                  <a:pt x="5120758" y="-22660"/>
                  <a:pt x="5316436" y="0"/>
                </a:cubicBezTo>
                <a:cubicBezTo>
                  <a:pt x="5512114" y="22660"/>
                  <a:pt x="5812155" y="-9513"/>
                  <a:pt x="6225464" y="0"/>
                </a:cubicBezTo>
                <a:cubicBezTo>
                  <a:pt x="6638773" y="9513"/>
                  <a:pt x="6545417" y="2479"/>
                  <a:pt x="6803936" y="0"/>
                </a:cubicBezTo>
                <a:cubicBezTo>
                  <a:pt x="7062455" y="-2479"/>
                  <a:pt x="7245098" y="-20209"/>
                  <a:pt x="7382408" y="0"/>
                </a:cubicBezTo>
                <a:cubicBezTo>
                  <a:pt x="7519718" y="20209"/>
                  <a:pt x="7801947" y="19736"/>
                  <a:pt x="8071066" y="0"/>
                </a:cubicBezTo>
                <a:cubicBezTo>
                  <a:pt x="8340185" y="-19736"/>
                  <a:pt x="8495312" y="-6666"/>
                  <a:pt x="8869909" y="0"/>
                </a:cubicBezTo>
                <a:cubicBezTo>
                  <a:pt x="9244506" y="6666"/>
                  <a:pt x="9501461" y="-13745"/>
                  <a:pt x="9668751" y="0"/>
                </a:cubicBezTo>
                <a:cubicBezTo>
                  <a:pt x="9836041" y="13745"/>
                  <a:pt x="10607605" y="14143"/>
                  <a:pt x="11018520" y="0"/>
                </a:cubicBezTo>
                <a:cubicBezTo>
                  <a:pt x="11019166" y="4451"/>
                  <a:pt x="11019010" y="9226"/>
                  <a:pt x="11018520" y="18288"/>
                </a:cubicBezTo>
                <a:cubicBezTo>
                  <a:pt x="10834966" y="15274"/>
                  <a:pt x="10754561" y="35250"/>
                  <a:pt x="10550233" y="18288"/>
                </a:cubicBezTo>
                <a:cubicBezTo>
                  <a:pt x="10345905" y="1326"/>
                  <a:pt x="9906342" y="45884"/>
                  <a:pt x="9641205" y="18288"/>
                </a:cubicBezTo>
                <a:cubicBezTo>
                  <a:pt x="9376068" y="-9308"/>
                  <a:pt x="9177188" y="43988"/>
                  <a:pt x="8952548" y="18288"/>
                </a:cubicBezTo>
                <a:cubicBezTo>
                  <a:pt x="8727908" y="-7412"/>
                  <a:pt x="8707007" y="3271"/>
                  <a:pt x="8594446" y="18288"/>
                </a:cubicBezTo>
                <a:cubicBezTo>
                  <a:pt x="8481885" y="33305"/>
                  <a:pt x="8175004" y="35109"/>
                  <a:pt x="7905788" y="18288"/>
                </a:cubicBezTo>
                <a:cubicBezTo>
                  <a:pt x="7636572" y="1467"/>
                  <a:pt x="7535638" y="7399"/>
                  <a:pt x="7327316" y="18288"/>
                </a:cubicBezTo>
                <a:cubicBezTo>
                  <a:pt x="7118994" y="29177"/>
                  <a:pt x="6978247" y="47205"/>
                  <a:pt x="6748844" y="18288"/>
                </a:cubicBezTo>
                <a:cubicBezTo>
                  <a:pt x="6519441" y="-10629"/>
                  <a:pt x="6459241" y="43308"/>
                  <a:pt x="6170371" y="18288"/>
                </a:cubicBezTo>
                <a:cubicBezTo>
                  <a:pt x="5881501" y="-6732"/>
                  <a:pt x="5736201" y="35971"/>
                  <a:pt x="5591899" y="18288"/>
                </a:cubicBezTo>
                <a:cubicBezTo>
                  <a:pt x="5447597" y="605"/>
                  <a:pt x="4990303" y="20409"/>
                  <a:pt x="4793056" y="18288"/>
                </a:cubicBezTo>
                <a:cubicBezTo>
                  <a:pt x="4595809" y="16167"/>
                  <a:pt x="4271723" y="2909"/>
                  <a:pt x="4104399" y="18288"/>
                </a:cubicBezTo>
                <a:cubicBezTo>
                  <a:pt x="3937075" y="33667"/>
                  <a:pt x="3923235" y="10730"/>
                  <a:pt x="3746297" y="18288"/>
                </a:cubicBezTo>
                <a:cubicBezTo>
                  <a:pt x="3569359" y="25846"/>
                  <a:pt x="3351081" y="24702"/>
                  <a:pt x="3167825" y="18288"/>
                </a:cubicBezTo>
                <a:cubicBezTo>
                  <a:pt x="2984569" y="11874"/>
                  <a:pt x="2708033" y="13293"/>
                  <a:pt x="2368982" y="18288"/>
                </a:cubicBezTo>
                <a:cubicBezTo>
                  <a:pt x="2029931" y="23283"/>
                  <a:pt x="2009060" y="37671"/>
                  <a:pt x="1900695" y="18288"/>
                </a:cubicBezTo>
                <a:cubicBezTo>
                  <a:pt x="1792330" y="-1095"/>
                  <a:pt x="1183178" y="9337"/>
                  <a:pt x="991667" y="18288"/>
                </a:cubicBezTo>
                <a:cubicBezTo>
                  <a:pt x="800156" y="27239"/>
                  <a:pt x="375690" y="34110"/>
                  <a:pt x="0" y="18288"/>
                </a:cubicBezTo>
                <a:cubicBezTo>
                  <a:pt x="-213" y="9468"/>
                  <a:pt x="187" y="4459"/>
                  <a:pt x="0" y="0"/>
                </a:cubicBezTo>
                <a:close/>
              </a:path>
              <a:path w="11018520" h="18288" stroke="0" extrusionOk="0">
                <a:moveTo>
                  <a:pt x="0" y="0"/>
                </a:moveTo>
                <a:cubicBezTo>
                  <a:pt x="266588" y="-23405"/>
                  <a:pt x="350503" y="-27031"/>
                  <a:pt x="578472" y="0"/>
                </a:cubicBezTo>
                <a:cubicBezTo>
                  <a:pt x="806441" y="27031"/>
                  <a:pt x="803976" y="13604"/>
                  <a:pt x="936574" y="0"/>
                </a:cubicBezTo>
                <a:cubicBezTo>
                  <a:pt x="1069172" y="-13604"/>
                  <a:pt x="1661335" y="-31902"/>
                  <a:pt x="1845602" y="0"/>
                </a:cubicBezTo>
                <a:cubicBezTo>
                  <a:pt x="2029869" y="31902"/>
                  <a:pt x="2273452" y="17005"/>
                  <a:pt x="2424074" y="0"/>
                </a:cubicBezTo>
                <a:cubicBezTo>
                  <a:pt x="2574696" y="-17005"/>
                  <a:pt x="2790864" y="-28133"/>
                  <a:pt x="3002547" y="0"/>
                </a:cubicBezTo>
                <a:cubicBezTo>
                  <a:pt x="3214230" y="28133"/>
                  <a:pt x="3605033" y="-14934"/>
                  <a:pt x="3911575" y="0"/>
                </a:cubicBezTo>
                <a:cubicBezTo>
                  <a:pt x="4218117" y="14934"/>
                  <a:pt x="4198004" y="3604"/>
                  <a:pt x="4379862" y="0"/>
                </a:cubicBezTo>
                <a:cubicBezTo>
                  <a:pt x="4561720" y="-3604"/>
                  <a:pt x="4941151" y="-37368"/>
                  <a:pt x="5288890" y="0"/>
                </a:cubicBezTo>
                <a:cubicBezTo>
                  <a:pt x="5636629" y="37368"/>
                  <a:pt x="6011513" y="-33898"/>
                  <a:pt x="6197918" y="0"/>
                </a:cubicBezTo>
                <a:cubicBezTo>
                  <a:pt x="6384323" y="33898"/>
                  <a:pt x="6555799" y="11241"/>
                  <a:pt x="6886575" y="0"/>
                </a:cubicBezTo>
                <a:cubicBezTo>
                  <a:pt x="7217351" y="-11241"/>
                  <a:pt x="7604472" y="-44614"/>
                  <a:pt x="7795603" y="0"/>
                </a:cubicBezTo>
                <a:cubicBezTo>
                  <a:pt x="7986734" y="44614"/>
                  <a:pt x="8098870" y="-11086"/>
                  <a:pt x="8374075" y="0"/>
                </a:cubicBezTo>
                <a:cubicBezTo>
                  <a:pt x="8649280" y="11086"/>
                  <a:pt x="8701749" y="-25020"/>
                  <a:pt x="8952548" y="0"/>
                </a:cubicBezTo>
                <a:cubicBezTo>
                  <a:pt x="9203347" y="25020"/>
                  <a:pt x="9519297" y="4274"/>
                  <a:pt x="9751390" y="0"/>
                </a:cubicBezTo>
                <a:cubicBezTo>
                  <a:pt x="9983483" y="-4274"/>
                  <a:pt x="10169881" y="16480"/>
                  <a:pt x="10329863" y="0"/>
                </a:cubicBezTo>
                <a:cubicBezTo>
                  <a:pt x="10489845" y="-16480"/>
                  <a:pt x="10750941" y="-9727"/>
                  <a:pt x="11018520" y="0"/>
                </a:cubicBezTo>
                <a:cubicBezTo>
                  <a:pt x="11018113" y="8690"/>
                  <a:pt x="11018366" y="14141"/>
                  <a:pt x="11018520" y="18288"/>
                </a:cubicBezTo>
                <a:cubicBezTo>
                  <a:pt x="10841176" y="-3597"/>
                  <a:pt x="10399304" y="41504"/>
                  <a:pt x="10219677" y="18288"/>
                </a:cubicBezTo>
                <a:cubicBezTo>
                  <a:pt x="10040050" y="-4928"/>
                  <a:pt x="10030762" y="16144"/>
                  <a:pt x="9861575" y="18288"/>
                </a:cubicBezTo>
                <a:cubicBezTo>
                  <a:pt x="9692388" y="20432"/>
                  <a:pt x="9529439" y="40380"/>
                  <a:pt x="9393288" y="18288"/>
                </a:cubicBezTo>
                <a:cubicBezTo>
                  <a:pt x="9257137" y="-3804"/>
                  <a:pt x="8825003" y="25592"/>
                  <a:pt x="8484260" y="18288"/>
                </a:cubicBezTo>
                <a:cubicBezTo>
                  <a:pt x="8143517" y="10984"/>
                  <a:pt x="8082894" y="45968"/>
                  <a:pt x="7795603" y="18288"/>
                </a:cubicBezTo>
                <a:cubicBezTo>
                  <a:pt x="7508312" y="-9392"/>
                  <a:pt x="7466074" y="19486"/>
                  <a:pt x="7327316" y="18288"/>
                </a:cubicBezTo>
                <a:cubicBezTo>
                  <a:pt x="7188558" y="17090"/>
                  <a:pt x="6869645" y="4657"/>
                  <a:pt x="6638658" y="18288"/>
                </a:cubicBezTo>
                <a:cubicBezTo>
                  <a:pt x="6407671" y="31919"/>
                  <a:pt x="6359238" y="35967"/>
                  <a:pt x="6280556" y="18288"/>
                </a:cubicBezTo>
                <a:cubicBezTo>
                  <a:pt x="6201874" y="609"/>
                  <a:pt x="6041216" y="22404"/>
                  <a:pt x="5922455" y="18288"/>
                </a:cubicBezTo>
                <a:cubicBezTo>
                  <a:pt x="5803694" y="14172"/>
                  <a:pt x="5555521" y="48848"/>
                  <a:pt x="5233797" y="18288"/>
                </a:cubicBezTo>
                <a:cubicBezTo>
                  <a:pt x="4912073" y="-12272"/>
                  <a:pt x="4986440" y="-2740"/>
                  <a:pt x="4765510" y="18288"/>
                </a:cubicBezTo>
                <a:cubicBezTo>
                  <a:pt x="4544580" y="39316"/>
                  <a:pt x="4177715" y="18248"/>
                  <a:pt x="3966667" y="18288"/>
                </a:cubicBezTo>
                <a:cubicBezTo>
                  <a:pt x="3755619" y="18328"/>
                  <a:pt x="3664519" y="22387"/>
                  <a:pt x="3498380" y="18288"/>
                </a:cubicBezTo>
                <a:cubicBezTo>
                  <a:pt x="3332241" y="14189"/>
                  <a:pt x="3065858" y="-7524"/>
                  <a:pt x="2699537" y="18288"/>
                </a:cubicBezTo>
                <a:cubicBezTo>
                  <a:pt x="2333216" y="44100"/>
                  <a:pt x="2505666" y="4650"/>
                  <a:pt x="2341436" y="18288"/>
                </a:cubicBezTo>
                <a:cubicBezTo>
                  <a:pt x="2177206" y="31926"/>
                  <a:pt x="1790164" y="19880"/>
                  <a:pt x="1542593" y="18288"/>
                </a:cubicBezTo>
                <a:cubicBezTo>
                  <a:pt x="1295022" y="16696"/>
                  <a:pt x="1218012" y="39325"/>
                  <a:pt x="1074306" y="18288"/>
                </a:cubicBezTo>
                <a:cubicBezTo>
                  <a:pt x="930600" y="-2749"/>
                  <a:pt x="797266" y="24589"/>
                  <a:pt x="716204" y="18288"/>
                </a:cubicBezTo>
                <a:cubicBezTo>
                  <a:pt x="635142" y="11987"/>
                  <a:pt x="344503" y="41396"/>
                  <a:pt x="0" y="18288"/>
                </a:cubicBezTo>
                <a:cubicBezTo>
                  <a:pt x="-53" y="11301"/>
                  <a:pt x="-649" y="7756"/>
                  <a:pt x="0" y="0"/>
                </a:cubicBezTo>
                <a:close/>
              </a:path>
            </a:pathLst>
          </a:custGeom>
          <a:solidFill>
            <a:srgbClr val="08C8E1"/>
          </a:solidFill>
          <a:ln w="38100" cap="rnd">
            <a:solidFill>
              <a:srgbClr val="08C8E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081AFCD1-865D-BA74-B062-3C453197FDA0}"/>
              </a:ext>
            </a:extLst>
          </p:cNvPr>
          <p:cNvSpPr>
            <a:spLocks noGrp="1"/>
          </p:cNvSpPr>
          <p:nvPr>
            <p:ph type="body" sz="half" idx="2"/>
          </p:nvPr>
        </p:nvSpPr>
        <p:spPr>
          <a:xfrm>
            <a:off x="838199" y="1311871"/>
            <a:ext cx="10781306" cy="5546129"/>
          </a:xfrm>
        </p:spPr>
        <p:txBody>
          <a:bodyPr vert="horz" lIns="91440" tIns="45720" rIns="91440" bIns="45720" rtlCol="0" anchor="t">
            <a:normAutofit fontScale="25000" lnSpcReduction="20000"/>
          </a:bodyPr>
          <a:lstStyle/>
          <a:p>
            <a:pPr algn="l"/>
            <a:r>
              <a:rPr lang="en-IE" sz="10400" i="0" u="none" strike="noStrike" baseline="0" dirty="0">
                <a:latin typeface="Aldhabi" panose="01000000000000000000" pitchFamily="2" charset="-78"/>
                <a:cs typeface="Aldhabi" panose="01000000000000000000" pitchFamily="2" charset="-78"/>
              </a:rPr>
              <a:t>Existing Policy in place since 2016</a:t>
            </a:r>
          </a:p>
          <a:p>
            <a:pPr marL="1143000" lvl="0" indent="-1143000">
              <a:buFont typeface="Wingdings" panose="05000000000000000000" pitchFamily="2" charset="2"/>
              <a:buChar char="§"/>
            </a:pPr>
            <a:endParaRPr lang="en-IE" sz="11200" dirty="0">
              <a:latin typeface="Aldhabi" panose="01000000000000000000" pitchFamily="2" charset="-78"/>
              <a:cs typeface="Aldhabi" panose="01000000000000000000" pitchFamily="2" charset="-78"/>
            </a:endParaRPr>
          </a:p>
          <a:p>
            <a:pPr marL="1143000" lvl="0" indent="-1143000">
              <a:buFont typeface="Wingdings" panose="05000000000000000000" pitchFamily="2" charset="2"/>
              <a:buChar char="§"/>
            </a:pPr>
            <a:r>
              <a:rPr lang="en-IE" sz="11200" dirty="0">
                <a:latin typeface="Aldhabi" panose="01000000000000000000" pitchFamily="2" charset="-78"/>
                <a:cs typeface="Aldhabi" panose="01000000000000000000" pitchFamily="2" charset="-78"/>
              </a:rPr>
              <a:t>Established to provide an agreed process across all Departments for the naming of public infrastructure within the jurisdiction of South Dublin County Council</a:t>
            </a:r>
          </a:p>
          <a:p>
            <a:pPr marL="1143000" lvl="0" indent="-1143000">
              <a:buFont typeface="Wingdings" panose="05000000000000000000" pitchFamily="2" charset="2"/>
              <a:buChar char="§"/>
            </a:pPr>
            <a:r>
              <a:rPr lang="en-IE" sz="11200" dirty="0">
                <a:latin typeface="Aldhabi" panose="01000000000000000000" pitchFamily="2" charset="-78"/>
                <a:cs typeface="Aldhabi" panose="01000000000000000000" pitchFamily="2" charset="-78"/>
              </a:rPr>
              <a:t>Aimed to provide clear direction on the policy and procedures for the consideration of proposals from individuals and interest groups for the remembrance of key people (or events) in the history or development of South Dublin;</a:t>
            </a:r>
          </a:p>
          <a:p>
            <a:pPr marL="1143000" lvl="0" indent="-1143000">
              <a:buFont typeface="Wingdings" panose="05000000000000000000" pitchFamily="2" charset="2"/>
              <a:buChar char="§"/>
            </a:pPr>
            <a:r>
              <a:rPr lang="en-IE" sz="11200" dirty="0">
                <a:latin typeface="Aldhabi" panose="01000000000000000000" pitchFamily="2" charset="-78"/>
                <a:cs typeface="Aldhabi" panose="01000000000000000000" pitchFamily="2" charset="-78"/>
              </a:rPr>
              <a:t>Aimed to ensure that the plaques and memorials erected in public places and on buildings or structures were equally assessed and of a consistent standard</a:t>
            </a:r>
          </a:p>
          <a:p>
            <a:pPr marL="1143000" indent="-1143000">
              <a:buFont typeface="Wingdings" panose="05000000000000000000" pitchFamily="2" charset="2"/>
              <a:buChar char="§"/>
            </a:pPr>
            <a:r>
              <a:rPr lang="en-IE" sz="11200" dirty="0">
                <a:latin typeface="Aldhabi" panose="01000000000000000000" pitchFamily="2" charset="-78"/>
                <a:cs typeface="Aldhabi" panose="01000000000000000000" pitchFamily="2" charset="-78"/>
              </a:rPr>
              <a:t>Protect the amenity and enjoyment of public spaces and areas by controlling the number of memorials and plaques within these public places.</a:t>
            </a:r>
          </a:p>
          <a:p>
            <a:pPr marL="1143000" lvl="0" indent="-1143000">
              <a:buFont typeface="Wingdings" panose="05000000000000000000" pitchFamily="2" charset="2"/>
              <a:buChar char="§"/>
            </a:pPr>
            <a:endParaRPr lang="en-IE" sz="11200"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107087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C9F167D-363B-0B57-F7E3-4116F87AA32D}"/>
            </a:ext>
          </a:extLst>
        </p:cNvPr>
        <p:cNvGrpSpPr/>
        <p:nvPr/>
      </p:nvGrpSpPr>
      <p:grpSpPr>
        <a:xfrm>
          <a:off x="0" y="0"/>
          <a:ext cx="0" cy="0"/>
          <a:chOff x="0" y="0"/>
          <a:chExt cx="0" cy="0"/>
        </a:xfrm>
      </p:grpSpPr>
      <p:sp>
        <p:nvSpPr>
          <p:cNvPr id="25" name="Rectangle 7">
            <a:extLst>
              <a:ext uri="{FF2B5EF4-FFF2-40B4-BE49-F238E27FC236}">
                <a16:creationId xmlns:a16="http://schemas.microsoft.com/office/drawing/2014/main" id="{BD50C0AE-B120-16E9-754E-C8998159CA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useBgFill="1">
        <p:nvSpPr>
          <p:cNvPr id="27" name="Rectangle 26">
            <a:extLst>
              <a:ext uri="{FF2B5EF4-FFF2-40B4-BE49-F238E27FC236}">
                <a16:creationId xmlns:a16="http://schemas.microsoft.com/office/drawing/2014/main" id="{4B6593D6-8E13-9A3F-C703-A8A55B9839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57127F6-4424-BE41-1810-181FE34F0794}"/>
              </a:ext>
            </a:extLst>
          </p:cNvPr>
          <p:cNvSpPr>
            <a:spLocks noGrp="1"/>
          </p:cNvSpPr>
          <p:nvPr>
            <p:ph type="title"/>
          </p:nvPr>
        </p:nvSpPr>
        <p:spPr>
          <a:xfrm>
            <a:off x="585216" y="567186"/>
            <a:ext cx="11018520" cy="363889"/>
          </a:xfrm>
        </p:spPr>
        <p:txBody>
          <a:bodyPr vert="horz" lIns="91440" tIns="45720" rIns="91440" bIns="45720" rtlCol="0" anchor="b">
            <a:normAutofit fontScale="90000"/>
          </a:bodyPr>
          <a:lstStyle/>
          <a:p>
            <a:r>
              <a:rPr lang="en-US" sz="3600" dirty="0">
                <a:latin typeface="Calibri" panose="020F0502020204030204" pitchFamily="34" charset="0"/>
                <a:cs typeface="Calibri" panose="020F0502020204030204" pitchFamily="34" charset="0"/>
              </a:rPr>
              <a:t>Naming Of Infrastructure Policy Review </a:t>
            </a:r>
          </a:p>
        </p:txBody>
      </p:sp>
      <p:sp>
        <p:nvSpPr>
          <p:cNvPr id="29" name="Rectangle 6">
            <a:extLst>
              <a:ext uri="{FF2B5EF4-FFF2-40B4-BE49-F238E27FC236}">
                <a16:creationId xmlns:a16="http://schemas.microsoft.com/office/drawing/2014/main" id="{A96CFF0E-0418-D851-A76D-0C5E0DC2CF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072" y="1817073"/>
            <a:ext cx="11018520" cy="18288"/>
          </a:xfrm>
          <a:custGeom>
            <a:avLst/>
            <a:gdLst>
              <a:gd name="connsiteX0" fmla="*/ 0 w 11018520"/>
              <a:gd name="connsiteY0" fmla="*/ 0 h 18288"/>
              <a:gd name="connsiteX1" fmla="*/ 468287 w 11018520"/>
              <a:gd name="connsiteY1" fmla="*/ 0 h 18288"/>
              <a:gd name="connsiteX2" fmla="*/ 1156945 w 11018520"/>
              <a:gd name="connsiteY2" fmla="*/ 0 h 18288"/>
              <a:gd name="connsiteX3" fmla="*/ 1955787 w 11018520"/>
              <a:gd name="connsiteY3" fmla="*/ 0 h 18288"/>
              <a:gd name="connsiteX4" fmla="*/ 2313889 w 11018520"/>
              <a:gd name="connsiteY4" fmla="*/ 0 h 18288"/>
              <a:gd name="connsiteX5" fmla="*/ 2671991 w 11018520"/>
              <a:gd name="connsiteY5" fmla="*/ 0 h 18288"/>
              <a:gd name="connsiteX6" fmla="*/ 3581019 w 11018520"/>
              <a:gd name="connsiteY6" fmla="*/ 0 h 18288"/>
              <a:gd name="connsiteX7" fmla="*/ 4269677 w 11018520"/>
              <a:gd name="connsiteY7" fmla="*/ 0 h 18288"/>
              <a:gd name="connsiteX8" fmla="*/ 4627778 w 11018520"/>
              <a:gd name="connsiteY8" fmla="*/ 0 h 18288"/>
              <a:gd name="connsiteX9" fmla="*/ 5316436 w 11018520"/>
              <a:gd name="connsiteY9" fmla="*/ 0 h 18288"/>
              <a:gd name="connsiteX10" fmla="*/ 6225464 w 11018520"/>
              <a:gd name="connsiteY10" fmla="*/ 0 h 18288"/>
              <a:gd name="connsiteX11" fmla="*/ 6803936 w 11018520"/>
              <a:gd name="connsiteY11" fmla="*/ 0 h 18288"/>
              <a:gd name="connsiteX12" fmla="*/ 7382408 w 11018520"/>
              <a:gd name="connsiteY12" fmla="*/ 0 h 18288"/>
              <a:gd name="connsiteX13" fmla="*/ 8071066 w 11018520"/>
              <a:gd name="connsiteY13" fmla="*/ 0 h 18288"/>
              <a:gd name="connsiteX14" fmla="*/ 8869909 w 11018520"/>
              <a:gd name="connsiteY14" fmla="*/ 0 h 18288"/>
              <a:gd name="connsiteX15" fmla="*/ 9668751 w 11018520"/>
              <a:gd name="connsiteY15" fmla="*/ 0 h 18288"/>
              <a:gd name="connsiteX16" fmla="*/ 11018520 w 11018520"/>
              <a:gd name="connsiteY16" fmla="*/ 0 h 18288"/>
              <a:gd name="connsiteX17" fmla="*/ 11018520 w 11018520"/>
              <a:gd name="connsiteY17" fmla="*/ 18288 h 18288"/>
              <a:gd name="connsiteX18" fmla="*/ 10550233 w 11018520"/>
              <a:gd name="connsiteY18" fmla="*/ 18288 h 18288"/>
              <a:gd name="connsiteX19" fmla="*/ 9641205 w 11018520"/>
              <a:gd name="connsiteY19" fmla="*/ 18288 h 18288"/>
              <a:gd name="connsiteX20" fmla="*/ 8952548 w 11018520"/>
              <a:gd name="connsiteY20" fmla="*/ 18288 h 18288"/>
              <a:gd name="connsiteX21" fmla="*/ 8594446 w 11018520"/>
              <a:gd name="connsiteY21" fmla="*/ 18288 h 18288"/>
              <a:gd name="connsiteX22" fmla="*/ 7905788 w 11018520"/>
              <a:gd name="connsiteY22" fmla="*/ 18288 h 18288"/>
              <a:gd name="connsiteX23" fmla="*/ 7327316 w 11018520"/>
              <a:gd name="connsiteY23" fmla="*/ 18288 h 18288"/>
              <a:gd name="connsiteX24" fmla="*/ 6748844 w 11018520"/>
              <a:gd name="connsiteY24" fmla="*/ 18288 h 18288"/>
              <a:gd name="connsiteX25" fmla="*/ 6170371 w 11018520"/>
              <a:gd name="connsiteY25" fmla="*/ 18288 h 18288"/>
              <a:gd name="connsiteX26" fmla="*/ 5591899 w 11018520"/>
              <a:gd name="connsiteY26" fmla="*/ 18288 h 18288"/>
              <a:gd name="connsiteX27" fmla="*/ 4793056 w 11018520"/>
              <a:gd name="connsiteY27" fmla="*/ 18288 h 18288"/>
              <a:gd name="connsiteX28" fmla="*/ 4104399 w 11018520"/>
              <a:gd name="connsiteY28" fmla="*/ 18288 h 18288"/>
              <a:gd name="connsiteX29" fmla="*/ 3746297 w 11018520"/>
              <a:gd name="connsiteY29" fmla="*/ 18288 h 18288"/>
              <a:gd name="connsiteX30" fmla="*/ 3167825 w 11018520"/>
              <a:gd name="connsiteY30" fmla="*/ 18288 h 18288"/>
              <a:gd name="connsiteX31" fmla="*/ 2368982 w 11018520"/>
              <a:gd name="connsiteY31" fmla="*/ 18288 h 18288"/>
              <a:gd name="connsiteX32" fmla="*/ 1900695 w 11018520"/>
              <a:gd name="connsiteY32" fmla="*/ 18288 h 18288"/>
              <a:gd name="connsiteX33" fmla="*/ 991667 w 11018520"/>
              <a:gd name="connsiteY33" fmla="*/ 18288 h 18288"/>
              <a:gd name="connsiteX34" fmla="*/ 0 w 11018520"/>
              <a:gd name="connsiteY34" fmla="*/ 18288 h 18288"/>
              <a:gd name="connsiteX35" fmla="*/ 0 w 11018520"/>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1018520" h="18288" fill="none" extrusionOk="0">
                <a:moveTo>
                  <a:pt x="0" y="0"/>
                </a:moveTo>
                <a:cubicBezTo>
                  <a:pt x="176840" y="19448"/>
                  <a:pt x="369510" y="1686"/>
                  <a:pt x="468287" y="0"/>
                </a:cubicBezTo>
                <a:cubicBezTo>
                  <a:pt x="567064" y="-1686"/>
                  <a:pt x="844925" y="28710"/>
                  <a:pt x="1156945" y="0"/>
                </a:cubicBezTo>
                <a:cubicBezTo>
                  <a:pt x="1468965" y="-28710"/>
                  <a:pt x="1755775" y="35306"/>
                  <a:pt x="1955787" y="0"/>
                </a:cubicBezTo>
                <a:cubicBezTo>
                  <a:pt x="2155799" y="-35306"/>
                  <a:pt x="2224532" y="-16632"/>
                  <a:pt x="2313889" y="0"/>
                </a:cubicBezTo>
                <a:cubicBezTo>
                  <a:pt x="2403246" y="16632"/>
                  <a:pt x="2494050" y="6083"/>
                  <a:pt x="2671991" y="0"/>
                </a:cubicBezTo>
                <a:cubicBezTo>
                  <a:pt x="2849932" y="-6083"/>
                  <a:pt x="3354152" y="34614"/>
                  <a:pt x="3581019" y="0"/>
                </a:cubicBezTo>
                <a:cubicBezTo>
                  <a:pt x="3807886" y="-34614"/>
                  <a:pt x="4022451" y="14254"/>
                  <a:pt x="4269677" y="0"/>
                </a:cubicBezTo>
                <a:cubicBezTo>
                  <a:pt x="4516903" y="-14254"/>
                  <a:pt x="4514495" y="-13291"/>
                  <a:pt x="4627778" y="0"/>
                </a:cubicBezTo>
                <a:cubicBezTo>
                  <a:pt x="4741061" y="13291"/>
                  <a:pt x="5120758" y="-22660"/>
                  <a:pt x="5316436" y="0"/>
                </a:cubicBezTo>
                <a:cubicBezTo>
                  <a:pt x="5512114" y="22660"/>
                  <a:pt x="5812155" y="-9513"/>
                  <a:pt x="6225464" y="0"/>
                </a:cubicBezTo>
                <a:cubicBezTo>
                  <a:pt x="6638773" y="9513"/>
                  <a:pt x="6545417" y="2479"/>
                  <a:pt x="6803936" y="0"/>
                </a:cubicBezTo>
                <a:cubicBezTo>
                  <a:pt x="7062455" y="-2479"/>
                  <a:pt x="7245098" y="-20209"/>
                  <a:pt x="7382408" y="0"/>
                </a:cubicBezTo>
                <a:cubicBezTo>
                  <a:pt x="7519718" y="20209"/>
                  <a:pt x="7801947" y="19736"/>
                  <a:pt x="8071066" y="0"/>
                </a:cubicBezTo>
                <a:cubicBezTo>
                  <a:pt x="8340185" y="-19736"/>
                  <a:pt x="8495312" y="-6666"/>
                  <a:pt x="8869909" y="0"/>
                </a:cubicBezTo>
                <a:cubicBezTo>
                  <a:pt x="9244506" y="6666"/>
                  <a:pt x="9501461" y="-13745"/>
                  <a:pt x="9668751" y="0"/>
                </a:cubicBezTo>
                <a:cubicBezTo>
                  <a:pt x="9836041" y="13745"/>
                  <a:pt x="10607605" y="14143"/>
                  <a:pt x="11018520" y="0"/>
                </a:cubicBezTo>
                <a:cubicBezTo>
                  <a:pt x="11019166" y="4451"/>
                  <a:pt x="11019010" y="9226"/>
                  <a:pt x="11018520" y="18288"/>
                </a:cubicBezTo>
                <a:cubicBezTo>
                  <a:pt x="10834966" y="15274"/>
                  <a:pt x="10754561" y="35250"/>
                  <a:pt x="10550233" y="18288"/>
                </a:cubicBezTo>
                <a:cubicBezTo>
                  <a:pt x="10345905" y="1326"/>
                  <a:pt x="9906342" y="45884"/>
                  <a:pt x="9641205" y="18288"/>
                </a:cubicBezTo>
                <a:cubicBezTo>
                  <a:pt x="9376068" y="-9308"/>
                  <a:pt x="9177188" y="43988"/>
                  <a:pt x="8952548" y="18288"/>
                </a:cubicBezTo>
                <a:cubicBezTo>
                  <a:pt x="8727908" y="-7412"/>
                  <a:pt x="8707007" y="3271"/>
                  <a:pt x="8594446" y="18288"/>
                </a:cubicBezTo>
                <a:cubicBezTo>
                  <a:pt x="8481885" y="33305"/>
                  <a:pt x="8175004" y="35109"/>
                  <a:pt x="7905788" y="18288"/>
                </a:cubicBezTo>
                <a:cubicBezTo>
                  <a:pt x="7636572" y="1467"/>
                  <a:pt x="7535638" y="7399"/>
                  <a:pt x="7327316" y="18288"/>
                </a:cubicBezTo>
                <a:cubicBezTo>
                  <a:pt x="7118994" y="29177"/>
                  <a:pt x="6978247" y="47205"/>
                  <a:pt x="6748844" y="18288"/>
                </a:cubicBezTo>
                <a:cubicBezTo>
                  <a:pt x="6519441" y="-10629"/>
                  <a:pt x="6459241" y="43308"/>
                  <a:pt x="6170371" y="18288"/>
                </a:cubicBezTo>
                <a:cubicBezTo>
                  <a:pt x="5881501" y="-6732"/>
                  <a:pt x="5736201" y="35971"/>
                  <a:pt x="5591899" y="18288"/>
                </a:cubicBezTo>
                <a:cubicBezTo>
                  <a:pt x="5447597" y="605"/>
                  <a:pt x="4990303" y="20409"/>
                  <a:pt x="4793056" y="18288"/>
                </a:cubicBezTo>
                <a:cubicBezTo>
                  <a:pt x="4595809" y="16167"/>
                  <a:pt x="4271723" y="2909"/>
                  <a:pt x="4104399" y="18288"/>
                </a:cubicBezTo>
                <a:cubicBezTo>
                  <a:pt x="3937075" y="33667"/>
                  <a:pt x="3923235" y="10730"/>
                  <a:pt x="3746297" y="18288"/>
                </a:cubicBezTo>
                <a:cubicBezTo>
                  <a:pt x="3569359" y="25846"/>
                  <a:pt x="3351081" y="24702"/>
                  <a:pt x="3167825" y="18288"/>
                </a:cubicBezTo>
                <a:cubicBezTo>
                  <a:pt x="2984569" y="11874"/>
                  <a:pt x="2708033" y="13293"/>
                  <a:pt x="2368982" y="18288"/>
                </a:cubicBezTo>
                <a:cubicBezTo>
                  <a:pt x="2029931" y="23283"/>
                  <a:pt x="2009060" y="37671"/>
                  <a:pt x="1900695" y="18288"/>
                </a:cubicBezTo>
                <a:cubicBezTo>
                  <a:pt x="1792330" y="-1095"/>
                  <a:pt x="1183178" y="9337"/>
                  <a:pt x="991667" y="18288"/>
                </a:cubicBezTo>
                <a:cubicBezTo>
                  <a:pt x="800156" y="27239"/>
                  <a:pt x="375690" y="34110"/>
                  <a:pt x="0" y="18288"/>
                </a:cubicBezTo>
                <a:cubicBezTo>
                  <a:pt x="-213" y="9468"/>
                  <a:pt x="187" y="4459"/>
                  <a:pt x="0" y="0"/>
                </a:cubicBezTo>
                <a:close/>
              </a:path>
              <a:path w="11018520" h="18288" stroke="0" extrusionOk="0">
                <a:moveTo>
                  <a:pt x="0" y="0"/>
                </a:moveTo>
                <a:cubicBezTo>
                  <a:pt x="266588" y="-23405"/>
                  <a:pt x="350503" y="-27031"/>
                  <a:pt x="578472" y="0"/>
                </a:cubicBezTo>
                <a:cubicBezTo>
                  <a:pt x="806441" y="27031"/>
                  <a:pt x="803976" y="13604"/>
                  <a:pt x="936574" y="0"/>
                </a:cubicBezTo>
                <a:cubicBezTo>
                  <a:pt x="1069172" y="-13604"/>
                  <a:pt x="1661335" y="-31902"/>
                  <a:pt x="1845602" y="0"/>
                </a:cubicBezTo>
                <a:cubicBezTo>
                  <a:pt x="2029869" y="31902"/>
                  <a:pt x="2273452" y="17005"/>
                  <a:pt x="2424074" y="0"/>
                </a:cubicBezTo>
                <a:cubicBezTo>
                  <a:pt x="2574696" y="-17005"/>
                  <a:pt x="2790864" y="-28133"/>
                  <a:pt x="3002547" y="0"/>
                </a:cubicBezTo>
                <a:cubicBezTo>
                  <a:pt x="3214230" y="28133"/>
                  <a:pt x="3605033" y="-14934"/>
                  <a:pt x="3911575" y="0"/>
                </a:cubicBezTo>
                <a:cubicBezTo>
                  <a:pt x="4218117" y="14934"/>
                  <a:pt x="4198004" y="3604"/>
                  <a:pt x="4379862" y="0"/>
                </a:cubicBezTo>
                <a:cubicBezTo>
                  <a:pt x="4561720" y="-3604"/>
                  <a:pt x="4941151" y="-37368"/>
                  <a:pt x="5288890" y="0"/>
                </a:cubicBezTo>
                <a:cubicBezTo>
                  <a:pt x="5636629" y="37368"/>
                  <a:pt x="6011513" y="-33898"/>
                  <a:pt x="6197918" y="0"/>
                </a:cubicBezTo>
                <a:cubicBezTo>
                  <a:pt x="6384323" y="33898"/>
                  <a:pt x="6555799" y="11241"/>
                  <a:pt x="6886575" y="0"/>
                </a:cubicBezTo>
                <a:cubicBezTo>
                  <a:pt x="7217351" y="-11241"/>
                  <a:pt x="7604472" y="-44614"/>
                  <a:pt x="7795603" y="0"/>
                </a:cubicBezTo>
                <a:cubicBezTo>
                  <a:pt x="7986734" y="44614"/>
                  <a:pt x="8098870" y="-11086"/>
                  <a:pt x="8374075" y="0"/>
                </a:cubicBezTo>
                <a:cubicBezTo>
                  <a:pt x="8649280" y="11086"/>
                  <a:pt x="8701749" y="-25020"/>
                  <a:pt x="8952548" y="0"/>
                </a:cubicBezTo>
                <a:cubicBezTo>
                  <a:pt x="9203347" y="25020"/>
                  <a:pt x="9519297" y="4274"/>
                  <a:pt x="9751390" y="0"/>
                </a:cubicBezTo>
                <a:cubicBezTo>
                  <a:pt x="9983483" y="-4274"/>
                  <a:pt x="10169881" y="16480"/>
                  <a:pt x="10329863" y="0"/>
                </a:cubicBezTo>
                <a:cubicBezTo>
                  <a:pt x="10489845" y="-16480"/>
                  <a:pt x="10750941" y="-9727"/>
                  <a:pt x="11018520" y="0"/>
                </a:cubicBezTo>
                <a:cubicBezTo>
                  <a:pt x="11018113" y="8690"/>
                  <a:pt x="11018366" y="14141"/>
                  <a:pt x="11018520" y="18288"/>
                </a:cubicBezTo>
                <a:cubicBezTo>
                  <a:pt x="10841176" y="-3597"/>
                  <a:pt x="10399304" y="41504"/>
                  <a:pt x="10219677" y="18288"/>
                </a:cubicBezTo>
                <a:cubicBezTo>
                  <a:pt x="10040050" y="-4928"/>
                  <a:pt x="10030762" y="16144"/>
                  <a:pt x="9861575" y="18288"/>
                </a:cubicBezTo>
                <a:cubicBezTo>
                  <a:pt x="9692388" y="20432"/>
                  <a:pt x="9529439" y="40380"/>
                  <a:pt x="9393288" y="18288"/>
                </a:cubicBezTo>
                <a:cubicBezTo>
                  <a:pt x="9257137" y="-3804"/>
                  <a:pt x="8825003" y="25592"/>
                  <a:pt x="8484260" y="18288"/>
                </a:cubicBezTo>
                <a:cubicBezTo>
                  <a:pt x="8143517" y="10984"/>
                  <a:pt x="8082894" y="45968"/>
                  <a:pt x="7795603" y="18288"/>
                </a:cubicBezTo>
                <a:cubicBezTo>
                  <a:pt x="7508312" y="-9392"/>
                  <a:pt x="7466074" y="19486"/>
                  <a:pt x="7327316" y="18288"/>
                </a:cubicBezTo>
                <a:cubicBezTo>
                  <a:pt x="7188558" y="17090"/>
                  <a:pt x="6869645" y="4657"/>
                  <a:pt x="6638658" y="18288"/>
                </a:cubicBezTo>
                <a:cubicBezTo>
                  <a:pt x="6407671" y="31919"/>
                  <a:pt x="6359238" y="35967"/>
                  <a:pt x="6280556" y="18288"/>
                </a:cubicBezTo>
                <a:cubicBezTo>
                  <a:pt x="6201874" y="609"/>
                  <a:pt x="6041216" y="22404"/>
                  <a:pt x="5922455" y="18288"/>
                </a:cubicBezTo>
                <a:cubicBezTo>
                  <a:pt x="5803694" y="14172"/>
                  <a:pt x="5555521" y="48848"/>
                  <a:pt x="5233797" y="18288"/>
                </a:cubicBezTo>
                <a:cubicBezTo>
                  <a:pt x="4912073" y="-12272"/>
                  <a:pt x="4986440" y="-2740"/>
                  <a:pt x="4765510" y="18288"/>
                </a:cubicBezTo>
                <a:cubicBezTo>
                  <a:pt x="4544580" y="39316"/>
                  <a:pt x="4177715" y="18248"/>
                  <a:pt x="3966667" y="18288"/>
                </a:cubicBezTo>
                <a:cubicBezTo>
                  <a:pt x="3755619" y="18328"/>
                  <a:pt x="3664519" y="22387"/>
                  <a:pt x="3498380" y="18288"/>
                </a:cubicBezTo>
                <a:cubicBezTo>
                  <a:pt x="3332241" y="14189"/>
                  <a:pt x="3065858" y="-7524"/>
                  <a:pt x="2699537" y="18288"/>
                </a:cubicBezTo>
                <a:cubicBezTo>
                  <a:pt x="2333216" y="44100"/>
                  <a:pt x="2505666" y="4650"/>
                  <a:pt x="2341436" y="18288"/>
                </a:cubicBezTo>
                <a:cubicBezTo>
                  <a:pt x="2177206" y="31926"/>
                  <a:pt x="1790164" y="19880"/>
                  <a:pt x="1542593" y="18288"/>
                </a:cubicBezTo>
                <a:cubicBezTo>
                  <a:pt x="1295022" y="16696"/>
                  <a:pt x="1218012" y="39325"/>
                  <a:pt x="1074306" y="18288"/>
                </a:cubicBezTo>
                <a:cubicBezTo>
                  <a:pt x="930600" y="-2749"/>
                  <a:pt x="797266" y="24589"/>
                  <a:pt x="716204" y="18288"/>
                </a:cubicBezTo>
                <a:cubicBezTo>
                  <a:pt x="635142" y="11987"/>
                  <a:pt x="344503" y="41396"/>
                  <a:pt x="0" y="18288"/>
                </a:cubicBezTo>
                <a:cubicBezTo>
                  <a:pt x="-53" y="11301"/>
                  <a:pt x="-649" y="7756"/>
                  <a:pt x="0" y="0"/>
                </a:cubicBezTo>
                <a:close/>
              </a:path>
            </a:pathLst>
          </a:custGeom>
          <a:solidFill>
            <a:srgbClr val="08C8E1"/>
          </a:solidFill>
          <a:ln w="38100" cap="rnd">
            <a:solidFill>
              <a:srgbClr val="08C8E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0D135FD7-5D7E-4EA6-080D-47947948CC1E}"/>
              </a:ext>
            </a:extLst>
          </p:cNvPr>
          <p:cNvSpPr>
            <a:spLocks noGrp="1"/>
          </p:cNvSpPr>
          <p:nvPr>
            <p:ph type="body" sz="half" idx="2"/>
          </p:nvPr>
        </p:nvSpPr>
        <p:spPr>
          <a:xfrm>
            <a:off x="838199" y="1311871"/>
            <a:ext cx="10781306" cy="5546129"/>
          </a:xfrm>
        </p:spPr>
        <p:txBody>
          <a:bodyPr vert="horz" lIns="91440" tIns="45720" rIns="91440" bIns="45720" rtlCol="0" anchor="t">
            <a:normAutofit fontScale="25000" lnSpcReduction="20000"/>
          </a:bodyPr>
          <a:lstStyle/>
          <a:p>
            <a:pPr algn="l"/>
            <a:r>
              <a:rPr lang="en-IE" sz="10400" i="0" u="none" strike="noStrike" baseline="0" dirty="0">
                <a:latin typeface="Aldhabi" panose="01000000000000000000" pitchFamily="2" charset="-78"/>
                <a:cs typeface="Aldhabi" panose="01000000000000000000" pitchFamily="2" charset="-78"/>
              </a:rPr>
              <a:t>Reason for Review include:</a:t>
            </a:r>
          </a:p>
          <a:p>
            <a:pPr marL="1143000" marR="0" indent="-1143000" algn="l" rtl="0">
              <a:buFont typeface="Arial" panose="020B0604020202020204" pitchFamily="34" charset="0"/>
              <a:buChar char="•"/>
            </a:pPr>
            <a:r>
              <a:rPr lang="en-IE" sz="10400" b="0" i="0" u="none" strike="noStrike" baseline="0" dirty="0">
                <a:latin typeface="Aldhabi" panose="01000000000000000000" pitchFamily="2" charset="-78"/>
                <a:cs typeface="Aldhabi" panose="01000000000000000000" pitchFamily="2" charset="-78"/>
              </a:rPr>
              <a:t>Considered prudent to review with recommendation to</a:t>
            </a:r>
            <a:r>
              <a:rPr lang="en-IE" sz="10400" dirty="0">
                <a:latin typeface="Aldhabi" panose="01000000000000000000" pitchFamily="2" charset="-78"/>
                <a:cs typeface="Aldhabi" panose="01000000000000000000" pitchFamily="2" charset="-78"/>
              </a:rPr>
              <a:t> </a:t>
            </a:r>
            <a:r>
              <a:rPr lang="en-IE" sz="10400" b="0" i="0" u="none" strike="noStrike" baseline="0" dirty="0">
                <a:latin typeface="Aldhabi" panose="01000000000000000000" pitchFamily="2" charset="-78"/>
                <a:cs typeface="Aldhabi" panose="01000000000000000000" pitchFamily="2" charset="-78"/>
              </a:rPr>
              <a:t>add an additional step in the recommendation process </a:t>
            </a:r>
            <a:r>
              <a:rPr lang="en-IE" sz="10400" b="0" i="0" u="none" strike="noStrike" baseline="0" dirty="0" err="1">
                <a:latin typeface="Aldhabi" panose="01000000000000000000" pitchFamily="2" charset="-78"/>
                <a:cs typeface="Aldhabi" panose="01000000000000000000" pitchFamily="2" charset="-78"/>
              </a:rPr>
              <a:t>ie</a:t>
            </a:r>
            <a:r>
              <a:rPr lang="en-IE" sz="10400" b="0" i="0" u="none" strike="noStrike" baseline="0" dirty="0">
                <a:latin typeface="Aldhabi" panose="01000000000000000000" pitchFamily="2" charset="-78"/>
                <a:cs typeface="Aldhabi" panose="01000000000000000000" pitchFamily="2" charset="-78"/>
              </a:rPr>
              <a:t> recommendation  from NIC to OP&amp;F prior to any recommendation being presented to full Council</a:t>
            </a:r>
          </a:p>
          <a:p>
            <a:pPr marL="1143000" marR="0" indent="-1143000" algn="l" rtl="0">
              <a:buFont typeface="Arial" panose="020B0604020202020204" pitchFamily="34" charset="0"/>
              <a:buChar char="•"/>
            </a:pPr>
            <a:r>
              <a:rPr lang="en-IE" sz="10400" dirty="0">
                <a:latin typeface="Aldhabi" panose="01000000000000000000" pitchFamily="2" charset="-78"/>
                <a:cs typeface="Aldhabi" panose="01000000000000000000" pitchFamily="2" charset="-78"/>
              </a:rPr>
              <a:t>Review </a:t>
            </a:r>
            <a:r>
              <a:rPr lang="en-IE" sz="10400" b="0" i="0" u="none" strike="noStrike" baseline="0" dirty="0">
                <a:latin typeface="Aldhabi" panose="01000000000000000000" pitchFamily="2" charset="-78"/>
                <a:cs typeface="Aldhabi" panose="01000000000000000000" pitchFamily="2" charset="-78"/>
              </a:rPr>
              <a:t>an earlier the decision on removal of the 50 years clause ( public exposure following court cases etc)</a:t>
            </a:r>
          </a:p>
          <a:p>
            <a:pPr marL="1143000" marR="0" indent="-1143000" algn="l" rtl="0">
              <a:buFont typeface="Arial" panose="020B0604020202020204" pitchFamily="34" charset="0"/>
              <a:buChar char="•"/>
            </a:pPr>
            <a:r>
              <a:rPr lang="en-IE" sz="10400" dirty="0">
                <a:latin typeface="Aldhabi" panose="01000000000000000000" pitchFamily="2" charset="-78"/>
                <a:cs typeface="Aldhabi" panose="01000000000000000000" pitchFamily="2" charset="-78"/>
              </a:rPr>
              <a:t>Nominal revision on role of NIC in relation to memorials (Trees / Benches) and plaques in Council owned buildings and places</a:t>
            </a:r>
          </a:p>
          <a:p>
            <a:pPr marL="1143000" marR="0" indent="-1143000" algn="l" rtl="0">
              <a:buFont typeface="Arial" panose="020B0604020202020204" pitchFamily="34" charset="0"/>
              <a:buChar char="•"/>
            </a:pPr>
            <a:r>
              <a:rPr lang="en-IE" sz="10400" b="0" i="0" u="none" strike="noStrike" baseline="0" dirty="0">
                <a:latin typeface="Aldhabi" panose="01000000000000000000" pitchFamily="2" charset="-78"/>
                <a:cs typeface="Aldhabi" panose="01000000000000000000" pitchFamily="2" charset="-78"/>
              </a:rPr>
              <a:t>Give clarity to assessment criteria for </a:t>
            </a:r>
            <a:r>
              <a:rPr lang="en-IE" sz="10400" b="0" i="0" u="none" strike="noStrike" baseline="0" dirty="0" err="1">
                <a:latin typeface="Aldhabi" panose="01000000000000000000" pitchFamily="2" charset="-78"/>
                <a:cs typeface="Aldhabi" panose="01000000000000000000" pitchFamily="2" charset="-78"/>
              </a:rPr>
              <a:t>NoI</a:t>
            </a:r>
            <a:r>
              <a:rPr lang="en-IE" sz="10400" b="0" i="0" u="none" strike="noStrike" baseline="0" dirty="0">
                <a:latin typeface="Aldhabi" panose="01000000000000000000" pitchFamily="2" charset="-78"/>
                <a:cs typeface="Aldhabi" panose="01000000000000000000" pitchFamily="2" charset="-78"/>
              </a:rPr>
              <a:t> and memorials </a:t>
            </a:r>
          </a:p>
          <a:p>
            <a:pPr marR="0" algn="l" rtl="0"/>
            <a:r>
              <a:rPr lang="en-IE" sz="10400" b="1" dirty="0">
                <a:latin typeface="Aldhabi" panose="01000000000000000000" pitchFamily="2" charset="-78"/>
                <a:cs typeface="Aldhabi" panose="01000000000000000000" pitchFamily="2" charset="-78"/>
              </a:rPr>
              <a:t>To Date: </a:t>
            </a:r>
          </a:p>
          <a:p>
            <a:pPr marR="0" algn="l" rtl="0"/>
            <a:r>
              <a:rPr lang="en-IE" sz="10400" dirty="0">
                <a:latin typeface="Aldhabi" panose="01000000000000000000" pitchFamily="2" charset="-78"/>
                <a:cs typeface="Aldhabi" panose="01000000000000000000" pitchFamily="2" charset="-78"/>
              </a:rPr>
              <a:t>Draft for circulation NIC &amp; SPC members for consideration prior to going to next OP&amp;F in March 2024 and April 2024 Council Meeting – NO OBSERVATIONS RECEIVED</a:t>
            </a:r>
            <a:endParaRPr lang="en-IE" sz="10400" b="0" i="0" u="none" strike="noStrike" baseline="0" dirty="0">
              <a:latin typeface="Aldhabi" panose="01000000000000000000" pitchFamily="2" charset="-78"/>
              <a:cs typeface="Aldhabi" panose="01000000000000000000" pitchFamily="2" charset="-78"/>
            </a:endParaRPr>
          </a:p>
          <a:p>
            <a:pPr marR="0" algn="l" rtl="0"/>
            <a:r>
              <a:rPr lang="en-IE" sz="10400" b="1" i="0" u="none" strike="noStrike" baseline="0" dirty="0">
                <a:latin typeface="Aldhabi" panose="01000000000000000000" pitchFamily="2" charset="-78"/>
                <a:cs typeface="Aldhabi" panose="01000000000000000000" pitchFamily="2" charset="-78"/>
              </a:rPr>
              <a:t>Next Step</a:t>
            </a:r>
          </a:p>
          <a:p>
            <a:pPr marR="0" algn="l" rtl="0"/>
            <a:r>
              <a:rPr lang="en-IE" sz="10400" i="0" u="none" strike="noStrike" baseline="0" dirty="0">
                <a:latin typeface="Aldhabi" panose="01000000000000000000" pitchFamily="2" charset="-78"/>
                <a:cs typeface="Aldhabi" panose="01000000000000000000" pitchFamily="2" charset="-78"/>
              </a:rPr>
              <a:t>Recommendation from  OP&amp;F to full Council to approve </a:t>
            </a:r>
            <a:r>
              <a:rPr lang="en-IE" sz="10400" i="0" u="none" strike="noStrike" baseline="0">
                <a:latin typeface="Aldhabi" panose="01000000000000000000" pitchFamily="2" charset="-78"/>
                <a:cs typeface="Aldhabi" panose="01000000000000000000" pitchFamily="2" charset="-78"/>
              </a:rPr>
              <a:t>amended  policy.</a:t>
            </a:r>
            <a:endParaRPr lang="en-IE" sz="10400" i="0" u="none" strike="noStrike" baseline="0" dirty="0">
              <a:latin typeface="Aldhabi" panose="01000000000000000000" pitchFamily="2" charset="-78"/>
              <a:cs typeface="Aldhabi" panose="01000000000000000000" pitchFamily="2" charset="-78"/>
            </a:endParaRPr>
          </a:p>
          <a:p>
            <a:pPr marL="342900" indent="-342900" algn="l">
              <a:buFont typeface="Arial" panose="020B0604020202020204" pitchFamily="34" charset="0"/>
              <a:buChar char="•"/>
            </a:pPr>
            <a:endParaRPr lang="en-IE" sz="6400" b="1" i="0" u="none" strike="noStrike" baseline="0" dirty="0">
              <a:solidFill>
                <a:srgbClr val="2D6184"/>
              </a:solidFill>
              <a:latin typeface="Calibri" panose="020F0502020204030204" pitchFamily="34" charset="0"/>
              <a:cs typeface="Calibri" panose="020F0502020204030204" pitchFamily="34" charset="0"/>
            </a:endParaRPr>
          </a:p>
          <a:p>
            <a:pPr marL="857250" indent="-857250" algn="l">
              <a:buFont typeface="Arial" panose="020B0604020202020204" pitchFamily="34" charset="0"/>
              <a:buChar char="•"/>
            </a:pPr>
            <a:endParaRPr lang="en-IE" sz="6400" b="1" i="0" u="none" strike="noStrike" baseline="0" dirty="0">
              <a:solidFill>
                <a:srgbClr val="2D6184"/>
              </a:solidFill>
              <a:latin typeface="Calibri" panose="020F0502020204030204" pitchFamily="34" charset="0"/>
              <a:cs typeface="Calibri" panose="020F0502020204030204" pitchFamily="34" charset="0"/>
            </a:endParaRPr>
          </a:p>
          <a:p>
            <a:pPr marL="285750" indent="-285750" algn="l">
              <a:buFont typeface="Arial" panose="020B0604020202020204" pitchFamily="34" charset="0"/>
              <a:buChar char="•"/>
            </a:pPr>
            <a:endParaRPr lang="en-IE" sz="2300" b="1" dirty="0">
              <a:solidFill>
                <a:srgbClr val="2D6184"/>
              </a:solidFill>
              <a:latin typeface="ArialRoundedMTBold"/>
            </a:endParaRPr>
          </a:p>
          <a:p>
            <a:pPr marL="285750" indent="-285750" algn="l">
              <a:buFont typeface="Arial" panose="020B0604020202020204" pitchFamily="34" charset="0"/>
              <a:buChar char="•"/>
            </a:pPr>
            <a:endParaRPr lang="en-IE" sz="2300" b="1" i="0" u="none" strike="noStrike" baseline="0" dirty="0">
              <a:solidFill>
                <a:srgbClr val="2D6184"/>
              </a:solidFill>
              <a:latin typeface="ArialRoundedMTBold"/>
            </a:endParaRPr>
          </a:p>
          <a:p>
            <a:pPr algn="l"/>
            <a:r>
              <a:rPr lang="en-IE" sz="1800" b="1" i="0" u="none" strike="noStrike" baseline="0" dirty="0">
                <a:solidFill>
                  <a:srgbClr val="FFFFFF"/>
                </a:solidFill>
                <a:latin typeface="ArialRoundedMTBold"/>
              </a:rPr>
              <a:t>1. Movement and Transport</a:t>
            </a:r>
          </a:p>
          <a:p>
            <a:pPr algn="l"/>
            <a:r>
              <a:rPr lang="en-IE" sz="1800" b="1" i="0" u="none" strike="noStrike" baseline="0" dirty="0">
                <a:solidFill>
                  <a:srgbClr val="FFFFFF"/>
                </a:solidFill>
                <a:latin typeface="ArialRoundedMTBold"/>
              </a:rPr>
              <a:t>2. Social and Community Facilities</a:t>
            </a:r>
          </a:p>
          <a:p>
            <a:pPr algn="l"/>
            <a:r>
              <a:rPr lang="en-IE" sz="1800" b="1" i="0" u="none" strike="noStrike" baseline="0" dirty="0">
                <a:solidFill>
                  <a:srgbClr val="FFFFFF"/>
                </a:solidFill>
                <a:latin typeface="ArialRoundedMTBold"/>
              </a:rPr>
              <a:t>3. Culture and Heritage</a:t>
            </a:r>
          </a:p>
          <a:p>
            <a:pPr algn="l"/>
            <a:r>
              <a:rPr lang="en-IE" sz="1800" b="1" i="0" u="none" strike="noStrike" baseline="0" dirty="0">
                <a:solidFill>
                  <a:srgbClr val="FFFFFF"/>
                </a:solidFill>
                <a:latin typeface="ArialRoundedMTBold"/>
              </a:rPr>
              <a:t>4. Environment, Biodiversity and Planting</a:t>
            </a:r>
            <a:endParaRPr lang="en-IE" sz="1800" b="1" i="0" u="none" strike="noStrike" baseline="0" dirty="0">
              <a:solidFill>
                <a:srgbClr val="2D6184"/>
              </a:solidFill>
              <a:latin typeface="ArialRoundedMTBold"/>
            </a:endParaRPr>
          </a:p>
          <a:p>
            <a:pPr algn="l"/>
            <a:r>
              <a:rPr lang="en-IE" sz="1800" b="1" i="0" u="none" strike="noStrike" baseline="0" dirty="0">
                <a:solidFill>
                  <a:srgbClr val="FFFFFF"/>
                </a:solidFill>
                <a:latin typeface="ArialRoundedMTBold"/>
              </a:rPr>
              <a:t>1. Movement and Transport</a:t>
            </a:r>
          </a:p>
          <a:p>
            <a:pPr algn="l"/>
            <a:r>
              <a:rPr lang="en-IE" sz="1800" b="1" i="0" u="none" strike="noStrike" baseline="0" dirty="0">
                <a:solidFill>
                  <a:srgbClr val="FFFFFF"/>
                </a:solidFill>
                <a:latin typeface="ArialRoundedMTBold"/>
              </a:rPr>
              <a:t>2. Social and Community Facilities</a:t>
            </a:r>
          </a:p>
          <a:p>
            <a:pPr algn="l"/>
            <a:r>
              <a:rPr lang="en-IE" sz="1800" b="1" i="0" u="none" strike="noStrike" baseline="0" dirty="0">
                <a:solidFill>
                  <a:srgbClr val="FFFFFF"/>
                </a:solidFill>
                <a:latin typeface="ArialRoundedMTBold"/>
              </a:rPr>
              <a:t>3. Culture and Heritage</a:t>
            </a:r>
          </a:p>
          <a:p>
            <a:pPr algn="l"/>
            <a:r>
              <a:rPr lang="en-IE" sz="1800" b="1" i="0" u="none" strike="noStrike" baseline="0" dirty="0">
                <a:solidFill>
                  <a:srgbClr val="FFFFFF"/>
                </a:solidFill>
                <a:latin typeface="ArialRoundedMTBold"/>
              </a:rPr>
              <a:t>4. Environment, Biodiversity and Planting</a:t>
            </a:r>
            <a:endParaRPr lang="en-IE" sz="1800" b="1" dirty="0">
              <a:solidFill>
                <a:srgbClr val="2D6184"/>
              </a:solidFill>
              <a:latin typeface="ArialRoundedMTBold"/>
            </a:endParaRPr>
          </a:p>
        </p:txBody>
      </p:sp>
    </p:spTree>
    <p:extLst>
      <p:ext uri="{BB962C8B-B14F-4D97-AF65-F5344CB8AC3E}">
        <p14:creationId xmlns:p14="http://schemas.microsoft.com/office/powerpoint/2010/main" val="986231902"/>
      </p:ext>
    </p:extLst>
  </p:cSld>
  <p:clrMapOvr>
    <a:masterClrMapping/>
  </p:clrMapOvr>
</p:sld>
</file>

<file path=ppt/theme/theme1.xml><?xml version="1.0" encoding="utf-8"?>
<a:theme xmlns:a="http://schemas.openxmlformats.org/drawingml/2006/main" name="SketchyVTI">
  <a:themeElements>
    <a:clrScheme name="SketchyVTI">
      <a:dk1>
        <a:sysClr val="windowText" lastClr="000000"/>
      </a:dk1>
      <a:lt1>
        <a:sysClr val="window" lastClr="FFFFFF"/>
      </a:lt1>
      <a:dk2>
        <a:srgbClr val="39302A"/>
      </a:dk2>
      <a:lt2>
        <a:srgbClr val="E5DEDB"/>
      </a:lt2>
      <a:accent1>
        <a:srgbClr val="E4650E"/>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Custom 2">
      <a:majorFont>
        <a:latin typeface="The Serif Hand Black"/>
        <a:ea typeface=""/>
        <a:cs typeface=""/>
      </a:majorFont>
      <a:minorFont>
        <a:latin typeface="The Hand Bol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Sketchy</Template>
  <TotalTime>2703</TotalTime>
  <Words>337</Words>
  <Application>Microsoft Office PowerPoint</Application>
  <PresentationFormat>Widescreen</PresentationFormat>
  <Paragraphs>35</Paragraphs>
  <Slides>3</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vt:i4>
      </vt:variant>
    </vt:vector>
  </HeadingPairs>
  <TitlesOfParts>
    <vt:vector size="11" baseType="lpstr">
      <vt:lpstr>Aldhabi</vt:lpstr>
      <vt:lpstr>Arial</vt:lpstr>
      <vt:lpstr>ArialRoundedMTBold</vt:lpstr>
      <vt:lpstr>Calibri</vt:lpstr>
      <vt:lpstr>The Hand Bold</vt:lpstr>
      <vt:lpstr>The Serif Hand Black</vt:lpstr>
      <vt:lpstr>Wingdings</vt:lpstr>
      <vt:lpstr>SketchyVTI</vt:lpstr>
      <vt:lpstr>PowerPoint Presentation</vt:lpstr>
      <vt:lpstr>Naming Of Infrastructure Policy Review </vt:lpstr>
      <vt:lpstr>Naming Of Infrastructure Policy Review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Clondalkin – Local Area Plan</dc:title>
  <dc:creator>Tracy McGibbon</dc:creator>
  <cp:lastModifiedBy>Lynn Farrell</cp:lastModifiedBy>
  <cp:revision>73</cp:revision>
  <dcterms:created xsi:type="dcterms:W3CDTF">2022-09-12T13:38:42Z</dcterms:created>
  <dcterms:modified xsi:type="dcterms:W3CDTF">2024-04-02T13:59:03Z</dcterms:modified>
</cp:coreProperties>
</file>