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notesMasterIdLst>
    <p:notesMasterId r:id="rId27"/>
  </p:notesMasterIdLst>
  <p:sldIdLst>
    <p:sldId id="452" r:id="rId5"/>
    <p:sldId id="448" r:id="rId6"/>
    <p:sldId id="464" r:id="rId7"/>
    <p:sldId id="441" r:id="rId8"/>
    <p:sldId id="442" r:id="rId9"/>
    <p:sldId id="445" r:id="rId10"/>
    <p:sldId id="443" r:id="rId11"/>
    <p:sldId id="444" r:id="rId12"/>
    <p:sldId id="446" r:id="rId13"/>
    <p:sldId id="447" r:id="rId14"/>
    <p:sldId id="449" r:id="rId15"/>
    <p:sldId id="450" r:id="rId16"/>
    <p:sldId id="451" r:id="rId17"/>
    <p:sldId id="465" r:id="rId18"/>
    <p:sldId id="455" r:id="rId19"/>
    <p:sldId id="456" r:id="rId20"/>
    <p:sldId id="459" r:id="rId21"/>
    <p:sldId id="460" r:id="rId22"/>
    <p:sldId id="461" r:id="rId23"/>
    <p:sldId id="462" r:id="rId24"/>
    <p:sldId id="463" r:id="rId25"/>
    <p:sldId id="31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45" autoAdjust="0"/>
  </p:normalViewPr>
  <p:slideViewPr>
    <p:cSldViewPr snapToGrid="0">
      <p:cViewPr varScale="1">
        <p:scale>
          <a:sx n="54" d="100"/>
          <a:sy n="54" d="100"/>
        </p:scale>
        <p:origin x="11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E2290-4A86-4196-9D01-0B4D907273E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E0A3F-EB71-4CA5-8349-E5C8F80AE6F4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8405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8892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78326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47917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45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9210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3862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28750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88098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70034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02130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78375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58465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0401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92281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40264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0369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19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93230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20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74831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E0A3F-EB71-4CA5-8349-E5C8F80AE6F4}" type="slidenum">
              <a:rPr lang="en-IE" smtClean="0"/>
              <a:t>21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08742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4A84-206F-D428-7EF0-9EF509BFB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4F6E85-51D7-3719-66B7-CE978E775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80874-5A09-9035-EFAF-D316E91A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A98AA-0B6F-48CF-2A01-0C1A9E00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A2D33-6069-28D5-127D-8B0A4A6D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299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40E4-F2DF-FC5A-4470-B1143260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0AC95-D7F7-D19C-15B6-CBCD83E74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00B8F-B8E8-905B-7147-32680D4C4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D8310-2C97-6CF2-CF02-786ADF68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3DE34-73D3-EEAA-68BF-09342BD2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8852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CDAB5-FD9B-EFDA-54C8-189EBB402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26F19-4F75-6133-A558-7AE05855E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8A4BC-8A23-14C2-453B-146E4CFB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F6678-541A-0912-5007-FA0D6A7B7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AB-619B-A9E0-134F-710073FC3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0891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E7B1A-7CC6-23EC-88DA-D5B9D651D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35B07-29F3-A05E-DE9C-E2E240D38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7E67F-1600-7921-78DD-88370FF6F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E2E9E-4E4A-41DB-9430-79CED1F1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7F34E-A86B-907A-25B6-A6CF3ACC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F263B-AB98-3B8B-CB60-33F83FE3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4270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1CF4-B235-43AB-280D-2AA24DEF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1F5C6-576D-7D25-E324-56B2CA86F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9DBE7-E03D-66F3-05D9-2D3C5F0A0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5435F-0482-DCA2-0678-B292F31EB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DEFDE-3E79-8F88-E439-4C3B63C38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81377-3A3C-A415-ADB2-B4844D5D8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844224-72D8-71AF-9396-8AC6C514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FD695-516E-52E1-3897-22827B85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2711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7AEB4-072D-30F4-718C-2E9CC85C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D6E55-A170-D060-919B-348976A6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6E3BD-08FC-FB4F-0DEB-23A4C677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F83CE-C971-23E3-F9C9-2469E514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2981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1436-E7D9-6FEF-83E3-407E92C8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3E0A80-14B9-2DC0-A6F4-22370FF8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F2C3D-E030-1B94-CE32-67CF16FC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9275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31628-B842-29D3-F0F5-5D0AA27A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02B10-6A84-F794-D51E-6B6907D75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2CC32-9FB2-8472-89E4-7F542AEBE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AED3C-2107-268B-AB0A-45756A999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CE024B-0FFD-0FF5-08D3-82655FE06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CEA96-C95B-F486-5E2F-1DF07552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363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FD7FF-AE13-23A5-95A0-6C89F084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1BA53F-6615-7AB4-C3EC-BD211A0D3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3821-0713-7DA3-FEB3-29EEC26EE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EF950-9CB2-3113-7467-7FBDFD59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81278-0CD8-337B-29F3-D9028BBB7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27881-9193-8F09-C8BF-6C12B1B90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1764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2B39-A49F-7D5C-92E1-82A5A2CB5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178256-2372-564D-4108-9EB514D5B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4A9C7-203C-D33A-A36A-DE622D101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03669-83D5-195C-6F7E-C0245F4E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4FDF1-1E63-E0C0-2280-97A8BEE1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576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210D56-EC21-9B5C-3F8C-50F2976E1C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1333C6-EA1C-0182-EEED-CBC526E57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48A42-D229-83EA-66A6-1FF08937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87DB0-D9FA-08FE-63A3-0441F13B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C547C-D661-223C-A24F-823ADA52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0358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04C653-D7E4-A36E-1920-255DB0F8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07710-BA0C-9653-EBF0-485C061FF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A674B-0F91-95DA-44B2-0FE5FD8653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BD108-5B95-4D46-9B52-1439883E5293}" type="datetimeFigureOut">
              <a:rPr lang="en-IE" smtClean="0"/>
              <a:t>02/04/2024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F3D6B-184D-9FE4-B62E-C13EE5E22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BD2A3-31DA-F042-4910-0F929E13C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4CC6-2C58-4FC8-8C55-4CF362BA771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9110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thdublinclimate.i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B6547DCA-6E16-F5B7-2607-4F9933AD03C9}"/>
              </a:ext>
            </a:extLst>
          </p:cNvPr>
          <p:cNvGrpSpPr>
            <a:grpSpLocks/>
          </p:cNvGrpSpPr>
          <p:nvPr/>
        </p:nvGrpSpPr>
        <p:grpSpPr>
          <a:xfrm>
            <a:off x="5673160" y="-57320"/>
            <a:ext cx="6518840" cy="6915320"/>
            <a:chOff x="1193538" y="6381"/>
            <a:chExt cx="6518853" cy="6915785"/>
          </a:xfrm>
        </p:grpSpPr>
        <p:sp>
          <p:nvSpPr>
            <p:cNvPr id="50" name="Graphic 6">
              <a:extLst>
                <a:ext uri="{FF2B5EF4-FFF2-40B4-BE49-F238E27FC236}">
                  <a16:creationId xmlns:a16="http://schemas.microsoft.com/office/drawing/2014/main" id="{09C8AF76-6B80-34C8-26F7-2FA0CB7AEA2D}"/>
                </a:ext>
              </a:extLst>
            </p:cNvPr>
            <p:cNvSpPr/>
            <p:nvPr/>
          </p:nvSpPr>
          <p:spPr>
            <a:xfrm>
              <a:off x="5042171" y="1064320"/>
              <a:ext cx="981075" cy="968375"/>
            </a:xfrm>
            <a:custGeom>
              <a:avLst/>
              <a:gdLst/>
              <a:ahLst/>
              <a:cxnLst/>
              <a:rect l="l" t="t" r="r" b="b"/>
              <a:pathLst>
                <a:path w="981075" h="968375">
                  <a:moveTo>
                    <a:pt x="0" y="0"/>
                  </a:moveTo>
                  <a:lnTo>
                    <a:pt x="3184" y="47745"/>
                  </a:lnTo>
                  <a:lnTo>
                    <a:pt x="8548" y="94861"/>
                  </a:lnTo>
                  <a:lnTo>
                    <a:pt x="16042" y="141299"/>
                  </a:lnTo>
                  <a:lnTo>
                    <a:pt x="25614" y="187007"/>
                  </a:lnTo>
                  <a:lnTo>
                    <a:pt x="37214" y="231934"/>
                  </a:lnTo>
                  <a:lnTo>
                    <a:pt x="50791" y="276031"/>
                  </a:lnTo>
                  <a:lnTo>
                    <a:pt x="66296" y="319247"/>
                  </a:lnTo>
                  <a:lnTo>
                    <a:pt x="83678" y="361531"/>
                  </a:lnTo>
                  <a:lnTo>
                    <a:pt x="102886" y="402834"/>
                  </a:lnTo>
                  <a:lnTo>
                    <a:pt x="123870" y="443104"/>
                  </a:lnTo>
                  <a:lnTo>
                    <a:pt x="146579" y="482291"/>
                  </a:lnTo>
                  <a:lnTo>
                    <a:pt x="170963" y="520345"/>
                  </a:lnTo>
                  <a:lnTo>
                    <a:pt x="196972" y="557216"/>
                  </a:lnTo>
                  <a:lnTo>
                    <a:pt x="224555" y="592852"/>
                  </a:lnTo>
                  <a:lnTo>
                    <a:pt x="253661" y="627203"/>
                  </a:lnTo>
                  <a:lnTo>
                    <a:pt x="284241" y="660219"/>
                  </a:lnTo>
                  <a:lnTo>
                    <a:pt x="316243" y="691850"/>
                  </a:lnTo>
                  <a:lnTo>
                    <a:pt x="349617" y="722045"/>
                  </a:lnTo>
                  <a:lnTo>
                    <a:pt x="384314" y="750753"/>
                  </a:lnTo>
                  <a:lnTo>
                    <a:pt x="420281" y="777924"/>
                  </a:lnTo>
                  <a:lnTo>
                    <a:pt x="457469" y="803508"/>
                  </a:lnTo>
                  <a:lnTo>
                    <a:pt x="495828" y="827454"/>
                  </a:lnTo>
                  <a:lnTo>
                    <a:pt x="535307" y="849712"/>
                  </a:lnTo>
                  <a:lnTo>
                    <a:pt x="575855" y="870231"/>
                  </a:lnTo>
                  <a:lnTo>
                    <a:pt x="617422" y="888961"/>
                  </a:lnTo>
                  <a:lnTo>
                    <a:pt x="659958" y="905852"/>
                  </a:lnTo>
                  <a:lnTo>
                    <a:pt x="703412" y="920852"/>
                  </a:lnTo>
                  <a:lnTo>
                    <a:pt x="747734" y="933912"/>
                  </a:lnTo>
                  <a:lnTo>
                    <a:pt x="792873" y="944980"/>
                  </a:lnTo>
                  <a:lnTo>
                    <a:pt x="838779" y="954008"/>
                  </a:lnTo>
                  <a:lnTo>
                    <a:pt x="885401" y="960943"/>
                  </a:lnTo>
                  <a:lnTo>
                    <a:pt x="932689" y="965736"/>
                  </a:lnTo>
                  <a:lnTo>
                    <a:pt x="980592" y="968336"/>
                  </a:lnTo>
                </a:path>
              </a:pathLst>
            </a:custGeom>
            <a:ln w="12763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51" name="Graphic 7">
              <a:extLst>
                <a:ext uri="{FF2B5EF4-FFF2-40B4-BE49-F238E27FC236}">
                  <a16:creationId xmlns:a16="http://schemas.microsoft.com/office/drawing/2014/main" id="{A2077F76-B9BB-D9E7-C568-8E6229F730CE}"/>
                </a:ext>
              </a:extLst>
            </p:cNvPr>
            <p:cNvSpPr/>
            <p:nvPr/>
          </p:nvSpPr>
          <p:spPr>
            <a:xfrm>
              <a:off x="5041214" y="6381"/>
              <a:ext cx="2026920" cy="2026920"/>
            </a:xfrm>
            <a:custGeom>
              <a:avLst/>
              <a:gdLst/>
              <a:ahLst/>
              <a:cxnLst/>
              <a:rect l="l" t="t" r="r" b="b"/>
              <a:pathLst>
                <a:path w="2026920" h="2026920">
                  <a:moveTo>
                    <a:pt x="2026589" y="1032497"/>
                  </a:moveTo>
                  <a:lnTo>
                    <a:pt x="2026704" y="1026134"/>
                  </a:lnTo>
                  <a:lnTo>
                    <a:pt x="2026767" y="1019771"/>
                  </a:lnTo>
                  <a:lnTo>
                    <a:pt x="2026767" y="1013383"/>
                  </a:lnTo>
                  <a:lnTo>
                    <a:pt x="2026767" y="1006995"/>
                  </a:lnTo>
                  <a:lnTo>
                    <a:pt x="2026704" y="1000632"/>
                  </a:lnTo>
                  <a:lnTo>
                    <a:pt x="2026589" y="994270"/>
                  </a:lnTo>
                </a:path>
                <a:path w="2026920" h="2026920">
                  <a:moveTo>
                    <a:pt x="1032497" y="177"/>
                  </a:moveTo>
                  <a:lnTo>
                    <a:pt x="1026134" y="63"/>
                  </a:lnTo>
                  <a:lnTo>
                    <a:pt x="1019771" y="0"/>
                  </a:lnTo>
                  <a:lnTo>
                    <a:pt x="1013383" y="0"/>
                  </a:lnTo>
                  <a:lnTo>
                    <a:pt x="1006995" y="0"/>
                  </a:lnTo>
                  <a:lnTo>
                    <a:pt x="1000620" y="63"/>
                  </a:lnTo>
                  <a:lnTo>
                    <a:pt x="994270" y="177"/>
                  </a:lnTo>
                </a:path>
                <a:path w="2026920" h="2026920">
                  <a:moveTo>
                    <a:pt x="177" y="994270"/>
                  </a:moveTo>
                  <a:lnTo>
                    <a:pt x="50" y="1000632"/>
                  </a:lnTo>
                  <a:lnTo>
                    <a:pt x="0" y="1006995"/>
                  </a:lnTo>
                  <a:lnTo>
                    <a:pt x="0" y="1013383"/>
                  </a:lnTo>
                  <a:lnTo>
                    <a:pt x="0" y="1019771"/>
                  </a:lnTo>
                  <a:lnTo>
                    <a:pt x="50" y="1026134"/>
                  </a:lnTo>
                  <a:lnTo>
                    <a:pt x="177" y="1032497"/>
                  </a:lnTo>
                </a:path>
                <a:path w="2026920" h="2026920">
                  <a:moveTo>
                    <a:pt x="994270" y="2026589"/>
                  </a:moveTo>
                  <a:lnTo>
                    <a:pt x="1000620" y="2026716"/>
                  </a:lnTo>
                  <a:lnTo>
                    <a:pt x="1006995" y="2026767"/>
                  </a:lnTo>
                  <a:lnTo>
                    <a:pt x="1013383" y="2026767"/>
                  </a:lnTo>
                  <a:lnTo>
                    <a:pt x="1019771" y="2026767"/>
                  </a:lnTo>
                  <a:lnTo>
                    <a:pt x="1026134" y="2026716"/>
                  </a:lnTo>
                  <a:lnTo>
                    <a:pt x="1032497" y="2026589"/>
                  </a:lnTo>
                </a:path>
              </a:pathLst>
            </a:custGeom>
            <a:ln w="12763">
              <a:solidFill>
                <a:srgbClr val="ADD58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55" name="Graphic 11">
              <a:extLst>
                <a:ext uri="{FF2B5EF4-FFF2-40B4-BE49-F238E27FC236}">
                  <a16:creationId xmlns:a16="http://schemas.microsoft.com/office/drawing/2014/main" id="{F9309ACB-B28B-E5A1-492F-EEAFB00E69E7}"/>
                </a:ext>
              </a:extLst>
            </p:cNvPr>
            <p:cNvSpPr/>
            <p:nvPr/>
          </p:nvSpPr>
          <p:spPr>
            <a:xfrm>
              <a:off x="5822373" y="1735297"/>
              <a:ext cx="1737995" cy="582295"/>
            </a:xfrm>
            <a:custGeom>
              <a:avLst/>
              <a:gdLst/>
              <a:ahLst/>
              <a:cxnLst/>
              <a:rect l="l" t="t" r="r" b="b"/>
              <a:pathLst>
                <a:path w="1737995" h="582295">
                  <a:moveTo>
                    <a:pt x="1737631" y="581731"/>
                  </a:moveTo>
                  <a:lnTo>
                    <a:pt x="1691981" y="548559"/>
                  </a:lnTo>
                  <a:lnTo>
                    <a:pt x="1654968" y="522676"/>
                  </a:lnTo>
                  <a:lnTo>
                    <a:pt x="1617548" y="497344"/>
                  </a:lnTo>
                  <a:lnTo>
                    <a:pt x="1579726" y="472566"/>
                  </a:lnTo>
                  <a:lnTo>
                    <a:pt x="1541508" y="448350"/>
                  </a:lnTo>
                  <a:lnTo>
                    <a:pt x="1502900" y="424702"/>
                  </a:lnTo>
                  <a:lnTo>
                    <a:pt x="1463908" y="401626"/>
                  </a:lnTo>
                  <a:lnTo>
                    <a:pt x="1424537" y="379130"/>
                  </a:lnTo>
                  <a:lnTo>
                    <a:pt x="1384794" y="357218"/>
                  </a:lnTo>
                  <a:lnTo>
                    <a:pt x="1344685" y="335897"/>
                  </a:lnTo>
                  <a:lnTo>
                    <a:pt x="1304215" y="315173"/>
                  </a:lnTo>
                  <a:lnTo>
                    <a:pt x="1263390" y="295051"/>
                  </a:lnTo>
                  <a:lnTo>
                    <a:pt x="1222216" y="275537"/>
                  </a:lnTo>
                  <a:lnTo>
                    <a:pt x="1180699" y="256637"/>
                  </a:lnTo>
                  <a:lnTo>
                    <a:pt x="1138844" y="238358"/>
                  </a:lnTo>
                  <a:lnTo>
                    <a:pt x="1096658" y="220704"/>
                  </a:lnTo>
                  <a:lnTo>
                    <a:pt x="1054147" y="203682"/>
                  </a:lnTo>
                  <a:lnTo>
                    <a:pt x="1011316" y="187298"/>
                  </a:lnTo>
                  <a:lnTo>
                    <a:pt x="968171" y="171556"/>
                  </a:lnTo>
                  <a:lnTo>
                    <a:pt x="924718" y="156465"/>
                  </a:lnTo>
                  <a:lnTo>
                    <a:pt x="880962" y="142028"/>
                  </a:lnTo>
                  <a:lnTo>
                    <a:pt x="836911" y="128252"/>
                  </a:lnTo>
                  <a:lnTo>
                    <a:pt x="792569" y="115143"/>
                  </a:lnTo>
                  <a:lnTo>
                    <a:pt x="747943" y="102707"/>
                  </a:lnTo>
                  <a:lnTo>
                    <a:pt x="703037" y="90950"/>
                  </a:lnTo>
                  <a:lnTo>
                    <a:pt x="657859" y="79877"/>
                  </a:lnTo>
                  <a:lnTo>
                    <a:pt x="612415" y="69494"/>
                  </a:lnTo>
                  <a:lnTo>
                    <a:pt x="566708" y="59807"/>
                  </a:lnTo>
                  <a:lnTo>
                    <a:pt x="520747" y="50823"/>
                  </a:lnTo>
                  <a:lnTo>
                    <a:pt x="474536" y="42546"/>
                  </a:lnTo>
                  <a:lnTo>
                    <a:pt x="428082" y="34983"/>
                  </a:lnTo>
                  <a:lnTo>
                    <a:pt x="381390" y="28139"/>
                  </a:lnTo>
                  <a:lnTo>
                    <a:pt x="334466" y="22021"/>
                  </a:lnTo>
                  <a:lnTo>
                    <a:pt x="287316" y="16635"/>
                  </a:lnTo>
                  <a:lnTo>
                    <a:pt x="239946" y="11985"/>
                  </a:lnTo>
                  <a:lnTo>
                    <a:pt x="192362" y="8078"/>
                  </a:lnTo>
                  <a:lnTo>
                    <a:pt x="144569" y="4921"/>
                  </a:lnTo>
                  <a:lnTo>
                    <a:pt x="96574" y="2518"/>
                  </a:lnTo>
                  <a:lnTo>
                    <a:pt x="48382" y="875"/>
                  </a:lnTo>
                  <a:lnTo>
                    <a:pt x="0" y="0"/>
                  </a:lnTo>
                </a:path>
              </a:pathLst>
            </a:custGeom>
            <a:ln w="12357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429EA807-FF53-81B2-9D56-C8F0B5966AF9}"/>
                </a:ext>
              </a:extLst>
            </p:cNvPr>
            <p:cNvSpPr/>
            <p:nvPr/>
          </p:nvSpPr>
          <p:spPr>
            <a:xfrm>
              <a:off x="2814339" y="1735444"/>
              <a:ext cx="2934335" cy="2946400"/>
            </a:xfrm>
            <a:custGeom>
              <a:avLst/>
              <a:gdLst/>
              <a:ahLst/>
              <a:cxnLst/>
              <a:rect l="l" t="t" r="r" b="b"/>
              <a:pathLst>
                <a:path w="2934335" h="2946400">
                  <a:moveTo>
                    <a:pt x="2934195" y="0"/>
                  </a:moveTo>
                  <a:lnTo>
                    <a:pt x="2885860" y="1070"/>
                  </a:lnTo>
                  <a:lnTo>
                    <a:pt x="2837718" y="2906"/>
                  </a:lnTo>
                  <a:lnTo>
                    <a:pt x="2789773" y="5502"/>
                  </a:lnTo>
                  <a:lnTo>
                    <a:pt x="2742033" y="8850"/>
                  </a:lnTo>
                  <a:lnTo>
                    <a:pt x="2694503" y="12946"/>
                  </a:lnTo>
                  <a:lnTo>
                    <a:pt x="2647188" y="17783"/>
                  </a:lnTo>
                  <a:lnTo>
                    <a:pt x="2600095" y="23356"/>
                  </a:lnTo>
                  <a:lnTo>
                    <a:pt x="2553230" y="29658"/>
                  </a:lnTo>
                  <a:lnTo>
                    <a:pt x="2506598" y="36685"/>
                  </a:lnTo>
                  <a:lnTo>
                    <a:pt x="2460205" y="44430"/>
                  </a:lnTo>
                  <a:lnTo>
                    <a:pt x="2414057" y="52887"/>
                  </a:lnTo>
                  <a:lnTo>
                    <a:pt x="2368160" y="62050"/>
                  </a:lnTo>
                  <a:lnTo>
                    <a:pt x="2322520" y="71914"/>
                  </a:lnTo>
                  <a:lnTo>
                    <a:pt x="2277142" y="82473"/>
                  </a:lnTo>
                  <a:lnTo>
                    <a:pt x="2232033" y="93720"/>
                  </a:lnTo>
                  <a:lnTo>
                    <a:pt x="2187198" y="105651"/>
                  </a:lnTo>
                  <a:lnTo>
                    <a:pt x="2142643" y="118258"/>
                  </a:lnTo>
                  <a:lnTo>
                    <a:pt x="2098374" y="131537"/>
                  </a:lnTo>
                  <a:lnTo>
                    <a:pt x="2054398" y="145481"/>
                  </a:lnTo>
                  <a:lnTo>
                    <a:pt x="2010719" y="160084"/>
                  </a:lnTo>
                  <a:lnTo>
                    <a:pt x="1967343" y="175341"/>
                  </a:lnTo>
                  <a:lnTo>
                    <a:pt x="1924278" y="191246"/>
                  </a:lnTo>
                  <a:lnTo>
                    <a:pt x="1881527" y="207793"/>
                  </a:lnTo>
                  <a:lnTo>
                    <a:pt x="1839098" y="224976"/>
                  </a:lnTo>
                  <a:lnTo>
                    <a:pt x="1796996" y="242789"/>
                  </a:lnTo>
                  <a:lnTo>
                    <a:pt x="1755226" y="261227"/>
                  </a:lnTo>
                  <a:lnTo>
                    <a:pt x="1713796" y="280283"/>
                  </a:lnTo>
                  <a:lnTo>
                    <a:pt x="1672710" y="299952"/>
                  </a:lnTo>
                  <a:lnTo>
                    <a:pt x="1631974" y="320227"/>
                  </a:lnTo>
                  <a:lnTo>
                    <a:pt x="1591595" y="341104"/>
                  </a:lnTo>
                  <a:lnTo>
                    <a:pt x="1551578" y="362575"/>
                  </a:lnTo>
                  <a:lnTo>
                    <a:pt x="1511930" y="384636"/>
                  </a:lnTo>
                  <a:lnTo>
                    <a:pt x="1472655" y="407280"/>
                  </a:lnTo>
                  <a:lnTo>
                    <a:pt x="1433760" y="430501"/>
                  </a:lnTo>
                  <a:lnTo>
                    <a:pt x="1395250" y="454295"/>
                  </a:lnTo>
                  <a:lnTo>
                    <a:pt x="1357132" y="478653"/>
                  </a:lnTo>
                  <a:lnTo>
                    <a:pt x="1319412" y="503572"/>
                  </a:lnTo>
                  <a:lnTo>
                    <a:pt x="1282094" y="529045"/>
                  </a:lnTo>
                  <a:lnTo>
                    <a:pt x="1245186" y="555066"/>
                  </a:lnTo>
                  <a:lnTo>
                    <a:pt x="1208693" y="581630"/>
                  </a:lnTo>
                  <a:lnTo>
                    <a:pt x="1172620" y="608730"/>
                  </a:lnTo>
                  <a:lnTo>
                    <a:pt x="1136974" y="636360"/>
                  </a:lnTo>
                  <a:lnTo>
                    <a:pt x="1101761" y="664516"/>
                  </a:lnTo>
                  <a:lnTo>
                    <a:pt x="1066986" y="693190"/>
                  </a:lnTo>
                  <a:lnTo>
                    <a:pt x="1032655" y="722377"/>
                  </a:lnTo>
                  <a:lnTo>
                    <a:pt x="998775" y="752072"/>
                  </a:lnTo>
                  <a:lnTo>
                    <a:pt x="965350" y="782267"/>
                  </a:lnTo>
                  <a:lnTo>
                    <a:pt x="932387" y="812959"/>
                  </a:lnTo>
                  <a:lnTo>
                    <a:pt x="899892" y="844140"/>
                  </a:lnTo>
                  <a:lnTo>
                    <a:pt x="867870" y="875804"/>
                  </a:lnTo>
                  <a:lnTo>
                    <a:pt x="836328" y="907947"/>
                  </a:lnTo>
                  <a:lnTo>
                    <a:pt x="805270" y="940561"/>
                  </a:lnTo>
                  <a:lnTo>
                    <a:pt x="774704" y="973642"/>
                  </a:lnTo>
                  <a:lnTo>
                    <a:pt x="744635" y="1007183"/>
                  </a:lnTo>
                  <a:lnTo>
                    <a:pt x="715069" y="1041179"/>
                  </a:lnTo>
                  <a:lnTo>
                    <a:pt x="686012" y="1075623"/>
                  </a:lnTo>
                  <a:lnTo>
                    <a:pt x="657469" y="1110510"/>
                  </a:lnTo>
                  <a:lnTo>
                    <a:pt x="629446" y="1145833"/>
                  </a:lnTo>
                  <a:lnTo>
                    <a:pt x="601949" y="1181588"/>
                  </a:lnTo>
                  <a:lnTo>
                    <a:pt x="574985" y="1217768"/>
                  </a:lnTo>
                  <a:lnTo>
                    <a:pt x="548559" y="1254367"/>
                  </a:lnTo>
                  <a:lnTo>
                    <a:pt x="522676" y="1291380"/>
                  </a:lnTo>
                  <a:lnTo>
                    <a:pt x="497344" y="1328800"/>
                  </a:lnTo>
                  <a:lnTo>
                    <a:pt x="472566" y="1366623"/>
                  </a:lnTo>
                  <a:lnTo>
                    <a:pt x="448350" y="1404840"/>
                  </a:lnTo>
                  <a:lnTo>
                    <a:pt x="424702" y="1443448"/>
                  </a:lnTo>
                  <a:lnTo>
                    <a:pt x="401626" y="1482440"/>
                  </a:lnTo>
                  <a:lnTo>
                    <a:pt x="379130" y="1521811"/>
                  </a:lnTo>
                  <a:lnTo>
                    <a:pt x="357218" y="1561554"/>
                  </a:lnTo>
                  <a:lnTo>
                    <a:pt x="335897" y="1601663"/>
                  </a:lnTo>
                  <a:lnTo>
                    <a:pt x="315173" y="1642133"/>
                  </a:lnTo>
                  <a:lnTo>
                    <a:pt x="295051" y="1682958"/>
                  </a:lnTo>
                  <a:lnTo>
                    <a:pt x="275537" y="1724132"/>
                  </a:lnTo>
                  <a:lnTo>
                    <a:pt x="256637" y="1765650"/>
                  </a:lnTo>
                  <a:lnTo>
                    <a:pt x="238358" y="1807504"/>
                  </a:lnTo>
                  <a:lnTo>
                    <a:pt x="220704" y="1849690"/>
                  </a:lnTo>
                  <a:lnTo>
                    <a:pt x="203682" y="1892201"/>
                  </a:lnTo>
                  <a:lnTo>
                    <a:pt x="187298" y="1935033"/>
                  </a:lnTo>
                  <a:lnTo>
                    <a:pt x="171556" y="1978178"/>
                  </a:lnTo>
                  <a:lnTo>
                    <a:pt x="156465" y="2021631"/>
                  </a:lnTo>
                  <a:lnTo>
                    <a:pt x="142028" y="2065386"/>
                  </a:lnTo>
                  <a:lnTo>
                    <a:pt x="128252" y="2109437"/>
                  </a:lnTo>
                  <a:lnTo>
                    <a:pt x="115143" y="2153779"/>
                  </a:lnTo>
                  <a:lnTo>
                    <a:pt x="102707" y="2198406"/>
                  </a:lnTo>
                  <a:lnTo>
                    <a:pt x="90950" y="2243311"/>
                  </a:lnTo>
                  <a:lnTo>
                    <a:pt x="79877" y="2288489"/>
                  </a:lnTo>
                  <a:lnTo>
                    <a:pt x="69494" y="2333934"/>
                  </a:lnTo>
                  <a:lnTo>
                    <a:pt x="59807" y="2379640"/>
                  </a:lnTo>
                  <a:lnTo>
                    <a:pt x="50823" y="2425601"/>
                  </a:lnTo>
                  <a:lnTo>
                    <a:pt x="42546" y="2471812"/>
                  </a:lnTo>
                  <a:lnTo>
                    <a:pt x="34983" y="2518266"/>
                  </a:lnTo>
                  <a:lnTo>
                    <a:pt x="28139" y="2564958"/>
                  </a:lnTo>
                  <a:lnTo>
                    <a:pt x="22021" y="2611882"/>
                  </a:lnTo>
                  <a:lnTo>
                    <a:pt x="16635" y="2659032"/>
                  </a:lnTo>
                  <a:lnTo>
                    <a:pt x="11985" y="2706402"/>
                  </a:lnTo>
                  <a:lnTo>
                    <a:pt x="8078" y="2753986"/>
                  </a:lnTo>
                  <a:lnTo>
                    <a:pt x="4921" y="2801779"/>
                  </a:lnTo>
                  <a:lnTo>
                    <a:pt x="2518" y="2849774"/>
                  </a:lnTo>
                  <a:lnTo>
                    <a:pt x="875" y="2897966"/>
                  </a:lnTo>
                  <a:lnTo>
                    <a:pt x="0" y="2946349"/>
                  </a:lnTo>
                </a:path>
              </a:pathLst>
            </a:custGeom>
            <a:ln w="12357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57" name="Graphic 13">
              <a:extLst>
                <a:ext uri="{FF2B5EF4-FFF2-40B4-BE49-F238E27FC236}">
                  <a16:creationId xmlns:a16="http://schemas.microsoft.com/office/drawing/2014/main" id="{1FDC8D69-DC73-8226-4EC2-B744FB8D03BE}"/>
                </a:ext>
              </a:extLst>
            </p:cNvPr>
            <p:cNvSpPr/>
            <p:nvPr/>
          </p:nvSpPr>
          <p:spPr>
            <a:xfrm>
              <a:off x="2814182" y="1735136"/>
              <a:ext cx="2995930" cy="2995930"/>
            </a:xfrm>
            <a:custGeom>
              <a:avLst/>
              <a:gdLst/>
              <a:ahLst/>
              <a:cxnLst/>
              <a:rect l="l" t="t" r="r" b="b"/>
              <a:pathLst>
                <a:path w="2995930" h="2995930">
                  <a:moveTo>
                    <a:pt x="2995904" y="63"/>
                  </a:moveTo>
                  <a:lnTo>
                    <a:pt x="2989745" y="25"/>
                  </a:lnTo>
                  <a:lnTo>
                    <a:pt x="2983585" y="0"/>
                  </a:lnTo>
                  <a:lnTo>
                    <a:pt x="2977426" y="0"/>
                  </a:lnTo>
                  <a:lnTo>
                    <a:pt x="2971253" y="0"/>
                  </a:lnTo>
                  <a:lnTo>
                    <a:pt x="2965094" y="25"/>
                  </a:lnTo>
                  <a:lnTo>
                    <a:pt x="2958947" y="63"/>
                  </a:lnTo>
                </a:path>
                <a:path w="2995930" h="2995930">
                  <a:moveTo>
                    <a:pt x="50" y="2958947"/>
                  </a:moveTo>
                  <a:lnTo>
                    <a:pt x="12" y="2965107"/>
                  </a:lnTo>
                  <a:lnTo>
                    <a:pt x="0" y="2971266"/>
                  </a:lnTo>
                  <a:lnTo>
                    <a:pt x="0" y="2977426"/>
                  </a:lnTo>
                  <a:lnTo>
                    <a:pt x="0" y="2983585"/>
                  </a:lnTo>
                  <a:lnTo>
                    <a:pt x="12" y="2989745"/>
                  </a:lnTo>
                  <a:lnTo>
                    <a:pt x="50" y="2995904"/>
                  </a:lnTo>
                </a:path>
              </a:pathLst>
            </a:custGeom>
            <a:ln w="12357">
              <a:solidFill>
                <a:srgbClr val="ADD58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pic>
          <p:nvPicPr>
            <p:cNvPr id="58" name="Image 14">
              <a:extLst>
                <a:ext uri="{FF2B5EF4-FFF2-40B4-BE49-F238E27FC236}">
                  <a16:creationId xmlns:a16="http://schemas.microsoft.com/office/drawing/2014/main" id="{12B07CE0-6DA8-9316-7830-2DA38112E5E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4073" y="1798199"/>
              <a:ext cx="4608318" cy="5123967"/>
            </a:xfrm>
            <a:prstGeom prst="rect">
              <a:avLst/>
            </a:prstGeom>
          </p:spPr>
        </p:pic>
        <p:pic>
          <p:nvPicPr>
            <p:cNvPr id="59" name="Image 15">
              <a:extLst>
                <a:ext uri="{FF2B5EF4-FFF2-40B4-BE49-F238E27FC236}">
                  <a16:creationId xmlns:a16="http://schemas.microsoft.com/office/drawing/2014/main" id="{42B43367-A3AD-2922-D1CD-C6AF12FCA0D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2616" y="397227"/>
              <a:ext cx="2486101" cy="2486098"/>
            </a:xfrm>
            <a:prstGeom prst="rect">
              <a:avLst/>
            </a:prstGeom>
          </p:spPr>
        </p:pic>
        <p:pic>
          <p:nvPicPr>
            <p:cNvPr id="60" name="Image 16">
              <a:extLst>
                <a:ext uri="{FF2B5EF4-FFF2-40B4-BE49-F238E27FC236}">
                  <a16:creationId xmlns:a16="http://schemas.microsoft.com/office/drawing/2014/main" id="{46B01282-9602-B645-20DF-EE31829BF17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0745" y="2076714"/>
              <a:ext cx="144457" cy="144452"/>
            </a:xfrm>
            <a:prstGeom prst="rect">
              <a:avLst/>
            </a:prstGeom>
          </p:spPr>
        </p:pic>
        <p:sp>
          <p:nvSpPr>
            <p:cNvPr id="61" name="Graphic 17">
              <a:extLst>
                <a:ext uri="{FF2B5EF4-FFF2-40B4-BE49-F238E27FC236}">
                  <a16:creationId xmlns:a16="http://schemas.microsoft.com/office/drawing/2014/main" id="{E71EA197-4273-F537-C7A8-FDEC2B0B66A1}"/>
                </a:ext>
              </a:extLst>
            </p:cNvPr>
            <p:cNvSpPr/>
            <p:nvPr/>
          </p:nvSpPr>
          <p:spPr>
            <a:xfrm>
              <a:off x="2748543" y="334421"/>
              <a:ext cx="474980" cy="474980"/>
            </a:xfrm>
            <a:custGeom>
              <a:avLst/>
              <a:gdLst/>
              <a:ahLst/>
              <a:cxnLst/>
              <a:rect l="l" t="t" r="r" b="b"/>
              <a:pathLst>
                <a:path w="474980" h="474980">
                  <a:moveTo>
                    <a:pt x="258080" y="0"/>
                  </a:moveTo>
                  <a:lnTo>
                    <a:pt x="212321" y="462"/>
                  </a:lnTo>
                  <a:lnTo>
                    <a:pt x="167481" y="9588"/>
                  </a:lnTo>
                  <a:lnTo>
                    <a:pt x="124916" y="27236"/>
                  </a:lnTo>
                  <a:lnTo>
                    <a:pt x="85987" y="53259"/>
                  </a:lnTo>
                  <a:lnTo>
                    <a:pt x="52052" y="87515"/>
                  </a:lnTo>
                  <a:lnTo>
                    <a:pt x="25654" y="127871"/>
                  </a:lnTo>
                  <a:lnTo>
                    <a:pt x="8351" y="171386"/>
                  </a:lnTo>
                  <a:lnTo>
                    <a:pt x="0" y="216702"/>
                  </a:lnTo>
                  <a:lnTo>
                    <a:pt x="457" y="262459"/>
                  </a:lnTo>
                  <a:lnTo>
                    <a:pt x="9579" y="307301"/>
                  </a:lnTo>
                  <a:lnTo>
                    <a:pt x="27222" y="349868"/>
                  </a:lnTo>
                  <a:lnTo>
                    <a:pt x="53243" y="388802"/>
                  </a:lnTo>
                  <a:lnTo>
                    <a:pt x="87498" y="422744"/>
                  </a:lnTo>
                  <a:lnTo>
                    <a:pt x="127859" y="449143"/>
                  </a:lnTo>
                  <a:lnTo>
                    <a:pt x="171378" y="466444"/>
                  </a:lnTo>
                  <a:lnTo>
                    <a:pt x="216698" y="474793"/>
                  </a:lnTo>
                  <a:lnTo>
                    <a:pt x="262459" y="474333"/>
                  </a:lnTo>
                  <a:lnTo>
                    <a:pt x="307304" y="465209"/>
                  </a:lnTo>
                  <a:lnTo>
                    <a:pt x="349874" y="447564"/>
                  </a:lnTo>
                  <a:lnTo>
                    <a:pt x="388809" y="421541"/>
                  </a:lnTo>
                  <a:lnTo>
                    <a:pt x="422753" y="387286"/>
                  </a:lnTo>
                  <a:lnTo>
                    <a:pt x="449143" y="346929"/>
                  </a:lnTo>
                  <a:lnTo>
                    <a:pt x="456959" y="327264"/>
                  </a:lnTo>
                  <a:lnTo>
                    <a:pt x="246897" y="327264"/>
                  </a:lnTo>
                  <a:lnTo>
                    <a:pt x="212350" y="324269"/>
                  </a:lnTo>
                  <a:lnTo>
                    <a:pt x="180538" y="307695"/>
                  </a:lnTo>
                  <a:lnTo>
                    <a:pt x="157675" y="280057"/>
                  </a:lnTo>
                  <a:lnTo>
                    <a:pt x="147520" y="246905"/>
                  </a:lnTo>
                  <a:lnTo>
                    <a:pt x="150524" y="212336"/>
                  </a:lnTo>
                  <a:lnTo>
                    <a:pt x="167089" y="180543"/>
                  </a:lnTo>
                  <a:lnTo>
                    <a:pt x="194727" y="157676"/>
                  </a:lnTo>
                  <a:lnTo>
                    <a:pt x="227879" y="147524"/>
                  </a:lnTo>
                  <a:lnTo>
                    <a:pt x="456921" y="147524"/>
                  </a:lnTo>
                  <a:lnTo>
                    <a:pt x="447552" y="124923"/>
                  </a:lnTo>
                  <a:lnTo>
                    <a:pt x="421528" y="85987"/>
                  </a:lnTo>
                  <a:lnTo>
                    <a:pt x="387269" y="52044"/>
                  </a:lnTo>
                  <a:lnTo>
                    <a:pt x="346912" y="25647"/>
                  </a:lnTo>
                  <a:lnTo>
                    <a:pt x="303396" y="8346"/>
                  </a:lnTo>
                  <a:lnTo>
                    <a:pt x="258080" y="0"/>
                  </a:lnTo>
                  <a:close/>
                </a:path>
                <a:path w="474980" h="474980">
                  <a:moveTo>
                    <a:pt x="456921" y="147524"/>
                  </a:moveTo>
                  <a:lnTo>
                    <a:pt x="227879" y="147524"/>
                  </a:lnTo>
                  <a:lnTo>
                    <a:pt x="262424" y="150519"/>
                  </a:lnTo>
                  <a:lnTo>
                    <a:pt x="294241" y="167093"/>
                  </a:lnTo>
                  <a:lnTo>
                    <a:pt x="317104" y="194732"/>
                  </a:lnTo>
                  <a:lnTo>
                    <a:pt x="327261" y="227884"/>
                  </a:lnTo>
                  <a:lnTo>
                    <a:pt x="324274" y="262429"/>
                  </a:lnTo>
                  <a:lnTo>
                    <a:pt x="307703" y="294246"/>
                  </a:lnTo>
                  <a:lnTo>
                    <a:pt x="280056" y="317112"/>
                  </a:lnTo>
                  <a:lnTo>
                    <a:pt x="246897" y="327264"/>
                  </a:lnTo>
                  <a:lnTo>
                    <a:pt x="456959" y="327264"/>
                  </a:lnTo>
                  <a:lnTo>
                    <a:pt x="466439" y="303413"/>
                  </a:lnTo>
                  <a:lnTo>
                    <a:pt x="474785" y="258096"/>
                  </a:lnTo>
                  <a:lnTo>
                    <a:pt x="474324" y="212336"/>
                  </a:lnTo>
                  <a:lnTo>
                    <a:pt x="465199" y="167492"/>
                  </a:lnTo>
                  <a:lnTo>
                    <a:pt x="456921" y="147524"/>
                  </a:lnTo>
                  <a:close/>
                </a:path>
              </a:pathLst>
            </a:custGeom>
            <a:solidFill>
              <a:srgbClr val="A79B99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2" name="Graphic 18">
              <a:extLst>
                <a:ext uri="{FF2B5EF4-FFF2-40B4-BE49-F238E27FC236}">
                  <a16:creationId xmlns:a16="http://schemas.microsoft.com/office/drawing/2014/main" id="{3797D0F1-6CA9-4199-65B1-3738240041C3}"/>
                </a:ext>
              </a:extLst>
            </p:cNvPr>
            <p:cNvSpPr/>
            <p:nvPr/>
          </p:nvSpPr>
          <p:spPr>
            <a:xfrm>
              <a:off x="3883673" y="1756286"/>
              <a:ext cx="1353820" cy="1364615"/>
            </a:xfrm>
            <a:custGeom>
              <a:avLst/>
              <a:gdLst/>
              <a:ahLst/>
              <a:cxnLst/>
              <a:rect l="l" t="t" r="r" b="b"/>
              <a:pathLst>
                <a:path w="1353820" h="1364615">
                  <a:moveTo>
                    <a:pt x="0" y="1364081"/>
                  </a:moveTo>
                  <a:lnTo>
                    <a:pt x="48180" y="1361957"/>
                  </a:lnTo>
                  <a:lnTo>
                    <a:pt x="95923" y="1358213"/>
                  </a:lnTo>
                  <a:lnTo>
                    <a:pt x="143200" y="1352877"/>
                  </a:lnTo>
                  <a:lnTo>
                    <a:pt x="189987" y="1345976"/>
                  </a:lnTo>
                  <a:lnTo>
                    <a:pt x="236254" y="1337536"/>
                  </a:lnTo>
                  <a:lnTo>
                    <a:pt x="281975" y="1327584"/>
                  </a:lnTo>
                  <a:lnTo>
                    <a:pt x="327124" y="1316148"/>
                  </a:lnTo>
                  <a:lnTo>
                    <a:pt x="371673" y="1303255"/>
                  </a:lnTo>
                  <a:lnTo>
                    <a:pt x="415596" y="1288931"/>
                  </a:lnTo>
                  <a:lnTo>
                    <a:pt x="458864" y="1273203"/>
                  </a:lnTo>
                  <a:lnTo>
                    <a:pt x="501452" y="1256099"/>
                  </a:lnTo>
                  <a:lnTo>
                    <a:pt x="543332" y="1237645"/>
                  </a:lnTo>
                  <a:lnTo>
                    <a:pt x="584478" y="1217869"/>
                  </a:lnTo>
                  <a:lnTo>
                    <a:pt x="624862" y="1196798"/>
                  </a:lnTo>
                  <a:lnTo>
                    <a:pt x="664456" y="1174457"/>
                  </a:lnTo>
                  <a:lnTo>
                    <a:pt x="703236" y="1150876"/>
                  </a:lnTo>
                  <a:lnTo>
                    <a:pt x="741172" y="1126079"/>
                  </a:lnTo>
                  <a:lnTo>
                    <a:pt x="778239" y="1100095"/>
                  </a:lnTo>
                  <a:lnTo>
                    <a:pt x="814409" y="1072951"/>
                  </a:lnTo>
                  <a:lnTo>
                    <a:pt x="849656" y="1044673"/>
                  </a:lnTo>
                  <a:lnTo>
                    <a:pt x="883952" y="1015288"/>
                  </a:lnTo>
                  <a:lnTo>
                    <a:pt x="917270" y="984824"/>
                  </a:lnTo>
                  <a:lnTo>
                    <a:pt x="949583" y="953308"/>
                  </a:lnTo>
                  <a:lnTo>
                    <a:pt x="980865" y="920765"/>
                  </a:lnTo>
                  <a:lnTo>
                    <a:pt x="1011088" y="887224"/>
                  </a:lnTo>
                  <a:lnTo>
                    <a:pt x="1040226" y="852712"/>
                  </a:lnTo>
                  <a:lnTo>
                    <a:pt x="1068250" y="817255"/>
                  </a:lnTo>
                  <a:lnTo>
                    <a:pt x="1095136" y="780880"/>
                  </a:lnTo>
                  <a:lnTo>
                    <a:pt x="1120854" y="743615"/>
                  </a:lnTo>
                  <a:lnTo>
                    <a:pt x="1145379" y="705486"/>
                  </a:lnTo>
                  <a:lnTo>
                    <a:pt x="1168683" y="666520"/>
                  </a:lnTo>
                  <a:lnTo>
                    <a:pt x="1190740" y="626745"/>
                  </a:lnTo>
                  <a:lnTo>
                    <a:pt x="1211522" y="586187"/>
                  </a:lnTo>
                  <a:lnTo>
                    <a:pt x="1231002" y="544874"/>
                  </a:lnTo>
                  <a:lnTo>
                    <a:pt x="1249154" y="502832"/>
                  </a:lnTo>
                  <a:lnTo>
                    <a:pt x="1265950" y="460088"/>
                  </a:lnTo>
                  <a:lnTo>
                    <a:pt x="1281363" y="416670"/>
                  </a:lnTo>
                  <a:lnTo>
                    <a:pt x="1295367" y="372604"/>
                  </a:lnTo>
                  <a:lnTo>
                    <a:pt x="1307934" y="327917"/>
                  </a:lnTo>
                  <a:lnTo>
                    <a:pt x="1319038" y="282637"/>
                  </a:lnTo>
                  <a:lnTo>
                    <a:pt x="1328651" y="236790"/>
                  </a:lnTo>
                  <a:lnTo>
                    <a:pt x="1336747" y="190403"/>
                  </a:lnTo>
                  <a:lnTo>
                    <a:pt x="1343298" y="143504"/>
                  </a:lnTo>
                  <a:lnTo>
                    <a:pt x="1348277" y="96119"/>
                  </a:lnTo>
                  <a:lnTo>
                    <a:pt x="1351658" y="48275"/>
                  </a:lnTo>
                  <a:lnTo>
                    <a:pt x="1353413" y="0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3" name="Graphic 19">
              <a:extLst>
                <a:ext uri="{FF2B5EF4-FFF2-40B4-BE49-F238E27FC236}">
                  <a16:creationId xmlns:a16="http://schemas.microsoft.com/office/drawing/2014/main" id="{A59EF901-3E66-23E8-8C6E-3639301BED33}"/>
                </a:ext>
              </a:extLst>
            </p:cNvPr>
            <p:cNvSpPr/>
            <p:nvPr/>
          </p:nvSpPr>
          <p:spPr>
            <a:xfrm>
              <a:off x="3872757" y="337299"/>
              <a:ext cx="1364615" cy="1353820"/>
            </a:xfrm>
            <a:custGeom>
              <a:avLst/>
              <a:gdLst/>
              <a:ahLst/>
              <a:cxnLst/>
              <a:rect l="l" t="t" r="r" b="b"/>
              <a:pathLst>
                <a:path w="1364615" h="1353820">
                  <a:moveTo>
                    <a:pt x="1364081" y="1353413"/>
                  </a:moveTo>
                  <a:lnTo>
                    <a:pt x="1361957" y="1305233"/>
                  </a:lnTo>
                  <a:lnTo>
                    <a:pt x="1358213" y="1257490"/>
                  </a:lnTo>
                  <a:lnTo>
                    <a:pt x="1352877" y="1210212"/>
                  </a:lnTo>
                  <a:lnTo>
                    <a:pt x="1345976" y="1163426"/>
                  </a:lnTo>
                  <a:lnTo>
                    <a:pt x="1337536" y="1117159"/>
                  </a:lnTo>
                  <a:lnTo>
                    <a:pt x="1327584" y="1071437"/>
                  </a:lnTo>
                  <a:lnTo>
                    <a:pt x="1316148" y="1026288"/>
                  </a:lnTo>
                  <a:lnTo>
                    <a:pt x="1303255" y="981739"/>
                  </a:lnTo>
                  <a:lnTo>
                    <a:pt x="1288931" y="937817"/>
                  </a:lnTo>
                  <a:lnTo>
                    <a:pt x="1273203" y="894548"/>
                  </a:lnTo>
                  <a:lnTo>
                    <a:pt x="1256099" y="851960"/>
                  </a:lnTo>
                  <a:lnTo>
                    <a:pt x="1237645" y="810080"/>
                  </a:lnTo>
                  <a:lnTo>
                    <a:pt x="1217869" y="768935"/>
                  </a:lnTo>
                  <a:lnTo>
                    <a:pt x="1196798" y="728551"/>
                  </a:lnTo>
                  <a:lnTo>
                    <a:pt x="1174457" y="688956"/>
                  </a:lnTo>
                  <a:lnTo>
                    <a:pt x="1150876" y="650177"/>
                  </a:lnTo>
                  <a:lnTo>
                    <a:pt x="1126079" y="612240"/>
                  </a:lnTo>
                  <a:lnTo>
                    <a:pt x="1100095" y="575173"/>
                  </a:lnTo>
                  <a:lnTo>
                    <a:pt x="1072951" y="539003"/>
                  </a:lnTo>
                  <a:lnTo>
                    <a:pt x="1044673" y="503757"/>
                  </a:lnTo>
                  <a:lnTo>
                    <a:pt x="1015288" y="469461"/>
                  </a:lnTo>
                  <a:lnTo>
                    <a:pt x="984824" y="436143"/>
                  </a:lnTo>
                  <a:lnTo>
                    <a:pt x="953308" y="403829"/>
                  </a:lnTo>
                  <a:lnTo>
                    <a:pt x="920765" y="372548"/>
                  </a:lnTo>
                  <a:lnTo>
                    <a:pt x="887224" y="342324"/>
                  </a:lnTo>
                  <a:lnTo>
                    <a:pt x="852712" y="313187"/>
                  </a:lnTo>
                  <a:lnTo>
                    <a:pt x="817255" y="285162"/>
                  </a:lnTo>
                  <a:lnTo>
                    <a:pt x="780880" y="258277"/>
                  </a:lnTo>
                  <a:lnTo>
                    <a:pt x="743615" y="232559"/>
                  </a:lnTo>
                  <a:lnTo>
                    <a:pt x="705486" y="208034"/>
                  </a:lnTo>
                  <a:lnTo>
                    <a:pt x="666520" y="184730"/>
                  </a:lnTo>
                  <a:lnTo>
                    <a:pt x="626745" y="162673"/>
                  </a:lnTo>
                  <a:lnTo>
                    <a:pt x="586187" y="141891"/>
                  </a:lnTo>
                  <a:lnTo>
                    <a:pt x="544874" y="122411"/>
                  </a:lnTo>
                  <a:lnTo>
                    <a:pt x="502832" y="104259"/>
                  </a:lnTo>
                  <a:lnTo>
                    <a:pt x="460088" y="87463"/>
                  </a:lnTo>
                  <a:lnTo>
                    <a:pt x="416670" y="72049"/>
                  </a:lnTo>
                  <a:lnTo>
                    <a:pt x="372604" y="58045"/>
                  </a:lnTo>
                  <a:lnTo>
                    <a:pt x="327917" y="45478"/>
                  </a:lnTo>
                  <a:lnTo>
                    <a:pt x="282637" y="34374"/>
                  </a:lnTo>
                  <a:lnTo>
                    <a:pt x="236790" y="24761"/>
                  </a:lnTo>
                  <a:lnTo>
                    <a:pt x="190403" y="16666"/>
                  </a:lnTo>
                  <a:lnTo>
                    <a:pt x="143504" y="10115"/>
                  </a:lnTo>
                  <a:lnTo>
                    <a:pt x="96119" y="5136"/>
                  </a:lnTo>
                  <a:lnTo>
                    <a:pt x="48275" y="1755"/>
                  </a:lnTo>
                  <a:lnTo>
                    <a:pt x="0" y="0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4" name="Graphic 20">
              <a:extLst>
                <a:ext uri="{FF2B5EF4-FFF2-40B4-BE49-F238E27FC236}">
                  <a16:creationId xmlns:a16="http://schemas.microsoft.com/office/drawing/2014/main" id="{26A68B73-16E8-69E0-2F85-C0076E89B0D5}"/>
                </a:ext>
              </a:extLst>
            </p:cNvPr>
            <p:cNvSpPr/>
            <p:nvPr/>
          </p:nvSpPr>
          <p:spPr>
            <a:xfrm>
              <a:off x="2453770" y="337548"/>
              <a:ext cx="1353820" cy="1364615"/>
            </a:xfrm>
            <a:custGeom>
              <a:avLst/>
              <a:gdLst/>
              <a:ahLst/>
              <a:cxnLst/>
              <a:rect l="l" t="t" r="r" b="b"/>
              <a:pathLst>
                <a:path w="1353820" h="1364615">
                  <a:moveTo>
                    <a:pt x="1353413" y="0"/>
                  </a:moveTo>
                  <a:lnTo>
                    <a:pt x="1305233" y="2124"/>
                  </a:lnTo>
                  <a:lnTo>
                    <a:pt x="1257490" y="5867"/>
                  </a:lnTo>
                  <a:lnTo>
                    <a:pt x="1210212" y="11203"/>
                  </a:lnTo>
                  <a:lnTo>
                    <a:pt x="1163426" y="18105"/>
                  </a:lnTo>
                  <a:lnTo>
                    <a:pt x="1117159" y="26545"/>
                  </a:lnTo>
                  <a:lnTo>
                    <a:pt x="1071437" y="36496"/>
                  </a:lnTo>
                  <a:lnTo>
                    <a:pt x="1026288" y="47932"/>
                  </a:lnTo>
                  <a:lnTo>
                    <a:pt x="981739" y="60826"/>
                  </a:lnTo>
                  <a:lnTo>
                    <a:pt x="937817" y="75150"/>
                  </a:lnTo>
                  <a:lnTo>
                    <a:pt x="894548" y="90877"/>
                  </a:lnTo>
                  <a:lnTo>
                    <a:pt x="851960" y="107982"/>
                  </a:lnTo>
                  <a:lnTo>
                    <a:pt x="810080" y="126435"/>
                  </a:lnTo>
                  <a:lnTo>
                    <a:pt x="768935" y="146211"/>
                  </a:lnTo>
                  <a:lnTo>
                    <a:pt x="728551" y="167283"/>
                  </a:lnTo>
                  <a:lnTo>
                    <a:pt x="688956" y="189623"/>
                  </a:lnTo>
                  <a:lnTo>
                    <a:pt x="650177" y="213205"/>
                  </a:lnTo>
                  <a:lnTo>
                    <a:pt x="612240" y="238001"/>
                  </a:lnTo>
                  <a:lnTo>
                    <a:pt x="575173" y="263985"/>
                  </a:lnTo>
                  <a:lnTo>
                    <a:pt x="539003" y="291130"/>
                  </a:lnTo>
                  <a:lnTo>
                    <a:pt x="503757" y="319408"/>
                  </a:lnTo>
                  <a:lnTo>
                    <a:pt x="469461" y="348792"/>
                  </a:lnTo>
                  <a:lnTo>
                    <a:pt x="436143" y="379256"/>
                  </a:lnTo>
                  <a:lnTo>
                    <a:pt x="403829" y="410773"/>
                  </a:lnTo>
                  <a:lnTo>
                    <a:pt x="372548" y="443315"/>
                  </a:lnTo>
                  <a:lnTo>
                    <a:pt x="342324" y="476856"/>
                  </a:lnTo>
                  <a:lnTo>
                    <a:pt x="313187" y="511369"/>
                  </a:lnTo>
                  <a:lnTo>
                    <a:pt x="285162" y="546826"/>
                  </a:lnTo>
                  <a:lnTo>
                    <a:pt x="258277" y="583201"/>
                  </a:lnTo>
                  <a:lnTo>
                    <a:pt x="232559" y="620466"/>
                  </a:lnTo>
                  <a:lnTo>
                    <a:pt x="208034" y="658595"/>
                  </a:lnTo>
                  <a:lnTo>
                    <a:pt x="184730" y="697560"/>
                  </a:lnTo>
                  <a:lnTo>
                    <a:pt x="162673" y="737336"/>
                  </a:lnTo>
                  <a:lnTo>
                    <a:pt x="141891" y="777893"/>
                  </a:lnTo>
                  <a:lnTo>
                    <a:pt x="122411" y="819207"/>
                  </a:lnTo>
                  <a:lnTo>
                    <a:pt x="104259" y="861249"/>
                  </a:lnTo>
                  <a:lnTo>
                    <a:pt x="87463" y="903993"/>
                  </a:lnTo>
                  <a:lnTo>
                    <a:pt x="72049" y="947411"/>
                  </a:lnTo>
                  <a:lnTo>
                    <a:pt x="58045" y="991477"/>
                  </a:lnTo>
                  <a:lnTo>
                    <a:pt x="45478" y="1036164"/>
                  </a:lnTo>
                  <a:lnTo>
                    <a:pt x="34374" y="1081444"/>
                  </a:lnTo>
                  <a:lnTo>
                    <a:pt x="24761" y="1127291"/>
                  </a:lnTo>
                  <a:lnTo>
                    <a:pt x="16666" y="1173678"/>
                  </a:lnTo>
                  <a:lnTo>
                    <a:pt x="10115" y="1220577"/>
                  </a:lnTo>
                  <a:lnTo>
                    <a:pt x="5136" y="1267962"/>
                  </a:lnTo>
                  <a:lnTo>
                    <a:pt x="1755" y="1315806"/>
                  </a:lnTo>
                  <a:lnTo>
                    <a:pt x="0" y="1364081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5" name="Graphic 21">
              <a:extLst>
                <a:ext uri="{FF2B5EF4-FFF2-40B4-BE49-F238E27FC236}">
                  <a16:creationId xmlns:a16="http://schemas.microsoft.com/office/drawing/2014/main" id="{6354D229-7D63-D279-BD1E-34E83BFDE82B}"/>
                </a:ext>
              </a:extLst>
            </p:cNvPr>
            <p:cNvSpPr/>
            <p:nvPr/>
          </p:nvSpPr>
          <p:spPr>
            <a:xfrm>
              <a:off x="2454019" y="1767203"/>
              <a:ext cx="1364615" cy="1353820"/>
            </a:xfrm>
            <a:custGeom>
              <a:avLst/>
              <a:gdLst/>
              <a:ahLst/>
              <a:cxnLst/>
              <a:rect l="l" t="t" r="r" b="b"/>
              <a:pathLst>
                <a:path w="1364615" h="1353820">
                  <a:moveTo>
                    <a:pt x="0" y="0"/>
                  </a:moveTo>
                  <a:lnTo>
                    <a:pt x="2124" y="48180"/>
                  </a:lnTo>
                  <a:lnTo>
                    <a:pt x="5867" y="95923"/>
                  </a:lnTo>
                  <a:lnTo>
                    <a:pt x="11203" y="143200"/>
                  </a:lnTo>
                  <a:lnTo>
                    <a:pt x="18105" y="189987"/>
                  </a:lnTo>
                  <a:lnTo>
                    <a:pt x="26545" y="236254"/>
                  </a:lnTo>
                  <a:lnTo>
                    <a:pt x="36496" y="281975"/>
                  </a:lnTo>
                  <a:lnTo>
                    <a:pt x="47932" y="327124"/>
                  </a:lnTo>
                  <a:lnTo>
                    <a:pt x="60826" y="371673"/>
                  </a:lnTo>
                  <a:lnTo>
                    <a:pt x="75150" y="415596"/>
                  </a:lnTo>
                  <a:lnTo>
                    <a:pt x="90877" y="458864"/>
                  </a:lnTo>
                  <a:lnTo>
                    <a:pt x="107982" y="501452"/>
                  </a:lnTo>
                  <a:lnTo>
                    <a:pt x="126435" y="543332"/>
                  </a:lnTo>
                  <a:lnTo>
                    <a:pt x="146211" y="584478"/>
                  </a:lnTo>
                  <a:lnTo>
                    <a:pt x="167283" y="624862"/>
                  </a:lnTo>
                  <a:lnTo>
                    <a:pt x="189623" y="664456"/>
                  </a:lnTo>
                  <a:lnTo>
                    <a:pt x="213205" y="703236"/>
                  </a:lnTo>
                  <a:lnTo>
                    <a:pt x="238001" y="741172"/>
                  </a:lnTo>
                  <a:lnTo>
                    <a:pt x="263985" y="778239"/>
                  </a:lnTo>
                  <a:lnTo>
                    <a:pt x="291130" y="814409"/>
                  </a:lnTo>
                  <a:lnTo>
                    <a:pt x="319408" y="849656"/>
                  </a:lnTo>
                  <a:lnTo>
                    <a:pt x="348792" y="883952"/>
                  </a:lnTo>
                  <a:lnTo>
                    <a:pt x="379256" y="917270"/>
                  </a:lnTo>
                  <a:lnTo>
                    <a:pt x="410773" y="949583"/>
                  </a:lnTo>
                  <a:lnTo>
                    <a:pt x="443315" y="980865"/>
                  </a:lnTo>
                  <a:lnTo>
                    <a:pt x="476856" y="1011088"/>
                  </a:lnTo>
                  <a:lnTo>
                    <a:pt x="511369" y="1040226"/>
                  </a:lnTo>
                  <a:lnTo>
                    <a:pt x="546826" y="1068250"/>
                  </a:lnTo>
                  <a:lnTo>
                    <a:pt x="583201" y="1095136"/>
                  </a:lnTo>
                  <a:lnTo>
                    <a:pt x="620466" y="1120854"/>
                  </a:lnTo>
                  <a:lnTo>
                    <a:pt x="658595" y="1145379"/>
                  </a:lnTo>
                  <a:lnTo>
                    <a:pt x="697560" y="1168683"/>
                  </a:lnTo>
                  <a:lnTo>
                    <a:pt x="737336" y="1190740"/>
                  </a:lnTo>
                  <a:lnTo>
                    <a:pt x="777893" y="1211522"/>
                  </a:lnTo>
                  <a:lnTo>
                    <a:pt x="819207" y="1231002"/>
                  </a:lnTo>
                  <a:lnTo>
                    <a:pt x="861249" y="1249154"/>
                  </a:lnTo>
                  <a:lnTo>
                    <a:pt x="903993" y="1265950"/>
                  </a:lnTo>
                  <a:lnTo>
                    <a:pt x="947411" y="1281363"/>
                  </a:lnTo>
                  <a:lnTo>
                    <a:pt x="991477" y="1295367"/>
                  </a:lnTo>
                  <a:lnTo>
                    <a:pt x="1036164" y="1307934"/>
                  </a:lnTo>
                  <a:lnTo>
                    <a:pt x="1081444" y="1319038"/>
                  </a:lnTo>
                  <a:lnTo>
                    <a:pt x="1127291" y="1328651"/>
                  </a:lnTo>
                  <a:lnTo>
                    <a:pt x="1173678" y="1336747"/>
                  </a:lnTo>
                  <a:lnTo>
                    <a:pt x="1220577" y="1343298"/>
                  </a:lnTo>
                  <a:lnTo>
                    <a:pt x="1267962" y="1348277"/>
                  </a:lnTo>
                  <a:lnTo>
                    <a:pt x="1315806" y="1351658"/>
                  </a:lnTo>
                  <a:lnTo>
                    <a:pt x="1364081" y="1353413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6" name="Graphic 22">
              <a:extLst>
                <a:ext uri="{FF2B5EF4-FFF2-40B4-BE49-F238E27FC236}">
                  <a16:creationId xmlns:a16="http://schemas.microsoft.com/office/drawing/2014/main" id="{AEED12B5-DD0D-6292-B151-EC771F882860}"/>
                </a:ext>
              </a:extLst>
            </p:cNvPr>
            <p:cNvSpPr/>
            <p:nvPr/>
          </p:nvSpPr>
          <p:spPr>
            <a:xfrm>
              <a:off x="2453507" y="337035"/>
              <a:ext cx="2784475" cy="2784475"/>
            </a:xfrm>
            <a:custGeom>
              <a:avLst/>
              <a:gdLst/>
              <a:ahLst/>
              <a:cxnLst/>
              <a:rect l="l" t="t" r="r" b="b"/>
              <a:pathLst>
                <a:path w="2784475" h="2784475">
                  <a:moveTo>
                    <a:pt x="2783751" y="1408341"/>
                  </a:moveTo>
                  <a:lnTo>
                    <a:pt x="2783814" y="1402880"/>
                  </a:lnTo>
                  <a:lnTo>
                    <a:pt x="2783852" y="1397406"/>
                  </a:lnTo>
                  <a:lnTo>
                    <a:pt x="2783852" y="1391920"/>
                  </a:lnTo>
                  <a:lnTo>
                    <a:pt x="2783852" y="1386446"/>
                  </a:lnTo>
                  <a:lnTo>
                    <a:pt x="2783814" y="1380972"/>
                  </a:lnTo>
                  <a:lnTo>
                    <a:pt x="2783751" y="1375498"/>
                  </a:lnTo>
                </a:path>
                <a:path w="2784475" h="2784475">
                  <a:moveTo>
                    <a:pt x="1408341" y="88"/>
                  </a:moveTo>
                  <a:lnTo>
                    <a:pt x="1402880" y="25"/>
                  </a:lnTo>
                  <a:lnTo>
                    <a:pt x="1397406" y="0"/>
                  </a:lnTo>
                  <a:lnTo>
                    <a:pt x="1391920" y="0"/>
                  </a:lnTo>
                  <a:lnTo>
                    <a:pt x="1386446" y="0"/>
                  </a:lnTo>
                  <a:lnTo>
                    <a:pt x="1380972" y="25"/>
                  </a:lnTo>
                  <a:lnTo>
                    <a:pt x="1375498" y="88"/>
                  </a:lnTo>
                </a:path>
                <a:path w="2784475" h="2784475">
                  <a:moveTo>
                    <a:pt x="88" y="1375498"/>
                  </a:moveTo>
                  <a:lnTo>
                    <a:pt x="25" y="1380972"/>
                  </a:lnTo>
                  <a:lnTo>
                    <a:pt x="0" y="1386446"/>
                  </a:lnTo>
                  <a:lnTo>
                    <a:pt x="0" y="1391920"/>
                  </a:lnTo>
                  <a:lnTo>
                    <a:pt x="0" y="1397406"/>
                  </a:lnTo>
                  <a:lnTo>
                    <a:pt x="25" y="1402880"/>
                  </a:lnTo>
                  <a:lnTo>
                    <a:pt x="88" y="1408341"/>
                  </a:lnTo>
                </a:path>
                <a:path w="2784475" h="2784475">
                  <a:moveTo>
                    <a:pt x="1375498" y="2783751"/>
                  </a:moveTo>
                  <a:lnTo>
                    <a:pt x="1380972" y="2783814"/>
                  </a:lnTo>
                  <a:lnTo>
                    <a:pt x="1386446" y="2783852"/>
                  </a:lnTo>
                  <a:lnTo>
                    <a:pt x="1391920" y="2783852"/>
                  </a:lnTo>
                  <a:lnTo>
                    <a:pt x="1397406" y="2783852"/>
                  </a:lnTo>
                  <a:lnTo>
                    <a:pt x="1402880" y="2783814"/>
                  </a:lnTo>
                  <a:lnTo>
                    <a:pt x="1408341" y="2783751"/>
                  </a:lnTo>
                </a:path>
              </a:pathLst>
            </a:custGeom>
            <a:ln w="11010">
              <a:solidFill>
                <a:srgbClr val="ADD58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7" name="Graphic 23">
              <a:extLst>
                <a:ext uri="{FF2B5EF4-FFF2-40B4-BE49-F238E27FC236}">
                  <a16:creationId xmlns:a16="http://schemas.microsoft.com/office/drawing/2014/main" id="{E69B3497-6AE2-1D1C-1C87-79A194C17A1C}"/>
                </a:ext>
              </a:extLst>
            </p:cNvPr>
            <p:cNvSpPr/>
            <p:nvPr/>
          </p:nvSpPr>
          <p:spPr>
            <a:xfrm>
              <a:off x="2422729" y="3174169"/>
              <a:ext cx="1027430" cy="1038860"/>
            </a:xfrm>
            <a:custGeom>
              <a:avLst/>
              <a:gdLst/>
              <a:ahLst/>
              <a:cxnLst/>
              <a:rect l="l" t="t" r="r" b="b"/>
              <a:pathLst>
                <a:path w="1027430" h="1038860">
                  <a:moveTo>
                    <a:pt x="0" y="1038275"/>
                  </a:moveTo>
                  <a:lnTo>
                    <a:pt x="47879" y="1035482"/>
                  </a:lnTo>
                  <a:lnTo>
                    <a:pt x="95170" y="1030606"/>
                  </a:lnTo>
                  <a:lnTo>
                    <a:pt x="141828" y="1023693"/>
                  </a:lnTo>
                  <a:lnTo>
                    <a:pt x="187806" y="1014790"/>
                  </a:lnTo>
                  <a:lnTo>
                    <a:pt x="233060" y="1003941"/>
                  </a:lnTo>
                  <a:lnTo>
                    <a:pt x="277543" y="991192"/>
                  </a:lnTo>
                  <a:lnTo>
                    <a:pt x="321209" y="976589"/>
                  </a:lnTo>
                  <a:lnTo>
                    <a:pt x="364014" y="960177"/>
                  </a:lnTo>
                  <a:lnTo>
                    <a:pt x="405912" y="942002"/>
                  </a:lnTo>
                  <a:lnTo>
                    <a:pt x="446857" y="922110"/>
                  </a:lnTo>
                  <a:lnTo>
                    <a:pt x="486803" y="900546"/>
                  </a:lnTo>
                  <a:lnTo>
                    <a:pt x="525705" y="877356"/>
                  </a:lnTo>
                  <a:lnTo>
                    <a:pt x="563517" y="852585"/>
                  </a:lnTo>
                  <a:lnTo>
                    <a:pt x="600195" y="826279"/>
                  </a:lnTo>
                  <a:lnTo>
                    <a:pt x="635691" y="798483"/>
                  </a:lnTo>
                  <a:lnTo>
                    <a:pt x="669960" y="769244"/>
                  </a:lnTo>
                  <a:lnTo>
                    <a:pt x="702958" y="738606"/>
                  </a:lnTo>
                  <a:lnTo>
                    <a:pt x="734638" y="706616"/>
                  </a:lnTo>
                  <a:lnTo>
                    <a:pt x="764955" y="673318"/>
                  </a:lnTo>
                  <a:lnTo>
                    <a:pt x="793862" y="638759"/>
                  </a:lnTo>
                  <a:lnTo>
                    <a:pt x="821315" y="602984"/>
                  </a:lnTo>
                  <a:lnTo>
                    <a:pt x="847269" y="566039"/>
                  </a:lnTo>
                  <a:lnTo>
                    <a:pt x="871676" y="527969"/>
                  </a:lnTo>
                  <a:lnTo>
                    <a:pt x="894492" y="488820"/>
                  </a:lnTo>
                  <a:lnTo>
                    <a:pt x="915671" y="448638"/>
                  </a:lnTo>
                  <a:lnTo>
                    <a:pt x="935168" y="407467"/>
                  </a:lnTo>
                  <a:lnTo>
                    <a:pt x="952937" y="365354"/>
                  </a:lnTo>
                  <a:lnTo>
                    <a:pt x="968932" y="322345"/>
                  </a:lnTo>
                  <a:lnTo>
                    <a:pt x="983108" y="278484"/>
                  </a:lnTo>
                  <a:lnTo>
                    <a:pt x="995419" y="233818"/>
                  </a:lnTo>
                  <a:lnTo>
                    <a:pt x="1005819" y="188392"/>
                  </a:lnTo>
                  <a:lnTo>
                    <a:pt x="1014263" y="142251"/>
                  </a:lnTo>
                  <a:lnTo>
                    <a:pt x="1020706" y="95442"/>
                  </a:lnTo>
                  <a:lnTo>
                    <a:pt x="1025102" y="48010"/>
                  </a:lnTo>
                  <a:lnTo>
                    <a:pt x="1027404" y="0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8" name="Graphic 24">
              <a:extLst>
                <a:ext uri="{FF2B5EF4-FFF2-40B4-BE49-F238E27FC236}">
                  <a16:creationId xmlns:a16="http://schemas.microsoft.com/office/drawing/2014/main" id="{623553A7-CBD7-7685-CAB1-408F95C8A201}"/>
                </a:ext>
              </a:extLst>
            </p:cNvPr>
            <p:cNvSpPr/>
            <p:nvPr/>
          </p:nvSpPr>
          <p:spPr>
            <a:xfrm>
              <a:off x="2411515" y="2079691"/>
              <a:ext cx="1038860" cy="1027430"/>
            </a:xfrm>
            <a:custGeom>
              <a:avLst/>
              <a:gdLst/>
              <a:ahLst/>
              <a:cxnLst/>
              <a:rect l="l" t="t" r="r" b="b"/>
              <a:pathLst>
                <a:path w="1038860" h="1027430">
                  <a:moveTo>
                    <a:pt x="1038275" y="1027404"/>
                  </a:moveTo>
                  <a:lnTo>
                    <a:pt x="1035482" y="979525"/>
                  </a:lnTo>
                  <a:lnTo>
                    <a:pt x="1030606" y="932233"/>
                  </a:lnTo>
                  <a:lnTo>
                    <a:pt x="1023693" y="885576"/>
                  </a:lnTo>
                  <a:lnTo>
                    <a:pt x="1014790" y="839597"/>
                  </a:lnTo>
                  <a:lnTo>
                    <a:pt x="1003941" y="794344"/>
                  </a:lnTo>
                  <a:lnTo>
                    <a:pt x="991192" y="749861"/>
                  </a:lnTo>
                  <a:lnTo>
                    <a:pt x="976589" y="706194"/>
                  </a:lnTo>
                  <a:lnTo>
                    <a:pt x="960177" y="663389"/>
                  </a:lnTo>
                  <a:lnTo>
                    <a:pt x="942002" y="621492"/>
                  </a:lnTo>
                  <a:lnTo>
                    <a:pt x="922110" y="580547"/>
                  </a:lnTo>
                  <a:lnTo>
                    <a:pt x="900546" y="540601"/>
                  </a:lnTo>
                  <a:lnTo>
                    <a:pt x="877356" y="501699"/>
                  </a:lnTo>
                  <a:lnTo>
                    <a:pt x="852585" y="463886"/>
                  </a:lnTo>
                  <a:lnTo>
                    <a:pt x="826279" y="427209"/>
                  </a:lnTo>
                  <a:lnTo>
                    <a:pt x="798483" y="391713"/>
                  </a:lnTo>
                  <a:lnTo>
                    <a:pt x="769244" y="357443"/>
                  </a:lnTo>
                  <a:lnTo>
                    <a:pt x="738606" y="324446"/>
                  </a:lnTo>
                  <a:lnTo>
                    <a:pt x="706616" y="292766"/>
                  </a:lnTo>
                  <a:lnTo>
                    <a:pt x="673318" y="262449"/>
                  </a:lnTo>
                  <a:lnTo>
                    <a:pt x="638759" y="233541"/>
                  </a:lnTo>
                  <a:lnTo>
                    <a:pt x="602984" y="206088"/>
                  </a:lnTo>
                  <a:lnTo>
                    <a:pt x="566039" y="180135"/>
                  </a:lnTo>
                  <a:lnTo>
                    <a:pt x="527969" y="155728"/>
                  </a:lnTo>
                  <a:lnTo>
                    <a:pt x="488820" y="132912"/>
                  </a:lnTo>
                  <a:lnTo>
                    <a:pt x="448638" y="111732"/>
                  </a:lnTo>
                  <a:lnTo>
                    <a:pt x="407467" y="92235"/>
                  </a:lnTo>
                  <a:lnTo>
                    <a:pt x="365354" y="74467"/>
                  </a:lnTo>
                  <a:lnTo>
                    <a:pt x="322345" y="58472"/>
                  </a:lnTo>
                  <a:lnTo>
                    <a:pt x="278484" y="44296"/>
                  </a:lnTo>
                  <a:lnTo>
                    <a:pt x="233818" y="31985"/>
                  </a:lnTo>
                  <a:lnTo>
                    <a:pt x="188392" y="21585"/>
                  </a:lnTo>
                  <a:lnTo>
                    <a:pt x="142251" y="13140"/>
                  </a:lnTo>
                  <a:lnTo>
                    <a:pt x="95442" y="6698"/>
                  </a:lnTo>
                  <a:lnTo>
                    <a:pt x="48010" y="2302"/>
                  </a:lnTo>
                  <a:lnTo>
                    <a:pt x="0" y="0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69" name="Graphic 25">
              <a:extLst>
                <a:ext uri="{FF2B5EF4-FFF2-40B4-BE49-F238E27FC236}">
                  <a16:creationId xmlns:a16="http://schemas.microsoft.com/office/drawing/2014/main" id="{5F1BF79C-04D0-C5C5-76CF-2A0ACAC5F944}"/>
                </a:ext>
              </a:extLst>
            </p:cNvPr>
            <p:cNvSpPr/>
            <p:nvPr/>
          </p:nvSpPr>
          <p:spPr>
            <a:xfrm>
              <a:off x="1317036" y="2080033"/>
              <a:ext cx="1027430" cy="1038860"/>
            </a:xfrm>
            <a:custGeom>
              <a:avLst/>
              <a:gdLst/>
              <a:ahLst/>
              <a:cxnLst/>
              <a:rect l="l" t="t" r="r" b="b"/>
              <a:pathLst>
                <a:path w="1027430" h="1038860">
                  <a:moveTo>
                    <a:pt x="1027404" y="0"/>
                  </a:moveTo>
                  <a:lnTo>
                    <a:pt x="979525" y="2793"/>
                  </a:lnTo>
                  <a:lnTo>
                    <a:pt x="932233" y="7669"/>
                  </a:lnTo>
                  <a:lnTo>
                    <a:pt x="885576" y="14582"/>
                  </a:lnTo>
                  <a:lnTo>
                    <a:pt x="839597" y="23485"/>
                  </a:lnTo>
                  <a:lnTo>
                    <a:pt x="794344" y="34334"/>
                  </a:lnTo>
                  <a:lnTo>
                    <a:pt x="749861" y="47083"/>
                  </a:lnTo>
                  <a:lnTo>
                    <a:pt x="706194" y="61686"/>
                  </a:lnTo>
                  <a:lnTo>
                    <a:pt x="663389" y="78098"/>
                  </a:lnTo>
                  <a:lnTo>
                    <a:pt x="621492" y="96272"/>
                  </a:lnTo>
                  <a:lnTo>
                    <a:pt x="580547" y="116165"/>
                  </a:lnTo>
                  <a:lnTo>
                    <a:pt x="540601" y="137729"/>
                  </a:lnTo>
                  <a:lnTo>
                    <a:pt x="501699" y="160919"/>
                  </a:lnTo>
                  <a:lnTo>
                    <a:pt x="463886" y="185690"/>
                  </a:lnTo>
                  <a:lnTo>
                    <a:pt x="427209" y="211996"/>
                  </a:lnTo>
                  <a:lnTo>
                    <a:pt x="391713" y="239792"/>
                  </a:lnTo>
                  <a:lnTo>
                    <a:pt x="357443" y="269031"/>
                  </a:lnTo>
                  <a:lnTo>
                    <a:pt x="324446" y="299669"/>
                  </a:lnTo>
                  <a:lnTo>
                    <a:pt x="292766" y="331659"/>
                  </a:lnTo>
                  <a:lnTo>
                    <a:pt x="262449" y="364957"/>
                  </a:lnTo>
                  <a:lnTo>
                    <a:pt x="233541" y="399516"/>
                  </a:lnTo>
                  <a:lnTo>
                    <a:pt x="206088" y="435290"/>
                  </a:lnTo>
                  <a:lnTo>
                    <a:pt x="180135" y="472236"/>
                  </a:lnTo>
                  <a:lnTo>
                    <a:pt x="155728" y="510306"/>
                  </a:lnTo>
                  <a:lnTo>
                    <a:pt x="132912" y="549455"/>
                  </a:lnTo>
                  <a:lnTo>
                    <a:pt x="111732" y="589637"/>
                  </a:lnTo>
                  <a:lnTo>
                    <a:pt x="92235" y="630808"/>
                  </a:lnTo>
                  <a:lnTo>
                    <a:pt x="74467" y="672920"/>
                  </a:lnTo>
                  <a:lnTo>
                    <a:pt x="58472" y="715930"/>
                  </a:lnTo>
                  <a:lnTo>
                    <a:pt x="44296" y="759791"/>
                  </a:lnTo>
                  <a:lnTo>
                    <a:pt x="31985" y="804457"/>
                  </a:lnTo>
                  <a:lnTo>
                    <a:pt x="21585" y="849883"/>
                  </a:lnTo>
                  <a:lnTo>
                    <a:pt x="13140" y="896024"/>
                  </a:lnTo>
                  <a:lnTo>
                    <a:pt x="6698" y="942833"/>
                  </a:lnTo>
                  <a:lnTo>
                    <a:pt x="2302" y="990265"/>
                  </a:lnTo>
                  <a:lnTo>
                    <a:pt x="0" y="1038275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0" name="Graphic 26">
              <a:extLst>
                <a:ext uri="{FF2B5EF4-FFF2-40B4-BE49-F238E27FC236}">
                  <a16:creationId xmlns:a16="http://schemas.microsoft.com/office/drawing/2014/main" id="{3BE6FE95-ECC8-1CF6-2A3A-59F12F7D8845}"/>
                </a:ext>
              </a:extLst>
            </p:cNvPr>
            <p:cNvSpPr/>
            <p:nvPr/>
          </p:nvSpPr>
          <p:spPr>
            <a:xfrm>
              <a:off x="1317379" y="3185383"/>
              <a:ext cx="1038860" cy="1027430"/>
            </a:xfrm>
            <a:custGeom>
              <a:avLst/>
              <a:gdLst/>
              <a:ahLst/>
              <a:cxnLst/>
              <a:rect l="l" t="t" r="r" b="b"/>
              <a:pathLst>
                <a:path w="1038860" h="1027430">
                  <a:moveTo>
                    <a:pt x="0" y="0"/>
                  </a:moveTo>
                  <a:lnTo>
                    <a:pt x="2793" y="47879"/>
                  </a:lnTo>
                  <a:lnTo>
                    <a:pt x="7669" y="95170"/>
                  </a:lnTo>
                  <a:lnTo>
                    <a:pt x="14582" y="141828"/>
                  </a:lnTo>
                  <a:lnTo>
                    <a:pt x="23485" y="187806"/>
                  </a:lnTo>
                  <a:lnTo>
                    <a:pt x="34334" y="233060"/>
                  </a:lnTo>
                  <a:lnTo>
                    <a:pt x="47083" y="277543"/>
                  </a:lnTo>
                  <a:lnTo>
                    <a:pt x="61686" y="321209"/>
                  </a:lnTo>
                  <a:lnTo>
                    <a:pt x="78098" y="364014"/>
                  </a:lnTo>
                  <a:lnTo>
                    <a:pt x="96272" y="405912"/>
                  </a:lnTo>
                  <a:lnTo>
                    <a:pt x="116165" y="446857"/>
                  </a:lnTo>
                  <a:lnTo>
                    <a:pt x="137729" y="486803"/>
                  </a:lnTo>
                  <a:lnTo>
                    <a:pt x="160919" y="525705"/>
                  </a:lnTo>
                  <a:lnTo>
                    <a:pt x="185690" y="563517"/>
                  </a:lnTo>
                  <a:lnTo>
                    <a:pt x="211996" y="600195"/>
                  </a:lnTo>
                  <a:lnTo>
                    <a:pt x="239792" y="635691"/>
                  </a:lnTo>
                  <a:lnTo>
                    <a:pt x="269031" y="669960"/>
                  </a:lnTo>
                  <a:lnTo>
                    <a:pt x="299669" y="702958"/>
                  </a:lnTo>
                  <a:lnTo>
                    <a:pt x="331659" y="734638"/>
                  </a:lnTo>
                  <a:lnTo>
                    <a:pt x="364957" y="764955"/>
                  </a:lnTo>
                  <a:lnTo>
                    <a:pt x="399516" y="793862"/>
                  </a:lnTo>
                  <a:lnTo>
                    <a:pt x="435290" y="821315"/>
                  </a:lnTo>
                  <a:lnTo>
                    <a:pt x="472236" y="847269"/>
                  </a:lnTo>
                  <a:lnTo>
                    <a:pt x="510306" y="871676"/>
                  </a:lnTo>
                  <a:lnTo>
                    <a:pt x="549455" y="894492"/>
                  </a:lnTo>
                  <a:lnTo>
                    <a:pt x="589637" y="915671"/>
                  </a:lnTo>
                  <a:lnTo>
                    <a:pt x="630808" y="935168"/>
                  </a:lnTo>
                  <a:lnTo>
                    <a:pt x="672920" y="952937"/>
                  </a:lnTo>
                  <a:lnTo>
                    <a:pt x="715930" y="968932"/>
                  </a:lnTo>
                  <a:lnTo>
                    <a:pt x="759791" y="983108"/>
                  </a:lnTo>
                  <a:lnTo>
                    <a:pt x="804457" y="995419"/>
                  </a:lnTo>
                  <a:lnTo>
                    <a:pt x="849883" y="1005819"/>
                  </a:lnTo>
                  <a:lnTo>
                    <a:pt x="896024" y="1014263"/>
                  </a:lnTo>
                  <a:lnTo>
                    <a:pt x="942833" y="1020706"/>
                  </a:lnTo>
                  <a:lnTo>
                    <a:pt x="990265" y="1025102"/>
                  </a:lnTo>
                  <a:lnTo>
                    <a:pt x="1038275" y="1027404"/>
                  </a:lnTo>
                </a:path>
              </a:pathLst>
            </a:custGeom>
            <a:ln w="11010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1" name="Graphic 27">
              <a:extLst>
                <a:ext uri="{FF2B5EF4-FFF2-40B4-BE49-F238E27FC236}">
                  <a16:creationId xmlns:a16="http://schemas.microsoft.com/office/drawing/2014/main" id="{820E8723-D665-1790-36F3-713C2E926258}"/>
                </a:ext>
              </a:extLst>
            </p:cNvPr>
            <p:cNvSpPr/>
            <p:nvPr/>
          </p:nvSpPr>
          <p:spPr>
            <a:xfrm>
              <a:off x="1316678" y="2079332"/>
              <a:ext cx="2134235" cy="2134235"/>
            </a:xfrm>
            <a:custGeom>
              <a:avLst/>
              <a:gdLst/>
              <a:ahLst/>
              <a:cxnLst/>
              <a:rect l="l" t="t" r="r" b="b"/>
              <a:pathLst>
                <a:path w="2134235" h="2134235">
                  <a:moveTo>
                    <a:pt x="2133688" y="1083627"/>
                  </a:moveTo>
                  <a:lnTo>
                    <a:pt x="2133777" y="1078064"/>
                  </a:lnTo>
                  <a:lnTo>
                    <a:pt x="2133815" y="1072489"/>
                  </a:lnTo>
                  <a:lnTo>
                    <a:pt x="2133815" y="1066901"/>
                  </a:lnTo>
                  <a:lnTo>
                    <a:pt x="2133815" y="1061326"/>
                  </a:lnTo>
                  <a:lnTo>
                    <a:pt x="2133777" y="1055751"/>
                  </a:lnTo>
                  <a:lnTo>
                    <a:pt x="2133688" y="1050188"/>
                  </a:lnTo>
                </a:path>
                <a:path w="2134235" h="2134235">
                  <a:moveTo>
                    <a:pt x="1083627" y="126"/>
                  </a:moveTo>
                  <a:lnTo>
                    <a:pt x="1078064" y="38"/>
                  </a:lnTo>
                  <a:lnTo>
                    <a:pt x="1072489" y="0"/>
                  </a:lnTo>
                  <a:lnTo>
                    <a:pt x="1066901" y="0"/>
                  </a:lnTo>
                  <a:lnTo>
                    <a:pt x="1061326" y="0"/>
                  </a:lnTo>
                  <a:lnTo>
                    <a:pt x="1055751" y="38"/>
                  </a:lnTo>
                  <a:lnTo>
                    <a:pt x="1050188" y="126"/>
                  </a:lnTo>
                </a:path>
                <a:path w="2134235" h="2134235">
                  <a:moveTo>
                    <a:pt x="126" y="1050188"/>
                  </a:moveTo>
                  <a:lnTo>
                    <a:pt x="38" y="1055751"/>
                  </a:lnTo>
                  <a:lnTo>
                    <a:pt x="0" y="1061326"/>
                  </a:lnTo>
                  <a:lnTo>
                    <a:pt x="0" y="1066901"/>
                  </a:lnTo>
                  <a:lnTo>
                    <a:pt x="0" y="1072489"/>
                  </a:lnTo>
                  <a:lnTo>
                    <a:pt x="38" y="1078064"/>
                  </a:lnTo>
                  <a:lnTo>
                    <a:pt x="126" y="1083627"/>
                  </a:lnTo>
                </a:path>
                <a:path w="2134235" h="2134235">
                  <a:moveTo>
                    <a:pt x="1050188" y="2133688"/>
                  </a:moveTo>
                  <a:lnTo>
                    <a:pt x="1055751" y="2133777"/>
                  </a:lnTo>
                  <a:lnTo>
                    <a:pt x="1061326" y="2133815"/>
                  </a:lnTo>
                  <a:lnTo>
                    <a:pt x="1066901" y="2133815"/>
                  </a:lnTo>
                  <a:lnTo>
                    <a:pt x="1072489" y="2133815"/>
                  </a:lnTo>
                  <a:lnTo>
                    <a:pt x="1078064" y="2133777"/>
                  </a:lnTo>
                  <a:lnTo>
                    <a:pt x="1083627" y="2133688"/>
                  </a:lnTo>
                </a:path>
              </a:pathLst>
            </a:custGeom>
            <a:ln w="11010">
              <a:solidFill>
                <a:srgbClr val="ADD58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pic>
          <p:nvPicPr>
            <p:cNvPr id="72" name="Image 28">
              <a:extLst>
                <a:ext uri="{FF2B5EF4-FFF2-40B4-BE49-F238E27FC236}">
                  <a16:creationId xmlns:a16="http://schemas.microsoft.com/office/drawing/2014/main" id="{A9ED36E1-087A-AF23-FFAC-09BDD2D5593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9151" y="2039537"/>
              <a:ext cx="1988883" cy="1988883"/>
            </a:xfrm>
            <a:prstGeom prst="rect">
              <a:avLst/>
            </a:prstGeom>
          </p:spPr>
        </p:pic>
        <p:sp>
          <p:nvSpPr>
            <p:cNvPr id="73" name="Graphic 29">
              <a:extLst>
                <a:ext uri="{FF2B5EF4-FFF2-40B4-BE49-F238E27FC236}">
                  <a16:creationId xmlns:a16="http://schemas.microsoft.com/office/drawing/2014/main" id="{79C9041F-FFA2-4394-7A4B-2E299C93FCE2}"/>
                </a:ext>
              </a:extLst>
            </p:cNvPr>
            <p:cNvSpPr/>
            <p:nvPr/>
          </p:nvSpPr>
          <p:spPr>
            <a:xfrm>
              <a:off x="1193538" y="2299246"/>
              <a:ext cx="441325" cy="442595"/>
            </a:xfrm>
            <a:custGeom>
              <a:avLst/>
              <a:gdLst/>
              <a:ahLst/>
              <a:cxnLst/>
              <a:rect l="l" t="t" r="r" b="b"/>
              <a:pathLst>
                <a:path w="441325" h="442595">
                  <a:moveTo>
                    <a:pt x="220522" y="0"/>
                  </a:moveTo>
                  <a:lnTo>
                    <a:pt x="172566" y="5230"/>
                  </a:lnTo>
                  <a:lnTo>
                    <a:pt x="126663" y="20789"/>
                  </a:lnTo>
                  <a:lnTo>
                    <a:pt x="84655" y="46484"/>
                  </a:lnTo>
                  <a:lnTo>
                    <a:pt x="48387" y="82118"/>
                  </a:lnTo>
                  <a:lnTo>
                    <a:pt x="23852" y="119605"/>
                  </a:lnTo>
                  <a:lnTo>
                    <a:pt x="7767" y="159995"/>
                  </a:lnTo>
                  <a:lnTo>
                    <a:pt x="0" y="202036"/>
                  </a:lnTo>
                  <a:lnTo>
                    <a:pt x="417" y="244476"/>
                  </a:lnTo>
                  <a:lnTo>
                    <a:pt x="8887" y="286065"/>
                  </a:lnTo>
                  <a:lnTo>
                    <a:pt x="25278" y="325550"/>
                  </a:lnTo>
                  <a:lnTo>
                    <a:pt x="49457" y="361680"/>
                  </a:lnTo>
                  <a:lnTo>
                    <a:pt x="81292" y="393204"/>
                  </a:lnTo>
                  <a:lnTo>
                    <a:pt x="113408" y="414861"/>
                  </a:lnTo>
                  <a:lnTo>
                    <a:pt x="183684" y="439383"/>
                  </a:lnTo>
                  <a:lnTo>
                    <a:pt x="220243" y="442417"/>
                  </a:lnTo>
                  <a:lnTo>
                    <a:pt x="268206" y="437187"/>
                  </a:lnTo>
                  <a:lnTo>
                    <a:pt x="314113" y="421627"/>
                  </a:lnTo>
                  <a:lnTo>
                    <a:pt x="356122" y="395932"/>
                  </a:lnTo>
                  <a:lnTo>
                    <a:pt x="392391" y="360299"/>
                  </a:lnTo>
                  <a:lnTo>
                    <a:pt x="416926" y="322808"/>
                  </a:lnTo>
                  <a:lnTo>
                    <a:pt x="433011" y="282416"/>
                  </a:lnTo>
                  <a:lnTo>
                    <a:pt x="440778" y="240375"/>
                  </a:lnTo>
                  <a:lnTo>
                    <a:pt x="440359" y="197935"/>
                  </a:lnTo>
                  <a:lnTo>
                    <a:pt x="431887" y="156348"/>
                  </a:lnTo>
                  <a:lnTo>
                    <a:pt x="415494" y="116865"/>
                  </a:lnTo>
                  <a:lnTo>
                    <a:pt x="391312" y="80735"/>
                  </a:lnTo>
                  <a:lnTo>
                    <a:pt x="359473" y="49212"/>
                  </a:lnTo>
                  <a:lnTo>
                    <a:pt x="327359" y="27549"/>
                  </a:lnTo>
                  <a:lnTo>
                    <a:pt x="257087" y="3031"/>
                  </a:lnTo>
                  <a:lnTo>
                    <a:pt x="220522" y="0"/>
                  </a:lnTo>
                  <a:close/>
                </a:path>
              </a:pathLst>
            </a:custGeom>
            <a:solidFill>
              <a:srgbClr val="2AB077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pic>
          <p:nvPicPr>
            <p:cNvPr id="74" name="Image 30">
              <a:extLst>
                <a:ext uri="{FF2B5EF4-FFF2-40B4-BE49-F238E27FC236}">
                  <a16:creationId xmlns:a16="http://schemas.microsoft.com/office/drawing/2014/main" id="{ED75F457-6D53-F083-68CF-C5868EBEACF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881" y="3902678"/>
              <a:ext cx="1710448" cy="1710448"/>
            </a:xfrm>
            <a:prstGeom prst="rect">
              <a:avLst/>
            </a:prstGeom>
          </p:spPr>
        </p:pic>
        <p:sp>
          <p:nvSpPr>
            <p:cNvPr id="75" name="Graphic 31">
              <a:extLst>
                <a:ext uri="{FF2B5EF4-FFF2-40B4-BE49-F238E27FC236}">
                  <a16:creationId xmlns:a16="http://schemas.microsoft.com/office/drawing/2014/main" id="{15A200D8-DD6F-1CFF-0737-BA5E6E4663CA}"/>
                </a:ext>
              </a:extLst>
            </p:cNvPr>
            <p:cNvSpPr/>
            <p:nvPr/>
          </p:nvSpPr>
          <p:spPr>
            <a:xfrm>
              <a:off x="1651116" y="5075717"/>
              <a:ext cx="441325" cy="442595"/>
            </a:xfrm>
            <a:custGeom>
              <a:avLst/>
              <a:gdLst/>
              <a:ahLst/>
              <a:cxnLst/>
              <a:rect l="l" t="t" r="r" b="b"/>
              <a:pathLst>
                <a:path w="441325" h="442595">
                  <a:moveTo>
                    <a:pt x="220522" y="0"/>
                  </a:moveTo>
                  <a:lnTo>
                    <a:pt x="172566" y="5230"/>
                  </a:lnTo>
                  <a:lnTo>
                    <a:pt x="126663" y="20789"/>
                  </a:lnTo>
                  <a:lnTo>
                    <a:pt x="84655" y="46484"/>
                  </a:lnTo>
                  <a:lnTo>
                    <a:pt x="48387" y="82118"/>
                  </a:lnTo>
                  <a:lnTo>
                    <a:pt x="23852" y="119605"/>
                  </a:lnTo>
                  <a:lnTo>
                    <a:pt x="7767" y="159995"/>
                  </a:lnTo>
                  <a:lnTo>
                    <a:pt x="0" y="202036"/>
                  </a:lnTo>
                  <a:lnTo>
                    <a:pt x="417" y="244476"/>
                  </a:lnTo>
                  <a:lnTo>
                    <a:pt x="8887" y="286065"/>
                  </a:lnTo>
                  <a:lnTo>
                    <a:pt x="25278" y="325550"/>
                  </a:lnTo>
                  <a:lnTo>
                    <a:pt x="49457" y="361680"/>
                  </a:lnTo>
                  <a:lnTo>
                    <a:pt x="81292" y="393204"/>
                  </a:lnTo>
                  <a:lnTo>
                    <a:pt x="113408" y="414861"/>
                  </a:lnTo>
                  <a:lnTo>
                    <a:pt x="183684" y="439383"/>
                  </a:lnTo>
                  <a:lnTo>
                    <a:pt x="220243" y="442417"/>
                  </a:lnTo>
                  <a:lnTo>
                    <a:pt x="268206" y="437187"/>
                  </a:lnTo>
                  <a:lnTo>
                    <a:pt x="314113" y="421627"/>
                  </a:lnTo>
                  <a:lnTo>
                    <a:pt x="356122" y="395932"/>
                  </a:lnTo>
                  <a:lnTo>
                    <a:pt x="392391" y="360298"/>
                  </a:lnTo>
                  <a:lnTo>
                    <a:pt x="416926" y="322808"/>
                  </a:lnTo>
                  <a:lnTo>
                    <a:pt x="433011" y="282416"/>
                  </a:lnTo>
                  <a:lnTo>
                    <a:pt x="440778" y="240375"/>
                  </a:lnTo>
                  <a:lnTo>
                    <a:pt x="440359" y="197935"/>
                  </a:lnTo>
                  <a:lnTo>
                    <a:pt x="431887" y="156348"/>
                  </a:lnTo>
                  <a:lnTo>
                    <a:pt x="415494" y="116865"/>
                  </a:lnTo>
                  <a:lnTo>
                    <a:pt x="391312" y="80735"/>
                  </a:lnTo>
                  <a:lnTo>
                    <a:pt x="359473" y="49212"/>
                  </a:lnTo>
                  <a:lnTo>
                    <a:pt x="327359" y="27549"/>
                  </a:lnTo>
                  <a:lnTo>
                    <a:pt x="257087" y="3031"/>
                  </a:lnTo>
                  <a:lnTo>
                    <a:pt x="220522" y="0"/>
                  </a:lnTo>
                  <a:close/>
                </a:path>
              </a:pathLst>
            </a:custGeom>
            <a:solidFill>
              <a:srgbClr val="ADD581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6" name="Graphic 32">
              <a:extLst>
                <a:ext uri="{FF2B5EF4-FFF2-40B4-BE49-F238E27FC236}">
                  <a16:creationId xmlns:a16="http://schemas.microsoft.com/office/drawing/2014/main" id="{8B323D84-2A3F-CB38-AAD0-22B76EB389BC}"/>
                </a:ext>
              </a:extLst>
            </p:cNvPr>
            <p:cNvSpPr/>
            <p:nvPr/>
          </p:nvSpPr>
          <p:spPr>
            <a:xfrm>
              <a:off x="2583689" y="4741912"/>
              <a:ext cx="1005205" cy="1016635"/>
            </a:xfrm>
            <a:custGeom>
              <a:avLst/>
              <a:gdLst/>
              <a:ahLst/>
              <a:cxnLst/>
              <a:rect l="l" t="t" r="r" b="b"/>
              <a:pathLst>
                <a:path w="1005205" h="1016635">
                  <a:moveTo>
                    <a:pt x="0" y="1016419"/>
                  </a:moveTo>
                  <a:lnTo>
                    <a:pt x="48172" y="1013458"/>
                  </a:lnTo>
                  <a:lnTo>
                    <a:pt x="95732" y="1008349"/>
                  </a:lnTo>
                  <a:lnTo>
                    <a:pt x="142632" y="1001140"/>
                  </a:lnTo>
                  <a:lnTo>
                    <a:pt x="188824" y="991879"/>
                  </a:lnTo>
                  <a:lnTo>
                    <a:pt x="234259" y="980614"/>
                  </a:lnTo>
                  <a:lnTo>
                    <a:pt x="278888" y="967395"/>
                  </a:lnTo>
                  <a:lnTo>
                    <a:pt x="322663" y="952269"/>
                  </a:lnTo>
                  <a:lnTo>
                    <a:pt x="365537" y="935285"/>
                  </a:lnTo>
                  <a:lnTo>
                    <a:pt x="407459" y="916492"/>
                  </a:lnTo>
                  <a:lnTo>
                    <a:pt x="448383" y="895936"/>
                  </a:lnTo>
                  <a:lnTo>
                    <a:pt x="488260" y="873668"/>
                  </a:lnTo>
                  <a:lnTo>
                    <a:pt x="527041" y="849736"/>
                  </a:lnTo>
                  <a:lnTo>
                    <a:pt x="564677" y="824186"/>
                  </a:lnTo>
                  <a:lnTo>
                    <a:pt x="601122" y="797070"/>
                  </a:lnTo>
                  <a:lnTo>
                    <a:pt x="636325" y="768433"/>
                  </a:lnTo>
                  <a:lnTo>
                    <a:pt x="670239" y="738326"/>
                  </a:lnTo>
                  <a:lnTo>
                    <a:pt x="702816" y="706796"/>
                  </a:lnTo>
                  <a:lnTo>
                    <a:pt x="734007" y="673891"/>
                  </a:lnTo>
                  <a:lnTo>
                    <a:pt x="763763" y="639661"/>
                  </a:lnTo>
                  <a:lnTo>
                    <a:pt x="792036" y="604153"/>
                  </a:lnTo>
                  <a:lnTo>
                    <a:pt x="818778" y="567416"/>
                  </a:lnTo>
                  <a:lnTo>
                    <a:pt x="843941" y="529498"/>
                  </a:lnTo>
                  <a:lnTo>
                    <a:pt x="867476" y="490448"/>
                  </a:lnTo>
                  <a:lnTo>
                    <a:pt x="889334" y="450314"/>
                  </a:lnTo>
                  <a:lnTo>
                    <a:pt x="909468" y="409145"/>
                  </a:lnTo>
                  <a:lnTo>
                    <a:pt x="927829" y="366988"/>
                  </a:lnTo>
                  <a:lnTo>
                    <a:pt x="944368" y="323892"/>
                  </a:lnTo>
                  <a:lnTo>
                    <a:pt x="959038" y="279906"/>
                  </a:lnTo>
                  <a:lnTo>
                    <a:pt x="971789" y="235078"/>
                  </a:lnTo>
                  <a:lnTo>
                    <a:pt x="982573" y="189456"/>
                  </a:lnTo>
                  <a:lnTo>
                    <a:pt x="991343" y="143089"/>
                  </a:lnTo>
                  <a:lnTo>
                    <a:pt x="998049" y="96025"/>
                  </a:lnTo>
                  <a:lnTo>
                    <a:pt x="1002643" y="48312"/>
                  </a:lnTo>
                  <a:lnTo>
                    <a:pt x="1005078" y="0"/>
                  </a:lnTo>
                </a:path>
              </a:pathLst>
            </a:custGeom>
            <a:ln w="11823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7" name="Graphic 33">
              <a:extLst>
                <a:ext uri="{FF2B5EF4-FFF2-40B4-BE49-F238E27FC236}">
                  <a16:creationId xmlns:a16="http://schemas.microsoft.com/office/drawing/2014/main" id="{1B5A67E6-B60D-760C-402B-4C66615285A9}"/>
                </a:ext>
              </a:extLst>
            </p:cNvPr>
            <p:cNvSpPr/>
            <p:nvPr/>
          </p:nvSpPr>
          <p:spPr>
            <a:xfrm>
              <a:off x="2571964" y="3666409"/>
              <a:ext cx="1016635" cy="1005205"/>
            </a:xfrm>
            <a:custGeom>
              <a:avLst/>
              <a:gdLst/>
              <a:ahLst/>
              <a:cxnLst/>
              <a:rect l="l" t="t" r="r" b="b"/>
              <a:pathLst>
                <a:path w="1016635" h="1005205">
                  <a:moveTo>
                    <a:pt x="1016419" y="1005077"/>
                  </a:moveTo>
                  <a:lnTo>
                    <a:pt x="1013458" y="956905"/>
                  </a:lnTo>
                  <a:lnTo>
                    <a:pt x="1008349" y="909345"/>
                  </a:lnTo>
                  <a:lnTo>
                    <a:pt x="1001140" y="862445"/>
                  </a:lnTo>
                  <a:lnTo>
                    <a:pt x="991879" y="816253"/>
                  </a:lnTo>
                  <a:lnTo>
                    <a:pt x="980614" y="770818"/>
                  </a:lnTo>
                  <a:lnTo>
                    <a:pt x="967395" y="726189"/>
                  </a:lnTo>
                  <a:lnTo>
                    <a:pt x="952269" y="682414"/>
                  </a:lnTo>
                  <a:lnTo>
                    <a:pt x="935285" y="639540"/>
                  </a:lnTo>
                  <a:lnTo>
                    <a:pt x="916492" y="597618"/>
                  </a:lnTo>
                  <a:lnTo>
                    <a:pt x="895936" y="556694"/>
                  </a:lnTo>
                  <a:lnTo>
                    <a:pt x="873668" y="516817"/>
                  </a:lnTo>
                  <a:lnTo>
                    <a:pt x="849736" y="478036"/>
                  </a:lnTo>
                  <a:lnTo>
                    <a:pt x="824186" y="440400"/>
                  </a:lnTo>
                  <a:lnTo>
                    <a:pt x="797070" y="403955"/>
                  </a:lnTo>
                  <a:lnTo>
                    <a:pt x="768433" y="368752"/>
                  </a:lnTo>
                  <a:lnTo>
                    <a:pt x="738326" y="334838"/>
                  </a:lnTo>
                  <a:lnTo>
                    <a:pt x="706796" y="302261"/>
                  </a:lnTo>
                  <a:lnTo>
                    <a:pt x="673891" y="271070"/>
                  </a:lnTo>
                  <a:lnTo>
                    <a:pt x="639661" y="241314"/>
                  </a:lnTo>
                  <a:lnTo>
                    <a:pt x="604153" y="213041"/>
                  </a:lnTo>
                  <a:lnTo>
                    <a:pt x="567416" y="186299"/>
                  </a:lnTo>
                  <a:lnTo>
                    <a:pt x="529498" y="161136"/>
                  </a:lnTo>
                  <a:lnTo>
                    <a:pt x="490448" y="137601"/>
                  </a:lnTo>
                  <a:lnTo>
                    <a:pt x="450314" y="115743"/>
                  </a:lnTo>
                  <a:lnTo>
                    <a:pt x="409145" y="95609"/>
                  </a:lnTo>
                  <a:lnTo>
                    <a:pt x="366988" y="77248"/>
                  </a:lnTo>
                  <a:lnTo>
                    <a:pt x="323892" y="60709"/>
                  </a:lnTo>
                  <a:lnTo>
                    <a:pt x="279906" y="46039"/>
                  </a:lnTo>
                  <a:lnTo>
                    <a:pt x="235078" y="33288"/>
                  </a:lnTo>
                  <a:lnTo>
                    <a:pt x="189456" y="22504"/>
                  </a:lnTo>
                  <a:lnTo>
                    <a:pt x="143089" y="13734"/>
                  </a:lnTo>
                  <a:lnTo>
                    <a:pt x="96025" y="7028"/>
                  </a:lnTo>
                  <a:lnTo>
                    <a:pt x="48312" y="2434"/>
                  </a:lnTo>
                  <a:lnTo>
                    <a:pt x="0" y="0"/>
                  </a:lnTo>
                </a:path>
              </a:pathLst>
            </a:custGeom>
            <a:ln w="11823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8" name="Graphic 34">
              <a:extLst>
                <a:ext uri="{FF2B5EF4-FFF2-40B4-BE49-F238E27FC236}">
                  <a16:creationId xmlns:a16="http://schemas.microsoft.com/office/drawing/2014/main" id="{1F218AF9-D2A3-C529-B31D-C01C54B333FE}"/>
                </a:ext>
              </a:extLst>
            </p:cNvPr>
            <p:cNvSpPr/>
            <p:nvPr/>
          </p:nvSpPr>
          <p:spPr>
            <a:xfrm>
              <a:off x="1496461" y="3666793"/>
              <a:ext cx="1005205" cy="1016635"/>
            </a:xfrm>
            <a:custGeom>
              <a:avLst/>
              <a:gdLst/>
              <a:ahLst/>
              <a:cxnLst/>
              <a:rect l="l" t="t" r="r" b="b"/>
              <a:pathLst>
                <a:path w="1005205" h="1016635">
                  <a:moveTo>
                    <a:pt x="1005078" y="0"/>
                  </a:moveTo>
                  <a:lnTo>
                    <a:pt x="956905" y="2960"/>
                  </a:lnTo>
                  <a:lnTo>
                    <a:pt x="909345" y="8069"/>
                  </a:lnTo>
                  <a:lnTo>
                    <a:pt x="862445" y="15279"/>
                  </a:lnTo>
                  <a:lnTo>
                    <a:pt x="816253" y="24539"/>
                  </a:lnTo>
                  <a:lnTo>
                    <a:pt x="770818" y="35804"/>
                  </a:lnTo>
                  <a:lnTo>
                    <a:pt x="726189" y="49023"/>
                  </a:lnTo>
                  <a:lnTo>
                    <a:pt x="682414" y="64149"/>
                  </a:lnTo>
                  <a:lnTo>
                    <a:pt x="639540" y="81133"/>
                  </a:lnTo>
                  <a:lnTo>
                    <a:pt x="597618" y="99926"/>
                  </a:lnTo>
                  <a:lnTo>
                    <a:pt x="556694" y="120482"/>
                  </a:lnTo>
                  <a:lnTo>
                    <a:pt x="516817" y="142750"/>
                  </a:lnTo>
                  <a:lnTo>
                    <a:pt x="478036" y="166683"/>
                  </a:lnTo>
                  <a:lnTo>
                    <a:pt x="440400" y="192232"/>
                  </a:lnTo>
                  <a:lnTo>
                    <a:pt x="403955" y="219348"/>
                  </a:lnTo>
                  <a:lnTo>
                    <a:pt x="368752" y="247985"/>
                  </a:lnTo>
                  <a:lnTo>
                    <a:pt x="334838" y="278092"/>
                  </a:lnTo>
                  <a:lnTo>
                    <a:pt x="302261" y="309622"/>
                  </a:lnTo>
                  <a:lnTo>
                    <a:pt x="271070" y="342527"/>
                  </a:lnTo>
                  <a:lnTo>
                    <a:pt x="241314" y="376757"/>
                  </a:lnTo>
                  <a:lnTo>
                    <a:pt x="213041" y="412265"/>
                  </a:lnTo>
                  <a:lnTo>
                    <a:pt x="186299" y="449002"/>
                  </a:lnTo>
                  <a:lnTo>
                    <a:pt x="161136" y="486920"/>
                  </a:lnTo>
                  <a:lnTo>
                    <a:pt x="137601" y="525970"/>
                  </a:lnTo>
                  <a:lnTo>
                    <a:pt x="115743" y="566104"/>
                  </a:lnTo>
                  <a:lnTo>
                    <a:pt x="95609" y="607274"/>
                  </a:lnTo>
                  <a:lnTo>
                    <a:pt x="77248" y="649430"/>
                  </a:lnTo>
                  <a:lnTo>
                    <a:pt x="60709" y="692526"/>
                  </a:lnTo>
                  <a:lnTo>
                    <a:pt x="46039" y="736512"/>
                  </a:lnTo>
                  <a:lnTo>
                    <a:pt x="33288" y="781340"/>
                  </a:lnTo>
                  <a:lnTo>
                    <a:pt x="22504" y="826962"/>
                  </a:lnTo>
                  <a:lnTo>
                    <a:pt x="13734" y="873329"/>
                  </a:lnTo>
                  <a:lnTo>
                    <a:pt x="7028" y="920393"/>
                  </a:lnTo>
                  <a:lnTo>
                    <a:pt x="2434" y="968106"/>
                  </a:lnTo>
                  <a:lnTo>
                    <a:pt x="0" y="1016419"/>
                  </a:lnTo>
                </a:path>
              </a:pathLst>
            </a:custGeom>
            <a:ln w="11823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79" name="Graphic 35">
              <a:extLst>
                <a:ext uri="{FF2B5EF4-FFF2-40B4-BE49-F238E27FC236}">
                  <a16:creationId xmlns:a16="http://schemas.microsoft.com/office/drawing/2014/main" id="{63746E20-A02C-519A-8167-9C8FC3C9938D}"/>
                </a:ext>
              </a:extLst>
            </p:cNvPr>
            <p:cNvSpPr/>
            <p:nvPr/>
          </p:nvSpPr>
          <p:spPr>
            <a:xfrm>
              <a:off x="1496846" y="4753636"/>
              <a:ext cx="1016635" cy="1005205"/>
            </a:xfrm>
            <a:custGeom>
              <a:avLst/>
              <a:gdLst/>
              <a:ahLst/>
              <a:cxnLst/>
              <a:rect l="l" t="t" r="r" b="b"/>
              <a:pathLst>
                <a:path w="1016635" h="1005205">
                  <a:moveTo>
                    <a:pt x="0" y="0"/>
                  </a:moveTo>
                  <a:lnTo>
                    <a:pt x="2960" y="48172"/>
                  </a:lnTo>
                  <a:lnTo>
                    <a:pt x="8069" y="95732"/>
                  </a:lnTo>
                  <a:lnTo>
                    <a:pt x="15279" y="142632"/>
                  </a:lnTo>
                  <a:lnTo>
                    <a:pt x="24539" y="188824"/>
                  </a:lnTo>
                  <a:lnTo>
                    <a:pt x="35804" y="234259"/>
                  </a:lnTo>
                  <a:lnTo>
                    <a:pt x="49023" y="278888"/>
                  </a:lnTo>
                  <a:lnTo>
                    <a:pt x="64149" y="322663"/>
                  </a:lnTo>
                  <a:lnTo>
                    <a:pt x="81133" y="365537"/>
                  </a:lnTo>
                  <a:lnTo>
                    <a:pt x="99926" y="407459"/>
                  </a:lnTo>
                  <a:lnTo>
                    <a:pt x="120482" y="448383"/>
                  </a:lnTo>
                  <a:lnTo>
                    <a:pt x="142750" y="488260"/>
                  </a:lnTo>
                  <a:lnTo>
                    <a:pt x="166683" y="527041"/>
                  </a:lnTo>
                  <a:lnTo>
                    <a:pt x="192232" y="564677"/>
                  </a:lnTo>
                  <a:lnTo>
                    <a:pt x="219348" y="601122"/>
                  </a:lnTo>
                  <a:lnTo>
                    <a:pt x="247985" y="636325"/>
                  </a:lnTo>
                  <a:lnTo>
                    <a:pt x="278092" y="670239"/>
                  </a:lnTo>
                  <a:lnTo>
                    <a:pt x="309622" y="702816"/>
                  </a:lnTo>
                  <a:lnTo>
                    <a:pt x="342527" y="734007"/>
                  </a:lnTo>
                  <a:lnTo>
                    <a:pt x="376757" y="763763"/>
                  </a:lnTo>
                  <a:lnTo>
                    <a:pt x="412265" y="792036"/>
                  </a:lnTo>
                  <a:lnTo>
                    <a:pt x="449002" y="818778"/>
                  </a:lnTo>
                  <a:lnTo>
                    <a:pt x="486920" y="843941"/>
                  </a:lnTo>
                  <a:lnTo>
                    <a:pt x="525970" y="867476"/>
                  </a:lnTo>
                  <a:lnTo>
                    <a:pt x="566104" y="889334"/>
                  </a:lnTo>
                  <a:lnTo>
                    <a:pt x="607274" y="909468"/>
                  </a:lnTo>
                  <a:lnTo>
                    <a:pt x="649430" y="927829"/>
                  </a:lnTo>
                  <a:lnTo>
                    <a:pt x="692526" y="944368"/>
                  </a:lnTo>
                  <a:lnTo>
                    <a:pt x="736512" y="959038"/>
                  </a:lnTo>
                  <a:lnTo>
                    <a:pt x="781340" y="971789"/>
                  </a:lnTo>
                  <a:lnTo>
                    <a:pt x="826962" y="982573"/>
                  </a:lnTo>
                  <a:lnTo>
                    <a:pt x="873329" y="991343"/>
                  </a:lnTo>
                  <a:lnTo>
                    <a:pt x="920393" y="998049"/>
                  </a:lnTo>
                  <a:lnTo>
                    <a:pt x="968106" y="1002643"/>
                  </a:lnTo>
                  <a:lnTo>
                    <a:pt x="1016419" y="1005078"/>
                  </a:lnTo>
                </a:path>
              </a:pathLst>
            </a:custGeom>
            <a:ln w="11823">
              <a:solidFill>
                <a:srgbClr val="ADD581"/>
              </a:solidFill>
              <a:prstDash val="sysDash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  <p:sp>
          <p:nvSpPr>
            <p:cNvPr id="80" name="Graphic 36">
              <a:extLst>
                <a:ext uri="{FF2B5EF4-FFF2-40B4-BE49-F238E27FC236}">
                  <a16:creationId xmlns:a16="http://schemas.microsoft.com/office/drawing/2014/main" id="{16734C4E-03A5-6E4B-B9F1-9AD3B0B50963}"/>
                </a:ext>
              </a:extLst>
            </p:cNvPr>
            <p:cNvSpPr/>
            <p:nvPr/>
          </p:nvSpPr>
          <p:spPr>
            <a:xfrm>
              <a:off x="1496056" y="3666002"/>
              <a:ext cx="2093595" cy="2093595"/>
            </a:xfrm>
            <a:custGeom>
              <a:avLst/>
              <a:gdLst/>
              <a:ahLst/>
              <a:cxnLst/>
              <a:rect l="l" t="t" r="r" b="b"/>
              <a:pathLst>
                <a:path w="2093595" h="2093595">
                  <a:moveTo>
                    <a:pt x="2092972" y="1064196"/>
                  </a:moveTo>
                  <a:lnTo>
                    <a:pt x="2093074" y="1058329"/>
                  </a:lnTo>
                  <a:lnTo>
                    <a:pt x="2093112" y="1052448"/>
                  </a:lnTo>
                  <a:lnTo>
                    <a:pt x="2093112" y="1046556"/>
                  </a:lnTo>
                  <a:lnTo>
                    <a:pt x="2093112" y="1040663"/>
                  </a:lnTo>
                  <a:lnTo>
                    <a:pt x="2093074" y="1034795"/>
                  </a:lnTo>
                  <a:lnTo>
                    <a:pt x="2092972" y="1028928"/>
                  </a:lnTo>
                </a:path>
                <a:path w="2093595" h="2093595">
                  <a:moveTo>
                    <a:pt x="1064196" y="139"/>
                  </a:moveTo>
                  <a:lnTo>
                    <a:pt x="1058329" y="50"/>
                  </a:lnTo>
                  <a:lnTo>
                    <a:pt x="1052448" y="0"/>
                  </a:lnTo>
                  <a:lnTo>
                    <a:pt x="1046556" y="0"/>
                  </a:lnTo>
                  <a:lnTo>
                    <a:pt x="1040663" y="0"/>
                  </a:lnTo>
                  <a:lnTo>
                    <a:pt x="1034783" y="50"/>
                  </a:lnTo>
                  <a:lnTo>
                    <a:pt x="1028915" y="139"/>
                  </a:lnTo>
                </a:path>
                <a:path w="2093595" h="2093595">
                  <a:moveTo>
                    <a:pt x="139" y="1028928"/>
                  </a:moveTo>
                  <a:lnTo>
                    <a:pt x="50" y="1034795"/>
                  </a:lnTo>
                  <a:lnTo>
                    <a:pt x="0" y="1040663"/>
                  </a:lnTo>
                  <a:lnTo>
                    <a:pt x="0" y="1046556"/>
                  </a:lnTo>
                  <a:lnTo>
                    <a:pt x="0" y="1052448"/>
                  </a:lnTo>
                  <a:lnTo>
                    <a:pt x="50" y="1058329"/>
                  </a:lnTo>
                  <a:lnTo>
                    <a:pt x="139" y="1064196"/>
                  </a:lnTo>
                </a:path>
                <a:path w="2093595" h="2093595">
                  <a:moveTo>
                    <a:pt x="1028915" y="2092972"/>
                  </a:moveTo>
                  <a:lnTo>
                    <a:pt x="1034783" y="2093074"/>
                  </a:lnTo>
                  <a:lnTo>
                    <a:pt x="1040663" y="2093125"/>
                  </a:lnTo>
                  <a:lnTo>
                    <a:pt x="1046556" y="2093125"/>
                  </a:lnTo>
                  <a:lnTo>
                    <a:pt x="1052448" y="2093125"/>
                  </a:lnTo>
                  <a:lnTo>
                    <a:pt x="1058329" y="2093074"/>
                  </a:lnTo>
                  <a:lnTo>
                    <a:pt x="1064196" y="2092972"/>
                  </a:lnTo>
                </a:path>
              </a:pathLst>
            </a:custGeom>
            <a:ln w="11823">
              <a:solidFill>
                <a:srgbClr val="ADD58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IE" dirty="0"/>
            </a:p>
          </p:txBody>
        </p:sp>
      </p:grp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AA7471E-467B-01FA-F232-50F084E118D4}"/>
              </a:ext>
            </a:extLst>
          </p:cNvPr>
          <p:cNvCxnSpPr>
            <a:cxnSpLocks/>
          </p:cNvCxnSpPr>
          <p:nvPr/>
        </p:nvCxnSpPr>
        <p:spPr>
          <a:xfrm>
            <a:off x="208349" y="251035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1D7C27D-060F-4061-A417-CBA0759C0608}"/>
              </a:ext>
            </a:extLst>
          </p:cNvPr>
          <p:cNvGrpSpPr/>
          <p:nvPr/>
        </p:nvGrpSpPr>
        <p:grpSpPr>
          <a:xfrm>
            <a:off x="138835" y="-535900"/>
            <a:ext cx="8241496" cy="6434976"/>
            <a:chOff x="138835" y="-535900"/>
            <a:chExt cx="8241496" cy="6434976"/>
          </a:xfrm>
        </p:grpSpPr>
        <p:sp>
          <p:nvSpPr>
            <p:cNvPr id="84" name="Title 1">
              <a:extLst>
                <a:ext uri="{FF2B5EF4-FFF2-40B4-BE49-F238E27FC236}">
                  <a16:creationId xmlns:a16="http://schemas.microsoft.com/office/drawing/2014/main" id="{1A4A65F7-CD9D-1888-02B8-FDA51D28B321}"/>
                </a:ext>
              </a:extLst>
            </p:cNvPr>
            <p:cNvSpPr>
              <a:spLocks noGrp="1"/>
            </p:cNvSpPr>
            <p:nvPr>
              <p:ph type="title"/>
            </p:nvPr>
          </p:nvSpPr>
          <p:spPr>
            <a:xfrm>
              <a:off x="138835" y="-535900"/>
              <a:ext cx="6883400" cy="3344673"/>
            </a:xfrm>
          </p:spPr>
          <p:txBody>
            <a:bodyPr vert="horz" lIns="91440" tIns="45720" rIns="91440" bIns="45720" rtlCol="0" anchor="b">
              <a:normAutofit/>
            </a:bodyPr>
            <a:lstStyle/>
            <a:p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South Dublin County Council </a:t>
              </a:r>
              <a:br>
                <a:rPr 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US" sz="6500" b="1" dirty="0">
                  <a:solidFill>
                    <a:schemeClr val="accent2">
                      <a:lumMod val="75000"/>
                    </a:schemeClr>
                  </a:solidFill>
                </a:rPr>
                <a:t>Climate Action Plan 2024-2029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A90D348-BB14-91D9-C16C-8EE0F387B467}"/>
                </a:ext>
              </a:extLst>
            </p:cNvPr>
            <p:cNvCxnSpPr>
              <a:cxnSpLocks/>
            </p:cNvCxnSpPr>
            <p:nvPr/>
          </p:nvCxnSpPr>
          <p:spPr>
            <a:xfrm>
              <a:off x="256508" y="2808773"/>
              <a:ext cx="5069872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310E578-76FF-25B8-ADCC-1F2B257BFA9C}"/>
                </a:ext>
              </a:extLst>
            </p:cNvPr>
            <p:cNvSpPr txBox="1"/>
            <p:nvPr/>
          </p:nvSpPr>
          <p:spPr>
            <a:xfrm>
              <a:off x="138835" y="3005976"/>
              <a:ext cx="8241496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2024 Implementation Plan</a:t>
              </a:r>
            </a:p>
            <a:p>
              <a:endParaRPr lang="en-GB" sz="3200" dirty="0"/>
            </a:p>
            <a:p>
              <a:r>
                <a:rPr lang="en-GB" sz="2800" dirty="0"/>
                <a:t>Monday 8</a:t>
              </a:r>
              <a:r>
                <a:rPr lang="en-GB" sz="2800" baseline="30000" dirty="0"/>
                <a:t>th</a:t>
              </a:r>
              <a:r>
                <a:rPr lang="en-GB" sz="2800" dirty="0"/>
                <a:t> April 2024</a:t>
              </a:r>
            </a:p>
            <a:p>
              <a:endParaRPr lang="en-GB" sz="3200" dirty="0"/>
            </a:p>
            <a:p>
              <a:r>
                <a:rPr lang="en-GB" sz="3200" dirty="0"/>
                <a:t>Teresa Walsh</a:t>
              </a:r>
            </a:p>
            <a:p>
              <a:r>
                <a:rPr lang="en-GB" sz="2600" i="1" dirty="0"/>
                <a:t>Director of Environment, Water and Climate Change</a:t>
              </a:r>
              <a:endParaRPr lang="en-IE" sz="2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3870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orest of trees and a city&#10;&#10;Description automatically generated">
            <a:extLst>
              <a:ext uri="{FF2B5EF4-FFF2-40B4-BE49-F238E27FC236}">
                <a16:creationId xmlns:a16="http://schemas.microsoft.com/office/drawing/2014/main" id="{97A8D255-0D4E-A4A5-CC2C-E16F5B3D0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B3D532-EE67-9670-32C6-27B5B1D05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687" y="3010623"/>
            <a:ext cx="6050626" cy="3540647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3E80B4AB-ED69-007B-FB33-92030655E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6BD1CC5-B05C-5FC1-9C1D-0ADA8B185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6055" y="1534342"/>
            <a:ext cx="315988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5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500" b="1" i="0" u="none" strike="noStrike" cap="none" normalizeH="0" baseline="0" dirty="0" bmk="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 </a:t>
            </a:r>
            <a:r>
              <a:rPr kumimoji="0" lang="en-US" altLang="en-US" sz="35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VISION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21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390296" y="138236"/>
            <a:ext cx="7690716" cy="63555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435502" y="158966"/>
            <a:ext cx="7600304" cy="63555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Objectives of CAP 2024 Implementation Plan:</a:t>
            </a: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Deliver Climate Action Plan actions across all thematic areas, overseen by the SDCC Climate Action Steering Group and six Action Teams;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Continue to maximise the draw down of external funding sources, from Government departments and other agencies;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Undertake ongoing engagement with the Council’s Environment, Public Realm and Climate Action Strategic Policy Committee (SPC) and official updates at Council Meetings;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Monitor the delivery of the Climate Action Plan, in accordance with national and sectoral requirements;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Roll-out the Community Climate Action Programme, in partnership with local groups across the County;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Prepare the Clondalkin Decarbonising Zone (DZ) Implementation Plan;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/>
              <a:t>Continue to work with the other Dublin LAs, Codema and Dublin CARO, to secure funding and other supports for climate action projects.</a:t>
            </a:r>
            <a:endParaRPr lang="en-IE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FB49D9-C26E-A07D-09F0-E43D0497D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163" y="963454"/>
            <a:ext cx="3486541" cy="493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5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8BA4-88A9-4551-B3F0-02F6212A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51" y="65630"/>
            <a:ext cx="6589465" cy="3071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A3BA36-A61E-E702-BB12-0FAD07B6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490" y="-71071"/>
            <a:ext cx="6883400" cy="3344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South Dublin County Council </a:t>
            </a:r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500" dirty="0">
                <a:solidFill>
                  <a:schemeClr val="accent2">
                    <a:lumMod val="75000"/>
                  </a:schemeClr>
                </a:solidFill>
              </a:rPr>
              <a:t>Climate Action Plan 2024-2029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54C159-D0E2-31D2-FA92-C0E0DA7C9E29}"/>
              </a:ext>
            </a:extLst>
          </p:cNvPr>
          <p:cNvCxnSpPr>
            <a:cxnSpLocks/>
          </p:cNvCxnSpPr>
          <p:nvPr/>
        </p:nvCxnSpPr>
        <p:spPr>
          <a:xfrm>
            <a:off x="4679113" y="3429000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E6F566-D9EB-712B-9534-F51757BB6DA4}"/>
              </a:ext>
            </a:extLst>
          </p:cNvPr>
          <p:cNvCxnSpPr>
            <a:cxnSpLocks/>
          </p:cNvCxnSpPr>
          <p:nvPr/>
        </p:nvCxnSpPr>
        <p:spPr>
          <a:xfrm>
            <a:off x="4599801" y="674818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0AE81CF-D505-B3C1-57DF-FC1F680B2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58" y="625229"/>
            <a:ext cx="4045045" cy="57620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4FE75B-997F-3F7C-0603-AB30E70CC61A}"/>
              </a:ext>
            </a:extLst>
          </p:cNvPr>
          <p:cNvSpPr txBox="1">
            <a:spLocks/>
          </p:cNvSpPr>
          <p:nvPr/>
        </p:nvSpPr>
        <p:spPr>
          <a:xfrm>
            <a:off x="4520490" y="4269938"/>
            <a:ext cx="6883400" cy="14016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2000" b="1" dirty="0">
                <a:solidFill>
                  <a:schemeClr val="accent2">
                    <a:lumMod val="75000"/>
                  </a:schemeClr>
                </a:solidFill>
              </a:rPr>
              <a:t>01. CAP Approval</a:t>
            </a:r>
          </a:p>
        </p:txBody>
      </p:sp>
    </p:spTree>
    <p:extLst>
      <p:ext uri="{BB962C8B-B14F-4D97-AF65-F5344CB8AC3E}">
        <p14:creationId xmlns:p14="http://schemas.microsoft.com/office/powerpoint/2010/main" val="11027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ite Logo">
            <a:extLst>
              <a:ext uri="{FF2B5EF4-FFF2-40B4-BE49-F238E27FC236}">
                <a16:creationId xmlns:a16="http://schemas.microsoft.com/office/drawing/2014/main" id="{4C019E3E-C0A1-0618-C6A1-019232C4E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812" y="185211"/>
            <a:ext cx="21336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46357F9E-3498-C05B-CC89-EE11CAD6A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53" y="2164797"/>
            <a:ext cx="10972800" cy="45079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729F1D-5CC7-23DC-6BDF-7614326BA48A}"/>
              </a:ext>
            </a:extLst>
          </p:cNvPr>
          <p:cNvSpPr/>
          <p:nvPr/>
        </p:nvSpPr>
        <p:spPr>
          <a:xfrm>
            <a:off x="493853" y="508701"/>
            <a:ext cx="7049947" cy="13157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610712-C7F0-ABA4-D3A3-684CED5B8C44}"/>
              </a:ext>
            </a:extLst>
          </p:cNvPr>
          <p:cNvSpPr txBox="1"/>
          <p:nvPr/>
        </p:nvSpPr>
        <p:spPr>
          <a:xfrm>
            <a:off x="597833" y="590023"/>
            <a:ext cx="685452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Statutory LA CAP 2024-2029 was ‘approved’ on Monday 12</a:t>
            </a:r>
            <a:r>
              <a:rPr lang="en-GB" sz="2400" baseline="30000" dirty="0"/>
              <a:t>th</a:t>
            </a:r>
            <a:r>
              <a:rPr lang="en-GB" sz="2400" dirty="0"/>
              <a:t> February 2024, in accordance with the provisions of the Climate (Amendment) Act 2021.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65071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9D6C0C-6BA2-EF7D-9881-E93A1C05C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43" y="104172"/>
            <a:ext cx="11477314" cy="641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6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8BA4-88A9-4551-B3F0-02F6212A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51" y="65630"/>
            <a:ext cx="6589465" cy="3071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A3BA36-A61E-E702-BB12-0FAD07B6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490" y="-71071"/>
            <a:ext cx="6883400" cy="3344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South Dublin County Council </a:t>
            </a:r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500" dirty="0">
                <a:solidFill>
                  <a:schemeClr val="accent2">
                    <a:lumMod val="75000"/>
                  </a:schemeClr>
                </a:solidFill>
              </a:rPr>
              <a:t>Climate Action Plan 2024-2029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54C159-D0E2-31D2-FA92-C0E0DA7C9E29}"/>
              </a:ext>
            </a:extLst>
          </p:cNvPr>
          <p:cNvCxnSpPr>
            <a:cxnSpLocks/>
          </p:cNvCxnSpPr>
          <p:nvPr/>
        </p:nvCxnSpPr>
        <p:spPr>
          <a:xfrm>
            <a:off x="4679113" y="3429000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E6F566-D9EB-712B-9534-F51757BB6DA4}"/>
              </a:ext>
            </a:extLst>
          </p:cNvPr>
          <p:cNvCxnSpPr>
            <a:cxnSpLocks/>
          </p:cNvCxnSpPr>
          <p:nvPr/>
        </p:nvCxnSpPr>
        <p:spPr>
          <a:xfrm>
            <a:off x="4599801" y="674818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0AE81CF-D505-B3C1-57DF-FC1F680B2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58" y="625229"/>
            <a:ext cx="4045045" cy="57620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4FE75B-997F-3F7C-0603-AB30E70CC61A}"/>
              </a:ext>
            </a:extLst>
          </p:cNvPr>
          <p:cNvSpPr txBox="1">
            <a:spLocks/>
          </p:cNvSpPr>
          <p:nvPr/>
        </p:nvSpPr>
        <p:spPr>
          <a:xfrm>
            <a:off x="4520490" y="4269938"/>
            <a:ext cx="6883400" cy="14016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2000" b="1" dirty="0">
                <a:solidFill>
                  <a:schemeClr val="accent2">
                    <a:lumMod val="75000"/>
                  </a:schemeClr>
                </a:solidFill>
              </a:rPr>
              <a:t>02. Working Together</a:t>
            </a:r>
          </a:p>
        </p:txBody>
      </p:sp>
    </p:spTree>
    <p:extLst>
      <p:ext uri="{BB962C8B-B14F-4D97-AF65-F5344CB8AC3E}">
        <p14:creationId xmlns:p14="http://schemas.microsoft.com/office/powerpoint/2010/main" val="48596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ite Logo">
            <a:extLst>
              <a:ext uri="{FF2B5EF4-FFF2-40B4-BE49-F238E27FC236}">
                <a16:creationId xmlns:a16="http://schemas.microsoft.com/office/drawing/2014/main" id="{4C019E3E-C0A1-0618-C6A1-019232C4E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812" y="185211"/>
            <a:ext cx="21336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729F1D-5CC7-23DC-6BDF-7614326BA48A}"/>
              </a:ext>
            </a:extLst>
          </p:cNvPr>
          <p:cNvSpPr/>
          <p:nvPr/>
        </p:nvSpPr>
        <p:spPr>
          <a:xfrm>
            <a:off x="5911419" y="1729565"/>
            <a:ext cx="6009993" cy="3692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610712-C7F0-ABA4-D3A3-684CED5B8C44}"/>
              </a:ext>
            </a:extLst>
          </p:cNvPr>
          <p:cNvSpPr txBox="1"/>
          <p:nvPr/>
        </p:nvSpPr>
        <p:spPr>
          <a:xfrm>
            <a:off x="5911419" y="1806012"/>
            <a:ext cx="6141685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SDCC operating within an agreed Governance structure.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Climate Action Steering Group.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Six Action Area Teams.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Internal Reporting – SPC, CPG,   Council Meetings.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External Reporting – KPIs, CARO, Sectoral, National.</a:t>
            </a:r>
            <a:endParaRPr lang="en-IE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3FC9D8-41A1-BE63-4107-198DED65E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96" y="83836"/>
            <a:ext cx="5636871" cy="668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8BA4-88A9-4551-B3F0-02F6212A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51" y="65630"/>
            <a:ext cx="6589465" cy="3071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A3BA36-A61E-E702-BB12-0FAD07B6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490" y="-71071"/>
            <a:ext cx="6883400" cy="3344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South Dublin County Council </a:t>
            </a:r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500" dirty="0">
                <a:solidFill>
                  <a:schemeClr val="accent2">
                    <a:lumMod val="75000"/>
                  </a:schemeClr>
                </a:solidFill>
              </a:rPr>
              <a:t>Climate Action Plan 2024-2029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54C159-D0E2-31D2-FA92-C0E0DA7C9E29}"/>
              </a:ext>
            </a:extLst>
          </p:cNvPr>
          <p:cNvCxnSpPr>
            <a:cxnSpLocks/>
          </p:cNvCxnSpPr>
          <p:nvPr/>
        </p:nvCxnSpPr>
        <p:spPr>
          <a:xfrm>
            <a:off x="4679113" y="3429000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E6F566-D9EB-712B-9534-F51757BB6DA4}"/>
              </a:ext>
            </a:extLst>
          </p:cNvPr>
          <p:cNvCxnSpPr>
            <a:cxnSpLocks/>
          </p:cNvCxnSpPr>
          <p:nvPr/>
        </p:nvCxnSpPr>
        <p:spPr>
          <a:xfrm>
            <a:off x="4599801" y="674818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0AE81CF-D505-B3C1-57DF-FC1F680B2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58" y="625229"/>
            <a:ext cx="4045045" cy="57620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4FE75B-997F-3F7C-0603-AB30E70CC61A}"/>
              </a:ext>
            </a:extLst>
          </p:cNvPr>
          <p:cNvSpPr txBox="1">
            <a:spLocks/>
          </p:cNvSpPr>
          <p:nvPr/>
        </p:nvSpPr>
        <p:spPr>
          <a:xfrm>
            <a:off x="4520489" y="4269938"/>
            <a:ext cx="7783399" cy="14016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2000" b="1" dirty="0">
                <a:solidFill>
                  <a:schemeClr val="accent2">
                    <a:lumMod val="75000"/>
                  </a:schemeClr>
                </a:solidFill>
              </a:rPr>
              <a:t>03. </a:t>
            </a:r>
            <a:r>
              <a:rPr lang="en-US" sz="12500" b="1" dirty="0">
                <a:solidFill>
                  <a:schemeClr val="accent2">
                    <a:lumMod val="75000"/>
                  </a:schemeClr>
                </a:solidFill>
              </a:rPr>
              <a:t>Leadership and Initiative</a:t>
            </a:r>
          </a:p>
        </p:txBody>
      </p:sp>
    </p:spTree>
    <p:extLst>
      <p:ext uri="{BB962C8B-B14F-4D97-AF65-F5344CB8AC3E}">
        <p14:creationId xmlns:p14="http://schemas.microsoft.com/office/powerpoint/2010/main" val="59200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390295" y="364178"/>
            <a:ext cx="6009993" cy="6129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480707" y="409350"/>
            <a:ext cx="6009992" cy="72019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As part of the wider 2024 budget, €3.5m in additional funding is being provided to considerably expand the Council’s existing climate action programme.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The Capital Programme 2024-2026, provides for a range climate adaptation and mitigation actions, for each year.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Community Climate Action Programme €1.073m is available for local, not-for-profit community groups and organisations over an initial 18-month period, to undertake local climate action projects.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IE" sz="2400" dirty="0"/>
          </a:p>
        </p:txBody>
      </p:sp>
      <p:pic>
        <p:nvPicPr>
          <p:cNvPr id="14" name="Picture 13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345839B7-521A-A856-F16D-55CF08C03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08" y="409350"/>
            <a:ext cx="3889093" cy="584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390295" y="364178"/>
            <a:ext cx="7598423" cy="6129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390295" y="364178"/>
            <a:ext cx="7598423" cy="61722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Annual Budget 2024</a:t>
            </a:r>
          </a:p>
          <a:p>
            <a:endParaRPr lang="en-GB" sz="2600" b="1" dirty="0"/>
          </a:p>
          <a:p>
            <a:r>
              <a:rPr lang="en-GB" sz="2200" dirty="0"/>
              <a:t>As part of the wider 2024 budget, €3,500,000 in funding is being provided to considerably expand the Council’s existing climate action programme:</a:t>
            </a:r>
          </a:p>
          <a:p>
            <a:endParaRPr lang="en-GB" sz="2200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budget to accelerate the decarbonisation of the Council’s buildings and fleet;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200" kern="1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Significantly increased investment in retrofit works to enhance the energy efficiency of the corporate, community and other buildings owned by the Council; and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200" kern="1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E" sz="2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Continued provision for the Climate Innovation Fund of €300,000 (annually), to support a range of Council climate action projects. </a:t>
            </a:r>
            <a:endParaRPr lang="en-GB" sz="2200" dirty="0"/>
          </a:p>
          <a:p>
            <a:endParaRPr lang="en-IE" sz="2400" dirty="0"/>
          </a:p>
        </p:txBody>
      </p:sp>
      <p:pic>
        <p:nvPicPr>
          <p:cNvPr id="2" name="Image 760">
            <a:extLst>
              <a:ext uri="{FF2B5EF4-FFF2-40B4-BE49-F238E27FC236}">
                <a16:creationId xmlns:a16="http://schemas.microsoft.com/office/drawing/2014/main" id="{A4A6A77D-421A-7C63-DD1C-B99A7DFF6F3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0623" y="364178"/>
            <a:ext cx="3000156" cy="4046903"/>
          </a:xfrm>
          <a:prstGeom prst="rect">
            <a:avLst/>
          </a:prstGeom>
        </p:spPr>
      </p:pic>
      <p:pic>
        <p:nvPicPr>
          <p:cNvPr id="3" name="Image 906">
            <a:extLst>
              <a:ext uri="{FF2B5EF4-FFF2-40B4-BE49-F238E27FC236}">
                <a16:creationId xmlns:a16="http://schemas.microsoft.com/office/drawing/2014/main" id="{736FF0E3-CBB8-13BD-690E-FAEFBC97EE8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10623" y="4675821"/>
            <a:ext cx="3000156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1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390295" y="162046"/>
            <a:ext cx="8163396" cy="6585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390295" y="304026"/>
            <a:ext cx="8163396" cy="65539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Three Year Capital Programme – 2024 Allocation includes:</a:t>
            </a:r>
          </a:p>
          <a:p>
            <a:endParaRPr lang="en-GB" sz="2600" b="1" dirty="0"/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Tallaght District Heating Scheme - €500,000;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DeliveREE project - €1,000,000, with match funding to be provided by the Sustainable Energy Authority of Ireland;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Decarbonise SDCC fleet - €1,500,000;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ehicle and plant replacement allocation of €2,800,000;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Public Electric Vehicle Charging infrastructure - €175,000;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to roll-out Flood Alleviation Schemes - €9,900,000;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 schemes and general maintenance projects undertaken across the County - €2,760,000;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Lighting upgrades - €950,000;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ontinue Social Housing retrofit programme - €2,820,000;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Windows &amp; Doors Accelerated Maintenance Programme - €2,500,000;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Arthurstown Energy Efficiency Projects -  €850,000; and</a:t>
            </a:r>
          </a:p>
          <a:p>
            <a:pPr marL="342900" lvl="0" indent="-342900" algn="just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IE" sz="225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Expand Active Travel network - €22,400,000.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81052-3E21-85F4-6C71-ABE3206D3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311" y="692437"/>
            <a:ext cx="3266706" cy="3207238"/>
          </a:xfrm>
          <a:prstGeom prst="rect">
            <a:avLst/>
          </a:prstGeom>
        </p:spPr>
      </p:pic>
      <p:pic>
        <p:nvPicPr>
          <p:cNvPr id="7" name="Picture 6" descr="A building with solar panels on the roof&#10;&#10;Description automatically generated">
            <a:extLst>
              <a:ext uri="{FF2B5EF4-FFF2-40B4-BE49-F238E27FC236}">
                <a16:creationId xmlns:a16="http://schemas.microsoft.com/office/drawing/2014/main" id="{BB5C062A-2816-C88F-F937-FC63FF568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047" y="4027989"/>
            <a:ext cx="3296970" cy="219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8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390295" y="364178"/>
            <a:ext cx="7598423" cy="61296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390294" y="596029"/>
            <a:ext cx="7598423" cy="6153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Community Climate Action Programme</a:t>
            </a:r>
          </a:p>
          <a:p>
            <a:endParaRPr lang="en-GB" sz="26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6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of €1.073m is available for local, not-for-profit community groups and organisations over an initial 18-month period (from first payment).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GB" sz="2600" kern="1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6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sizes include small (up to €20,000), medium (€20,000 - €50,000) and large (€51,000 - €100,000).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GB" sz="2600" kern="1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600" b="1" kern="1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en-GB" sz="2600" kern="1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project submissions received by the deadline and currently being assessed by SDCC Assessment Panel.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GB" sz="2600" kern="1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600" kern="1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project list to be approved by Department of the Environment, Climate &amp; Communications. </a:t>
            </a:r>
            <a:endParaRPr lang="en-GB" sz="2600" kern="1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BCA19-1EFF-3748-D81C-F83A8B9AC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3634" y="4342392"/>
            <a:ext cx="3307899" cy="2151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B80955-47E8-D8CC-9D76-5D469FF829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9"/>
          <a:stretch/>
        </p:blipFill>
        <p:spPr>
          <a:xfrm>
            <a:off x="8243633" y="346839"/>
            <a:ext cx="3307901" cy="39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6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B2ED99-AECE-9DE8-9A48-26344D130ECD}"/>
              </a:ext>
            </a:extLst>
          </p:cNvPr>
          <p:cNvSpPr txBox="1"/>
          <p:nvPr/>
        </p:nvSpPr>
        <p:spPr>
          <a:xfrm>
            <a:off x="116409" y="114372"/>
            <a:ext cx="61416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800" b="1" dirty="0"/>
              <a:t>CAF General Application Distribution</a:t>
            </a:r>
            <a:endParaRPr lang="en-IE" sz="2800" b="1" dirty="0"/>
          </a:p>
        </p:txBody>
      </p:sp>
      <p:pic>
        <p:nvPicPr>
          <p:cNvPr id="3" name="Picture 2" descr="Site Logo">
            <a:extLst>
              <a:ext uri="{FF2B5EF4-FFF2-40B4-BE49-F238E27FC236}">
                <a16:creationId xmlns:a16="http://schemas.microsoft.com/office/drawing/2014/main" id="{5F0FDB6D-F369-A067-B98C-86F40A1A4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812" y="185211"/>
            <a:ext cx="21336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map with points on it&#10;&#10;Description automatically generated">
            <a:extLst>
              <a:ext uri="{FF2B5EF4-FFF2-40B4-BE49-F238E27FC236}">
                <a16:creationId xmlns:a16="http://schemas.microsoft.com/office/drawing/2014/main" id="{6BDA9E02-16BA-9E82-6A98-4906B8AF4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599" y="1337736"/>
            <a:ext cx="8296071" cy="46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9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8BA4-88A9-4551-B3F0-02F6212A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51" y="65630"/>
            <a:ext cx="6589465" cy="3071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A3BA36-A61E-E702-BB12-0FAD07B6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490" y="-71071"/>
            <a:ext cx="6883400" cy="33446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South Dublin County Council </a:t>
            </a:r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500" dirty="0">
                <a:solidFill>
                  <a:schemeClr val="accent2">
                    <a:lumMod val="75000"/>
                  </a:schemeClr>
                </a:solidFill>
              </a:rPr>
              <a:t>Climate Action Plan 2024-2029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54C159-D0E2-31D2-FA92-C0E0DA7C9E29}"/>
              </a:ext>
            </a:extLst>
          </p:cNvPr>
          <p:cNvCxnSpPr>
            <a:cxnSpLocks/>
          </p:cNvCxnSpPr>
          <p:nvPr/>
        </p:nvCxnSpPr>
        <p:spPr>
          <a:xfrm>
            <a:off x="4679113" y="3429000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E6F566-D9EB-712B-9534-F51757BB6DA4}"/>
              </a:ext>
            </a:extLst>
          </p:cNvPr>
          <p:cNvCxnSpPr>
            <a:cxnSpLocks/>
          </p:cNvCxnSpPr>
          <p:nvPr/>
        </p:nvCxnSpPr>
        <p:spPr>
          <a:xfrm>
            <a:off x="4599801" y="674818"/>
            <a:ext cx="6724777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0AE81CF-D505-B3C1-57DF-FC1F680B2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58" y="625229"/>
            <a:ext cx="4045045" cy="57620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E4FE75B-997F-3F7C-0603-AB30E70CC61A}"/>
              </a:ext>
            </a:extLst>
          </p:cNvPr>
          <p:cNvSpPr txBox="1">
            <a:spLocks/>
          </p:cNvSpPr>
          <p:nvPr/>
        </p:nvSpPr>
        <p:spPr>
          <a:xfrm>
            <a:off x="4171632" y="4316237"/>
            <a:ext cx="7783399" cy="14016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2000" b="1" dirty="0">
                <a:solidFill>
                  <a:schemeClr val="accent2">
                    <a:lumMod val="75000"/>
                  </a:schemeClr>
                </a:solidFill>
              </a:rPr>
              <a:t>04. Low Carbon &amp; Climate Resilient County</a:t>
            </a:r>
            <a:endParaRPr lang="en-US" sz="1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1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172614"/>
            <a:ext cx="7812415" cy="62252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Energy and Buildings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is participating in SEAI’s ISO 50001 Accelerator Programme, with the aim of achieving certification in early 2025.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Energy Performance Contract expected to be in place by Q4 2024 – DeliverEE and SEAI Pathfinder.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SDCC’s approved retrofit target is 83 social housing units in 2024 – 244 units upgraded to date.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plans to upgrade 1,500 public lights in 2024. To date 67% have been upgraded.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Expansion of the Tallaght District Heating Scheme and options for Clonburris &amp; Grangecastle.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4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Renewables – Solar developments at Arthurstown landfill.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400" dirty="0"/>
          </a:p>
        </p:txBody>
      </p:sp>
      <p:pic>
        <p:nvPicPr>
          <p:cNvPr id="3" name="Picture 2" descr="A building with lights on the side of it&#10;&#10;Description automatically generated">
            <a:extLst>
              <a:ext uri="{FF2B5EF4-FFF2-40B4-BE49-F238E27FC236}">
                <a16:creationId xmlns:a16="http://schemas.microsoft.com/office/drawing/2014/main" id="{2B9820A3-0D69-38E9-66ED-43F39C2A9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089" y="204734"/>
            <a:ext cx="3074896" cy="20456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D02413-539F-F8AD-F6A1-C528A1467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721" y="2383002"/>
            <a:ext cx="3074896" cy="2049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38E74C-6EB1-1F10-E8A6-7DC8D733F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3457" y="4565540"/>
            <a:ext cx="3086528" cy="20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215686"/>
            <a:ext cx="7812415" cy="72291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Transport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Advance Cycle South Dublin – 10-year scheme of 45 routes of 263km of new and improved cycle lanes.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Deliver an Active Travel Roadshow across the County in 2024.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11 kilometres of roads and streets identified for road space reallocation.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Implement the SDCC Fleet Transition Strategy – replace 128 vehicles and 451 plant items over next 5 years.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Complete Public EV Charging Services Tender with Codema – 14 initial sites identified.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Continue to engage with Public Transport Providers to expand network.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Water Protection and Flood Management Section role in surface water management.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GB" sz="255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400" dirty="0"/>
          </a:p>
        </p:txBody>
      </p:sp>
      <p:pic>
        <p:nvPicPr>
          <p:cNvPr id="7" name="Picture 6" descr="A red bridge over a river&#10;&#10;Description automatically generated">
            <a:extLst>
              <a:ext uri="{FF2B5EF4-FFF2-40B4-BE49-F238E27FC236}">
                <a16:creationId xmlns:a16="http://schemas.microsoft.com/office/drawing/2014/main" id="{21578F21-3E1B-77AE-56F7-2B0450399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46" y="215686"/>
            <a:ext cx="2924536" cy="2193403"/>
          </a:xfrm>
          <a:prstGeom prst="rect">
            <a:avLst/>
          </a:prstGeom>
        </p:spPr>
      </p:pic>
      <p:pic>
        <p:nvPicPr>
          <p:cNvPr id="10" name="Picture 9" descr="A double decker bus parked on a sidewalk&#10;&#10;Description automatically generated">
            <a:extLst>
              <a:ext uri="{FF2B5EF4-FFF2-40B4-BE49-F238E27FC236}">
                <a16:creationId xmlns:a16="http://schemas.microsoft.com/office/drawing/2014/main" id="{A6164D97-33F4-5539-DB22-CD8F57E0D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46" y="2556449"/>
            <a:ext cx="2924536" cy="1949691"/>
          </a:xfrm>
          <a:prstGeom prst="rect">
            <a:avLst/>
          </a:prstGeom>
        </p:spPr>
      </p:pic>
      <p:pic>
        <p:nvPicPr>
          <p:cNvPr id="12" name="Picture 11" descr="A group of cars parked in a circle of green grass&#10;&#10;Description automatically generated">
            <a:extLst>
              <a:ext uri="{FF2B5EF4-FFF2-40B4-BE49-F238E27FC236}">
                <a16:creationId xmlns:a16="http://schemas.microsoft.com/office/drawing/2014/main" id="{2F37C84B-6B5C-AE60-9866-FAF672635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46" y="4653500"/>
            <a:ext cx="2984776" cy="198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215686"/>
            <a:ext cx="7812415" cy="68289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Flood Resilience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Continue Major Emergency Planning and Management.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Progress the Poddle, Whitechurch and Camac flood alleviation schemes.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Undertake flood schemes and general maintenance projects across the County.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Progress the Newcastle, Rathcoole, Saggart Surface Water Study.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Climate Proofing – SuDs Explanatory, Design and Evaluation Guide.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Public involvement – SDCC Householders Guide.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Develop a Surface Water Network Improvement Programme.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Continue to review gully maintenance and operations for improvements.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IE" sz="2400" dirty="0"/>
          </a:p>
        </p:txBody>
      </p:sp>
      <p:pic>
        <p:nvPicPr>
          <p:cNvPr id="3" name="Picture 2" descr="A waterfall next to a river&#10;&#10;Description automatically generated">
            <a:extLst>
              <a:ext uri="{FF2B5EF4-FFF2-40B4-BE49-F238E27FC236}">
                <a16:creationId xmlns:a16="http://schemas.microsoft.com/office/drawing/2014/main" id="{FF78D149-B92E-EF87-F372-874D327E3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15" y="173620"/>
            <a:ext cx="2860501" cy="1906007"/>
          </a:xfrm>
          <a:prstGeom prst="rect">
            <a:avLst/>
          </a:prstGeom>
        </p:spPr>
      </p:pic>
      <p:pic>
        <p:nvPicPr>
          <p:cNvPr id="5" name="Picture 4" descr="A stream running through a forest&#10;&#10;Description automatically generated">
            <a:extLst>
              <a:ext uri="{FF2B5EF4-FFF2-40B4-BE49-F238E27FC236}">
                <a16:creationId xmlns:a16="http://schemas.microsoft.com/office/drawing/2014/main" id="{A5D08D19-30E3-C8D5-9B3F-5C95BE88B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15" y="2291787"/>
            <a:ext cx="2918490" cy="2188868"/>
          </a:xfrm>
          <a:prstGeom prst="rect">
            <a:avLst/>
          </a:prstGeom>
        </p:spPr>
      </p:pic>
      <p:pic>
        <p:nvPicPr>
          <p:cNvPr id="11" name="Picture 10" descr="Aerial view of flooded fields&#10;&#10;Description automatically generated">
            <a:extLst>
              <a:ext uri="{FF2B5EF4-FFF2-40B4-BE49-F238E27FC236}">
                <a16:creationId xmlns:a16="http://schemas.microsoft.com/office/drawing/2014/main" id="{BAA781BA-FC1C-101D-E710-53AF90C1E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15" y="4652777"/>
            <a:ext cx="2913641" cy="19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0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215686"/>
            <a:ext cx="7812415" cy="62874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Nature Based Solutions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Increase tree planting across the County.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Aim to plant 12 mini-forests of between 25,000 – 30,000 whips.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Maintain and increase natural meadows, including areas for natural regeneration – 165 hectares.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Develop a Hedgerow Management Policy, to inform annual maintenance programme.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4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Develop Allotments and Community Gardens.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4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Develop a strategy to phase out harmful products such as glyphosate and acrylic paint.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4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Work with LAWPRO to develop the River Basin Management Programme in 2024.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4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Support implementation of the SDCC Biodiversity Action Plan – habitats and species surveys. </a:t>
            </a:r>
            <a:endParaRPr lang="en-GB" sz="255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tree with a sign on it&#10;&#10;Description automatically generated">
            <a:extLst>
              <a:ext uri="{FF2B5EF4-FFF2-40B4-BE49-F238E27FC236}">
                <a16:creationId xmlns:a16="http://schemas.microsoft.com/office/drawing/2014/main" id="{2ECE14FA-0FA9-0299-544A-EBE6755BD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2378056"/>
            <a:ext cx="3089732" cy="2059821"/>
          </a:xfrm>
          <a:prstGeom prst="rect">
            <a:avLst/>
          </a:prstGeom>
        </p:spPr>
      </p:pic>
      <p:pic>
        <p:nvPicPr>
          <p:cNvPr id="9" name="Picture 8" descr="A sign in a field of flowers&#10;&#10;Description automatically generated">
            <a:extLst>
              <a:ext uri="{FF2B5EF4-FFF2-40B4-BE49-F238E27FC236}">
                <a16:creationId xmlns:a16="http://schemas.microsoft.com/office/drawing/2014/main" id="{6AF52155-540C-FE14-AA6A-D0997F1BE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50" y="173620"/>
            <a:ext cx="3103255" cy="2064527"/>
          </a:xfrm>
          <a:prstGeom prst="rect">
            <a:avLst/>
          </a:prstGeom>
        </p:spPr>
      </p:pic>
      <p:pic>
        <p:nvPicPr>
          <p:cNvPr id="12" name="Picture 11" descr="A group of people standing in a field&#10;&#10;Description automatically generated">
            <a:extLst>
              <a:ext uri="{FF2B5EF4-FFF2-40B4-BE49-F238E27FC236}">
                <a16:creationId xmlns:a16="http://schemas.microsoft.com/office/drawing/2014/main" id="{D02B8557-0DFF-5825-DF5E-B59282FA05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4582493"/>
            <a:ext cx="3089732" cy="205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9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215686"/>
            <a:ext cx="7812415" cy="56509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Circular Economy and Resource Management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is incorporating Green Procurement principles into tenders.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Support the National Waste Management Plan for a Circular Economy 2024-2030.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5 additional water fountains are planned for 2024.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continues to manage a bring banks network.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3 bin waste separation system to be installed in Q2 2024.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Review recommendations of Anaerobic Digesters Feasibility Study.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SDCC will continue to monitor and enforce waste regulation in the County. </a:t>
            </a:r>
          </a:p>
        </p:txBody>
      </p:sp>
      <p:pic>
        <p:nvPicPr>
          <p:cNvPr id="3" name="Picture 2" descr="A tree in front of a building&#10;&#10;Description automatically generated">
            <a:extLst>
              <a:ext uri="{FF2B5EF4-FFF2-40B4-BE49-F238E27FC236}">
                <a16:creationId xmlns:a16="http://schemas.microsoft.com/office/drawing/2014/main" id="{06CEBF39-2BAA-0012-08D1-168BC78C6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316" y="2866600"/>
            <a:ext cx="3365211" cy="1893492"/>
          </a:xfrm>
          <a:prstGeom prst="rect">
            <a:avLst/>
          </a:prstGeom>
        </p:spPr>
      </p:pic>
      <p:pic>
        <p:nvPicPr>
          <p:cNvPr id="7" name="Picture 6" descr="A group of colorful trash cans&#10;&#10;Description automatically generated">
            <a:extLst>
              <a:ext uri="{FF2B5EF4-FFF2-40B4-BE49-F238E27FC236}">
                <a16:creationId xmlns:a16="http://schemas.microsoft.com/office/drawing/2014/main" id="{B0CC33F3-C102-568C-F97F-DE2482B42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547" y="5047580"/>
            <a:ext cx="3838383" cy="1294409"/>
          </a:xfrm>
          <a:prstGeom prst="rect">
            <a:avLst/>
          </a:prstGeom>
        </p:spPr>
      </p:pic>
      <p:pic>
        <p:nvPicPr>
          <p:cNvPr id="11" name="Picture 10" descr="A group of items on a table&#10;&#10;Description automatically generated">
            <a:extLst>
              <a:ext uri="{FF2B5EF4-FFF2-40B4-BE49-F238E27FC236}">
                <a16:creationId xmlns:a16="http://schemas.microsoft.com/office/drawing/2014/main" id="{EAE8AA1C-2C9C-B44A-290C-B4D2621EC2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196" y="375705"/>
            <a:ext cx="3329453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0678FE-D00D-153A-788B-C8D8F52BCC8D}"/>
              </a:ext>
            </a:extLst>
          </p:cNvPr>
          <p:cNvSpPr/>
          <p:nvPr/>
        </p:nvSpPr>
        <p:spPr>
          <a:xfrm>
            <a:off x="190080" y="173620"/>
            <a:ext cx="7812415" cy="6468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0241D-7E7C-2B91-9141-E18A376E6822}"/>
              </a:ext>
            </a:extLst>
          </p:cNvPr>
          <p:cNvSpPr txBox="1"/>
          <p:nvPr/>
        </p:nvSpPr>
        <p:spPr>
          <a:xfrm>
            <a:off x="190080" y="215686"/>
            <a:ext cx="7812415" cy="68516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600" b="1" dirty="0"/>
              <a:t>Community Engagement - 2024</a:t>
            </a:r>
          </a:p>
          <a:p>
            <a:endParaRPr lang="en-GB" sz="2400" b="1" dirty="0"/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Maintain SDCC website </a:t>
            </a: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www.southdublinclimate.ie</a:t>
            </a: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Roll-out the Community Climate Action Programme.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Undertake home energy awareness raising events, in collaboration with SEAI and Codema.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Work with SDCC Mentor on enhancing the Sustainable Energy Communities programme.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Continue to deliver climate education programmes for Primary and Secondary schools – Eco Week 2024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LEO to continue wider engagement with local businesses and entrepreneurs, in the green transition.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IE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Optimise the muse of IT, dashboards and smart data, in monitoring and displaying progress on CAP implementation.</a:t>
            </a:r>
          </a:p>
          <a:p>
            <a:pPr marL="34290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r>
              <a:rPr lang="en-GB" sz="255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Participate in Dublin Climate Action Week 2024.</a:t>
            </a:r>
          </a:p>
          <a:p>
            <a:pPr marL="342900" lvl="0" indent="-342900">
              <a:lnSpc>
                <a:spcPct val="102000"/>
              </a:lnSpc>
              <a:buFont typeface="Symbol" panose="05050102010706020507" pitchFamily="18" charset="2"/>
              <a:buChar char=""/>
            </a:pPr>
            <a:endParaRPr lang="en-GB" sz="255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landscape with a river and trees&#10;&#10;Description automatically generated">
            <a:extLst>
              <a:ext uri="{FF2B5EF4-FFF2-40B4-BE49-F238E27FC236}">
                <a16:creationId xmlns:a16="http://schemas.microsoft.com/office/drawing/2014/main" id="{682A36B9-8C7E-B8BA-6C95-05A3EE7B1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902" y="4894423"/>
            <a:ext cx="3572757" cy="1747891"/>
          </a:xfrm>
          <a:prstGeom prst="rect">
            <a:avLst/>
          </a:prstGeom>
        </p:spPr>
      </p:pic>
      <p:pic>
        <p:nvPicPr>
          <p:cNvPr id="9" name="Picture 8" descr="A person and child looking at something&#10;&#10;Description automatically generated">
            <a:extLst>
              <a:ext uri="{FF2B5EF4-FFF2-40B4-BE49-F238E27FC236}">
                <a16:creationId xmlns:a16="http://schemas.microsoft.com/office/drawing/2014/main" id="{1088FEB1-88AD-5B51-4B38-4E3D0D4F8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42" y="173620"/>
            <a:ext cx="3343275" cy="2228850"/>
          </a:xfrm>
          <a:prstGeom prst="rect">
            <a:avLst/>
          </a:prstGeom>
        </p:spPr>
      </p:pic>
      <p:pic>
        <p:nvPicPr>
          <p:cNvPr id="12" name="Picture 11" descr="A group of women sitting on benches&#10;&#10;Description automatically generated">
            <a:extLst>
              <a:ext uri="{FF2B5EF4-FFF2-40B4-BE49-F238E27FC236}">
                <a16:creationId xmlns:a16="http://schemas.microsoft.com/office/drawing/2014/main" id="{F7A4DAEB-3986-1959-96A5-C664CE9163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951" y="2574163"/>
            <a:ext cx="3343277" cy="222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2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sky, sheep, outdoor&#10;&#10;Description automatically generated">
            <a:extLst>
              <a:ext uri="{FF2B5EF4-FFF2-40B4-BE49-F238E27FC236}">
                <a16:creationId xmlns:a16="http://schemas.microsoft.com/office/drawing/2014/main" id="{9DC54033-0407-25EC-610F-A11D979CE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465"/>
            <a:ext cx="12192000" cy="708461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8BA4-88A9-4551-B3F0-02F6212A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51" y="65630"/>
            <a:ext cx="6589465" cy="3071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2C0AAA-DA9F-FBE1-2E8B-30DFF0B1E910}"/>
              </a:ext>
            </a:extLst>
          </p:cNvPr>
          <p:cNvSpPr txBox="1"/>
          <p:nvPr/>
        </p:nvSpPr>
        <p:spPr>
          <a:xfrm>
            <a:off x="358434" y="131465"/>
            <a:ext cx="7514897" cy="1482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solidFill>
                  <a:schemeClr val="bg1"/>
                </a:solidFill>
                <a:effectLst>
                  <a:reflection blurRad="6350" stA="96000" dist="1092200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dirty="0">
              <a:solidFill>
                <a:schemeClr val="bg1"/>
              </a:solidFill>
              <a:effectLst>
                <a:reflection blurRad="6350" stA="96000" dist="1092200" dir="5400000" sy="-100000" algn="bl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45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"/>
    </mc:Choice>
    <mc:Fallback xmlns="">
      <p:transition spd="slow" advTm="221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EAF7964FB1D347A5272A6F1A31E9D8" ma:contentTypeVersion="3" ma:contentTypeDescription="Create a new document." ma:contentTypeScope="" ma:versionID="f49f581821d98a8f57fbb6c3746a75e4">
  <xsd:schema xmlns:xsd="http://www.w3.org/2001/XMLSchema" xmlns:xs="http://www.w3.org/2001/XMLSchema" xmlns:p="http://schemas.microsoft.com/office/2006/metadata/properties" xmlns:ns3="affc6bb4-9553-4460-8076-8ab12aef7386" targetNamespace="http://schemas.microsoft.com/office/2006/metadata/properties" ma:root="true" ma:fieldsID="14376f15f5f3cf308a700393613f3510" ns3:_="">
    <xsd:import namespace="affc6bb4-9553-4460-8076-8ab12aef73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c6bb4-9553-4460-8076-8ab12aef73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82E6D-B1DA-4309-AB86-1B4FC6F4E99F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affc6bb4-9553-4460-8076-8ab12aef7386"/>
  </ds:schemaRefs>
</ds:datastoreItem>
</file>

<file path=customXml/itemProps2.xml><?xml version="1.0" encoding="utf-8"?>
<ds:datastoreItem xmlns:ds="http://schemas.openxmlformats.org/officeDocument/2006/customXml" ds:itemID="{C8EF3A4A-31CD-414C-8C1B-13A757459F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fc6bb4-9553-4460-8076-8ab12aef73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665359-9733-4F3C-B10F-C14A17ECD0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7895</TotalTime>
  <Words>1270</Words>
  <Application>Microsoft Office PowerPoint</Application>
  <PresentationFormat>Widescreen</PresentationFormat>
  <Paragraphs>147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South Dublin County Council  Climate Action Plan 2024-2029</vt:lpstr>
      <vt:lpstr>PowerPoint Presentation</vt:lpstr>
      <vt:lpstr>PowerPoint Presentation</vt:lpstr>
      <vt:lpstr>South Dublin County Council  Climate Action Plan 2024-2029</vt:lpstr>
      <vt:lpstr>PowerPoint Presentation</vt:lpstr>
      <vt:lpstr>South Dublin County Council  Climate Action Plan 2024-2029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South Dublin County Council  Climate Action Plan 2024-2029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Darby Mullen</dc:creator>
  <cp:lastModifiedBy>Teresa Walsh</cp:lastModifiedBy>
  <cp:revision>315</cp:revision>
  <dcterms:created xsi:type="dcterms:W3CDTF">2022-08-26T12:49:14Z</dcterms:created>
  <dcterms:modified xsi:type="dcterms:W3CDTF">2024-04-02T10:17:21Z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0x01010027EAF7964FB1D347A5272A6F1A31E9D8</vt:lpwstr>
  </property>
</Properties>
</file>