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339" r:id="rId2"/>
    <p:sldId id="357" r:id="rId3"/>
    <p:sldId id="358" r:id="rId4"/>
    <p:sldId id="354" r:id="rId5"/>
    <p:sldId id="264" r:id="rId6"/>
    <p:sldId id="352" r:id="rId7"/>
    <p:sldId id="363" r:id="rId8"/>
    <p:sldId id="3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34A23-F14F-4AD9-AD08-17801701FBC1}" v="3" dt="2024-03-05T13:03:54.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9F794-67D5-4474-A4D8-DE6AA58BAB1C}" type="datetimeFigureOut">
              <a:rPr lang="en-IE" smtClean="0"/>
              <a:t>05/03/2024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28AC6-1239-4CD2-A9D9-4037A16C659D}" type="slidenum">
              <a:rPr lang="en-IE" smtClean="0"/>
              <a:t>‹#›</a:t>
            </a:fld>
            <a:endParaRPr lang="en-IE"/>
          </a:p>
        </p:txBody>
      </p:sp>
    </p:spTree>
    <p:extLst>
      <p:ext uri="{BB962C8B-B14F-4D97-AF65-F5344CB8AC3E}">
        <p14:creationId xmlns:p14="http://schemas.microsoft.com/office/powerpoint/2010/main" val="30304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1</a:t>
            </a:fld>
            <a:endParaRPr lang="en-IE"/>
          </a:p>
        </p:txBody>
      </p:sp>
    </p:spTree>
    <p:extLst>
      <p:ext uri="{BB962C8B-B14F-4D97-AF65-F5344CB8AC3E}">
        <p14:creationId xmlns:p14="http://schemas.microsoft.com/office/powerpoint/2010/main" val="106768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6</a:t>
            </a:fld>
            <a:endParaRPr lang="en-IE"/>
          </a:p>
        </p:txBody>
      </p:sp>
    </p:spTree>
    <p:extLst>
      <p:ext uri="{BB962C8B-B14F-4D97-AF65-F5344CB8AC3E}">
        <p14:creationId xmlns:p14="http://schemas.microsoft.com/office/powerpoint/2010/main" val="415290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3/5/2024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3/5/2024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3046988"/>
          </a:xfrm>
          <a:prstGeom prst="rect">
            <a:avLst/>
          </a:prstGeom>
          <a:noFill/>
        </p:spPr>
        <p:txBody>
          <a:bodyPr wrap="square">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effectLst/>
              </a:rPr>
              <a:t>Rathfarnham Templeogue Firhouse Bohernabreena Area Committee Meeting </a:t>
            </a:r>
            <a:br>
              <a:rPr lang="en-IE" sz="3200" b="1" dirty="0">
                <a:solidFill>
                  <a:schemeClr val="bg1"/>
                </a:solidFill>
                <a:effectLst/>
              </a:rPr>
            </a:br>
            <a:r>
              <a:rPr lang="en-IE" sz="3200" b="1" dirty="0">
                <a:solidFill>
                  <a:schemeClr val="bg1"/>
                </a:solidFill>
                <a:effectLst/>
              </a:rPr>
              <a:t>12</a:t>
            </a:r>
            <a:r>
              <a:rPr lang="en-IE" sz="3200" b="1" baseline="30000" dirty="0">
                <a:solidFill>
                  <a:schemeClr val="bg1"/>
                </a:solidFill>
                <a:effectLst/>
              </a:rPr>
              <a:t>th</a:t>
            </a:r>
            <a:r>
              <a:rPr lang="en-IE" sz="3200" b="1" dirty="0">
                <a:solidFill>
                  <a:schemeClr val="bg1"/>
                </a:solidFill>
                <a:effectLst/>
              </a:rPr>
              <a:t> March 2024</a:t>
            </a:r>
            <a:br>
              <a:rPr lang="en-IE" sz="3200" b="1" dirty="0">
                <a:effectLst/>
              </a:rPr>
            </a:br>
            <a:endParaRPr lang="en-IE" sz="3200" dirty="0"/>
          </a:p>
        </p:txBody>
      </p:sp>
      <p:sp>
        <p:nvSpPr>
          <p:cNvPr id="5" name="Slide Number Placeholder 4">
            <a:extLst>
              <a:ext uri="{FF2B5EF4-FFF2-40B4-BE49-F238E27FC236}">
                <a16:creationId xmlns:a16="http://schemas.microsoft.com/office/drawing/2014/main" id="{253270A8-692D-5B6D-42F4-677283D1140C}"/>
              </a:ext>
            </a:extLst>
          </p:cNvPr>
          <p:cNvSpPr>
            <a:spLocks noGrp="1"/>
          </p:cNvSpPr>
          <p:nvPr>
            <p:ph type="sldNum" sz="quarter" idx="12"/>
          </p:nvPr>
        </p:nvSpPr>
        <p:spPr/>
        <p:txBody>
          <a:bodyPr/>
          <a:lstStyle/>
          <a:p>
            <a:fld id="{A59551F6-EB3B-4743-B1F0-375DCDB8A6FF}" type="slidenum">
              <a:rPr lang="en-IE" smtClean="0"/>
              <a:t>1</a:t>
            </a:fld>
            <a:endParaRPr lang="en-IE"/>
          </a:p>
        </p:txBody>
      </p:sp>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7557"/>
    </mc:Choice>
    <mc:Fallback xmlns="">
      <p:transition spd="slow" advTm="755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ousing for All Delivery Pipeline 2023">
            <a:extLst>
              <a:ext uri="{FF2B5EF4-FFF2-40B4-BE49-F238E27FC236}">
                <a16:creationId xmlns:a16="http://schemas.microsoft.com/office/drawing/2014/main" id="{EDFF4CBF-26E3-0C21-534D-9706054533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53"/>
          <a:stretch/>
        </p:blipFill>
        <p:spPr bwMode="auto">
          <a:xfrm>
            <a:off x="1115616" y="1240800"/>
            <a:ext cx="3292524" cy="1828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e chart with numbers and words&#10;&#10;Description automatically generated">
            <a:extLst>
              <a:ext uri="{FF2B5EF4-FFF2-40B4-BE49-F238E27FC236}">
                <a16:creationId xmlns:a16="http://schemas.microsoft.com/office/drawing/2014/main" id="{0D08775A-6F29-028E-C40F-667C222F3C77}"/>
              </a:ext>
            </a:extLst>
          </p:cNvPr>
          <p:cNvPicPr>
            <a:picLocks noChangeAspect="1"/>
          </p:cNvPicPr>
          <p:nvPr/>
        </p:nvPicPr>
        <p:blipFill rotWithShape="1">
          <a:blip r:embed="rId3">
            <a:extLst>
              <a:ext uri="{28A0092B-C50C-407E-A947-70E740481C1C}">
                <a14:useLocalDpi xmlns:a14="http://schemas.microsoft.com/office/drawing/2010/main" val="0"/>
              </a:ext>
            </a:extLst>
          </a:blip>
          <a:srcRect l="5381" r="4642" b="2"/>
          <a:stretch/>
        </p:blipFill>
        <p:spPr>
          <a:xfrm>
            <a:off x="1347836" y="3679705"/>
            <a:ext cx="3046085" cy="2546434"/>
          </a:xfrm>
          <a:prstGeom prst="rect">
            <a:avLst/>
          </a:prstGeom>
        </p:spPr>
      </p:pic>
      <p:pic>
        <p:nvPicPr>
          <p:cNvPr id="3" name="Picture 2" descr="A colorful pie chart with numbers&#10;&#10;Description automatically generated">
            <a:extLst>
              <a:ext uri="{FF2B5EF4-FFF2-40B4-BE49-F238E27FC236}">
                <a16:creationId xmlns:a16="http://schemas.microsoft.com/office/drawing/2014/main" id="{353B1DD5-639F-0028-B1F0-DA14362AFDCD}"/>
              </a:ext>
            </a:extLst>
          </p:cNvPr>
          <p:cNvPicPr>
            <a:picLocks noChangeAspect="1"/>
          </p:cNvPicPr>
          <p:nvPr/>
        </p:nvPicPr>
        <p:blipFill rotWithShape="1">
          <a:blip r:embed="rId4">
            <a:extLst>
              <a:ext uri="{28A0092B-C50C-407E-A947-70E740481C1C}">
                <a14:useLocalDpi xmlns:a14="http://schemas.microsoft.com/office/drawing/2010/main" val="0"/>
              </a:ext>
            </a:extLst>
          </a:blip>
          <a:srcRect l="5757" r="4398"/>
          <a:stretch/>
        </p:blipFill>
        <p:spPr>
          <a:xfrm>
            <a:off x="5292484" y="1556511"/>
            <a:ext cx="5551680" cy="4669628"/>
          </a:xfrm>
          <a:prstGeom prst="rect">
            <a:avLst/>
          </a:prstGeom>
        </p:spPr>
      </p:pic>
      <p:sp>
        <p:nvSpPr>
          <p:cNvPr id="7" name="TextBox 6">
            <a:extLst>
              <a:ext uri="{FF2B5EF4-FFF2-40B4-BE49-F238E27FC236}">
                <a16:creationId xmlns:a16="http://schemas.microsoft.com/office/drawing/2014/main" id="{7A2C9AD8-6F64-CBDC-0415-3B152EC917C1}"/>
              </a:ext>
            </a:extLst>
          </p:cNvPr>
          <p:cNvSpPr txBox="1"/>
          <p:nvPr/>
        </p:nvSpPr>
        <p:spPr>
          <a:xfrm>
            <a:off x="1115616" y="1187179"/>
            <a:ext cx="3489292" cy="369332"/>
          </a:xfrm>
          <a:prstGeom prst="rect">
            <a:avLst/>
          </a:prstGeom>
          <a:solidFill>
            <a:schemeClr val="bg1"/>
          </a:solidFill>
        </p:spPr>
        <p:txBody>
          <a:bodyPr wrap="square" rtlCol="0">
            <a:spAutoFit/>
          </a:bodyPr>
          <a:lstStyle/>
          <a:p>
            <a:r>
              <a:rPr lang="en-IE" dirty="0">
                <a:solidFill>
                  <a:srgbClr val="0070C0"/>
                </a:solidFill>
              </a:rPr>
              <a:t>Target 2023</a:t>
            </a:r>
          </a:p>
        </p:txBody>
      </p:sp>
      <p:sp>
        <p:nvSpPr>
          <p:cNvPr id="8" name="TextBox 7">
            <a:extLst>
              <a:ext uri="{FF2B5EF4-FFF2-40B4-BE49-F238E27FC236}">
                <a16:creationId xmlns:a16="http://schemas.microsoft.com/office/drawing/2014/main" id="{53B951F0-E6E4-0E0A-3CE4-8CA7388921E7}"/>
              </a:ext>
            </a:extLst>
          </p:cNvPr>
          <p:cNvSpPr txBox="1"/>
          <p:nvPr/>
        </p:nvSpPr>
        <p:spPr>
          <a:xfrm>
            <a:off x="1266737" y="520117"/>
            <a:ext cx="7935983" cy="523220"/>
          </a:xfrm>
          <a:prstGeom prst="rect">
            <a:avLst/>
          </a:prstGeom>
          <a:noFill/>
        </p:spPr>
        <p:txBody>
          <a:bodyPr wrap="square" rtlCol="0">
            <a:spAutoFit/>
          </a:bodyPr>
          <a:lstStyle/>
          <a:p>
            <a:pPr algn="ctr"/>
            <a:r>
              <a:rPr lang="en-IE" sz="2800" dirty="0">
                <a:solidFill>
                  <a:schemeClr val="accent2"/>
                </a:solidFill>
              </a:rPr>
              <a:t>Housing for All – Delivered 2023</a:t>
            </a:r>
          </a:p>
        </p:txBody>
      </p:sp>
      <p:sp>
        <p:nvSpPr>
          <p:cNvPr id="9" name="TextBox 8">
            <a:extLst>
              <a:ext uri="{FF2B5EF4-FFF2-40B4-BE49-F238E27FC236}">
                <a16:creationId xmlns:a16="http://schemas.microsoft.com/office/drawing/2014/main" id="{9BC9722E-A383-4B5D-06A9-8AABA073DC1A}"/>
              </a:ext>
            </a:extLst>
          </p:cNvPr>
          <p:cNvSpPr txBox="1"/>
          <p:nvPr/>
        </p:nvSpPr>
        <p:spPr>
          <a:xfrm>
            <a:off x="1115616" y="3425927"/>
            <a:ext cx="3489292" cy="369332"/>
          </a:xfrm>
          <a:prstGeom prst="rect">
            <a:avLst/>
          </a:prstGeom>
          <a:solidFill>
            <a:schemeClr val="bg1"/>
          </a:solidFill>
        </p:spPr>
        <p:txBody>
          <a:bodyPr wrap="square" rtlCol="0">
            <a:spAutoFit/>
          </a:bodyPr>
          <a:lstStyle/>
          <a:p>
            <a:r>
              <a:rPr lang="en-IE" dirty="0">
                <a:solidFill>
                  <a:srgbClr val="0070C0"/>
                </a:solidFill>
              </a:rPr>
              <a:t>Delivery Stream</a:t>
            </a:r>
          </a:p>
        </p:txBody>
      </p:sp>
      <p:sp>
        <p:nvSpPr>
          <p:cNvPr id="10" name="TextBox 9">
            <a:extLst>
              <a:ext uri="{FF2B5EF4-FFF2-40B4-BE49-F238E27FC236}">
                <a16:creationId xmlns:a16="http://schemas.microsoft.com/office/drawing/2014/main" id="{52EBE3AE-9D0E-764C-3A91-E0046189EA0D}"/>
              </a:ext>
            </a:extLst>
          </p:cNvPr>
          <p:cNvSpPr txBox="1"/>
          <p:nvPr/>
        </p:nvSpPr>
        <p:spPr>
          <a:xfrm>
            <a:off x="4850115" y="1187179"/>
            <a:ext cx="3489292" cy="369332"/>
          </a:xfrm>
          <a:prstGeom prst="rect">
            <a:avLst/>
          </a:prstGeom>
          <a:solidFill>
            <a:schemeClr val="bg1"/>
          </a:solidFill>
        </p:spPr>
        <p:txBody>
          <a:bodyPr wrap="square" rtlCol="0">
            <a:spAutoFit/>
          </a:bodyPr>
          <a:lstStyle/>
          <a:p>
            <a:r>
              <a:rPr lang="en-IE" dirty="0">
                <a:solidFill>
                  <a:srgbClr val="0070C0"/>
                </a:solidFill>
              </a:rPr>
              <a:t>Delivery by LEA</a:t>
            </a:r>
          </a:p>
        </p:txBody>
      </p:sp>
      <p:sp>
        <p:nvSpPr>
          <p:cNvPr id="11" name="TextBox 10">
            <a:extLst>
              <a:ext uri="{FF2B5EF4-FFF2-40B4-BE49-F238E27FC236}">
                <a16:creationId xmlns:a16="http://schemas.microsoft.com/office/drawing/2014/main" id="{38701E41-4AE9-85E7-BF1E-8E4C2A8AE587}"/>
              </a:ext>
            </a:extLst>
          </p:cNvPr>
          <p:cNvSpPr txBox="1"/>
          <p:nvPr/>
        </p:nvSpPr>
        <p:spPr>
          <a:xfrm>
            <a:off x="10157023" y="3571117"/>
            <a:ext cx="1838722" cy="276999"/>
          </a:xfrm>
          <a:prstGeom prst="rect">
            <a:avLst/>
          </a:prstGeom>
          <a:solidFill>
            <a:schemeClr val="bg1"/>
          </a:solidFill>
        </p:spPr>
        <p:txBody>
          <a:bodyPr wrap="square" rtlCol="0">
            <a:spAutoFit/>
          </a:bodyPr>
          <a:lstStyle/>
          <a:p>
            <a:r>
              <a:rPr lang="en-IE" sz="1200" b="1" dirty="0">
                <a:solidFill>
                  <a:schemeClr val="tx1">
                    <a:lumMod val="65000"/>
                    <a:lumOff val="35000"/>
                  </a:schemeClr>
                </a:solidFill>
              </a:rPr>
              <a:t>Clondalkin</a:t>
            </a:r>
          </a:p>
        </p:txBody>
      </p:sp>
      <p:sp>
        <p:nvSpPr>
          <p:cNvPr id="12" name="TextBox 11">
            <a:extLst>
              <a:ext uri="{FF2B5EF4-FFF2-40B4-BE49-F238E27FC236}">
                <a16:creationId xmlns:a16="http://schemas.microsoft.com/office/drawing/2014/main" id="{1FE84A11-6D7F-CFFE-9F7E-545C11941EAB}"/>
              </a:ext>
            </a:extLst>
          </p:cNvPr>
          <p:cNvSpPr txBox="1"/>
          <p:nvPr/>
        </p:nvSpPr>
        <p:spPr>
          <a:xfrm>
            <a:off x="4979975" y="4339982"/>
            <a:ext cx="1336849" cy="276999"/>
          </a:xfrm>
          <a:prstGeom prst="rect">
            <a:avLst/>
          </a:prstGeom>
          <a:solidFill>
            <a:schemeClr val="bg1"/>
          </a:solidFill>
        </p:spPr>
        <p:txBody>
          <a:bodyPr wrap="square" rtlCol="0">
            <a:spAutoFit/>
          </a:bodyPr>
          <a:lstStyle/>
          <a:p>
            <a:r>
              <a:rPr lang="en-IE" sz="1200" b="1" dirty="0">
                <a:solidFill>
                  <a:schemeClr val="tx1">
                    <a:lumMod val="50000"/>
                    <a:lumOff val="50000"/>
                  </a:schemeClr>
                </a:solidFill>
              </a:rPr>
              <a:t>Tallaght-Central</a:t>
            </a:r>
          </a:p>
        </p:txBody>
      </p:sp>
    </p:spTree>
    <p:extLst>
      <p:ext uri="{BB962C8B-B14F-4D97-AF65-F5344CB8AC3E}">
        <p14:creationId xmlns:p14="http://schemas.microsoft.com/office/powerpoint/2010/main" val="164564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7A6597-22D3-D8F8-105D-0EB23063FD6A}"/>
              </a:ext>
            </a:extLst>
          </p:cNvPr>
          <p:cNvSpPr txBox="1"/>
          <p:nvPr/>
        </p:nvSpPr>
        <p:spPr>
          <a:xfrm>
            <a:off x="1952751" y="4893608"/>
            <a:ext cx="184731" cy="230832"/>
          </a:xfrm>
          <a:prstGeom prst="rect">
            <a:avLst/>
          </a:prstGeom>
          <a:solidFill>
            <a:schemeClr val="bg1"/>
          </a:solidFill>
        </p:spPr>
        <p:txBody>
          <a:bodyPr wrap="none" rtlCol="0">
            <a:spAutoFit/>
          </a:bodyPr>
          <a:lstStyle/>
          <a:p>
            <a:endParaRPr lang="en-IE" sz="900" b="1" dirty="0">
              <a:solidFill>
                <a:schemeClr val="tx1">
                  <a:lumMod val="75000"/>
                  <a:lumOff val="25000"/>
                </a:schemeClr>
              </a:solidFill>
            </a:endParaRPr>
          </a:p>
        </p:txBody>
      </p:sp>
      <p:pic>
        <p:nvPicPr>
          <p:cNvPr id="1028" name="Picture 4">
            <a:extLst>
              <a:ext uri="{FF2B5EF4-FFF2-40B4-BE49-F238E27FC236}">
                <a16:creationId xmlns:a16="http://schemas.microsoft.com/office/drawing/2014/main" id="{1F4E202F-F874-0750-2721-F8E44DC25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63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2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ACB4-A40B-F3A0-31D2-05EA75CF76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718DA7-50C0-0AE0-24E3-030C7F5E3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32B5AC-F530-6B2C-66BB-BF2A922D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60FB00BA-C4F8-0E47-207B-EEC3B900F011}"/>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dirty="0">
                <a:solidFill>
                  <a:srgbClr val="FFFFFF"/>
                </a:solidFill>
              </a:rPr>
              <a:t>Housing Developments Approved / Under Construction – Rathfarnham / Templeogue/ </a:t>
            </a:r>
            <a:r>
              <a:rPr lang="en-US" sz="3600" dirty="0" err="1">
                <a:solidFill>
                  <a:srgbClr val="FFFFFF"/>
                </a:solidFill>
              </a:rPr>
              <a:t>Firhouse</a:t>
            </a:r>
            <a:r>
              <a:rPr lang="en-US" sz="3600" dirty="0">
                <a:solidFill>
                  <a:srgbClr val="FFFFFF"/>
                </a:solidFill>
              </a:rPr>
              <a:t>/</a:t>
            </a:r>
            <a:br>
              <a:rPr lang="en-US" sz="3600" dirty="0">
                <a:solidFill>
                  <a:srgbClr val="FFFFFF"/>
                </a:solidFill>
              </a:rPr>
            </a:br>
            <a:r>
              <a:rPr lang="en-US" sz="3600" dirty="0" err="1">
                <a:solidFill>
                  <a:srgbClr val="FFFFFF"/>
                </a:solidFill>
              </a:rPr>
              <a:t>Bohernabreena</a:t>
            </a:r>
            <a:endParaRPr lang="en-US" sz="3600" dirty="0">
              <a:solidFill>
                <a:srgbClr val="FFFFFF"/>
              </a:solidFill>
            </a:endParaRPr>
          </a:p>
        </p:txBody>
      </p:sp>
      <p:sp>
        <p:nvSpPr>
          <p:cNvPr id="13" name="Rectangle 12">
            <a:extLst>
              <a:ext uri="{FF2B5EF4-FFF2-40B4-BE49-F238E27FC236}">
                <a16:creationId xmlns:a16="http://schemas.microsoft.com/office/drawing/2014/main" id="{84C6B699-5156-1A9D-D8F2-3052F8B02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4" name="Content Placeholder 3">
            <a:extLst>
              <a:ext uri="{FF2B5EF4-FFF2-40B4-BE49-F238E27FC236}">
                <a16:creationId xmlns:a16="http://schemas.microsoft.com/office/drawing/2014/main" id="{87427298-F4EE-F742-C04D-7FFB1D1EE2FA}"/>
              </a:ext>
            </a:extLst>
          </p:cNvPr>
          <p:cNvGraphicFramePr>
            <a:graphicFrameLocks noGrp="1"/>
          </p:cNvGraphicFramePr>
          <p:nvPr>
            <p:ph idx="1"/>
            <p:extLst>
              <p:ext uri="{D42A27DB-BD31-4B8C-83A1-F6EECF244321}">
                <p14:modId xmlns:p14="http://schemas.microsoft.com/office/powerpoint/2010/main" val="3284259692"/>
              </p:ext>
            </p:extLst>
          </p:nvPr>
        </p:nvGraphicFramePr>
        <p:xfrm>
          <a:off x="4329101" y="948394"/>
          <a:ext cx="7632191" cy="3336699"/>
        </p:xfrm>
        <a:graphic>
          <a:graphicData uri="http://schemas.openxmlformats.org/drawingml/2006/table">
            <a:tbl>
              <a:tblPr firstRow="1" bandRow="1">
                <a:tableStyleId>{22838BEF-8BB2-4498-84A7-C5851F593DF1}</a:tableStyleId>
              </a:tblPr>
              <a:tblGrid>
                <a:gridCol w="1210242">
                  <a:extLst>
                    <a:ext uri="{9D8B030D-6E8A-4147-A177-3AD203B41FA5}">
                      <a16:colId xmlns:a16="http://schemas.microsoft.com/office/drawing/2014/main" val="2436337541"/>
                    </a:ext>
                  </a:extLst>
                </a:gridCol>
                <a:gridCol w="1636233">
                  <a:extLst>
                    <a:ext uri="{9D8B030D-6E8A-4147-A177-3AD203B41FA5}">
                      <a16:colId xmlns:a16="http://schemas.microsoft.com/office/drawing/2014/main" val="3076659314"/>
                    </a:ext>
                  </a:extLst>
                </a:gridCol>
                <a:gridCol w="795658">
                  <a:extLst>
                    <a:ext uri="{9D8B030D-6E8A-4147-A177-3AD203B41FA5}">
                      <a16:colId xmlns:a16="http://schemas.microsoft.com/office/drawing/2014/main" val="2745858259"/>
                    </a:ext>
                  </a:extLst>
                </a:gridCol>
                <a:gridCol w="958212">
                  <a:extLst>
                    <a:ext uri="{9D8B030D-6E8A-4147-A177-3AD203B41FA5}">
                      <a16:colId xmlns:a16="http://schemas.microsoft.com/office/drawing/2014/main" val="1226707090"/>
                    </a:ext>
                  </a:extLst>
                </a:gridCol>
                <a:gridCol w="3031846">
                  <a:extLst>
                    <a:ext uri="{9D8B030D-6E8A-4147-A177-3AD203B41FA5}">
                      <a16:colId xmlns:a16="http://schemas.microsoft.com/office/drawing/2014/main" val="112629868"/>
                    </a:ext>
                  </a:extLst>
                </a:gridCol>
              </a:tblGrid>
              <a:tr h="0">
                <a:tc>
                  <a:txBody>
                    <a:bodyPr/>
                    <a:lstStyle/>
                    <a:p>
                      <a:pPr algn="ctr"/>
                      <a:r>
                        <a:rPr lang="en-IE" sz="1050" b="1" cap="none" spc="0" dirty="0">
                          <a:solidFill>
                            <a:schemeClr val="tx1"/>
                          </a:solidFill>
                        </a:rPr>
                        <a:t>L.E.A</a:t>
                      </a:r>
                    </a:p>
                  </a:txBody>
                  <a:tcPr marL="116275" marR="69765" marT="48421" marB="69765" anchor="ctr"/>
                </a:tc>
                <a:tc>
                  <a:txBody>
                    <a:bodyPr/>
                    <a:lstStyle/>
                    <a:p>
                      <a:pPr algn="ctr"/>
                      <a:r>
                        <a:rPr lang="en-IE" sz="1050" b="1" cap="none" spc="0" dirty="0">
                          <a:solidFill>
                            <a:schemeClr val="tx1"/>
                          </a:solidFill>
                        </a:rPr>
                        <a:t>Project</a:t>
                      </a:r>
                    </a:p>
                  </a:txBody>
                  <a:tcPr marL="116275" marR="69765" marT="48421" marB="69765" anchor="ctr"/>
                </a:tc>
                <a:tc>
                  <a:txBody>
                    <a:bodyPr/>
                    <a:lstStyle/>
                    <a:p>
                      <a:pPr algn="ctr"/>
                      <a:endParaRPr lang="en-IE" sz="1050" b="1" cap="none" spc="0" dirty="0">
                        <a:solidFill>
                          <a:schemeClr val="tx1"/>
                        </a:solidFill>
                      </a:endParaRPr>
                    </a:p>
                    <a:p>
                      <a:pPr algn="ctr"/>
                      <a:r>
                        <a:rPr lang="en-IE" sz="1050" b="1" cap="none" spc="0" dirty="0">
                          <a:solidFill>
                            <a:schemeClr val="tx1"/>
                          </a:solidFill>
                        </a:rPr>
                        <a:t>Delivery</a:t>
                      </a:r>
                    </a:p>
                    <a:p>
                      <a:pPr algn="ctr"/>
                      <a:endParaRPr lang="en-IE" sz="1050" b="1" cap="none" spc="0" dirty="0">
                        <a:solidFill>
                          <a:schemeClr val="tx1"/>
                        </a:solidFill>
                      </a:endParaRPr>
                    </a:p>
                  </a:txBody>
                  <a:tcPr marL="116275" marR="69765" marT="48421" marB="69765" anchor="ctr"/>
                </a:tc>
                <a:tc>
                  <a:txBody>
                    <a:bodyPr/>
                    <a:lstStyle/>
                    <a:p>
                      <a:pPr algn="ctr"/>
                      <a:r>
                        <a:rPr lang="en-IE" sz="1050" b="1" cap="none" spc="0" dirty="0">
                          <a:solidFill>
                            <a:schemeClr val="tx1"/>
                          </a:solidFill>
                        </a:rPr>
                        <a:t>Units</a:t>
                      </a:r>
                    </a:p>
                  </a:txBody>
                  <a:tcPr marL="116275" marR="69765" marT="48421" marB="69765" anchor="ctr"/>
                </a:tc>
                <a:tc>
                  <a:txBody>
                    <a:bodyPr/>
                    <a:lstStyle/>
                    <a:p>
                      <a:pPr algn="ctr"/>
                      <a:r>
                        <a:rPr lang="en-IE" sz="1050" b="1" cap="none" spc="0" dirty="0">
                          <a:solidFill>
                            <a:schemeClr val="tx1"/>
                          </a:solidFill>
                        </a:rPr>
                        <a:t>Status</a:t>
                      </a:r>
                    </a:p>
                  </a:txBody>
                  <a:tcPr marL="116275" marR="69765" marT="48421" marB="69765" anchor="ctr"/>
                </a:tc>
                <a:extLst>
                  <a:ext uri="{0D108BD9-81ED-4DB2-BD59-A6C34878D82A}">
                    <a16:rowId xmlns:a16="http://schemas.microsoft.com/office/drawing/2014/main" val="537344947"/>
                  </a:ext>
                </a:extLst>
              </a:tr>
              <a:tr h="533560">
                <a:tc>
                  <a:txBody>
                    <a:bodyPr/>
                    <a:lstStyle/>
                    <a:p>
                      <a:pPr algn="l"/>
                      <a:r>
                        <a:rPr lang="en-IE" sz="1100" b="1" cap="none" spc="0" dirty="0">
                          <a:solidFill>
                            <a:schemeClr val="tx1"/>
                          </a:solidFill>
                        </a:rPr>
                        <a:t>Rathfarnham/</a:t>
                      </a:r>
                    </a:p>
                    <a:p>
                      <a:pPr algn="l"/>
                      <a:r>
                        <a:rPr lang="en-IE" sz="1100" b="1" cap="none" spc="0" dirty="0">
                          <a:solidFill>
                            <a:schemeClr val="tx1"/>
                          </a:solidFill>
                        </a:rPr>
                        <a:t>Templeogue</a:t>
                      </a:r>
                    </a:p>
                  </a:txBody>
                  <a:tcPr marL="168215" marR="87472" marT="70050" marB="8747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b="0" dirty="0">
                          <a:solidFill>
                            <a:schemeClr val="tx1"/>
                          </a:solidFill>
                          <a:effectLst/>
                          <a:latin typeface="+mn-lt"/>
                          <a:ea typeface="Calibri" panose="020F0502020204030204" pitchFamily="34" charset="0"/>
                          <a:cs typeface="Times New Roman" panose="02020603050405020304" pitchFamily="18" charset="0"/>
                        </a:rPr>
                        <a:t>Walkinstown House</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16</a:t>
                      </a: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Part V Agreed – Delivery 2025</a:t>
                      </a:r>
                    </a:p>
                  </a:txBody>
                  <a:tcPr marL="68580" marR="68580" marT="0" marB="0" anchor="ctr"/>
                </a:tc>
                <a:extLst>
                  <a:ext uri="{0D108BD9-81ED-4DB2-BD59-A6C34878D82A}">
                    <a16:rowId xmlns:a16="http://schemas.microsoft.com/office/drawing/2014/main" val="543541629"/>
                  </a:ext>
                </a:extLst>
              </a:tr>
              <a:tr h="612391">
                <a:tc>
                  <a:txBody>
                    <a:bodyPr/>
                    <a:lstStyle/>
                    <a:p>
                      <a:pPr marL="0" algn="l" defTabSz="914400" rtl="0" eaLnBrk="1" latinLnBrk="0" hangingPunct="1">
                        <a:lnSpc>
                          <a:spcPct val="107000"/>
                        </a:lnSpc>
                        <a:spcAft>
                          <a:spcPts val="0"/>
                        </a:spcAft>
                      </a:pP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err="1">
                          <a:solidFill>
                            <a:schemeClr val="tx1"/>
                          </a:solidFill>
                          <a:effectLst/>
                          <a:latin typeface="+mn-lt"/>
                          <a:ea typeface="Calibri" panose="020F0502020204030204" pitchFamily="34" charset="0"/>
                          <a:cs typeface="Times New Roman" panose="02020603050405020304" pitchFamily="18" charset="0"/>
                        </a:rPr>
                        <a:t>Nutgrove</a:t>
                      </a:r>
                      <a:r>
                        <a:rPr lang="en-IE" sz="1100" b="0" dirty="0">
                          <a:solidFill>
                            <a:schemeClr val="tx1"/>
                          </a:solidFill>
                          <a:effectLst/>
                          <a:latin typeface="+mn-lt"/>
                          <a:ea typeface="Calibri" panose="020F0502020204030204" pitchFamily="34" charset="0"/>
                          <a:cs typeface="Times New Roman" panose="02020603050405020304" pitchFamily="18" charset="0"/>
                        </a:rPr>
                        <a:t> Avenue</a:t>
                      </a: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Negotiations to commence. Delivery 2025</a:t>
                      </a:r>
                    </a:p>
                  </a:txBody>
                  <a:tcPr marL="68580" marR="68580" marT="0" marB="0" anchor="ctr"/>
                </a:tc>
                <a:extLst>
                  <a:ext uri="{0D108BD9-81ED-4DB2-BD59-A6C34878D82A}">
                    <a16:rowId xmlns:a16="http://schemas.microsoft.com/office/drawing/2014/main" val="280974102"/>
                  </a:ext>
                </a:extLst>
              </a:tr>
              <a:tr h="614260">
                <a:tc>
                  <a:txBody>
                    <a:bodyPr/>
                    <a:lstStyle/>
                    <a:p>
                      <a:pPr marL="0" algn="l" defTabSz="914400" rtl="0" eaLnBrk="1" latinLnBrk="0" hangingPunct="1">
                        <a:lnSpc>
                          <a:spcPct val="107000"/>
                        </a:lnSpc>
                        <a:spcAft>
                          <a:spcPts val="0"/>
                        </a:spcAft>
                      </a:pPr>
                      <a:r>
                        <a:rPr lang="en-IE" sz="1100" b="1" kern="1200" dirty="0" err="1">
                          <a:solidFill>
                            <a:schemeClr val="tx1"/>
                          </a:solidFill>
                          <a:effectLst/>
                          <a:latin typeface="+mn-lt"/>
                          <a:ea typeface="+mn-ea"/>
                          <a:cs typeface="+mn-cs"/>
                        </a:rPr>
                        <a:t>Firhouse</a:t>
                      </a:r>
                      <a:r>
                        <a:rPr lang="en-IE" sz="1100" b="1" kern="1200" dirty="0">
                          <a:solidFill>
                            <a:schemeClr val="tx1"/>
                          </a:solidFill>
                          <a:effectLst/>
                          <a:latin typeface="+mn-lt"/>
                          <a:ea typeface="+mn-ea"/>
                          <a:cs typeface="+mn-cs"/>
                        </a:rPr>
                        <a:t>/ </a:t>
                      </a:r>
                      <a:r>
                        <a:rPr lang="en-IE" sz="1100" b="1" kern="1200" dirty="0" err="1">
                          <a:solidFill>
                            <a:schemeClr val="tx1"/>
                          </a:solidFill>
                          <a:effectLst/>
                          <a:latin typeface="+mn-lt"/>
                          <a:ea typeface="+mn-ea"/>
                          <a:cs typeface="+mn-cs"/>
                        </a:rPr>
                        <a:t>Bohernabreena</a:t>
                      </a: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err="1">
                          <a:solidFill>
                            <a:schemeClr val="tx1"/>
                          </a:solidFill>
                          <a:effectLst/>
                          <a:latin typeface="+mn-lt"/>
                          <a:ea typeface="Calibri" panose="020F0502020204030204" pitchFamily="34" charset="0"/>
                          <a:cs typeface="Times New Roman" panose="02020603050405020304" pitchFamily="18" charset="0"/>
                        </a:rPr>
                        <a:t>Homeville</a:t>
                      </a:r>
                      <a:endParaRPr lang="en-IE"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LA Build</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16</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latin typeface="+mn-lt"/>
                          <a:ea typeface="Calibri" panose="020F0502020204030204" pitchFamily="34" charset="0"/>
                          <a:cs typeface="Times New Roman" panose="02020603050405020304" pitchFamily="18" charset="0"/>
                        </a:rPr>
                        <a:t>On site. Due for delivery Q3 2024</a:t>
                      </a:r>
                    </a:p>
                  </a:txBody>
                  <a:tcPr marL="68580" marR="68580" marT="0" marB="0" anchor="ctr"/>
                </a:tc>
                <a:extLst>
                  <a:ext uri="{0D108BD9-81ED-4DB2-BD59-A6C34878D82A}">
                    <a16:rowId xmlns:a16="http://schemas.microsoft.com/office/drawing/2014/main" val="3606406391"/>
                  </a:ext>
                </a:extLst>
              </a:tr>
              <a:tr h="507275">
                <a:tc>
                  <a:txBody>
                    <a:bodyPr/>
                    <a:lstStyle/>
                    <a:p>
                      <a:pPr marL="0" algn="l" defTabSz="914400" rtl="0" eaLnBrk="1" latinLnBrk="0" hangingPunct="1">
                        <a:lnSpc>
                          <a:spcPct val="107000"/>
                        </a:lnSpc>
                        <a:spcAft>
                          <a:spcPts val="0"/>
                        </a:spcAft>
                      </a:pP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a:solidFill>
                            <a:schemeClr val="tx1"/>
                          </a:solidFill>
                          <a:effectLst/>
                          <a:latin typeface="+mn-lt"/>
                          <a:ea typeface="Calibri" panose="020F0502020204030204" pitchFamily="34" charset="0"/>
                          <a:cs typeface="Times New Roman" panose="02020603050405020304" pitchFamily="18" charset="0"/>
                        </a:rPr>
                        <a:t>Pearse Brothers Park</a:t>
                      </a: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LA Build</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latin typeface="+mn-lt"/>
                          <a:ea typeface="Calibri" panose="020F0502020204030204" pitchFamily="34" charset="0"/>
                          <a:cs typeface="Times New Roman" panose="02020603050405020304" pitchFamily="18" charset="0"/>
                        </a:rPr>
                        <a:t>Contract awarded. Commencement on site Q1 2024</a:t>
                      </a:r>
                    </a:p>
                  </a:txBody>
                  <a:tcPr marL="68580" marR="68580" marT="0" marB="0" anchor="ctr"/>
                </a:tc>
                <a:extLst>
                  <a:ext uri="{0D108BD9-81ED-4DB2-BD59-A6C34878D82A}">
                    <a16:rowId xmlns:a16="http://schemas.microsoft.com/office/drawing/2014/main" val="1880444527"/>
                  </a:ext>
                </a:extLst>
              </a:tr>
              <a:tr h="470967">
                <a:tc>
                  <a:txBody>
                    <a:bodyPr/>
                    <a:lstStyle/>
                    <a:p>
                      <a:pPr marL="0" algn="l" defTabSz="914400" rtl="0" eaLnBrk="1" latinLnBrk="0" hangingPunct="1">
                        <a:lnSpc>
                          <a:spcPct val="107000"/>
                        </a:lnSpc>
                        <a:spcAft>
                          <a:spcPts val="0"/>
                        </a:spcAft>
                      </a:pP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a:solidFill>
                            <a:schemeClr val="tx1"/>
                          </a:solidFill>
                          <a:effectLst/>
                          <a:latin typeface="+mn-lt"/>
                          <a:ea typeface="Calibri" panose="020F0502020204030204" pitchFamily="34" charset="0"/>
                          <a:cs typeface="Times New Roman" panose="02020603050405020304" pitchFamily="18" charset="0"/>
                        </a:rPr>
                        <a:t>Laurel Manor</a:t>
                      </a: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rPr>
                        <a:t>On site due for delivery 2024.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3360306"/>
                  </a:ext>
                </a:extLst>
              </a:tr>
            </a:tbl>
          </a:graphicData>
        </a:graphic>
      </p:graphicFrame>
    </p:spTree>
    <p:extLst>
      <p:ext uri="{BB962C8B-B14F-4D97-AF65-F5344CB8AC3E}">
        <p14:creationId xmlns:p14="http://schemas.microsoft.com/office/powerpoint/2010/main" val="98880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3" name="Title 1">
            <a:extLst>
              <a:ext uri="{FF2B5EF4-FFF2-40B4-BE49-F238E27FC236}">
                <a16:creationId xmlns:a16="http://schemas.microsoft.com/office/drawing/2014/main" id="{5F7213E6-C098-D9C0-4AAB-3D1F8FB5D69D}"/>
              </a:ext>
            </a:extLst>
          </p:cNvPr>
          <p:cNvSpPr txBox="1">
            <a:spLocks/>
          </p:cNvSpPr>
          <p:nvPr/>
        </p:nvSpPr>
        <p:spPr>
          <a:xfrm>
            <a:off x="8096885" y="640080"/>
            <a:ext cx="3659246" cy="29260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sz="3700" dirty="0">
                <a:solidFill>
                  <a:srgbClr val="FFFFFF"/>
                </a:solidFill>
              </a:rPr>
              <a:t>Large Development Sites </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2" name="Table 4">
            <a:extLst>
              <a:ext uri="{FF2B5EF4-FFF2-40B4-BE49-F238E27FC236}">
                <a16:creationId xmlns:a16="http://schemas.microsoft.com/office/drawing/2014/main" id="{0A212DB2-2E8E-1CF1-BB35-A99A9B5F7B89}"/>
              </a:ext>
            </a:extLst>
          </p:cNvPr>
          <p:cNvGraphicFramePr>
            <a:graphicFrameLocks/>
          </p:cNvGraphicFramePr>
          <p:nvPr>
            <p:extLst>
              <p:ext uri="{D42A27DB-BD31-4B8C-83A1-F6EECF244321}">
                <p14:modId xmlns:p14="http://schemas.microsoft.com/office/powerpoint/2010/main" val="1575930355"/>
              </p:ext>
            </p:extLst>
          </p:nvPr>
        </p:nvGraphicFramePr>
        <p:xfrm>
          <a:off x="633999" y="1056442"/>
          <a:ext cx="6275667" cy="5096110"/>
        </p:xfrm>
        <a:graphic>
          <a:graphicData uri="http://schemas.openxmlformats.org/drawingml/2006/table">
            <a:tbl>
              <a:tblPr firstRow="1" bandRow="1">
                <a:tableStyleId>{0505E3EF-67EA-436B-97B2-0124C06EBD24}</a:tableStyleId>
              </a:tblPr>
              <a:tblGrid>
                <a:gridCol w="6275667">
                  <a:extLst>
                    <a:ext uri="{9D8B030D-6E8A-4147-A177-3AD203B41FA5}">
                      <a16:colId xmlns:a16="http://schemas.microsoft.com/office/drawing/2014/main" val="2402918840"/>
                    </a:ext>
                  </a:extLst>
                </a:gridCol>
              </a:tblGrid>
              <a:tr h="346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cap="none" spc="0" dirty="0">
                          <a:solidFill>
                            <a:schemeClr val="tx1"/>
                          </a:solidFill>
                        </a:rPr>
                        <a:t>Kilcarbery: 1,034 homes with 30% social (310 homes)</a:t>
                      </a:r>
                      <a:endParaRPr lang="en-IE" sz="1100" b="1" cap="none" spc="0" dirty="0">
                        <a:solidFill>
                          <a:schemeClr val="tx1"/>
                        </a:solidFill>
                      </a:endParaRPr>
                    </a:p>
                  </a:txBody>
                  <a:tcPr marL="35657" marR="35657" marT="56218" marB="71314"/>
                </a:tc>
                <a:extLst>
                  <a:ext uri="{0D108BD9-81ED-4DB2-BD59-A6C34878D82A}">
                    <a16:rowId xmlns:a16="http://schemas.microsoft.com/office/drawing/2014/main" val="3798455129"/>
                  </a:ext>
                </a:extLst>
              </a:tr>
              <a:tr h="298687">
                <a:tc>
                  <a:txBody>
                    <a:bodyPr/>
                    <a:lstStyle/>
                    <a:p>
                      <a:pPr lvl="0"/>
                      <a:r>
                        <a:rPr lang="en-US" sz="1100" cap="none" spc="0" dirty="0">
                          <a:solidFill>
                            <a:schemeClr val="tx1"/>
                          </a:solidFill>
                        </a:rPr>
                        <a:t>Delivery of 74 social homes anticipated in 2024. </a:t>
                      </a:r>
                      <a:r>
                        <a:rPr lang="en-GB" sz="1100" cap="none" spc="0" dirty="0">
                          <a:solidFill>
                            <a:schemeClr val="tx1"/>
                          </a:solidFill>
                        </a:rPr>
                        <a:t>Design work is continuing for the adjacent site with a proposed development of up to 88 social and affordable homes.</a:t>
                      </a:r>
                      <a:r>
                        <a:rPr lang="en-US" sz="1100" cap="none" spc="0" dirty="0">
                          <a:solidFill>
                            <a:schemeClr val="tx1"/>
                          </a:solidFill>
                        </a:rPr>
                        <a:t> </a:t>
                      </a:r>
                    </a:p>
                  </a:txBody>
                  <a:tcPr marL="35657" marR="35657" marT="56218" marB="71314"/>
                </a:tc>
                <a:extLst>
                  <a:ext uri="{0D108BD9-81ED-4DB2-BD59-A6C34878D82A}">
                    <a16:rowId xmlns:a16="http://schemas.microsoft.com/office/drawing/2014/main" val="2487076030"/>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cap="none" spc="0" dirty="0">
                          <a:solidFill>
                            <a:schemeClr val="tx1"/>
                          </a:solidFill>
                        </a:rPr>
                        <a:t>Killinarden Foothills: </a:t>
                      </a:r>
                      <a:r>
                        <a:rPr lang="en-IE" sz="1100" b="1" dirty="0"/>
                        <a:t>620 homes (including 125 social , 123 Private &amp;  372 affordable purchase). </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737174867"/>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GB" sz="1100" cap="none" spc="0" dirty="0">
                          <a:solidFill>
                            <a:schemeClr val="tx1"/>
                          </a:solidFill>
                        </a:rPr>
                        <a:t>Developer is currently completed pre-construction planning compliances and with a view to commencing works onsite. </a:t>
                      </a:r>
                      <a:endParaRPr lang="en-IE" sz="1100" cap="none" spc="0" dirty="0">
                        <a:solidFill>
                          <a:schemeClr val="tx1"/>
                        </a:solidFill>
                      </a:endParaRPr>
                    </a:p>
                  </a:txBody>
                  <a:tcPr marL="35657" marR="35657" marT="56218" marB="71314"/>
                </a:tc>
                <a:extLst>
                  <a:ext uri="{0D108BD9-81ED-4DB2-BD59-A6C34878D82A}">
                    <a16:rowId xmlns:a16="http://schemas.microsoft.com/office/drawing/2014/main" val="1271956410"/>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cap="none" spc="0" dirty="0">
                          <a:solidFill>
                            <a:schemeClr val="tx1"/>
                          </a:solidFill>
                        </a:rPr>
                        <a:t>Clonburris: Phases 1 &amp; 2 comprising 382 homes (149 social), Phases 3,4,5 with potential for 1,430* homes ( approx. 40% social)</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2164365979"/>
                  </a:ext>
                </a:extLst>
              </a:tr>
              <a:tr h="441315">
                <a:tc>
                  <a:txBody>
                    <a:bodyPr/>
                    <a:lstStyle/>
                    <a:p>
                      <a:pPr lvl="0"/>
                      <a:r>
                        <a:rPr lang="en-GB" sz="1100" cap="none" spc="0" dirty="0">
                          <a:solidFill>
                            <a:schemeClr val="tx1"/>
                          </a:solidFill>
                        </a:rPr>
                        <a:t>Construction continuing on-site Canal Extension.  The tender process for construction of 266 social, affordable, and cost rental homes in the Kishogue sector has recommenced. Anticipated on-site date in Q3 2024, to allow for completion of road construction works.  Design work is almost complete for 120 social homes on the PPP site adjacent to Lynch’s Park, with Part 8 due to commence once complete. Plans for approximately 1300 social and affordable homes are currently being advanced by external design teams with a Part 10 planning application to An Bord Pleanála expected in Summer 2024.</a:t>
                      </a:r>
                      <a:endParaRPr lang="en-US" sz="1100" cap="none" spc="0" dirty="0">
                        <a:solidFill>
                          <a:schemeClr val="tx1"/>
                        </a:solidFill>
                      </a:endParaRPr>
                    </a:p>
                  </a:txBody>
                  <a:tcPr marL="35657" marR="35657" marT="56218" marB="71314"/>
                </a:tc>
                <a:extLst>
                  <a:ext uri="{0D108BD9-81ED-4DB2-BD59-A6C34878D82A}">
                    <a16:rowId xmlns:a16="http://schemas.microsoft.com/office/drawing/2014/main" val="3413986642"/>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cap="none" spc="0" dirty="0">
                          <a:solidFill>
                            <a:schemeClr val="tx1"/>
                          </a:solidFill>
                        </a:rPr>
                        <a:t>B</a:t>
                      </a:r>
                      <a:r>
                        <a:rPr lang="en-IE" sz="1100" b="1" cap="none" spc="0" dirty="0">
                          <a:solidFill>
                            <a:schemeClr val="tx1"/>
                          </a:solidFill>
                        </a:rPr>
                        <a:t>elgard Square North: 133 cost rental apartments</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3284300574"/>
                  </a:ext>
                </a:extLst>
              </a:tr>
              <a:tr h="441315">
                <a:tc>
                  <a:txBody>
                    <a:bodyPr/>
                    <a:lstStyle/>
                    <a:p>
                      <a:pPr marL="0" lvl="0" indent="0" algn="l">
                        <a:lnSpc>
                          <a:spcPct val="90000"/>
                        </a:lnSpc>
                        <a:spcBef>
                          <a:spcPct val="0"/>
                        </a:spcBef>
                        <a:spcAft>
                          <a:spcPct val="20000"/>
                        </a:spcAft>
                        <a:buNone/>
                      </a:pPr>
                      <a:r>
                        <a:rPr lang="en-IE" sz="1100" kern="1200" cap="none" spc="0" dirty="0">
                          <a:solidFill>
                            <a:schemeClr val="tx1"/>
                          </a:solidFill>
                        </a:rPr>
                        <a:t>Contractor commenced on site April’23.  Delivery March 2025 .</a:t>
                      </a:r>
                      <a:endParaRPr lang="en-IE" sz="1100" cap="none" spc="0" dirty="0">
                        <a:solidFill>
                          <a:schemeClr val="tx1"/>
                        </a:solidFill>
                      </a:endParaRPr>
                    </a:p>
                  </a:txBody>
                  <a:tcPr marL="35657" marR="35657" marT="56218" marB="71314"/>
                </a:tc>
                <a:extLst>
                  <a:ext uri="{0D108BD9-81ED-4DB2-BD59-A6C34878D82A}">
                    <a16:rowId xmlns:a16="http://schemas.microsoft.com/office/drawing/2014/main" val="3811997378"/>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cap="none" spc="0" dirty="0">
                          <a:solidFill>
                            <a:schemeClr val="tx1"/>
                          </a:solidFill>
                        </a:rPr>
                        <a:t>Rathcoole: Number of homes &amp; tenure mix to be confirmed</a:t>
                      </a:r>
                    </a:p>
                  </a:txBody>
                  <a:tcPr marL="35657" marR="35657" marT="56218" marB="71314"/>
                </a:tc>
                <a:extLst>
                  <a:ext uri="{0D108BD9-81ED-4DB2-BD59-A6C34878D82A}">
                    <a16:rowId xmlns:a16="http://schemas.microsoft.com/office/drawing/2014/main" val="3090629052"/>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US" sz="1100" cap="none" spc="0" dirty="0">
                          <a:solidFill>
                            <a:schemeClr val="tx1"/>
                          </a:solidFill>
                        </a:rPr>
                        <a:t>Due to commence procurement process to appoint consultant to progress the masterplan through to Part 10 planning application </a:t>
                      </a:r>
                      <a:r>
                        <a:rPr lang="en-GB" sz="1100" cap="none" spc="0" dirty="0">
                          <a:solidFill>
                            <a:schemeClr val="tx1"/>
                          </a:solidFill>
                        </a:rPr>
                        <a:t>application to An Bord Pleanála.</a:t>
                      </a:r>
                      <a:endParaRPr lang="en-US" sz="1100" cap="none" spc="0" dirty="0">
                        <a:solidFill>
                          <a:schemeClr val="tx1"/>
                        </a:solidFill>
                      </a:endParaRPr>
                    </a:p>
                  </a:txBody>
                  <a:tcPr marL="35657" marR="35657" marT="56218" marB="71314"/>
                </a:tc>
                <a:extLst>
                  <a:ext uri="{0D108BD9-81ED-4DB2-BD59-A6C34878D82A}">
                    <a16:rowId xmlns:a16="http://schemas.microsoft.com/office/drawing/2014/main" val="1027733646"/>
                  </a:ext>
                </a:extLst>
              </a:tr>
            </a:tbl>
          </a:graphicData>
        </a:graphic>
      </p:graphicFrame>
    </p:spTree>
    <p:extLst>
      <p:ext uri="{BB962C8B-B14F-4D97-AF65-F5344CB8AC3E}">
        <p14:creationId xmlns:p14="http://schemas.microsoft.com/office/powerpoint/2010/main" val="68860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2237-94A0-4226-A90B-C744236F83D4}"/>
              </a:ext>
            </a:extLst>
          </p:cNvPr>
          <p:cNvSpPr>
            <a:spLocks noGrp="1"/>
          </p:cNvSpPr>
          <p:nvPr>
            <p:ph type="title"/>
          </p:nvPr>
        </p:nvSpPr>
        <p:spPr>
          <a:xfrm>
            <a:off x="1097280" y="286603"/>
            <a:ext cx="10058400" cy="1013877"/>
          </a:xfrm>
        </p:spPr>
        <p:txBody>
          <a:bodyPr vert="horz" lIns="91440" tIns="45720" rIns="91440" bIns="45720" rtlCol="0">
            <a:normAutofit/>
          </a:bodyPr>
          <a:lstStyle/>
          <a:p>
            <a:r>
              <a:rPr lang="en-US" sz="4400" b="1" dirty="0"/>
              <a:t>Planning Derogation Sites - ( Section 179A) </a:t>
            </a:r>
          </a:p>
        </p:txBody>
      </p:sp>
      <p:sp>
        <p:nvSpPr>
          <p:cNvPr id="5" name="Slide Number Placeholder 4">
            <a:extLst>
              <a:ext uri="{FF2B5EF4-FFF2-40B4-BE49-F238E27FC236}">
                <a16:creationId xmlns:a16="http://schemas.microsoft.com/office/drawing/2014/main" id="{D02ABA24-E3D2-9836-6E5C-6B01832BA7F0}"/>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defTabSz="914400">
              <a:spcAft>
                <a:spcPts val="600"/>
              </a:spcAft>
            </a:pPr>
            <a:fld id="{A59551F6-EB3B-4743-B1F0-375DCDB8A6FF}" type="slidenum">
              <a:rPr lang="en-US" smtClean="0"/>
              <a:pPr defTabSz="914400">
                <a:spcAft>
                  <a:spcPts val="600"/>
                </a:spcAft>
              </a:pPr>
              <a:t>6</a:t>
            </a:fld>
            <a:endParaRPr lang="en-US"/>
          </a:p>
        </p:txBody>
      </p:sp>
      <p:graphicFrame>
        <p:nvGraphicFramePr>
          <p:cNvPr id="4" name="Table 4">
            <a:extLst>
              <a:ext uri="{FF2B5EF4-FFF2-40B4-BE49-F238E27FC236}">
                <a16:creationId xmlns:a16="http://schemas.microsoft.com/office/drawing/2014/main" id="{0C05D92C-7AEA-452B-BE1E-9B26859D4527}"/>
              </a:ext>
            </a:extLst>
          </p:cNvPr>
          <p:cNvGraphicFramePr>
            <a:graphicFrameLocks noGrp="1"/>
          </p:cNvGraphicFramePr>
          <p:nvPr>
            <p:ph idx="1"/>
            <p:extLst>
              <p:ext uri="{D42A27DB-BD31-4B8C-83A1-F6EECF244321}">
                <p14:modId xmlns:p14="http://schemas.microsoft.com/office/powerpoint/2010/main" val="1047185422"/>
              </p:ext>
            </p:extLst>
          </p:nvPr>
        </p:nvGraphicFramePr>
        <p:xfrm>
          <a:off x="1096963" y="1452879"/>
          <a:ext cx="10058402" cy="3928746"/>
        </p:xfrm>
        <a:graphic>
          <a:graphicData uri="http://schemas.openxmlformats.org/drawingml/2006/table">
            <a:tbl>
              <a:tblPr firstRow="1" bandRow="1">
                <a:tableStyleId>{8A107856-5554-42FB-B03E-39F5DBC370BA}</a:tableStyleId>
              </a:tblPr>
              <a:tblGrid>
                <a:gridCol w="1776366">
                  <a:extLst>
                    <a:ext uri="{9D8B030D-6E8A-4147-A177-3AD203B41FA5}">
                      <a16:colId xmlns:a16="http://schemas.microsoft.com/office/drawing/2014/main" val="1621365490"/>
                    </a:ext>
                  </a:extLst>
                </a:gridCol>
                <a:gridCol w="950216">
                  <a:extLst>
                    <a:ext uri="{9D8B030D-6E8A-4147-A177-3AD203B41FA5}">
                      <a16:colId xmlns:a16="http://schemas.microsoft.com/office/drawing/2014/main" val="3240596410"/>
                    </a:ext>
                  </a:extLst>
                </a:gridCol>
                <a:gridCol w="1770274">
                  <a:extLst>
                    <a:ext uri="{9D8B030D-6E8A-4147-A177-3AD203B41FA5}">
                      <a16:colId xmlns:a16="http://schemas.microsoft.com/office/drawing/2014/main" val="3415442356"/>
                    </a:ext>
                  </a:extLst>
                </a:gridCol>
                <a:gridCol w="1455032">
                  <a:extLst>
                    <a:ext uri="{9D8B030D-6E8A-4147-A177-3AD203B41FA5}">
                      <a16:colId xmlns:a16="http://schemas.microsoft.com/office/drawing/2014/main" val="1983946517"/>
                    </a:ext>
                  </a:extLst>
                </a:gridCol>
                <a:gridCol w="4106514">
                  <a:extLst>
                    <a:ext uri="{9D8B030D-6E8A-4147-A177-3AD203B41FA5}">
                      <a16:colId xmlns:a16="http://schemas.microsoft.com/office/drawing/2014/main" val="2925802033"/>
                    </a:ext>
                  </a:extLst>
                </a:gridCol>
              </a:tblGrid>
              <a:tr h="370566">
                <a:tc>
                  <a:txBody>
                    <a:bodyPr/>
                    <a:lstStyle/>
                    <a:p>
                      <a:pPr algn="l"/>
                      <a:r>
                        <a:rPr lang="en-GB" sz="1100" b="1" cap="none" spc="0" dirty="0">
                          <a:solidFill>
                            <a:schemeClr val="tx1"/>
                          </a:solidFill>
                        </a:rPr>
                        <a:t> Location</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Units</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LEA</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Status</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Next Action</a:t>
                      </a:r>
                      <a:endParaRPr lang="en-IE" sz="1100" b="1" cap="none" spc="0" dirty="0">
                        <a:solidFill>
                          <a:schemeClr val="tx1"/>
                        </a:solidFill>
                      </a:endParaRPr>
                    </a:p>
                  </a:txBody>
                  <a:tcPr marL="0" marR="54413" marT="12179" marB="60891" anchor="b"/>
                </a:tc>
                <a:extLst>
                  <a:ext uri="{0D108BD9-81ED-4DB2-BD59-A6C34878D82A}">
                    <a16:rowId xmlns:a16="http://schemas.microsoft.com/office/drawing/2014/main" val="2880727961"/>
                  </a:ext>
                </a:extLst>
              </a:tr>
              <a:tr h="346056">
                <a:tc>
                  <a:txBody>
                    <a:bodyPr/>
                    <a:lstStyle/>
                    <a:p>
                      <a:pPr algn="l"/>
                      <a:r>
                        <a:rPr lang="en-GB" sz="900" cap="none" spc="0" dirty="0">
                          <a:solidFill>
                            <a:schemeClr val="tx1"/>
                          </a:solidFill>
                        </a:rPr>
                        <a:t> </a:t>
                      </a:r>
                      <a:r>
                        <a:rPr lang="en-GB" sz="900" cap="none" spc="0" dirty="0" err="1">
                          <a:solidFill>
                            <a:schemeClr val="tx1"/>
                          </a:solidFill>
                        </a:rPr>
                        <a:t>Rossfield</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16</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Tallaght South</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Tender to be advertised in Q1 2024</a:t>
                      </a:r>
                      <a:endParaRPr lang="en-IE" sz="900" b="0" cap="none" spc="0" dirty="0">
                        <a:solidFill>
                          <a:schemeClr val="tx1"/>
                        </a:solidFill>
                      </a:endParaRPr>
                    </a:p>
                  </a:txBody>
                  <a:tcPr marL="0" marR="54413" marT="18267" marB="60891"/>
                </a:tc>
                <a:extLst>
                  <a:ext uri="{0D108BD9-81ED-4DB2-BD59-A6C34878D82A}">
                    <a16:rowId xmlns:a16="http://schemas.microsoft.com/office/drawing/2014/main" val="2506412257"/>
                  </a:ext>
                </a:extLst>
              </a:tr>
              <a:tr h="543489">
                <a:tc>
                  <a:txBody>
                    <a:bodyPr/>
                    <a:lstStyle/>
                    <a:p>
                      <a:pPr algn="l"/>
                      <a:r>
                        <a:rPr lang="en-GB" sz="900" cap="none" spc="0" dirty="0">
                          <a:solidFill>
                            <a:schemeClr val="tx1"/>
                          </a:solidFill>
                        </a:rPr>
                        <a:t> Alpine Heights</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13</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Final design complete. Architects to meet with residents prior to advertising of  </a:t>
                      </a:r>
                    </a:p>
                    <a:p>
                      <a:pPr algn="l"/>
                      <a:r>
                        <a:rPr lang="en-GB" sz="900" cap="none" spc="0" dirty="0">
                          <a:solidFill>
                            <a:schemeClr val="tx1"/>
                          </a:solidFill>
                        </a:rPr>
                        <a:t> scheme. </a:t>
                      </a:r>
                      <a:endParaRPr lang="en-IE" sz="900" cap="none" spc="0" dirty="0">
                        <a:solidFill>
                          <a:schemeClr val="tx1"/>
                        </a:solidFill>
                      </a:endParaRPr>
                    </a:p>
                  </a:txBody>
                  <a:tcPr marL="0" marR="54413" marT="18267" marB="60891"/>
                </a:tc>
                <a:extLst>
                  <a:ext uri="{0D108BD9-81ED-4DB2-BD59-A6C34878D82A}">
                    <a16:rowId xmlns:a16="http://schemas.microsoft.com/office/drawing/2014/main" val="3487695423"/>
                  </a:ext>
                </a:extLst>
              </a:tr>
              <a:tr h="346056">
                <a:tc>
                  <a:txBody>
                    <a:bodyPr/>
                    <a:lstStyle/>
                    <a:p>
                      <a:pPr algn="l"/>
                      <a:r>
                        <a:rPr lang="en-GB" sz="900" cap="none" spc="0" dirty="0">
                          <a:solidFill>
                            <a:schemeClr val="tx1"/>
                          </a:solidFill>
                        </a:rPr>
                        <a:t> </a:t>
                      </a:r>
                      <a:r>
                        <a:rPr lang="en-GB" sz="900" cap="none" spc="0" dirty="0" err="1">
                          <a:solidFill>
                            <a:schemeClr val="tx1"/>
                          </a:solidFill>
                        </a:rPr>
                        <a:t>Deansrath</a:t>
                      </a:r>
                      <a:r>
                        <a:rPr lang="en-GB" sz="900" cap="none" spc="0" dirty="0">
                          <a:solidFill>
                            <a:schemeClr val="tx1"/>
                          </a:solidFill>
                        </a:rPr>
                        <a:t>/Melrose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24</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Tender to be advertised in Q1 2024</a:t>
                      </a:r>
                      <a:endParaRPr lang="en-IE" sz="900" b="0" cap="none" spc="0" dirty="0">
                        <a:solidFill>
                          <a:schemeClr val="tx1"/>
                        </a:solidFill>
                      </a:endParaRPr>
                    </a:p>
                  </a:txBody>
                  <a:tcPr marL="0" marR="54413" marT="18267" marB="60891"/>
                </a:tc>
                <a:extLst>
                  <a:ext uri="{0D108BD9-81ED-4DB2-BD59-A6C34878D82A}">
                    <a16:rowId xmlns:a16="http://schemas.microsoft.com/office/drawing/2014/main" val="3168774570"/>
                  </a:ext>
                </a:extLst>
              </a:tr>
              <a:tr h="543489">
                <a:tc>
                  <a:txBody>
                    <a:bodyPr/>
                    <a:lstStyle/>
                    <a:p>
                      <a:pPr algn="l"/>
                      <a:r>
                        <a:rPr lang="en-GB" sz="900" cap="none" spc="0" dirty="0">
                          <a:solidFill>
                            <a:schemeClr val="tx1"/>
                          </a:solidFill>
                        </a:rPr>
                        <a:t> Kilcarbery 2 (Social &amp; affordable)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88</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Procurement process to be commenced shortly</a:t>
                      </a:r>
                      <a:endParaRPr lang="en-IE" sz="900" b="0" cap="none" spc="0" dirty="0">
                        <a:solidFill>
                          <a:schemeClr val="tx1"/>
                        </a:solidFill>
                      </a:endParaRPr>
                    </a:p>
                  </a:txBody>
                  <a:tcPr marL="0" marR="54413" marT="18267" marB="60891"/>
                </a:tc>
                <a:extLst>
                  <a:ext uri="{0D108BD9-81ED-4DB2-BD59-A6C34878D82A}">
                    <a16:rowId xmlns:a16="http://schemas.microsoft.com/office/drawing/2014/main" val="3189401027"/>
                  </a:ext>
                </a:extLst>
              </a:tr>
              <a:tr h="543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Old Castle Clondalkin</a:t>
                      </a:r>
                      <a:endParaRPr lang="en-IE" sz="900" cap="none" spc="0" dirty="0">
                        <a:solidFill>
                          <a:schemeClr val="tx1"/>
                        </a:solidFill>
                      </a:endParaRPr>
                    </a:p>
                    <a:p>
                      <a:pPr algn="l"/>
                      <a:r>
                        <a:rPr lang="en-GB" sz="900" cap="none" spc="0" dirty="0">
                          <a:solidFill>
                            <a:schemeClr val="tx1"/>
                          </a:solidFill>
                        </a:rPr>
                        <a:t>( Social, affordable, &amp; TA)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130</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Consultation with residents ongoing. Design to be finalised.</a:t>
                      </a:r>
                      <a:endParaRPr lang="en-IE" sz="900" cap="none" spc="0" dirty="0">
                        <a:solidFill>
                          <a:schemeClr val="tx1"/>
                        </a:solidFill>
                      </a:endParaRPr>
                    </a:p>
                  </a:txBody>
                  <a:tcPr marL="0" marR="54413" marT="18267" marB="60891"/>
                </a:tc>
                <a:extLst>
                  <a:ext uri="{0D108BD9-81ED-4DB2-BD59-A6C34878D82A}">
                    <a16:rowId xmlns:a16="http://schemas.microsoft.com/office/drawing/2014/main" val="954746779"/>
                  </a:ext>
                </a:extLst>
              </a:tr>
              <a:tr h="543489">
                <a:tc>
                  <a:txBody>
                    <a:bodyPr/>
                    <a:lstStyle/>
                    <a:p>
                      <a:pPr algn="l"/>
                      <a:r>
                        <a:rPr lang="en-GB" sz="900" cap="none" spc="0" dirty="0">
                          <a:solidFill>
                            <a:schemeClr val="tx1"/>
                          </a:solidFill>
                        </a:rPr>
                        <a:t> Castlefield</a:t>
                      </a:r>
                    </a:p>
                    <a:p>
                      <a:pPr algn="l"/>
                      <a:r>
                        <a:rPr lang="en-GB" sz="900" cap="none" spc="0" dirty="0">
                          <a:solidFill>
                            <a:schemeClr val="tx1"/>
                          </a:solidFill>
                        </a:rPr>
                        <a:t>(Social &amp; affordable)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33</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a:t>
                      </a:r>
                      <a:r>
                        <a:rPr lang="en-GB" sz="900" cap="none" spc="0" dirty="0" err="1">
                          <a:solidFill>
                            <a:schemeClr val="tx1"/>
                          </a:solidFill>
                        </a:rPr>
                        <a:t>Firhouse</a:t>
                      </a:r>
                      <a:r>
                        <a:rPr lang="en-GB" sz="900" cap="none" spc="0" dirty="0">
                          <a:solidFill>
                            <a:schemeClr val="tx1"/>
                          </a:solidFill>
                        </a:rPr>
                        <a:t>/</a:t>
                      </a:r>
                      <a:r>
                        <a:rPr lang="en-GB" sz="900" cap="none" spc="0" dirty="0" err="1">
                          <a:solidFill>
                            <a:schemeClr val="tx1"/>
                          </a:solidFill>
                        </a:rPr>
                        <a:t>Bohernabreena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p>
                  </a:txBody>
                  <a:tcPr marL="0" marR="54413" marT="18267" marB="60891"/>
                </a:tc>
                <a:tc>
                  <a:txBody>
                    <a:bodyPr/>
                    <a:lstStyle/>
                    <a:p>
                      <a:pPr algn="l"/>
                      <a:r>
                        <a:rPr lang="en-GB" sz="900" cap="none" spc="0" dirty="0">
                          <a:solidFill>
                            <a:schemeClr val="tx1"/>
                          </a:solidFill>
                        </a:rPr>
                        <a:t> In house design. Detailed design ongoing</a:t>
                      </a:r>
                      <a:endParaRPr lang="en-IE" sz="900" cap="none" spc="0" dirty="0">
                        <a:solidFill>
                          <a:schemeClr val="tx1"/>
                        </a:solidFill>
                      </a:endParaRPr>
                    </a:p>
                  </a:txBody>
                  <a:tcPr marL="0" marR="54413" marT="18267" marB="60891"/>
                </a:tc>
                <a:extLst>
                  <a:ext uri="{0D108BD9-81ED-4DB2-BD59-A6C34878D82A}">
                    <a16:rowId xmlns:a16="http://schemas.microsoft.com/office/drawing/2014/main" val="3324221603"/>
                  </a:ext>
                </a:extLst>
              </a:tr>
              <a:tr h="346056">
                <a:tc>
                  <a:txBody>
                    <a:bodyPr/>
                    <a:lstStyle/>
                    <a:p>
                      <a:pPr algn="l"/>
                      <a:r>
                        <a:rPr lang="en-GB" sz="900" cap="none" spc="0" dirty="0">
                          <a:solidFill>
                            <a:schemeClr val="tx1"/>
                          </a:solidFill>
                        </a:rPr>
                        <a:t> Stocking Lane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25</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a:t>
                      </a:r>
                      <a:r>
                        <a:rPr lang="en-GB" sz="900" cap="none" spc="0" dirty="0" err="1">
                          <a:solidFill>
                            <a:schemeClr val="tx1"/>
                          </a:solidFill>
                        </a:rPr>
                        <a:t>Firhouse</a:t>
                      </a:r>
                      <a:r>
                        <a:rPr lang="en-GB" sz="900" cap="none" spc="0" dirty="0">
                          <a:solidFill>
                            <a:schemeClr val="tx1"/>
                          </a:solidFill>
                        </a:rPr>
                        <a:t>/</a:t>
                      </a:r>
                      <a:r>
                        <a:rPr lang="en-GB" sz="900" cap="none" spc="0" dirty="0" err="1">
                          <a:solidFill>
                            <a:schemeClr val="tx1"/>
                          </a:solidFill>
                        </a:rPr>
                        <a:t>Bohernabreena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Feasibility Report</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Progress for planning advertising</a:t>
                      </a:r>
                      <a:endParaRPr lang="en-IE" sz="900" cap="none" spc="0" dirty="0">
                        <a:solidFill>
                          <a:schemeClr val="tx1"/>
                        </a:solidFill>
                      </a:endParaRPr>
                    </a:p>
                  </a:txBody>
                  <a:tcPr marL="0" marR="54413" marT="18267" marB="60891"/>
                </a:tc>
                <a:extLst>
                  <a:ext uri="{0D108BD9-81ED-4DB2-BD59-A6C34878D82A}">
                    <a16:rowId xmlns:a16="http://schemas.microsoft.com/office/drawing/2014/main" val="1892216755"/>
                  </a:ext>
                </a:extLst>
              </a:tr>
              <a:tr h="346056">
                <a:tc>
                  <a:txBody>
                    <a:bodyPr/>
                    <a:lstStyle/>
                    <a:p>
                      <a:pPr algn="l"/>
                      <a:r>
                        <a:rPr lang="en-GB" sz="900" cap="none" spc="0" dirty="0">
                          <a:solidFill>
                            <a:schemeClr val="tx1"/>
                          </a:solidFill>
                        </a:rPr>
                        <a:t> Sarsfield Park, Lucan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5</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Lucan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DHLGH Funding approved Nov 2023</a:t>
                      </a:r>
                      <a:endParaRPr lang="en-IE" sz="900" cap="none" spc="0" dirty="0">
                        <a:solidFill>
                          <a:schemeClr val="tx1"/>
                        </a:solidFill>
                      </a:endParaRPr>
                    </a:p>
                  </a:txBody>
                  <a:tcPr marL="0" marR="54413" marT="18267" marB="60891"/>
                </a:tc>
                <a:extLst>
                  <a:ext uri="{0D108BD9-81ED-4DB2-BD59-A6C34878D82A}">
                    <a16:rowId xmlns:a16="http://schemas.microsoft.com/office/drawing/2014/main" val="1959707163"/>
                  </a:ext>
                </a:extLst>
              </a:tr>
            </a:tbl>
          </a:graphicData>
        </a:graphic>
      </p:graphicFrame>
    </p:spTree>
    <p:extLst>
      <p:ext uri="{BB962C8B-B14F-4D97-AF65-F5344CB8AC3E}">
        <p14:creationId xmlns:p14="http://schemas.microsoft.com/office/powerpoint/2010/main" val="58900414"/>
      </p:ext>
    </p:extLst>
  </p:cSld>
  <p:clrMapOvr>
    <a:masterClrMapping/>
  </p:clrMapOvr>
  <mc:AlternateContent xmlns:mc="http://schemas.openxmlformats.org/markup-compatibility/2006" xmlns:p14="http://schemas.microsoft.com/office/powerpoint/2010/main">
    <mc:Choice Requires="p14">
      <p:transition spd="slow" p14:dur="2000" advTm="56253"/>
    </mc:Choice>
    <mc:Fallback xmlns="">
      <p:transition spd="slow" advTm="562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9A1C30E-97C3-8FF8-2899-9D4A1B2F74DD}"/>
              </a:ext>
            </a:extLst>
          </p:cNvPr>
          <p:cNvSpPr txBox="1"/>
          <p:nvPr/>
        </p:nvSpPr>
        <p:spPr>
          <a:xfrm>
            <a:off x="2090057" y="2528595"/>
            <a:ext cx="690466" cy="369332"/>
          </a:xfrm>
          <a:prstGeom prst="rect">
            <a:avLst/>
          </a:prstGeom>
          <a:solidFill>
            <a:schemeClr val="bg1"/>
          </a:solidFill>
        </p:spPr>
        <p:txBody>
          <a:bodyPr wrap="square" rtlCol="0">
            <a:spAutoFit/>
          </a:bodyPr>
          <a:lstStyle/>
          <a:p>
            <a:endParaRPr lang="en-IE" dirty="0"/>
          </a:p>
        </p:txBody>
      </p:sp>
      <p:sp>
        <p:nvSpPr>
          <p:cNvPr id="4" name="TextBox 3">
            <a:extLst>
              <a:ext uri="{FF2B5EF4-FFF2-40B4-BE49-F238E27FC236}">
                <a16:creationId xmlns:a16="http://schemas.microsoft.com/office/drawing/2014/main" id="{E989485A-7349-3C79-D5EB-840F27D99E52}"/>
              </a:ext>
            </a:extLst>
          </p:cNvPr>
          <p:cNvSpPr txBox="1"/>
          <p:nvPr/>
        </p:nvSpPr>
        <p:spPr>
          <a:xfrm>
            <a:off x="842772" y="523558"/>
            <a:ext cx="10506456" cy="523220"/>
          </a:xfrm>
          <a:prstGeom prst="rect">
            <a:avLst/>
          </a:prstGeom>
          <a:noFill/>
        </p:spPr>
        <p:txBody>
          <a:bodyPr wrap="square" rtlCol="0">
            <a:spAutoFit/>
          </a:bodyPr>
          <a:lstStyle/>
          <a:p>
            <a:pPr algn="ctr"/>
            <a:r>
              <a:rPr lang="en-IE" sz="2800" dirty="0">
                <a:solidFill>
                  <a:srgbClr val="0070C0"/>
                </a:solidFill>
              </a:rPr>
              <a:t>Tenant in Situ Acquisitions</a:t>
            </a:r>
          </a:p>
        </p:txBody>
      </p:sp>
      <p:pic>
        <p:nvPicPr>
          <p:cNvPr id="6" name="Picture 5" descr="A graph of a pie chart&#10;&#10;Description automatically generated">
            <a:extLst>
              <a:ext uri="{FF2B5EF4-FFF2-40B4-BE49-F238E27FC236}">
                <a16:creationId xmlns:a16="http://schemas.microsoft.com/office/drawing/2014/main" id="{CFC475BF-31DC-FC85-1318-F4CEB7DD6358}"/>
              </a:ext>
            </a:extLst>
          </p:cNvPr>
          <p:cNvPicPr>
            <a:picLocks noChangeAspect="1"/>
          </p:cNvPicPr>
          <p:nvPr/>
        </p:nvPicPr>
        <p:blipFill>
          <a:blip r:embed="rId2"/>
          <a:stretch>
            <a:fillRect/>
          </a:stretch>
        </p:blipFill>
        <p:spPr>
          <a:xfrm>
            <a:off x="564611" y="1084753"/>
            <a:ext cx="11062778" cy="5214063"/>
          </a:xfrm>
          <a:prstGeom prst="rect">
            <a:avLst/>
          </a:prstGeom>
        </p:spPr>
      </p:pic>
    </p:spTree>
    <p:extLst>
      <p:ext uri="{BB962C8B-B14F-4D97-AF65-F5344CB8AC3E}">
        <p14:creationId xmlns:p14="http://schemas.microsoft.com/office/powerpoint/2010/main" val="318555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EAC8404-0FDB-59AE-23AD-7E6F07477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4"/>
          <a:stretch/>
        </p:blipFill>
        <p:spPr bwMode="auto">
          <a:xfrm>
            <a:off x="20" y="0"/>
            <a:ext cx="12191980" cy="6300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224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1511</TotalTime>
  <Words>602</Words>
  <Application>Microsoft Office PowerPoint</Application>
  <PresentationFormat>Widescreen</PresentationFormat>
  <Paragraphs>102</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Calibri Light</vt:lpstr>
      <vt:lpstr>Retrospect</vt:lpstr>
      <vt:lpstr>PowerPoint Presentation</vt:lpstr>
      <vt:lpstr>PowerPoint Presentation</vt:lpstr>
      <vt:lpstr>PowerPoint Presentation</vt:lpstr>
      <vt:lpstr>Housing Developments Approved / Under Construction – Rathfarnham / Templeogue/ Firhouse/ Bohernabreena</vt:lpstr>
      <vt:lpstr>PowerPoint Presentation</vt:lpstr>
      <vt:lpstr>Planning Derogation Sites - ( Section 179A)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Hartnett</dc:creator>
  <cp:lastModifiedBy>Vivienne Hartnett</cp:lastModifiedBy>
  <cp:revision>12</cp:revision>
  <dcterms:created xsi:type="dcterms:W3CDTF">2024-02-04T11:43:29Z</dcterms:created>
  <dcterms:modified xsi:type="dcterms:W3CDTF">2024-03-05T16:47:28Z</dcterms:modified>
</cp:coreProperties>
</file>