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9"/>
  </p:notesMasterIdLst>
  <p:sldIdLst>
    <p:sldId id="301" r:id="rId2"/>
    <p:sldId id="289" r:id="rId3"/>
    <p:sldId id="314" r:id="rId4"/>
    <p:sldId id="317" r:id="rId5"/>
    <p:sldId id="307" r:id="rId6"/>
    <p:sldId id="305" r:id="rId7"/>
    <p:sldId id="31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D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604" autoAdjust="0"/>
  </p:normalViewPr>
  <p:slideViewPr>
    <p:cSldViewPr snapToGrid="0">
      <p:cViewPr varScale="1">
        <p:scale>
          <a:sx n="65" d="100"/>
          <a:sy n="65" d="100"/>
        </p:scale>
        <p:origin x="678" y="78"/>
      </p:cViewPr>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21443A-182B-4C29-B438-023C1A074197}" type="datetimeFigureOut">
              <a:rPr lang="en-IE" smtClean="0"/>
              <a:t>01/03/2024</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86ED03-A955-4B3A-8E52-DFADD0314DA6}" type="slidenum">
              <a:rPr lang="en-IE" smtClean="0"/>
              <a:t>‹#›</a:t>
            </a:fld>
            <a:endParaRPr lang="en-IE" dirty="0"/>
          </a:p>
        </p:txBody>
      </p:sp>
    </p:spTree>
    <p:extLst>
      <p:ext uri="{BB962C8B-B14F-4D97-AF65-F5344CB8AC3E}">
        <p14:creationId xmlns:p14="http://schemas.microsoft.com/office/powerpoint/2010/main" val="2909897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86DB5C9-A23C-4AD4-9EC9-AE71294F77E2}" type="slidenum">
              <a:rPr lang="en-US" altLang="en-US" sz="1200" smtClean="0"/>
              <a:pPr/>
              <a:t>1</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GB" altLang="en-US" dirty="0"/>
          </a:p>
        </p:txBody>
      </p:sp>
    </p:spTree>
    <p:extLst>
      <p:ext uri="{BB962C8B-B14F-4D97-AF65-F5344CB8AC3E}">
        <p14:creationId xmlns:p14="http://schemas.microsoft.com/office/powerpoint/2010/main" val="1604260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565AD4A-577E-4AAE-A5EA-33CC50B97D9B}" type="slidenum">
              <a:rPr lang="en-US" altLang="en-US" sz="1200" smtClean="0"/>
              <a:pPr/>
              <a:t>2</a:t>
            </a:fld>
            <a:endParaRPr lang="en-US" altLang="en-US" sz="1200" dirty="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171450" indent="-171450">
              <a:buFont typeface="Arial" panose="020B0604020202020204" pitchFamily="34" charset="0"/>
              <a:buChar char="•"/>
            </a:pPr>
            <a:endParaRPr lang="en-IE" baseline="0" dirty="0"/>
          </a:p>
        </p:txBody>
      </p:sp>
    </p:spTree>
    <p:extLst>
      <p:ext uri="{BB962C8B-B14F-4D97-AF65-F5344CB8AC3E}">
        <p14:creationId xmlns:p14="http://schemas.microsoft.com/office/powerpoint/2010/main" val="66757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565AD4A-577E-4AAE-A5EA-33CC50B97D9B}" type="slidenum">
              <a:rPr lang="en-US" altLang="en-US" sz="1200" smtClean="0"/>
              <a:pPr/>
              <a:t>3</a:t>
            </a:fld>
            <a:endParaRPr lang="en-US" altLang="en-US" sz="1200" dirty="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171450" indent="-171450">
              <a:buFont typeface="Arial" panose="020B0604020202020204" pitchFamily="34" charset="0"/>
              <a:buChar char="•"/>
            </a:pPr>
            <a:endParaRPr lang="en-IE" baseline="0" dirty="0"/>
          </a:p>
        </p:txBody>
      </p:sp>
    </p:spTree>
    <p:extLst>
      <p:ext uri="{BB962C8B-B14F-4D97-AF65-F5344CB8AC3E}">
        <p14:creationId xmlns:p14="http://schemas.microsoft.com/office/powerpoint/2010/main" val="4206414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1B0C3-4D50-AE39-2EE9-97613FAA79CA}"/>
            </a:ext>
          </a:extLst>
        </p:cNvPr>
        <p:cNvGrpSpPr/>
        <p:nvPr/>
      </p:nvGrpSpPr>
      <p:grpSpPr>
        <a:xfrm>
          <a:off x="0" y="0"/>
          <a:ext cx="0" cy="0"/>
          <a:chOff x="0" y="0"/>
          <a:chExt cx="0" cy="0"/>
        </a:xfrm>
      </p:grpSpPr>
      <p:sp>
        <p:nvSpPr>
          <p:cNvPr id="6146" name="Rectangle 7">
            <a:extLst>
              <a:ext uri="{FF2B5EF4-FFF2-40B4-BE49-F238E27FC236}">
                <a16:creationId xmlns:a16="http://schemas.microsoft.com/office/drawing/2014/main" id="{A48BC876-BFA1-0E46-1509-02668C776F7F}"/>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565AD4A-577E-4AAE-A5EA-33CC50B97D9B}" type="slidenum">
              <a:rPr lang="en-US" altLang="en-US" sz="1200" smtClean="0"/>
              <a:pPr/>
              <a:t>4</a:t>
            </a:fld>
            <a:endParaRPr lang="en-US" altLang="en-US" sz="1200" dirty="0"/>
          </a:p>
        </p:txBody>
      </p:sp>
      <p:sp>
        <p:nvSpPr>
          <p:cNvPr id="6147" name="Rectangle 2">
            <a:extLst>
              <a:ext uri="{FF2B5EF4-FFF2-40B4-BE49-F238E27FC236}">
                <a16:creationId xmlns:a16="http://schemas.microsoft.com/office/drawing/2014/main" id="{AE83A791-782C-9AD8-25BD-65C42D6ACEB9}"/>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E7D17DD5-96E7-E21C-A830-212F3B282AB2}"/>
              </a:ext>
            </a:extLst>
          </p:cNvPr>
          <p:cNvSpPr>
            <a:spLocks noGrp="1" noChangeArrowheads="1"/>
          </p:cNvSpPr>
          <p:nvPr>
            <p:ph type="body" idx="1"/>
          </p:nvPr>
        </p:nvSpPr>
        <p:spPr>
          <a:noFill/>
        </p:spPr>
        <p:txBody>
          <a:bodyPr/>
          <a:lstStyle/>
          <a:p>
            <a:pPr marL="171450" indent="-171450">
              <a:buFont typeface="Arial" panose="020B0604020202020204" pitchFamily="34" charset="0"/>
              <a:buChar char="•"/>
            </a:pPr>
            <a:endParaRPr lang="en-IE" baseline="0" dirty="0"/>
          </a:p>
        </p:txBody>
      </p:sp>
    </p:spTree>
    <p:extLst>
      <p:ext uri="{BB962C8B-B14F-4D97-AF65-F5344CB8AC3E}">
        <p14:creationId xmlns:p14="http://schemas.microsoft.com/office/powerpoint/2010/main" val="607946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565AD4A-577E-4AAE-A5EA-33CC50B97D9B}" type="slidenum">
              <a:rPr lang="en-US" altLang="en-US" sz="1200" smtClean="0"/>
              <a:pPr/>
              <a:t>5</a:t>
            </a:fld>
            <a:endParaRPr lang="en-US" altLang="en-US" sz="1200" dirty="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171450" indent="-171450">
              <a:buFont typeface="Arial" panose="020B0604020202020204" pitchFamily="34" charset="0"/>
              <a:buChar char="•"/>
            </a:pPr>
            <a:endParaRPr lang="en-IE" baseline="0" dirty="0"/>
          </a:p>
        </p:txBody>
      </p:sp>
    </p:spTree>
    <p:extLst>
      <p:ext uri="{BB962C8B-B14F-4D97-AF65-F5344CB8AC3E}">
        <p14:creationId xmlns:p14="http://schemas.microsoft.com/office/powerpoint/2010/main" val="2222763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565AD4A-577E-4AAE-A5EA-33CC50B97D9B}" type="slidenum">
              <a:rPr lang="en-US" altLang="en-US" sz="1200" smtClean="0"/>
              <a:pPr/>
              <a:t>6</a:t>
            </a:fld>
            <a:endParaRPr lang="en-US" altLang="en-US" sz="1200" dirty="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171450" indent="-171450">
              <a:buFont typeface="Arial" panose="020B0604020202020204" pitchFamily="34" charset="0"/>
              <a:buChar char="•"/>
            </a:pPr>
            <a:endParaRPr lang="en-IE" baseline="0" dirty="0"/>
          </a:p>
        </p:txBody>
      </p:sp>
    </p:spTree>
    <p:extLst>
      <p:ext uri="{BB962C8B-B14F-4D97-AF65-F5344CB8AC3E}">
        <p14:creationId xmlns:p14="http://schemas.microsoft.com/office/powerpoint/2010/main" val="1072512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682B8-BF97-1107-C055-0B9B655E5924}"/>
            </a:ext>
          </a:extLst>
        </p:cNvPr>
        <p:cNvGrpSpPr/>
        <p:nvPr/>
      </p:nvGrpSpPr>
      <p:grpSpPr>
        <a:xfrm>
          <a:off x="0" y="0"/>
          <a:ext cx="0" cy="0"/>
          <a:chOff x="0" y="0"/>
          <a:chExt cx="0" cy="0"/>
        </a:xfrm>
      </p:grpSpPr>
      <p:sp>
        <p:nvSpPr>
          <p:cNvPr id="6146" name="Rectangle 7">
            <a:extLst>
              <a:ext uri="{FF2B5EF4-FFF2-40B4-BE49-F238E27FC236}">
                <a16:creationId xmlns:a16="http://schemas.microsoft.com/office/drawing/2014/main" id="{988A5454-4FC3-A7BF-CDD2-6CE126D7FA46}"/>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565AD4A-577E-4AAE-A5EA-33CC50B97D9B}" type="slidenum">
              <a:rPr lang="en-US" altLang="en-US" sz="1200" smtClean="0"/>
              <a:pPr/>
              <a:t>7</a:t>
            </a:fld>
            <a:endParaRPr lang="en-US" altLang="en-US" sz="1200" dirty="0"/>
          </a:p>
        </p:txBody>
      </p:sp>
      <p:sp>
        <p:nvSpPr>
          <p:cNvPr id="6147" name="Rectangle 2">
            <a:extLst>
              <a:ext uri="{FF2B5EF4-FFF2-40B4-BE49-F238E27FC236}">
                <a16:creationId xmlns:a16="http://schemas.microsoft.com/office/drawing/2014/main" id="{A8FE104A-66AC-DD08-FA60-C303E0113D98}"/>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088CC45D-B5B9-9DF2-7952-60AABD3A7F04}"/>
              </a:ext>
            </a:extLst>
          </p:cNvPr>
          <p:cNvSpPr>
            <a:spLocks noGrp="1" noChangeArrowheads="1"/>
          </p:cNvSpPr>
          <p:nvPr>
            <p:ph type="body" idx="1"/>
          </p:nvPr>
        </p:nvSpPr>
        <p:spPr>
          <a:noFill/>
        </p:spPr>
        <p:txBody>
          <a:bodyPr/>
          <a:lstStyle/>
          <a:p>
            <a:pPr marL="171450" indent="-171450">
              <a:buFont typeface="Arial" panose="020B0604020202020204" pitchFamily="34" charset="0"/>
              <a:buChar char="•"/>
            </a:pPr>
            <a:endParaRPr lang="en-IE" baseline="0" dirty="0"/>
          </a:p>
        </p:txBody>
      </p:sp>
    </p:spTree>
    <p:extLst>
      <p:ext uri="{BB962C8B-B14F-4D97-AF65-F5344CB8AC3E}">
        <p14:creationId xmlns:p14="http://schemas.microsoft.com/office/powerpoint/2010/main" val="3580294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87DE6118-2437-4B30-8E3C-4D2BE6020583}" type="datetimeFigureOut">
              <a:rPr lang="en-US" smtClean="0"/>
              <a:pPr/>
              <a:t>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284435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327547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66498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68897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66271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04613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206565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184242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969433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71872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553723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3/1/2024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2301987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Rectangle 32"/>
          <p:cNvSpPr>
            <a:spLocks noGrp="1" noChangeArrowheads="1"/>
          </p:cNvSpPr>
          <p:nvPr>
            <p:ph type="subTitle" idx="1"/>
          </p:nvPr>
        </p:nvSpPr>
        <p:spPr>
          <a:xfrm>
            <a:off x="1906588" y="2687638"/>
            <a:ext cx="8305800" cy="1752600"/>
          </a:xfrm>
          <a:noFill/>
        </p:spPr>
        <p:txBody>
          <a:bodyPr>
            <a:normAutofit fontScale="92500"/>
          </a:bodyPr>
          <a:lstStyle/>
          <a:p>
            <a:pPr algn="l" eaLnBrk="1" hangingPunct="1"/>
            <a:r>
              <a:rPr lang="en-US" altLang="en-US" sz="4400" dirty="0" err="1">
                <a:solidFill>
                  <a:schemeClr val="bg1"/>
                </a:solidFill>
              </a:rPr>
              <a:t>Bawnogue</a:t>
            </a:r>
            <a:r>
              <a:rPr lang="en-US" altLang="en-US" sz="4400" dirty="0">
                <a:solidFill>
                  <a:schemeClr val="bg1"/>
                </a:solidFill>
              </a:rPr>
              <a:t> Shopping Centre Carpark </a:t>
            </a:r>
          </a:p>
          <a:p>
            <a:pPr algn="l" eaLnBrk="1" hangingPunct="1"/>
            <a:r>
              <a:rPr lang="en-US" altLang="en-US" sz="4400" dirty="0">
                <a:solidFill>
                  <a:schemeClr val="bg1"/>
                </a:solidFill>
              </a:rPr>
              <a:t>Taking In Charge</a:t>
            </a:r>
          </a:p>
        </p:txBody>
      </p:sp>
      <p:sp>
        <p:nvSpPr>
          <p:cNvPr id="43012" name="Rectangle 33"/>
          <p:cNvSpPr>
            <a:spLocks noChangeArrowheads="1"/>
          </p:cNvSpPr>
          <p:nvPr/>
        </p:nvSpPr>
        <p:spPr bwMode="auto">
          <a:xfrm>
            <a:off x="1905000" y="4941889"/>
            <a:ext cx="8305800"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endParaRPr lang="en-US" altLang="en-US" sz="2400" dirty="0">
              <a:solidFill>
                <a:schemeClr val="bg1"/>
              </a:solidFill>
            </a:endParaRPr>
          </a:p>
          <a:p>
            <a:pPr eaLnBrk="1" hangingPunct="1">
              <a:buFontTx/>
              <a:buNone/>
            </a:pPr>
            <a:r>
              <a:rPr lang="en-US" altLang="en-US" sz="2400" dirty="0">
                <a:solidFill>
                  <a:schemeClr val="bg1"/>
                </a:solidFill>
              </a:rPr>
              <a:t>March 2024</a:t>
            </a:r>
          </a:p>
        </p:txBody>
      </p:sp>
    </p:spTree>
    <p:extLst>
      <p:ext uri="{BB962C8B-B14F-4D97-AF65-F5344CB8AC3E}">
        <p14:creationId xmlns:p14="http://schemas.microsoft.com/office/powerpoint/2010/main" val="515470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18"/>
          <p:cNvSpPr>
            <a:spLocks noChangeArrowheads="1"/>
          </p:cNvSpPr>
          <p:nvPr/>
        </p:nvSpPr>
        <p:spPr bwMode="auto">
          <a:xfrm>
            <a:off x="170020" y="785018"/>
            <a:ext cx="10053918" cy="462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b="1" dirty="0">
                <a:solidFill>
                  <a:srgbClr val="D95E00"/>
                </a:solidFill>
              </a:rPr>
              <a:t>Site Location</a:t>
            </a:r>
          </a:p>
          <a:p>
            <a:pPr eaLnBrk="1" hangingPunct="1">
              <a:buFontTx/>
              <a:buNone/>
            </a:pPr>
            <a:endParaRPr lang="en-US" altLang="en-US" sz="2000" dirty="0">
              <a:solidFill>
                <a:srgbClr val="51626F"/>
              </a:solidFill>
            </a:endParaRPr>
          </a:p>
        </p:txBody>
      </p:sp>
      <p:pic>
        <p:nvPicPr>
          <p:cNvPr id="4" name="Picture 3">
            <a:extLst>
              <a:ext uri="{FF2B5EF4-FFF2-40B4-BE49-F238E27FC236}">
                <a16:creationId xmlns:a16="http://schemas.microsoft.com/office/drawing/2014/main" id="{90A51507-95BD-C203-BC19-C3AAD1221542}"/>
              </a:ext>
            </a:extLst>
          </p:cNvPr>
          <p:cNvPicPr>
            <a:picLocks noChangeAspect="1"/>
          </p:cNvPicPr>
          <p:nvPr/>
        </p:nvPicPr>
        <p:blipFill>
          <a:blip r:embed="rId4"/>
          <a:stretch>
            <a:fillRect/>
          </a:stretch>
        </p:blipFill>
        <p:spPr>
          <a:xfrm>
            <a:off x="3027362" y="1254450"/>
            <a:ext cx="5700077" cy="5446388"/>
          </a:xfrm>
          <a:prstGeom prst="rect">
            <a:avLst/>
          </a:prstGeom>
        </p:spPr>
      </p:pic>
    </p:spTree>
    <p:extLst>
      <p:ext uri="{BB962C8B-B14F-4D97-AF65-F5344CB8AC3E}">
        <p14:creationId xmlns:p14="http://schemas.microsoft.com/office/powerpoint/2010/main" val="3034176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18"/>
          <p:cNvSpPr>
            <a:spLocks noChangeArrowheads="1"/>
          </p:cNvSpPr>
          <p:nvPr/>
        </p:nvSpPr>
        <p:spPr bwMode="auto">
          <a:xfrm>
            <a:off x="244805" y="1116105"/>
            <a:ext cx="10053918" cy="462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lvl="1" indent="0">
              <a:buNone/>
            </a:pPr>
            <a:r>
              <a:rPr lang="en-US" sz="3200" b="1" dirty="0">
                <a:solidFill>
                  <a:srgbClr val="D95E00"/>
                </a:solidFill>
                <a:cs typeface="Arial" panose="020B0604020202020204" pitchFamily="34" charset="0"/>
              </a:rPr>
              <a:t>Background</a:t>
            </a:r>
          </a:p>
          <a:p>
            <a:pPr marL="457200" lvl="1" indent="0">
              <a:buNone/>
            </a:pPr>
            <a:endParaRPr lang="en-US" sz="800" b="1" dirty="0">
              <a:solidFill>
                <a:srgbClr val="D95E00"/>
              </a:solidFill>
              <a:cs typeface="Arial" panose="020B0604020202020204" pitchFamily="34" charset="0"/>
            </a:endParaRPr>
          </a:p>
          <a:p>
            <a:r>
              <a:rPr lang="en-US" sz="2000" dirty="0">
                <a:cs typeface="Arial" panose="020B0604020202020204" pitchFamily="34" charset="0"/>
              </a:rPr>
              <a:t>SDCC developed proposals for </a:t>
            </a:r>
            <a:r>
              <a:rPr lang="en-US" sz="2000" dirty="0" err="1">
                <a:cs typeface="Arial" panose="020B0604020202020204" pitchFamily="34" charset="0"/>
              </a:rPr>
              <a:t>Bawnogue</a:t>
            </a:r>
            <a:r>
              <a:rPr lang="en-US" sz="2000" dirty="0">
                <a:cs typeface="Arial" panose="020B0604020202020204" pitchFamily="34" charset="0"/>
              </a:rPr>
              <a:t> District Centre Enhancement Scheme (DCEP)</a:t>
            </a:r>
          </a:p>
          <a:p>
            <a:r>
              <a:rPr lang="en-US" sz="2000" dirty="0">
                <a:cs typeface="Arial" panose="020B0604020202020204" pitchFamily="34" charset="0"/>
              </a:rPr>
              <a:t>Carpark is registered to </a:t>
            </a:r>
            <a:r>
              <a:rPr lang="en-GB" sz="2000" dirty="0" err="1">
                <a:cs typeface="Arial" panose="020B0604020202020204" pitchFamily="34" charset="0"/>
              </a:rPr>
              <a:t>Bawnogue</a:t>
            </a:r>
            <a:r>
              <a:rPr lang="en-GB" sz="2000" dirty="0">
                <a:cs typeface="Arial" panose="020B0604020202020204" pitchFamily="34" charset="0"/>
              </a:rPr>
              <a:t> Shopping Centre Management Limited which is no longer operating.</a:t>
            </a:r>
            <a:endParaRPr lang="en-US" sz="2000" dirty="0">
              <a:cs typeface="Arial" panose="020B0604020202020204" pitchFamily="34" charset="0"/>
            </a:endParaRPr>
          </a:p>
          <a:p>
            <a:r>
              <a:rPr lang="en-US" sz="2000" dirty="0">
                <a:cs typeface="Arial" panose="020B0604020202020204" pitchFamily="34" charset="0"/>
              </a:rPr>
              <a:t>Clear from feedback from locals and traders that there is a desire locally to address issues with carpark.</a:t>
            </a:r>
          </a:p>
          <a:p>
            <a:pPr lvl="1"/>
            <a:r>
              <a:rPr lang="en-US" sz="1600" dirty="0">
                <a:cs typeface="Arial" panose="020B0604020202020204" pitchFamily="34" charset="0"/>
              </a:rPr>
              <a:t>Potholes</a:t>
            </a:r>
          </a:p>
          <a:p>
            <a:pPr lvl="1"/>
            <a:r>
              <a:rPr lang="en-US" sz="1600" dirty="0">
                <a:cs typeface="Arial" panose="020B0604020202020204" pitchFamily="34" charset="0"/>
              </a:rPr>
              <a:t>Walls</a:t>
            </a:r>
          </a:p>
          <a:p>
            <a:pPr lvl="1"/>
            <a:r>
              <a:rPr lang="en-US" sz="1600" dirty="0">
                <a:cs typeface="Arial" panose="020B0604020202020204" pitchFamily="34" charset="0"/>
              </a:rPr>
              <a:t>Lighting etc.</a:t>
            </a:r>
          </a:p>
          <a:p>
            <a:r>
              <a:rPr lang="en-US" sz="2000" dirty="0">
                <a:cs typeface="Arial" panose="020B0604020202020204" pitchFamily="34" charset="0"/>
              </a:rPr>
              <a:t>DCEP Scheme benefits greatly by incorporating carpark into scheme</a:t>
            </a:r>
          </a:p>
          <a:p>
            <a:pPr lvl="1"/>
            <a:r>
              <a:rPr lang="en-US" sz="1600" dirty="0">
                <a:cs typeface="Arial" panose="020B0604020202020204" pitchFamily="34" charset="0"/>
              </a:rPr>
              <a:t>Public utility</a:t>
            </a:r>
          </a:p>
          <a:p>
            <a:pPr lvl="1"/>
            <a:r>
              <a:rPr lang="en-US" sz="1600" dirty="0">
                <a:cs typeface="Arial" panose="020B0604020202020204" pitchFamily="34" charset="0"/>
              </a:rPr>
              <a:t>Displacement of on street parking</a:t>
            </a:r>
          </a:p>
          <a:p>
            <a:pPr lvl="1"/>
            <a:r>
              <a:rPr lang="en-US" sz="1600" dirty="0">
                <a:cs typeface="Arial" panose="020B0604020202020204" pitchFamily="34" charset="0"/>
              </a:rPr>
              <a:t>Safe creche drop off</a:t>
            </a:r>
          </a:p>
          <a:p>
            <a:pPr lvl="1"/>
            <a:r>
              <a:rPr lang="en-US" sz="1600" dirty="0">
                <a:cs typeface="Arial" panose="020B0604020202020204" pitchFamily="34" charset="0"/>
              </a:rPr>
              <a:t>Lighting to deter anti-social behaviour</a:t>
            </a:r>
            <a:endParaRPr lang="en-US" sz="2000" dirty="0">
              <a:cs typeface="Arial" panose="020B0604020202020204" pitchFamily="34" charset="0"/>
            </a:endParaRPr>
          </a:p>
          <a:p>
            <a:pPr marL="0" indent="0">
              <a:buNone/>
            </a:pPr>
            <a:br>
              <a:rPr lang="en-IE" sz="1600" dirty="0">
                <a:cs typeface="Arial" panose="020B0604020202020204" pitchFamily="34" charset="0"/>
              </a:rPr>
            </a:br>
            <a:endParaRPr lang="en-IE" sz="1600" dirty="0">
              <a:cs typeface="Arial" panose="020B0604020202020204" pitchFamily="34" charset="0"/>
            </a:endParaRPr>
          </a:p>
          <a:p>
            <a:pPr eaLnBrk="1" hangingPunct="1">
              <a:buFontTx/>
              <a:buNone/>
            </a:pPr>
            <a:endParaRPr lang="en-US" altLang="en-US" sz="2000" dirty="0">
              <a:solidFill>
                <a:srgbClr val="51626F"/>
              </a:solidFill>
            </a:endParaRPr>
          </a:p>
        </p:txBody>
      </p:sp>
    </p:spTree>
    <p:extLst>
      <p:ext uri="{BB962C8B-B14F-4D97-AF65-F5344CB8AC3E}">
        <p14:creationId xmlns:p14="http://schemas.microsoft.com/office/powerpoint/2010/main" val="444192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28A7B-219A-BBEC-7416-E5BC4665CCE6}"/>
            </a:ext>
          </a:extLst>
        </p:cNvPr>
        <p:cNvGrpSpPr/>
        <p:nvPr/>
      </p:nvGrpSpPr>
      <p:grpSpPr>
        <a:xfrm>
          <a:off x="0" y="0"/>
          <a:ext cx="0" cy="0"/>
          <a:chOff x="0" y="0"/>
          <a:chExt cx="0" cy="0"/>
        </a:xfrm>
      </p:grpSpPr>
      <p:pic>
        <p:nvPicPr>
          <p:cNvPr id="5122" name="Picture 17">
            <a:extLst>
              <a:ext uri="{FF2B5EF4-FFF2-40B4-BE49-F238E27FC236}">
                <a16:creationId xmlns:a16="http://schemas.microsoft.com/office/drawing/2014/main" id="{5EE3A7B3-6087-E8B0-2587-1345C47282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18">
            <a:extLst>
              <a:ext uri="{FF2B5EF4-FFF2-40B4-BE49-F238E27FC236}">
                <a16:creationId xmlns:a16="http://schemas.microsoft.com/office/drawing/2014/main" id="{1F2C828C-52CD-1416-19CA-711CAF088F31}"/>
              </a:ext>
            </a:extLst>
          </p:cNvPr>
          <p:cNvSpPr>
            <a:spLocks noChangeArrowheads="1"/>
          </p:cNvSpPr>
          <p:nvPr/>
        </p:nvSpPr>
        <p:spPr bwMode="auto">
          <a:xfrm>
            <a:off x="244805" y="1116105"/>
            <a:ext cx="10053918" cy="462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lvl="1" indent="0">
              <a:buNone/>
            </a:pPr>
            <a:r>
              <a:rPr lang="en-US" sz="3200" b="1" dirty="0">
                <a:solidFill>
                  <a:srgbClr val="D95E00"/>
                </a:solidFill>
                <a:cs typeface="Arial" panose="020B0604020202020204" pitchFamily="34" charset="0"/>
              </a:rPr>
              <a:t>District Centre Enhancement Scheme</a:t>
            </a:r>
          </a:p>
          <a:p>
            <a:pPr marL="457200" lvl="1" indent="0">
              <a:buNone/>
            </a:pPr>
            <a:endParaRPr lang="en-US" sz="800" b="1" dirty="0">
              <a:solidFill>
                <a:srgbClr val="D95E00"/>
              </a:solidFill>
              <a:cs typeface="Arial" panose="020B0604020202020204" pitchFamily="34" charset="0"/>
            </a:endParaRPr>
          </a:p>
          <a:p>
            <a:r>
              <a:rPr lang="en-US" sz="2000" dirty="0">
                <a:cs typeface="Arial" panose="020B0604020202020204" pitchFamily="34" charset="0"/>
              </a:rPr>
              <a:t>Part 8 Approved at February 2024 full council meeting</a:t>
            </a:r>
          </a:p>
          <a:p>
            <a:pPr marL="0" indent="0">
              <a:buNone/>
            </a:pPr>
            <a:endParaRPr lang="en-US" sz="2000" dirty="0">
              <a:cs typeface="Arial" panose="020B0604020202020204" pitchFamily="34" charset="0"/>
            </a:endParaRPr>
          </a:p>
          <a:p>
            <a:r>
              <a:rPr lang="en-US" sz="2000" dirty="0">
                <a:cs typeface="Arial" panose="020B0604020202020204" pitchFamily="34" charset="0"/>
              </a:rPr>
              <a:t>Works to carpark shown in DCEP approved scheme are contingent on TIC of carpark.</a:t>
            </a:r>
          </a:p>
          <a:p>
            <a:pPr marL="0" indent="0">
              <a:buNone/>
            </a:pPr>
            <a:endParaRPr lang="en-US" sz="2000" dirty="0">
              <a:cs typeface="Arial" panose="020B0604020202020204" pitchFamily="34" charset="0"/>
            </a:endParaRPr>
          </a:p>
          <a:p>
            <a:pPr marL="0" indent="0">
              <a:buNone/>
            </a:pPr>
            <a:br>
              <a:rPr lang="en-IE" sz="1600" dirty="0">
                <a:cs typeface="Arial" panose="020B0604020202020204" pitchFamily="34" charset="0"/>
              </a:rPr>
            </a:br>
            <a:endParaRPr lang="en-IE" sz="1600" dirty="0">
              <a:cs typeface="Arial" panose="020B0604020202020204" pitchFamily="34" charset="0"/>
            </a:endParaRPr>
          </a:p>
          <a:p>
            <a:pPr eaLnBrk="1" hangingPunct="1">
              <a:buFontTx/>
              <a:buNone/>
            </a:pPr>
            <a:endParaRPr lang="en-US" altLang="en-US" sz="2000" dirty="0">
              <a:solidFill>
                <a:srgbClr val="51626F"/>
              </a:solidFill>
            </a:endParaRPr>
          </a:p>
        </p:txBody>
      </p:sp>
      <p:pic>
        <p:nvPicPr>
          <p:cNvPr id="3" name="Picture 2">
            <a:extLst>
              <a:ext uri="{FF2B5EF4-FFF2-40B4-BE49-F238E27FC236}">
                <a16:creationId xmlns:a16="http://schemas.microsoft.com/office/drawing/2014/main" id="{210EC5B2-DFE6-9D42-2F4F-461E95A22313}"/>
              </a:ext>
            </a:extLst>
          </p:cNvPr>
          <p:cNvPicPr>
            <a:picLocks noChangeAspect="1"/>
          </p:cNvPicPr>
          <p:nvPr/>
        </p:nvPicPr>
        <p:blipFill rotWithShape="1">
          <a:blip r:embed="rId4"/>
          <a:srcRect t="3774" b="5881"/>
          <a:stretch/>
        </p:blipFill>
        <p:spPr>
          <a:xfrm>
            <a:off x="2513965" y="3331589"/>
            <a:ext cx="5969635" cy="3299618"/>
          </a:xfrm>
          <a:prstGeom prst="rect">
            <a:avLst/>
          </a:prstGeom>
        </p:spPr>
      </p:pic>
    </p:spTree>
    <p:extLst>
      <p:ext uri="{BB962C8B-B14F-4D97-AF65-F5344CB8AC3E}">
        <p14:creationId xmlns:p14="http://schemas.microsoft.com/office/powerpoint/2010/main" val="1912750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18"/>
          <p:cNvSpPr>
            <a:spLocks noChangeArrowheads="1"/>
          </p:cNvSpPr>
          <p:nvPr/>
        </p:nvSpPr>
        <p:spPr bwMode="auto">
          <a:xfrm>
            <a:off x="261950" y="1042200"/>
            <a:ext cx="7466206" cy="581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b="1" dirty="0">
                <a:solidFill>
                  <a:srgbClr val="D95E00"/>
                </a:solidFill>
              </a:rPr>
              <a:t>TIC Public Consultation Process</a:t>
            </a:r>
          </a:p>
          <a:p>
            <a:pPr eaLnBrk="1" hangingPunct="1">
              <a:buFontTx/>
              <a:buNone/>
            </a:pPr>
            <a:r>
              <a:rPr lang="en-US" altLang="en-US" sz="2000" b="1" dirty="0">
                <a:solidFill>
                  <a:srgbClr val="D95E00"/>
                </a:solidFill>
              </a:rPr>
              <a:t>02/11/2023 – 14/12/2023</a:t>
            </a:r>
          </a:p>
          <a:p>
            <a:pPr eaLnBrk="1" hangingPunct="1">
              <a:buFontTx/>
              <a:buNone/>
            </a:pPr>
            <a:endParaRPr lang="en-US" altLang="en-US" sz="2000" b="1" dirty="0">
              <a:solidFill>
                <a:srgbClr val="D95E00"/>
              </a:solidFill>
            </a:endParaRPr>
          </a:p>
          <a:p>
            <a:pPr eaLnBrk="1" hangingPunct="1">
              <a:buFontTx/>
              <a:buNone/>
            </a:pPr>
            <a:r>
              <a:rPr lang="en-US" altLang="en-US" sz="2000" b="1" dirty="0">
                <a:solidFill>
                  <a:srgbClr val="D95E00"/>
                </a:solidFill>
              </a:rPr>
              <a:t>Non- Statutory Actions</a:t>
            </a:r>
            <a:endParaRPr lang="en-US" sz="2000" b="1" dirty="0">
              <a:solidFill>
                <a:srgbClr val="D95E00"/>
              </a:solidFill>
              <a:cs typeface="Arial" panose="020B0604020202020204" pitchFamily="34" charset="0"/>
            </a:endParaRPr>
          </a:p>
          <a:p>
            <a:r>
              <a:rPr lang="en-US" sz="1800" dirty="0">
                <a:cs typeface="Arial" panose="020B0604020202020204" pitchFamily="34" charset="0"/>
              </a:rPr>
              <a:t>Engagement with Traders in Advance of Launch (Informal)</a:t>
            </a:r>
          </a:p>
          <a:p>
            <a:r>
              <a:rPr lang="en-US" sz="1800" dirty="0">
                <a:cs typeface="Arial" panose="020B0604020202020204" pitchFamily="34" charset="0"/>
              </a:rPr>
              <a:t>Presentation at October ACM</a:t>
            </a:r>
          </a:p>
          <a:p>
            <a:r>
              <a:rPr lang="en-US" sz="1800" dirty="0" err="1">
                <a:cs typeface="Arial" panose="020B0604020202020204" pitchFamily="34" charset="0"/>
              </a:rPr>
              <a:t>Corriboard</a:t>
            </a:r>
            <a:r>
              <a:rPr lang="en-US" sz="1800" dirty="0">
                <a:cs typeface="Arial" panose="020B0604020202020204" pitchFamily="34" charset="0"/>
              </a:rPr>
              <a:t> Signage Erected Locally</a:t>
            </a:r>
          </a:p>
          <a:p>
            <a:r>
              <a:rPr lang="en-US" sz="1800" dirty="0">
                <a:cs typeface="Arial" panose="020B0604020202020204" pitchFamily="34" charset="0"/>
              </a:rPr>
              <a:t>Social Media Posts</a:t>
            </a:r>
          </a:p>
          <a:p>
            <a:pPr marL="0" indent="0">
              <a:buNone/>
            </a:pPr>
            <a:endParaRPr lang="en-US" sz="2000" dirty="0">
              <a:cs typeface="Arial" panose="020B0604020202020204" pitchFamily="34" charset="0"/>
            </a:endParaRPr>
          </a:p>
          <a:p>
            <a:pPr marL="0" indent="0">
              <a:buNone/>
            </a:pPr>
            <a:r>
              <a:rPr lang="en-US" altLang="en-US" sz="2000" b="1" dirty="0">
                <a:solidFill>
                  <a:srgbClr val="D95E00"/>
                </a:solidFill>
              </a:rPr>
              <a:t>Statutory Actions</a:t>
            </a:r>
            <a:endParaRPr lang="en-US" sz="2000" b="1" dirty="0">
              <a:solidFill>
                <a:srgbClr val="D95E00"/>
              </a:solidFill>
              <a:cs typeface="Arial" panose="020B0604020202020204" pitchFamily="34" charset="0"/>
            </a:endParaRPr>
          </a:p>
          <a:p>
            <a:r>
              <a:rPr lang="en-US" sz="1800" dirty="0">
                <a:cs typeface="Arial" panose="020B0604020202020204" pitchFamily="34" charset="0"/>
              </a:rPr>
              <a:t>Newspaper Advert (The Echo)</a:t>
            </a:r>
          </a:p>
          <a:p>
            <a:r>
              <a:rPr lang="en-US" sz="1800" dirty="0">
                <a:cs typeface="Arial" panose="020B0604020202020204" pitchFamily="34" charset="0"/>
              </a:rPr>
              <a:t>Creation of a Consultation Portal</a:t>
            </a:r>
          </a:p>
          <a:p>
            <a:pPr lvl="1"/>
            <a:r>
              <a:rPr lang="en-US" sz="1400" dirty="0">
                <a:cs typeface="Arial" panose="020B0604020202020204" pitchFamily="34" charset="0"/>
              </a:rPr>
              <a:t>1 Submission received supportive of TIC</a:t>
            </a:r>
            <a:endParaRPr lang="en-US" sz="1200" b="1" dirty="0">
              <a:solidFill>
                <a:srgbClr val="D95E00"/>
              </a:solidFill>
              <a:cs typeface="Arial" panose="020B0604020202020204" pitchFamily="34" charset="0"/>
            </a:endParaRPr>
          </a:p>
          <a:p>
            <a:pPr marL="457200" lvl="1" indent="0">
              <a:buNone/>
            </a:pPr>
            <a:endParaRPr lang="en-IE" sz="1200" dirty="0">
              <a:cs typeface="Arial" panose="020B0604020202020204" pitchFamily="34" charset="0"/>
            </a:endParaRPr>
          </a:p>
          <a:p>
            <a:pPr>
              <a:buNone/>
            </a:pPr>
            <a:r>
              <a:rPr lang="en-US" altLang="en-US" sz="2000" b="1" dirty="0">
                <a:solidFill>
                  <a:srgbClr val="D95E00"/>
                </a:solidFill>
              </a:rPr>
              <a:t>ACM</a:t>
            </a:r>
          </a:p>
          <a:p>
            <a:r>
              <a:rPr lang="en-US" sz="1800" dirty="0">
                <a:cs typeface="Arial" panose="020B0604020202020204" pitchFamily="34" charset="0"/>
              </a:rPr>
              <a:t>Presentation to </a:t>
            </a:r>
            <a:r>
              <a:rPr lang="en-US" sz="1800" dirty="0" err="1">
                <a:cs typeface="Arial" panose="020B0604020202020204" pitchFamily="34" charset="0"/>
              </a:rPr>
              <a:t>Councillors</a:t>
            </a:r>
            <a:r>
              <a:rPr lang="en-US" sz="1800" dirty="0">
                <a:cs typeface="Arial" panose="020B0604020202020204" pitchFamily="34" charset="0"/>
              </a:rPr>
              <a:t> post-consultation in February 2024</a:t>
            </a:r>
          </a:p>
          <a:p>
            <a:pPr>
              <a:buNone/>
            </a:pPr>
            <a:endParaRPr lang="en-US" altLang="en-US" sz="2000" b="1" dirty="0">
              <a:solidFill>
                <a:srgbClr val="D95E00"/>
              </a:solidFill>
            </a:endParaRPr>
          </a:p>
          <a:p>
            <a:endParaRPr lang="en-US" sz="2000" dirty="0">
              <a:cs typeface="Arial" panose="020B0604020202020204" pitchFamily="34" charset="0"/>
            </a:endParaRPr>
          </a:p>
          <a:p>
            <a:pPr>
              <a:buNone/>
            </a:pPr>
            <a:endParaRPr lang="en-US" altLang="en-US" sz="2000" b="1" dirty="0">
              <a:solidFill>
                <a:srgbClr val="D95E00"/>
              </a:solidFill>
            </a:endParaRPr>
          </a:p>
          <a:p>
            <a:pPr>
              <a:buNone/>
            </a:pPr>
            <a:endParaRPr lang="en-US" sz="2000" b="1" dirty="0">
              <a:solidFill>
                <a:srgbClr val="D95E00"/>
              </a:solidFill>
              <a:cs typeface="Arial" panose="020B0604020202020204" pitchFamily="34" charset="0"/>
            </a:endParaRPr>
          </a:p>
          <a:p>
            <a:pPr eaLnBrk="1" hangingPunct="1">
              <a:buFontTx/>
              <a:buNone/>
            </a:pPr>
            <a:endParaRPr lang="en-US" altLang="en-US" sz="2000" dirty="0">
              <a:solidFill>
                <a:srgbClr val="51626F"/>
              </a:solidFill>
            </a:endParaRPr>
          </a:p>
        </p:txBody>
      </p:sp>
    </p:spTree>
    <p:extLst>
      <p:ext uri="{BB962C8B-B14F-4D97-AF65-F5344CB8AC3E}">
        <p14:creationId xmlns:p14="http://schemas.microsoft.com/office/powerpoint/2010/main" val="4055775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18"/>
          <p:cNvSpPr>
            <a:spLocks noChangeArrowheads="1"/>
          </p:cNvSpPr>
          <p:nvPr/>
        </p:nvSpPr>
        <p:spPr bwMode="auto">
          <a:xfrm>
            <a:off x="244805" y="1116105"/>
            <a:ext cx="10053918" cy="462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3600" b="1" dirty="0">
                <a:solidFill>
                  <a:srgbClr val="D95E00"/>
                </a:solidFill>
              </a:rPr>
              <a:t>Submission</a:t>
            </a:r>
          </a:p>
          <a:p>
            <a:pPr marL="0" indent="0">
              <a:buNone/>
            </a:pPr>
            <a:endParaRPr lang="en-US" b="1" dirty="0">
              <a:solidFill>
                <a:srgbClr val="D95E00"/>
              </a:solidFill>
              <a:cs typeface="Arial" panose="020B0604020202020204" pitchFamily="34" charset="0"/>
            </a:endParaRPr>
          </a:p>
          <a:p>
            <a:endParaRPr lang="en-US" altLang="en-US" sz="1800" dirty="0">
              <a:solidFill>
                <a:srgbClr val="51626F"/>
              </a:solidFill>
              <a:cs typeface="Arial" panose="020B0604020202020204" pitchFamily="34" charset="0"/>
            </a:endParaRPr>
          </a:p>
          <a:p>
            <a:r>
              <a:rPr lang="en-GB" altLang="en-US" sz="2000" dirty="0">
                <a:cs typeface="Arial" panose="020B0604020202020204" pitchFamily="34" charset="0"/>
              </a:rPr>
              <a:t>Submission Requested Following;</a:t>
            </a:r>
          </a:p>
          <a:p>
            <a:pPr lvl="1"/>
            <a:r>
              <a:rPr lang="en-GB" altLang="en-US" sz="2000" dirty="0">
                <a:cs typeface="Arial" panose="020B0604020202020204" pitchFamily="34" charset="0"/>
              </a:rPr>
              <a:t>Repair Potholes</a:t>
            </a:r>
          </a:p>
          <a:p>
            <a:pPr lvl="1"/>
            <a:r>
              <a:rPr lang="en-GB" altLang="en-US" sz="2000" dirty="0">
                <a:cs typeface="Arial" panose="020B0604020202020204" pitchFamily="34" charset="0"/>
              </a:rPr>
              <a:t>Modernise Shop Fronts</a:t>
            </a:r>
          </a:p>
          <a:p>
            <a:pPr lvl="1"/>
            <a:r>
              <a:rPr lang="en-GB" altLang="en-US" sz="2000" dirty="0">
                <a:cs typeface="Arial" panose="020B0604020202020204" pitchFamily="34" charset="0"/>
              </a:rPr>
              <a:t>Remove the Second Storey of the Building</a:t>
            </a:r>
          </a:p>
          <a:p>
            <a:pPr lvl="1"/>
            <a:r>
              <a:rPr lang="en-GB" altLang="en-US" sz="2000" dirty="0">
                <a:cs typeface="Arial" panose="020B0604020202020204" pitchFamily="34" charset="0"/>
              </a:rPr>
              <a:t>Review Location of Pedestrian Crossing</a:t>
            </a:r>
          </a:p>
          <a:p>
            <a:pPr marL="457200" lvl="1" indent="0">
              <a:buNone/>
            </a:pPr>
            <a:endParaRPr lang="en-GB" altLang="en-US" sz="1400" dirty="0">
              <a:solidFill>
                <a:srgbClr val="51626F"/>
              </a:solidFill>
              <a:cs typeface="Arial" panose="020B0604020202020204" pitchFamily="34" charset="0"/>
            </a:endParaRPr>
          </a:p>
          <a:p>
            <a:pPr marL="57150" indent="0">
              <a:buNone/>
            </a:pPr>
            <a:endParaRPr lang="en-GB" altLang="en-US" sz="1800" dirty="0">
              <a:solidFill>
                <a:srgbClr val="51626F"/>
              </a:solidFill>
              <a:cs typeface="Arial" panose="020B0604020202020204" pitchFamily="34" charset="0"/>
            </a:endParaRPr>
          </a:p>
          <a:p>
            <a:endParaRPr lang="en-US" altLang="en-US" sz="2400" dirty="0">
              <a:solidFill>
                <a:srgbClr val="51626F"/>
              </a:solidFill>
            </a:endParaRPr>
          </a:p>
        </p:txBody>
      </p:sp>
    </p:spTree>
    <p:extLst>
      <p:ext uri="{BB962C8B-B14F-4D97-AF65-F5344CB8AC3E}">
        <p14:creationId xmlns:p14="http://schemas.microsoft.com/office/powerpoint/2010/main" val="3232267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4F57B-A023-CAFA-FCF9-6573BEC0D95F}"/>
            </a:ext>
          </a:extLst>
        </p:cNvPr>
        <p:cNvGrpSpPr/>
        <p:nvPr/>
      </p:nvGrpSpPr>
      <p:grpSpPr>
        <a:xfrm>
          <a:off x="0" y="0"/>
          <a:ext cx="0" cy="0"/>
          <a:chOff x="0" y="0"/>
          <a:chExt cx="0" cy="0"/>
        </a:xfrm>
      </p:grpSpPr>
      <p:pic>
        <p:nvPicPr>
          <p:cNvPr id="5122" name="Picture 17">
            <a:extLst>
              <a:ext uri="{FF2B5EF4-FFF2-40B4-BE49-F238E27FC236}">
                <a16:creationId xmlns:a16="http://schemas.microsoft.com/office/drawing/2014/main" id="{9FEC19C6-1B04-5945-3400-61EFE82E41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18">
            <a:extLst>
              <a:ext uri="{FF2B5EF4-FFF2-40B4-BE49-F238E27FC236}">
                <a16:creationId xmlns:a16="http://schemas.microsoft.com/office/drawing/2014/main" id="{EFFF2AEC-A4F8-2631-9047-B0CB35B49CE2}"/>
              </a:ext>
            </a:extLst>
          </p:cNvPr>
          <p:cNvSpPr>
            <a:spLocks noChangeArrowheads="1"/>
          </p:cNvSpPr>
          <p:nvPr/>
        </p:nvSpPr>
        <p:spPr bwMode="auto">
          <a:xfrm>
            <a:off x="244805" y="1116105"/>
            <a:ext cx="10053918" cy="4625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en-US" altLang="en-US" sz="3600" b="1" dirty="0">
                <a:solidFill>
                  <a:srgbClr val="D95E00"/>
                </a:solidFill>
              </a:rPr>
              <a:t>Recommendation</a:t>
            </a:r>
          </a:p>
          <a:p>
            <a:pPr marL="0" indent="0">
              <a:buNone/>
            </a:pPr>
            <a:endParaRPr lang="en-US" b="1" dirty="0">
              <a:solidFill>
                <a:srgbClr val="D95E00"/>
              </a:solidFill>
              <a:cs typeface="Arial" panose="020B0604020202020204" pitchFamily="34" charset="0"/>
            </a:endParaRPr>
          </a:p>
          <a:p>
            <a:endParaRPr lang="en-US" altLang="en-US" sz="1800" dirty="0">
              <a:solidFill>
                <a:srgbClr val="51626F"/>
              </a:solidFill>
              <a:cs typeface="Arial" panose="020B0604020202020204" pitchFamily="34" charset="0"/>
            </a:endParaRPr>
          </a:p>
          <a:p>
            <a:pPr marL="0" indent="0">
              <a:buNone/>
            </a:pPr>
            <a:r>
              <a:rPr lang="en-GB" altLang="en-US" sz="1800" dirty="0">
                <a:cs typeface="Arial" panose="020B0604020202020204" pitchFamily="34" charset="0"/>
              </a:rPr>
              <a:t>That the area outlined in drawing “BC 1484” and described in the attached schedule (including the open spaces, sewers, watermains, storm drains and public lighting), within the attendant ground of Bawnogue Shopping Centre Carpark shall be Taken In Charge.</a:t>
            </a:r>
            <a:endParaRPr lang="en-US" altLang="en-US" sz="2400" dirty="0"/>
          </a:p>
        </p:txBody>
      </p:sp>
    </p:spTree>
    <p:extLst>
      <p:ext uri="{BB962C8B-B14F-4D97-AF65-F5344CB8AC3E}">
        <p14:creationId xmlns:p14="http://schemas.microsoft.com/office/powerpoint/2010/main" val="3623443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1444</TotalTime>
  <Words>253</Words>
  <Application>Microsoft Office PowerPoint</Application>
  <PresentationFormat>Widescreen</PresentationFormat>
  <Paragraphs>65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South Dublin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 Qoutes</dc:title>
  <dc:creator>Mary Connell</dc:creator>
  <cp:lastModifiedBy>Liam McNeela</cp:lastModifiedBy>
  <cp:revision>103</cp:revision>
  <dcterms:created xsi:type="dcterms:W3CDTF">2017-09-01T12:10:35Z</dcterms:created>
  <dcterms:modified xsi:type="dcterms:W3CDTF">2024-03-01T15:52:54Z</dcterms:modified>
</cp:coreProperties>
</file>