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1" d="100"/>
          <a:sy n="101" d="100"/>
        </p:scale>
        <p:origin x="72"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EFA6EA2-29ED-4DE5-8AEC-8C9EA917EB22}"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IE"/>
        </a:p>
      </dgm:t>
    </dgm:pt>
    <dgm:pt modelId="{927CC280-E627-4C4C-9CD3-B4FD376506F8}">
      <dgm:prSet phldrT="[Text]"/>
      <dgm:spPr>
        <a:solidFill>
          <a:srgbClr val="00B0F0"/>
        </a:solidFill>
      </dgm:spPr>
      <dgm:t>
        <a:bodyPr/>
        <a:lstStyle/>
        <a:p>
          <a:r>
            <a:rPr lang="en-IE" dirty="0"/>
            <a:t>Public Rights of Way</a:t>
          </a:r>
        </a:p>
      </dgm:t>
    </dgm:pt>
    <dgm:pt modelId="{A5B2327F-2BC4-40B7-9D4A-6596E2385FA5}" type="parTrans" cxnId="{5E91A26F-69B9-4A07-876E-9CA5211973FD}">
      <dgm:prSet/>
      <dgm:spPr/>
      <dgm:t>
        <a:bodyPr/>
        <a:lstStyle/>
        <a:p>
          <a:endParaRPr lang="en-IE"/>
        </a:p>
      </dgm:t>
    </dgm:pt>
    <dgm:pt modelId="{32D4F770-E51D-449B-AE50-8EA36CBAC44F}" type="sibTrans" cxnId="{5E91A26F-69B9-4A07-876E-9CA5211973FD}">
      <dgm:prSet/>
      <dgm:spPr/>
      <dgm:t>
        <a:bodyPr/>
        <a:lstStyle/>
        <a:p>
          <a:endParaRPr lang="en-IE"/>
        </a:p>
      </dgm:t>
    </dgm:pt>
    <dgm:pt modelId="{502CDE27-9377-45B6-BB4D-0B7D42856044}">
      <dgm:prSet phldrT="[Text]"/>
      <dgm:spPr/>
      <dgm:t>
        <a:bodyPr/>
        <a:lstStyle/>
        <a:p>
          <a:r>
            <a:rPr lang="en-IE" dirty="0"/>
            <a:t>Forward Planning Team</a:t>
          </a:r>
        </a:p>
      </dgm:t>
    </dgm:pt>
    <dgm:pt modelId="{CCF53888-4339-4655-877F-7B94CDD18A1C}" type="parTrans" cxnId="{956D06C8-C83A-4E99-83BF-E49EF58E9CAA}">
      <dgm:prSet/>
      <dgm:spPr/>
      <dgm:t>
        <a:bodyPr/>
        <a:lstStyle/>
        <a:p>
          <a:endParaRPr lang="en-IE"/>
        </a:p>
      </dgm:t>
    </dgm:pt>
    <dgm:pt modelId="{D4D3089B-CD59-49BC-B8C9-91DC5C0DCFED}" type="sibTrans" cxnId="{956D06C8-C83A-4E99-83BF-E49EF58E9CAA}">
      <dgm:prSet/>
      <dgm:spPr/>
      <dgm:t>
        <a:bodyPr/>
        <a:lstStyle/>
        <a:p>
          <a:endParaRPr lang="en-IE"/>
        </a:p>
      </dgm:t>
    </dgm:pt>
    <dgm:pt modelId="{87EF1F34-17C5-401D-8413-86AE59A880D0}">
      <dgm:prSet phldrT="[Text]"/>
      <dgm:spPr>
        <a:solidFill>
          <a:schemeClr val="accent2"/>
        </a:solidFill>
      </dgm:spPr>
      <dgm:t>
        <a:bodyPr/>
        <a:lstStyle/>
        <a:p>
          <a:r>
            <a:rPr lang="en-IE" dirty="0"/>
            <a:t>Councillors</a:t>
          </a:r>
        </a:p>
      </dgm:t>
    </dgm:pt>
    <dgm:pt modelId="{D5B303FF-7CE6-42D0-83DD-AD5B65AF1A1B}" type="parTrans" cxnId="{FEF2EFA1-09B8-4BE2-B99E-BF5BDB8A71C0}">
      <dgm:prSet/>
      <dgm:spPr/>
      <dgm:t>
        <a:bodyPr/>
        <a:lstStyle/>
        <a:p>
          <a:endParaRPr lang="en-IE"/>
        </a:p>
      </dgm:t>
    </dgm:pt>
    <dgm:pt modelId="{13B4B0D2-1797-4D9A-B11C-FEE52F294F8C}" type="sibTrans" cxnId="{FEF2EFA1-09B8-4BE2-B99E-BF5BDB8A71C0}">
      <dgm:prSet/>
      <dgm:spPr/>
      <dgm:t>
        <a:bodyPr/>
        <a:lstStyle/>
        <a:p>
          <a:endParaRPr lang="en-IE"/>
        </a:p>
      </dgm:t>
    </dgm:pt>
    <dgm:pt modelId="{FEF04014-373D-4030-A1BF-05DE1462DF5F}">
      <dgm:prSet phldrT="[Text]"/>
      <dgm:spPr>
        <a:solidFill>
          <a:schemeClr val="accent6">
            <a:lumMod val="75000"/>
          </a:schemeClr>
        </a:solidFill>
      </dgm:spPr>
      <dgm:t>
        <a:bodyPr/>
        <a:lstStyle/>
        <a:p>
          <a:r>
            <a:rPr lang="en-IE" dirty="0"/>
            <a:t>Landowners / Public</a:t>
          </a:r>
        </a:p>
      </dgm:t>
    </dgm:pt>
    <dgm:pt modelId="{EE1C8097-9762-43DB-B441-3F4A8EA0D5CE}" type="parTrans" cxnId="{403B75D2-6950-403B-8A15-5F35FB0CD00A}">
      <dgm:prSet/>
      <dgm:spPr/>
      <dgm:t>
        <a:bodyPr/>
        <a:lstStyle/>
        <a:p>
          <a:endParaRPr lang="en-IE"/>
        </a:p>
      </dgm:t>
    </dgm:pt>
    <dgm:pt modelId="{C325B2EE-D59C-4967-A3EC-D8EDCC9B66E7}" type="sibTrans" cxnId="{403B75D2-6950-403B-8A15-5F35FB0CD00A}">
      <dgm:prSet/>
      <dgm:spPr/>
      <dgm:t>
        <a:bodyPr/>
        <a:lstStyle/>
        <a:p>
          <a:endParaRPr lang="en-IE"/>
        </a:p>
      </dgm:t>
    </dgm:pt>
    <dgm:pt modelId="{69E80CEB-FE32-4EA8-8AD4-2B722BB07617}" type="pres">
      <dgm:prSet presAssocID="{3EFA6EA2-29ED-4DE5-8AEC-8C9EA917EB22}" presName="cycle" presStyleCnt="0">
        <dgm:presLayoutVars>
          <dgm:chMax val="1"/>
          <dgm:dir/>
          <dgm:animLvl val="ctr"/>
          <dgm:resizeHandles val="exact"/>
        </dgm:presLayoutVars>
      </dgm:prSet>
      <dgm:spPr/>
    </dgm:pt>
    <dgm:pt modelId="{34A238AD-05AD-4BB0-8CBB-C487B0493A9A}" type="pres">
      <dgm:prSet presAssocID="{927CC280-E627-4C4C-9CD3-B4FD376506F8}" presName="centerShape" presStyleLbl="node0" presStyleIdx="0" presStyleCnt="1"/>
      <dgm:spPr/>
    </dgm:pt>
    <dgm:pt modelId="{C68F0BC8-C238-420A-AD84-1028DE0D9857}" type="pres">
      <dgm:prSet presAssocID="{CCF53888-4339-4655-877F-7B94CDD18A1C}" presName="parTrans" presStyleLbl="bgSibTrans2D1" presStyleIdx="0" presStyleCnt="3"/>
      <dgm:spPr/>
    </dgm:pt>
    <dgm:pt modelId="{85C54B9B-F311-4149-A293-553D04403FFF}" type="pres">
      <dgm:prSet presAssocID="{502CDE27-9377-45B6-BB4D-0B7D42856044}" presName="node" presStyleLbl="node1" presStyleIdx="0" presStyleCnt="3">
        <dgm:presLayoutVars>
          <dgm:bulletEnabled val="1"/>
        </dgm:presLayoutVars>
      </dgm:prSet>
      <dgm:spPr/>
    </dgm:pt>
    <dgm:pt modelId="{B31FF99D-7C07-40D0-AD9D-3A5B14F05430}" type="pres">
      <dgm:prSet presAssocID="{D5B303FF-7CE6-42D0-83DD-AD5B65AF1A1B}" presName="parTrans" presStyleLbl="bgSibTrans2D1" presStyleIdx="1" presStyleCnt="3"/>
      <dgm:spPr/>
    </dgm:pt>
    <dgm:pt modelId="{5C74074C-F7CB-4AF1-818A-F5B30D31A04F}" type="pres">
      <dgm:prSet presAssocID="{87EF1F34-17C5-401D-8413-86AE59A880D0}" presName="node" presStyleLbl="node1" presStyleIdx="1" presStyleCnt="3">
        <dgm:presLayoutVars>
          <dgm:bulletEnabled val="1"/>
        </dgm:presLayoutVars>
      </dgm:prSet>
      <dgm:spPr/>
    </dgm:pt>
    <dgm:pt modelId="{29998EA3-1ADB-4CD3-B4C9-B27421FF6D86}" type="pres">
      <dgm:prSet presAssocID="{EE1C8097-9762-43DB-B441-3F4A8EA0D5CE}" presName="parTrans" presStyleLbl="bgSibTrans2D1" presStyleIdx="2" presStyleCnt="3"/>
      <dgm:spPr/>
    </dgm:pt>
    <dgm:pt modelId="{13873392-5C23-44C9-B1F8-C5FF731216FC}" type="pres">
      <dgm:prSet presAssocID="{FEF04014-373D-4030-A1BF-05DE1462DF5F}" presName="node" presStyleLbl="node1" presStyleIdx="2" presStyleCnt="3">
        <dgm:presLayoutVars>
          <dgm:bulletEnabled val="1"/>
        </dgm:presLayoutVars>
      </dgm:prSet>
      <dgm:spPr/>
    </dgm:pt>
  </dgm:ptLst>
  <dgm:cxnLst>
    <dgm:cxn modelId="{94716F08-8178-46E4-ADFC-40AB0E5CEBF9}" type="presOf" srcId="{87EF1F34-17C5-401D-8413-86AE59A880D0}" destId="{5C74074C-F7CB-4AF1-818A-F5B30D31A04F}" srcOrd="0" destOrd="0" presId="urn:microsoft.com/office/officeart/2005/8/layout/radial4"/>
    <dgm:cxn modelId="{9AD60234-3E33-4493-8CCF-890D97619855}" type="presOf" srcId="{927CC280-E627-4C4C-9CD3-B4FD376506F8}" destId="{34A238AD-05AD-4BB0-8CBB-C487B0493A9A}" srcOrd="0" destOrd="0" presId="urn:microsoft.com/office/officeart/2005/8/layout/radial4"/>
    <dgm:cxn modelId="{FDBEED3F-4166-418E-B9BD-DE71BC0D1852}" type="presOf" srcId="{502CDE27-9377-45B6-BB4D-0B7D42856044}" destId="{85C54B9B-F311-4149-A293-553D04403FFF}" srcOrd="0" destOrd="0" presId="urn:microsoft.com/office/officeart/2005/8/layout/radial4"/>
    <dgm:cxn modelId="{5E91A26F-69B9-4A07-876E-9CA5211973FD}" srcId="{3EFA6EA2-29ED-4DE5-8AEC-8C9EA917EB22}" destId="{927CC280-E627-4C4C-9CD3-B4FD376506F8}" srcOrd="0" destOrd="0" parTransId="{A5B2327F-2BC4-40B7-9D4A-6596E2385FA5}" sibTransId="{32D4F770-E51D-449B-AE50-8EA36CBAC44F}"/>
    <dgm:cxn modelId="{30032E58-2C4D-49A4-960F-512D52513DC0}" type="presOf" srcId="{D5B303FF-7CE6-42D0-83DD-AD5B65AF1A1B}" destId="{B31FF99D-7C07-40D0-AD9D-3A5B14F05430}" srcOrd="0" destOrd="0" presId="urn:microsoft.com/office/officeart/2005/8/layout/radial4"/>
    <dgm:cxn modelId="{2E8E9886-DF61-4424-9F0A-4FBB206EC343}" type="presOf" srcId="{3EFA6EA2-29ED-4DE5-8AEC-8C9EA917EB22}" destId="{69E80CEB-FE32-4EA8-8AD4-2B722BB07617}" srcOrd="0" destOrd="0" presId="urn:microsoft.com/office/officeart/2005/8/layout/radial4"/>
    <dgm:cxn modelId="{D5248A90-2C24-4CBC-9AA9-186185612734}" type="presOf" srcId="{CCF53888-4339-4655-877F-7B94CDD18A1C}" destId="{C68F0BC8-C238-420A-AD84-1028DE0D9857}" srcOrd="0" destOrd="0" presId="urn:microsoft.com/office/officeart/2005/8/layout/radial4"/>
    <dgm:cxn modelId="{FEF2EFA1-09B8-4BE2-B99E-BF5BDB8A71C0}" srcId="{927CC280-E627-4C4C-9CD3-B4FD376506F8}" destId="{87EF1F34-17C5-401D-8413-86AE59A880D0}" srcOrd="1" destOrd="0" parTransId="{D5B303FF-7CE6-42D0-83DD-AD5B65AF1A1B}" sibTransId="{13B4B0D2-1797-4D9A-B11C-FEE52F294F8C}"/>
    <dgm:cxn modelId="{785343AE-3806-482E-841B-403AAE7FBBD0}" type="presOf" srcId="{EE1C8097-9762-43DB-B441-3F4A8EA0D5CE}" destId="{29998EA3-1ADB-4CD3-B4C9-B27421FF6D86}" srcOrd="0" destOrd="0" presId="urn:microsoft.com/office/officeart/2005/8/layout/radial4"/>
    <dgm:cxn modelId="{31CF4FB5-04D7-4741-8129-A5A91C94D0D7}" type="presOf" srcId="{FEF04014-373D-4030-A1BF-05DE1462DF5F}" destId="{13873392-5C23-44C9-B1F8-C5FF731216FC}" srcOrd="0" destOrd="0" presId="urn:microsoft.com/office/officeart/2005/8/layout/radial4"/>
    <dgm:cxn modelId="{956D06C8-C83A-4E99-83BF-E49EF58E9CAA}" srcId="{927CC280-E627-4C4C-9CD3-B4FD376506F8}" destId="{502CDE27-9377-45B6-BB4D-0B7D42856044}" srcOrd="0" destOrd="0" parTransId="{CCF53888-4339-4655-877F-7B94CDD18A1C}" sibTransId="{D4D3089B-CD59-49BC-B8C9-91DC5C0DCFED}"/>
    <dgm:cxn modelId="{403B75D2-6950-403B-8A15-5F35FB0CD00A}" srcId="{927CC280-E627-4C4C-9CD3-B4FD376506F8}" destId="{FEF04014-373D-4030-A1BF-05DE1462DF5F}" srcOrd="2" destOrd="0" parTransId="{EE1C8097-9762-43DB-B441-3F4A8EA0D5CE}" sibTransId="{C325B2EE-D59C-4967-A3EC-D8EDCC9B66E7}"/>
    <dgm:cxn modelId="{E9CF0B9A-04B7-4AD5-9164-1E5CAF5CB177}" type="presParOf" srcId="{69E80CEB-FE32-4EA8-8AD4-2B722BB07617}" destId="{34A238AD-05AD-4BB0-8CBB-C487B0493A9A}" srcOrd="0" destOrd="0" presId="urn:microsoft.com/office/officeart/2005/8/layout/radial4"/>
    <dgm:cxn modelId="{BA1EEF02-0AC9-4A09-9FE0-AD7F79373E01}" type="presParOf" srcId="{69E80CEB-FE32-4EA8-8AD4-2B722BB07617}" destId="{C68F0BC8-C238-420A-AD84-1028DE0D9857}" srcOrd="1" destOrd="0" presId="urn:microsoft.com/office/officeart/2005/8/layout/radial4"/>
    <dgm:cxn modelId="{348A9E5E-9E2B-4CA1-8E39-37A06DD33097}" type="presParOf" srcId="{69E80CEB-FE32-4EA8-8AD4-2B722BB07617}" destId="{85C54B9B-F311-4149-A293-553D04403FFF}" srcOrd="2" destOrd="0" presId="urn:microsoft.com/office/officeart/2005/8/layout/radial4"/>
    <dgm:cxn modelId="{884695C8-B144-447F-995D-6C8A6421DA7E}" type="presParOf" srcId="{69E80CEB-FE32-4EA8-8AD4-2B722BB07617}" destId="{B31FF99D-7C07-40D0-AD9D-3A5B14F05430}" srcOrd="3" destOrd="0" presId="urn:microsoft.com/office/officeart/2005/8/layout/radial4"/>
    <dgm:cxn modelId="{E8B0C02B-C499-456C-BFAA-728CC985C5FF}" type="presParOf" srcId="{69E80CEB-FE32-4EA8-8AD4-2B722BB07617}" destId="{5C74074C-F7CB-4AF1-818A-F5B30D31A04F}" srcOrd="4" destOrd="0" presId="urn:microsoft.com/office/officeart/2005/8/layout/radial4"/>
    <dgm:cxn modelId="{2B312DDB-0418-4A2C-8530-E386C0F873D5}" type="presParOf" srcId="{69E80CEB-FE32-4EA8-8AD4-2B722BB07617}" destId="{29998EA3-1ADB-4CD3-B4C9-B27421FF6D86}" srcOrd="5" destOrd="0" presId="urn:microsoft.com/office/officeart/2005/8/layout/radial4"/>
    <dgm:cxn modelId="{4D196B91-66D4-4EF6-94B6-938FB4B8685A}" type="presParOf" srcId="{69E80CEB-FE32-4EA8-8AD4-2B722BB07617}" destId="{13873392-5C23-44C9-B1F8-C5FF731216FC}"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A238AD-05AD-4BB0-8CBB-C487B0493A9A}">
      <dsp:nvSpPr>
        <dsp:cNvPr id="0" name=""/>
        <dsp:cNvSpPr/>
      </dsp:nvSpPr>
      <dsp:spPr>
        <a:xfrm>
          <a:off x="2192301" y="1366850"/>
          <a:ext cx="1146246" cy="1146246"/>
        </a:xfrm>
        <a:prstGeom prst="ellipse">
          <a:avLst/>
        </a:prstGeom>
        <a:solidFill>
          <a:srgbClr val="00B0F0"/>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IE" sz="1800" kern="1200" dirty="0"/>
            <a:t>Public Rights of Way</a:t>
          </a:r>
        </a:p>
      </dsp:txBody>
      <dsp:txXfrm>
        <a:off x="2360165" y="1534714"/>
        <a:ext cx="810518" cy="810518"/>
      </dsp:txXfrm>
    </dsp:sp>
    <dsp:sp modelId="{C68F0BC8-C238-420A-AD84-1028DE0D9857}">
      <dsp:nvSpPr>
        <dsp:cNvPr id="0" name=""/>
        <dsp:cNvSpPr/>
      </dsp:nvSpPr>
      <dsp:spPr>
        <a:xfrm rot="12900000">
          <a:off x="1453916" y="1166269"/>
          <a:ext cx="879636" cy="326680"/>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5C54B9B-F311-4149-A293-553D04403FFF}">
      <dsp:nvSpPr>
        <dsp:cNvPr id="0" name=""/>
        <dsp:cNvSpPr/>
      </dsp:nvSpPr>
      <dsp:spPr>
        <a:xfrm>
          <a:off x="988989" y="641766"/>
          <a:ext cx="1088934" cy="87114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IE" sz="1400" kern="1200" dirty="0"/>
            <a:t>Forward Planning Team</a:t>
          </a:r>
        </a:p>
      </dsp:txBody>
      <dsp:txXfrm>
        <a:off x="1014504" y="667281"/>
        <a:ext cx="1037904" cy="820117"/>
      </dsp:txXfrm>
    </dsp:sp>
    <dsp:sp modelId="{B31FF99D-7C07-40D0-AD9D-3A5B14F05430}">
      <dsp:nvSpPr>
        <dsp:cNvPr id="0" name=""/>
        <dsp:cNvSpPr/>
      </dsp:nvSpPr>
      <dsp:spPr>
        <a:xfrm rot="16200000">
          <a:off x="2325606" y="712496"/>
          <a:ext cx="879636" cy="326680"/>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C74074C-F7CB-4AF1-818A-F5B30D31A04F}">
      <dsp:nvSpPr>
        <dsp:cNvPr id="0" name=""/>
        <dsp:cNvSpPr/>
      </dsp:nvSpPr>
      <dsp:spPr>
        <a:xfrm>
          <a:off x="2220957" y="444"/>
          <a:ext cx="1088934" cy="871147"/>
        </a:xfrm>
        <a:prstGeom prst="roundRect">
          <a:avLst>
            <a:gd name="adj" fmla="val 10000"/>
          </a:avLst>
        </a:prstGeom>
        <a:solidFill>
          <a:schemeClr val="accent2"/>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IE" sz="1400" kern="1200" dirty="0"/>
            <a:t>Councillors</a:t>
          </a:r>
        </a:p>
      </dsp:txBody>
      <dsp:txXfrm>
        <a:off x="2246472" y="25959"/>
        <a:ext cx="1037904" cy="820117"/>
      </dsp:txXfrm>
    </dsp:sp>
    <dsp:sp modelId="{29998EA3-1ADB-4CD3-B4C9-B27421FF6D86}">
      <dsp:nvSpPr>
        <dsp:cNvPr id="0" name=""/>
        <dsp:cNvSpPr/>
      </dsp:nvSpPr>
      <dsp:spPr>
        <a:xfrm rot="19500000">
          <a:off x="3197296" y="1166269"/>
          <a:ext cx="879636" cy="326680"/>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3873392-5C23-44C9-B1F8-C5FF731216FC}">
      <dsp:nvSpPr>
        <dsp:cNvPr id="0" name=""/>
        <dsp:cNvSpPr/>
      </dsp:nvSpPr>
      <dsp:spPr>
        <a:xfrm>
          <a:off x="3452925" y="641766"/>
          <a:ext cx="1088934" cy="871147"/>
        </a:xfrm>
        <a:prstGeom prst="roundRect">
          <a:avLst>
            <a:gd name="adj" fmla="val 10000"/>
          </a:avLst>
        </a:prstGeom>
        <a:solidFill>
          <a:schemeClr val="accent6">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622300">
            <a:lnSpc>
              <a:spcPct val="90000"/>
            </a:lnSpc>
            <a:spcBef>
              <a:spcPct val="0"/>
            </a:spcBef>
            <a:spcAft>
              <a:spcPct val="35000"/>
            </a:spcAft>
            <a:buNone/>
          </a:pPr>
          <a:r>
            <a:rPr lang="en-IE" sz="1400" kern="1200" dirty="0"/>
            <a:t>Landowners / Public</a:t>
          </a:r>
        </a:p>
      </dsp:txBody>
      <dsp:txXfrm>
        <a:off x="3478440" y="667281"/>
        <a:ext cx="1037904" cy="820117"/>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D5131-68C9-EC4E-5ACA-577250C6607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E2FE4555-5008-758B-21C4-BD247E9777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5AFB09C9-57F5-6086-4CD3-8D9AB9F7D056}"/>
              </a:ext>
            </a:extLst>
          </p:cNvPr>
          <p:cNvSpPr>
            <a:spLocks noGrp="1"/>
          </p:cNvSpPr>
          <p:nvPr>
            <p:ph type="dt" sz="half" idx="10"/>
          </p:nvPr>
        </p:nvSpPr>
        <p:spPr/>
        <p:txBody>
          <a:bodyPr/>
          <a:lstStyle/>
          <a:p>
            <a:fld id="{09463CBE-D247-4334-87D1-BC68A3CC0539}" type="datetimeFigureOut">
              <a:rPr lang="en-IE" smtClean="0"/>
              <a:t>27/02/2024</a:t>
            </a:fld>
            <a:endParaRPr lang="en-IE"/>
          </a:p>
        </p:txBody>
      </p:sp>
      <p:sp>
        <p:nvSpPr>
          <p:cNvPr id="5" name="Footer Placeholder 4">
            <a:extLst>
              <a:ext uri="{FF2B5EF4-FFF2-40B4-BE49-F238E27FC236}">
                <a16:creationId xmlns:a16="http://schemas.microsoft.com/office/drawing/2014/main" id="{FE3A4E45-C80D-54D2-5D5A-2FA1FB7FD575}"/>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F7AB8A41-641D-EB66-8BB0-8E8F5FAEB1F1}"/>
              </a:ext>
            </a:extLst>
          </p:cNvPr>
          <p:cNvSpPr>
            <a:spLocks noGrp="1"/>
          </p:cNvSpPr>
          <p:nvPr>
            <p:ph type="sldNum" sz="quarter" idx="12"/>
          </p:nvPr>
        </p:nvSpPr>
        <p:spPr/>
        <p:txBody>
          <a:bodyPr/>
          <a:lstStyle/>
          <a:p>
            <a:fld id="{747A500D-8965-457D-B812-6F7603143498}" type="slidenum">
              <a:rPr lang="en-IE" smtClean="0"/>
              <a:t>‹#›</a:t>
            </a:fld>
            <a:endParaRPr lang="en-IE"/>
          </a:p>
        </p:txBody>
      </p:sp>
    </p:spTree>
    <p:extLst>
      <p:ext uri="{BB962C8B-B14F-4D97-AF65-F5344CB8AC3E}">
        <p14:creationId xmlns:p14="http://schemas.microsoft.com/office/powerpoint/2010/main" val="2827128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9A966-23CE-2766-77A5-84721C90115F}"/>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4C588543-A6EF-5834-4E8E-6B82EF7185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A60575C-773D-299D-4924-4986347A1264}"/>
              </a:ext>
            </a:extLst>
          </p:cNvPr>
          <p:cNvSpPr>
            <a:spLocks noGrp="1"/>
          </p:cNvSpPr>
          <p:nvPr>
            <p:ph type="dt" sz="half" idx="10"/>
          </p:nvPr>
        </p:nvSpPr>
        <p:spPr/>
        <p:txBody>
          <a:bodyPr/>
          <a:lstStyle/>
          <a:p>
            <a:fld id="{09463CBE-D247-4334-87D1-BC68A3CC0539}" type="datetimeFigureOut">
              <a:rPr lang="en-IE" smtClean="0"/>
              <a:t>27/02/2024</a:t>
            </a:fld>
            <a:endParaRPr lang="en-IE"/>
          </a:p>
        </p:txBody>
      </p:sp>
      <p:sp>
        <p:nvSpPr>
          <p:cNvPr id="5" name="Footer Placeholder 4">
            <a:extLst>
              <a:ext uri="{FF2B5EF4-FFF2-40B4-BE49-F238E27FC236}">
                <a16:creationId xmlns:a16="http://schemas.microsoft.com/office/drawing/2014/main" id="{6A967D0A-7161-9901-EA19-C3926BCBCCEC}"/>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6EA7A0C2-7BE1-1404-04B9-8C68F182754B}"/>
              </a:ext>
            </a:extLst>
          </p:cNvPr>
          <p:cNvSpPr>
            <a:spLocks noGrp="1"/>
          </p:cNvSpPr>
          <p:nvPr>
            <p:ph type="sldNum" sz="quarter" idx="12"/>
          </p:nvPr>
        </p:nvSpPr>
        <p:spPr/>
        <p:txBody>
          <a:bodyPr/>
          <a:lstStyle/>
          <a:p>
            <a:fld id="{747A500D-8965-457D-B812-6F7603143498}" type="slidenum">
              <a:rPr lang="en-IE" smtClean="0"/>
              <a:t>‹#›</a:t>
            </a:fld>
            <a:endParaRPr lang="en-IE"/>
          </a:p>
        </p:txBody>
      </p:sp>
    </p:spTree>
    <p:extLst>
      <p:ext uri="{BB962C8B-B14F-4D97-AF65-F5344CB8AC3E}">
        <p14:creationId xmlns:p14="http://schemas.microsoft.com/office/powerpoint/2010/main" val="4261926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529756-10CD-C6B1-E303-6EC1EBB90A0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497199DC-7B38-624D-BEA4-B09ABD99EA3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6ECA62E0-F6E0-293F-884B-EB2D05A8AB61}"/>
              </a:ext>
            </a:extLst>
          </p:cNvPr>
          <p:cNvSpPr>
            <a:spLocks noGrp="1"/>
          </p:cNvSpPr>
          <p:nvPr>
            <p:ph type="dt" sz="half" idx="10"/>
          </p:nvPr>
        </p:nvSpPr>
        <p:spPr/>
        <p:txBody>
          <a:bodyPr/>
          <a:lstStyle/>
          <a:p>
            <a:fld id="{09463CBE-D247-4334-87D1-BC68A3CC0539}" type="datetimeFigureOut">
              <a:rPr lang="en-IE" smtClean="0"/>
              <a:t>27/02/2024</a:t>
            </a:fld>
            <a:endParaRPr lang="en-IE"/>
          </a:p>
        </p:txBody>
      </p:sp>
      <p:sp>
        <p:nvSpPr>
          <p:cNvPr id="5" name="Footer Placeholder 4">
            <a:extLst>
              <a:ext uri="{FF2B5EF4-FFF2-40B4-BE49-F238E27FC236}">
                <a16:creationId xmlns:a16="http://schemas.microsoft.com/office/drawing/2014/main" id="{9AA978F0-6365-BE79-0701-BC4E360B29C0}"/>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47B3C2F0-767D-B544-2643-26E5750CCD53}"/>
              </a:ext>
            </a:extLst>
          </p:cNvPr>
          <p:cNvSpPr>
            <a:spLocks noGrp="1"/>
          </p:cNvSpPr>
          <p:nvPr>
            <p:ph type="sldNum" sz="quarter" idx="12"/>
          </p:nvPr>
        </p:nvSpPr>
        <p:spPr/>
        <p:txBody>
          <a:bodyPr/>
          <a:lstStyle/>
          <a:p>
            <a:fld id="{747A500D-8965-457D-B812-6F7603143498}" type="slidenum">
              <a:rPr lang="en-IE" smtClean="0"/>
              <a:t>‹#›</a:t>
            </a:fld>
            <a:endParaRPr lang="en-IE"/>
          </a:p>
        </p:txBody>
      </p:sp>
    </p:spTree>
    <p:extLst>
      <p:ext uri="{BB962C8B-B14F-4D97-AF65-F5344CB8AC3E}">
        <p14:creationId xmlns:p14="http://schemas.microsoft.com/office/powerpoint/2010/main" val="725830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4D7C0-7508-8D87-B6A8-D8C3A1B0D4BF}"/>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EA8A4A21-4754-0EBD-A18D-705D766AA76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E2E63885-9F26-AB22-C946-8D5CF976BAF6}"/>
              </a:ext>
            </a:extLst>
          </p:cNvPr>
          <p:cNvSpPr>
            <a:spLocks noGrp="1"/>
          </p:cNvSpPr>
          <p:nvPr>
            <p:ph type="dt" sz="half" idx="10"/>
          </p:nvPr>
        </p:nvSpPr>
        <p:spPr/>
        <p:txBody>
          <a:bodyPr/>
          <a:lstStyle/>
          <a:p>
            <a:fld id="{09463CBE-D247-4334-87D1-BC68A3CC0539}" type="datetimeFigureOut">
              <a:rPr lang="en-IE" smtClean="0"/>
              <a:t>27/02/2024</a:t>
            </a:fld>
            <a:endParaRPr lang="en-IE"/>
          </a:p>
        </p:txBody>
      </p:sp>
      <p:sp>
        <p:nvSpPr>
          <p:cNvPr id="5" name="Footer Placeholder 4">
            <a:extLst>
              <a:ext uri="{FF2B5EF4-FFF2-40B4-BE49-F238E27FC236}">
                <a16:creationId xmlns:a16="http://schemas.microsoft.com/office/drawing/2014/main" id="{7E85F5E9-BA28-FF7B-7AA9-86E15CC3FE4E}"/>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A6CB07CF-3955-578B-A341-F1917EFC9E61}"/>
              </a:ext>
            </a:extLst>
          </p:cNvPr>
          <p:cNvSpPr>
            <a:spLocks noGrp="1"/>
          </p:cNvSpPr>
          <p:nvPr>
            <p:ph type="sldNum" sz="quarter" idx="12"/>
          </p:nvPr>
        </p:nvSpPr>
        <p:spPr/>
        <p:txBody>
          <a:bodyPr/>
          <a:lstStyle/>
          <a:p>
            <a:fld id="{747A500D-8965-457D-B812-6F7603143498}" type="slidenum">
              <a:rPr lang="en-IE" smtClean="0"/>
              <a:t>‹#›</a:t>
            </a:fld>
            <a:endParaRPr lang="en-IE"/>
          </a:p>
        </p:txBody>
      </p:sp>
    </p:spTree>
    <p:extLst>
      <p:ext uri="{BB962C8B-B14F-4D97-AF65-F5344CB8AC3E}">
        <p14:creationId xmlns:p14="http://schemas.microsoft.com/office/powerpoint/2010/main" val="2929114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91EA3-4445-C8CE-90F9-8DCB2375E4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2BBD8E50-9C45-E7DC-589F-DE339661C8D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518E9F-783B-CF34-6B6B-F49C39620B2F}"/>
              </a:ext>
            </a:extLst>
          </p:cNvPr>
          <p:cNvSpPr>
            <a:spLocks noGrp="1"/>
          </p:cNvSpPr>
          <p:nvPr>
            <p:ph type="dt" sz="half" idx="10"/>
          </p:nvPr>
        </p:nvSpPr>
        <p:spPr/>
        <p:txBody>
          <a:bodyPr/>
          <a:lstStyle/>
          <a:p>
            <a:fld id="{09463CBE-D247-4334-87D1-BC68A3CC0539}" type="datetimeFigureOut">
              <a:rPr lang="en-IE" smtClean="0"/>
              <a:t>27/02/2024</a:t>
            </a:fld>
            <a:endParaRPr lang="en-IE"/>
          </a:p>
        </p:txBody>
      </p:sp>
      <p:sp>
        <p:nvSpPr>
          <p:cNvPr id="5" name="Footer Placeholder 4">
            <a:extLst>
              <a:ext uri="{FF2B5EF4-FFF2-40B4-BE49-F238E27FC236}">
                <a16:creationId xmlns:a16="http://schemas.microsoft.com/office/drawing/2014/main" id="{DF4FF35F-22FF-77C7-BD07-949F4719B209}"/>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1072C8CD-3359-231D-8F0D-9E8170EC6E42}"/>
              </a:ext>
            </a:extLst>
          </p:cNvPr>
          <p:cNvSpPr>
            <a:spLocks noGrp="1"/>
          </p:cNvSpPr>
          <p:nvPr>
            <p:ph type="sldNum" sz="quarter" idx="12"/>
          </p:nvPr>
        </p:nvSpPr>
        <p:spPr/>
        <p:txBody>
          <a:bodyPr/>
          <a:lstStyle/>
          <a:p>
            <a:fld id="{747A500D-8965-457D-B812-6F7603143498}" type="slidenum">
              <a:rPr lang="en-IE" smtClean="0"/>
              <a:t>‹#›</a:t>
            </a:fld>
            <a:endParaRPr lang="en-IE"/>
          </a:p>
        </p:txBody>
      </p:sp>
    </p:spTree>
    <p:extLst>
      <p:ext uri="{BB962C8B-B14F-4D97-AF65-F5344CB8AC3E}">
        <p14:creationId xmlns:p14="http://schemas.microsoft.com/office/powerpoint/2010/main" val="4256964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9C2D3-5834-A10A-70B6-E4E114BCE844}"/>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0FF7CD78-61EF-8E1B-90CF-7B37A0E967E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5E42A05E-FC7B-AA03-2F0F-AEFA014450B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CF4D13B7-530A-9B4E-2E4F-4CCBF8D89678}"/>
              </a:ext>
            </a:extLst>
          </p:cNvPr>
          <p:cNvSpPr>
            <a:spLocks noGrp="1"/>
          </p:cNvSpPr>
          <p:nvPr>
            <p:ph type="dt" sz="half" idx="10"/>
          </p:nvPr>
        </p:nvSpPr>
        <p:spPr/>
        <p:txBody>
          <a:bodyPr/>
          <a:lstStyle/>
          <a:p>
            <a:fld id="{09463CBE-D247-4334-87D1-BC68A3CC0539}" type="datetimeFigureOut">
              <a:rPr lang="en-IE" smtClean="0"/>
              <a:t>27/02/2024</a:t>
            </a:fld>
            <a:endParaRPr lang="en-IE"/>
          </a:p>
        </p:txBody>
      </p:sp>
      <p:sp>
        <p:nvSpPr>
          <p:cNvPr id="6" name="Footer Placeholder 5">
            <a:extLst>
              <a:ext uri="{FF2B5EF4-FFF2-40B4-BE49-F238E27FC236}">
                <a16:creationId xmlns:a16="http://schemas.microsoft.com/office/drawing/2014/main" id="{2DC8908E-F769-8017-5DA0-AD7ED969834E}"/>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49578B6A-F020-98A5-2EB3-C388E107767F}"/>
              </a:ext>
            </a:extLst>
          </p:cNvPr>
          <p:cNvSpPr>
            <a:spLocks noGrp="1"/>
          </p:cNvSpPr>
          <p:nvPr>
            <p:ph type="sldNum" sz="quarter" idx="12"/>
          </p:nvPr>
        </p:nvSpPr>
        <p:spPr/>
        <p:txBody>
          <a:bodyPr/>
          <a:lstStyle/>
          <a:p>
            <a:fld id="{747A500D-8965-457D-B812-6F7603143498}" type="slidenum">
              <a:rPr lang="en-IE" smtClean="0"/>
              <a:t>‹#›</a:t>
            </a:fld>
            <a:endParaRPr lang="en-IE"/>
          </a:p>
        </p:txBody>
      </p:sp>
    </p:spTree>
    <p:extLst>
      <p:ext uri="{BB962C8B-B14F-4D97-AF65-F5344CB8AC3E}">
        <p14:creationId xmlns:p14="http://schemas.microsoft.com/office/powerpoint/2010/main" val="807082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21022-A615-9F05-D8AD-9DD85E1A4430}"/>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AD7D1682-8A7B-E139-FE24-3EE574903D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022B646-2AF5-4840-8131-9A669D4589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29F99117-A25C-8F0B-F6C0-B3F9C97C8B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178B4E2-7EB2-37D1-66F0-BE9DEC708C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58971B6A-1C38-1B2D-0CED-DF3C894BE138}"/>
              </a:ext>
            </a:extLst>
          </p:cNvPr>
          <p:cNvSpPr>
            <a:spLocks noGrp="1"/>
          </p:cNvSpPr>
          <p:nvPr>
            <p:ph type="dt" sz="half" idx="10"/>
          </p:nvPr>
        </p:nvSpPr>
        <p:spPr/>
        <p:txBody>
          <a:bodyPr/>
          <a:lstStyle/>
          <a:p>
            <a:fld id="{09463CBE-D247-4334-87D1-BC68A3CC0539}" type="datetimeFigureOut">
              <a:rPr lang="en-IE" smtClean="0"/>
              <a:t>27/02/2024</a:t>
            </a:fld>
            <a:endParaRPr lang="en-IE"/>
          </a:p>
        </p:txBody>
      </p:sp>
      <p:sp>
        <p:nvSpPr>
          <p:cNvPr id="8" name="Footer Placeholder 7">
            <a:extLst>
              <a:ext uri="{FF2B5EF4-FFF2-40B4-BE49-F238E27FC236}">
                <a16:creationId xmlns:a16="http://schemas.microsoft.com/office/drawing/2014/main" id="{CB729EF4-63F7-BB79-6C06-B589CBD1E8D5}"/>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0CFF7BC4-4F7E-0232-970C-04657FECEA16}"/>
              </a:ext>
            </a:extLst>
          </p:cNvPr>
          <p:cNvSpPr>
            <a:spLocks noGrp="1"/>
          </p:cNvSpPr>
          <p:nvPr>
            <p:ph type="sldNum" sz="quarter" idx="12"/>
          </p:nvPr>
        </p:nvSpPr>
        <p:spPr/>
        <p:txBody>
          <a:bodyPr/>
          <a:lstStyle/>
          <a:p>
            <a:fld id="{747A500D-8965-457D-B812-6F7603143498}" type="slidenum">
              <a:rPr lang="en-IE" smtClean="0"/>
              <a:t>‹#›</a:t>
            </a:fld>
            <a:endParaRPr lang="en-IE"/>
          </a:p>
        </p:txBody>
      </p:sp>
    </p:spTree>
    <p:extLst>
      <p:ext uri="{BB962C8B-B14F-4D97-AF65-F5344CB8AC3E}">
        <p14:creationId xmlns:p14="http://schemas.microsoft.com/office/powerpoint/2010/main" val="26815132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9158C-72EE-DDD6-6CB4-B0DB0A4D6B19}"/>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D590C681-6C03-3CFC-A7F9-1D668B9DF5D4}"/>
              </a:ext>
            </a:extLst>
          </p:cNvPr>
          <p:cNvSpPr>
            <a:spLocks noGrp="1"/>
          </p:cNvSpPr>
          <p:nvPr>
            <p:ph type="dt" sz="half" idx="10"/>
          </p:nvPr>
        </p:nvSpPr>
        <p:spPr/>
        <p:txBody>
          <a:bodyPr/>
          <a:lstStyle/>
          <a:p>
            <a:fld id="{09463CBE-D247-4334-87D1-BC68A3CC0539}" type="datetimeFigureOut">
              <a:rPr lang="en-IE" smtClean="0"/>
              <a:t>27/02/2024</a:t>
            </a:fld>
            <a:endParaRPr lang="en-IE"/>
          </a:p>
        </p:txBody>
      </p:sp>
      <p:sp>
        <p:nvSpPr>
          <p:cNvPr id="4" name="Footer Placeholder 3">
            <a:extLst>
              <a:ext uri="{FF2B5EF4-FFF2-40B4-BE49-F238E27FC236}">
                <a16:creationId xmlns:a16="http://schemas.microsoft.com/office/drawing/2014/main" id="{B80140ED-6BCF-D480-5420-4CC391D2B8D6}"/>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3EB78F99-36E0-09E0-21FA-1CFFAB63AEA1}"/>
              </a:ext>
            </a:extLst>
          </p:cNvPr>
          <p:cNvSpPr>
            <a:spLocks noGrp="1"/>
          </p:cNvSpPr>
          <p:nvPr>
            <p:ph type="sldNum" sz="quarter" idx="12"/>
          </p:nvPr>
        </p:nvSpPr>
        <p:spPr/>
        <p:txBody>
          <a:bodyPr/>
          <a:lstStyle/>
          <a:p>
            <a:fld id="{747A500D-8965-457D-B812-6F7603143498}" type="slidenum">
              <a:rPr lang="en-IE" smtClean="0"/>
              <a:t>‹#›</a:t>
            </a:fld>
            <a:endParaRPr lang="en-IE"/>
          </a:p>
        </p:txBody>
      </p:sp>
    </p:spTree>
    <p:extLst>
      <p:ext uri="{BB962C8B-B14F-4D97-AF65-F5344CB8AC3E}">
        <p14:creationId xmlns:p14="http://schemas.microsoft.com/office/powerpoint/2010/main" val="2766928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E1B7B6-9991-A2EA-DFBF-B799F51E6BDA}"/>
              </a:ext>
            </a:extLst>
          </p:cNvPr>
          <p:cNvSpPr>
            <a:spLocks noGrp="1"/>
          </p:cNvSpPr>
          <p:nvPr>
            <p:ph type="dt" sz="half" idx="10"/>
          </p:nvPr>
        </p:nvSpPr>
        <p:spPr/>
        <p:txBody>
          <a:bodyPr/>
          <a:lstStyle/>
          <a:p>
            <a:fld id="{09463CBE-D247-4334-87D1-BC68A3CC0539}" type="datetimeFigureOut">
              <a:rPr lang="en-IE" smtClean="0"/>
              <a:t>27/02/2024</a:t>
            </a:fld>
            <a:endParaRPr lang="en-IE"/>
          </a:p>
        </p:txBody>
      </p:sp>
      <p:sp>
        <p:nvSpPr>
          <p:cNvPr id="3" name="Footer Placeholder 2">
            <a:extLst>
              <a:ext uri="{FF2B5EF4-FFF2-40B4-BE49-F238E27FC236}">
                <a16:creationId xmlns:a16="http://schemas.microsoft.com/office/drawing/2014/main" id="{0BB08CDC-A61D-E671-E6AE-9C23C858C12B}"/>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17598377-B8AC-3857-66C2-CFEE2D55BE11}"/>
              </a:ext>
            </a:extLst>
          </p:cNvPr>
          <p:cNvSpPr>
            <a:spLocks noGrp="1"/>
          </p:cNvSpPr>
          <p:nvPr>
            <p:ph type="sldNum" sz="quarter" idx="12"/>
          </p:nvPr>
        </p:nvSpPr>
        <p:spPr/>
        <p:txBody>
          <a:bodyPr/>
          <a:lstStyle/>
          <a:p>
            <a:fld id="{747A500D-8965-457D-B812-6F7603143498}" type="slidenum">
              <a:rPr lang="en-IE" smtClean="0"/>
              <a:t>‹#›</a:t>
            </a:fld>
            <a:endParaRPr lang="en-IE"/>
          </a:p>
        </p:txBody>
      </p:sp>
    </p:spTree>
    <p:extLst>
      <p:ext uri="{BB962C8B-B14F-4D97-AF65-F5344CB8AC3E}">
        <p14:creationId xmlns:p14="http://schemas.microsoft.com/office/powerpoint/2010/main" val="852226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6ED62-F886-78C6-B04D-68ADE48424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F5E53849-2ACC-A7F8-5C46-6906E7109B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58B7DAF0-1D99-5BA0-62D1-175B507706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2308DD-360D-ED1B-CFA7-5C017C693CBE}"/>
              </a:ext>
            </a:extLst>
          </p:cNvPr>
          <p:cNvSpPr>
            <a:spLocks noGrp="1"/>
          </p:cNvSpPr>
          <p:nvPr>
            <p:ph type="dt" sz="half" idx="10"/>
          </p:nvPr>
        </p:nvSpPr>
        <p:spPr/>
        <p:txBody>
          <a:bodyPr/>
          <a:lstStyle/>
          <a:p>
            <a:fld id="{09463CBE-D247-4334-87D1-BC68A3CC0539}" type="datetimeFigureOut">
              <a:rPr lang="en-IE" smtClean="0"/>
              <a:t>27/02/2024</a:t>
            </a:fld>
            <a:endParaRPr lang="en-IE"/>
          </a:p>
        </p:txBody>
      </p:sp>
      <p:sp>
        <p:nvSpPr>
          <p:cNvPr id="6" name="Footer Placeholder 5">
            <a:extLst>
              <a:ext uri="{FF2B5EF4-FFF2-40B4-BE49-F238E27FC236}">
                <a16:creationId xmlns:a16="http://schemas.microsoft.com/office/drawing/2014/main" id="{FBE61C8E-DE58-8C6A-F93E-F1AB54C7E2FD}"/>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A11F824C-C0C6-BB72-DBED-E8A850F722F1}"/>
              </a:ext>
            </a:extLst>
          </p:cNvPr>
          <p:cNvSpPr>
            <a:spLocks noGrp="1"/>
          </p:cNvSpPr>
          <p:nvPr>
            <p:ph type="sldNum" sz="quarter" idx="12"/>
          </p:nvPr>
        </p:nvSpPr>
        <p:spPr/>
        <p:txBody>
          <a:bodyPr/>
          <a:lstStyle/>
          <a:p>
            <a:fld id="{747A500D-8965-457D-B812-6F7603143498}" type="slidenum">
              <a:rPr lang="en-IE" smtClean="0"/>
              <a:t>‹#›</a:t>
            </a:fld>
            <a:endParaRPr lang="en-IE"/>
          </a:p>
        </p:txBody>
      </p:sp>
    </p:spTree>
    <p:extLst>
      <p:ext uri="{BB962C8B-B14F-4D97-AF65-F5344CB8AC3E}">
        <p14:creationId xmlns:p14="http://schemas.microsoft.com/office/powerpoint/2010/main" val="2422528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14354-1B28-C097-E43F-EF046B0FBA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C7E65F2A-69FA-FF4E-C6FD-6D083A6B88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55BE5E60-81C6-7C86-D660-32C1DEC089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8FBA42-0D50-59FB-A005-61A5960295B6}"/>
              </a:ext>
            </a:extLst>
          </p:cNvPr>
          <p:cNvSpPr>
            <a:spLocks noGrp="1"/>
          </p:cNvSpPr>
          <p:nvPr>
            <p:ph type="dt" sz="half" idx="10"/>
          </p:nvPr>
        </p:nvSpPr>
        <p:spPr/>
        <p:txBody>
          <a:bodyPr/>
          <a:lstStyle/>
          <a:p>
            <a:fld id="{09463CBE-D247-4334-87D1-BC68A3CC0539}" type="datetimeFigureOut">
              <a:rPr lang="en-IE" smtClean="0"/>
              <a:t>27/02/2024</a:t>
            </a:fld>
            <a:endParaRPr lang="en-IE"/>
          </a:p>
        </p:txBody>
      </p:sp>
      <p:sp>
        <p:nvSpPr>
          <p:cNvPr id="6" name="Footer Placeholder 5">
            <a:extLst>
              <a:ext uri="{FF2B5EF4-FFF2-40B4-BE49-F238E27FC236}">
                <a16:creationId xmlns:a16="http://schemas.microsoft.com/office/drawing/2014/main" id="{13AF4672-5801-D8F5-AF0E-182A502858A8}"/>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C2F1D0D5-EFA3-2520-6A51-071DCF4BFBE0}"/>
              </a:ext>
            </a:extLst>
          </p:cNvPr>
          <p:cNvSpPr>
            <a:spLocks noGrp="1"/>
          </p:cNvSpPr>
          <p:nvPr>
            <p:ph type="sldNum" sz="quarter" idx="12"/>
          </p:nvPr>
        </p:nvSpPr>
        <p:spPr/>
        <p:txBody>
          <a:bodyPr/>
          <a:lstStyle/>
          <a:p>
            <a:fld id="{747A500D-8965-457D-B812-6F7603143498}" type="slidenum">
              <a:rPr lang="en-IE" smtClean="0"/>
              <a:t>‹#›</a:t>
            </a:fld>
            <a:endParaRPr lang="en-IE"/>
          </a:p>
        </p:txBody>
      </p:sp>
    </p:spTree>
    <p:extLst>
      <p:ext uri="{BB962C8B-B14F-4D97-AF65-F5344CB8AC3E}">
        <p14:creationId xmlns:p14="http://schemas.microsoft.com/office/powerpoint/2010/main" val="2394573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5E2F5EA-EF89-3BA4-9901-2223D1FFFF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BD3AA384-FE8A-AFDE-9C56-EC741D19BE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90EAAD36-BB81-D29A-80FF-96ED704CBC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9463CBE-D247-4334-87D1-BC68A3CC0539}" type="datetimeFigureOut">
              <a:rPr lang="en-IE" smtClean="0"/>
              <a:t>27/02/2024</a:t>
            </a:fld>
            <a:endParaRPr lang="en-IE"/>
          </a:p>
        </p:txBody>
      </p:sp>
      <p:sp>
        <p:nvSpPr>
          <p:cNvPr id="5" name="Footer Placeholder 4">
            <a:extLst>
              <a:ext uri="{FF2B5EF4-FFF2-40B4-BE49-F238E27FC236}">
                <a16:creationId xmlns:a16="http://schemas.microsoft.com/office/drawing/2014/main" id="{9EC4A9F1-B38C-CD0B-1CA4-B778BC68D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
        <p:nvSpPr>
          <p:cNvPr id="6" name="Slide Number Placeholder 5">
            <a:extLst>
              <a:ext uri="{FF2B5EF4-FFF2-40B4-BE49-F238E27FC236}">
                <a16:creationId xmlns:a16="http://schemas.microsoft.com/office/drawing/2014/main" id="{6888B111-9D56-E262-AACF-2D2DF9C409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47A500D-8965-457D-B812-6F7603143498}" type="slidenum">
              <a:rPr lang="en-IE" smtClean="0"/>
              <a:t>‹#›</a:t>
            </a:fld>
            <a:endParaRPr lang="en-IE"/>
          </a:p>
        </p:txBody>
      </p:sp>
    </p:spTree>
    <p:extLst>
      <p:ext uri="{BB962C8B-B14F-4D97-AF65-F5344CB8AC3E}">
        <p14:creationId xmlns:p14="http://schemas.microsoft.com/office/powerpoint/2010/main" val="478082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FE6108A-5914-8DDD-B16B-3A23FF1C7D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9303" y="1119116"/>
            <a:ext cx="6707987" cy="2213635"/>
          </a:xfrm>
          <a:prstGeom prst="rect">
            <a:avLst/>
          </a:prstGeom>
        </p:spPr>
      </p:pic>
      <p:sp>
        <p:nvSpPr>
          <p:cNvPr id="11" name="Right Triangle 10">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2C478D-789B-B49B-F617-70665BBF194C}"/>
              </a:ext>
            </a:extLst>
          </p:cNvPr>
          <p:cNvSpPr>
            <a:spLocks noGrp="1"/>
          </p:cNvSpPr>
          <p:nvPr>
            <p:ph type="ctrTitle"/>
          </p:nvPr>
        </p:nvSpPr>
        <p:spPr>
          <a:xfrm>
            <a:off x="1289304" y="3429000"/>
            <a:ext cx="8921672" cy="1713305"/>
          </a:xfrm>
        </p:spPr>
        <p:txBody>
          <a:bodyPr anchor="b">
            <a:normAutofit/>
          </a:bodyPr>
          <a:lstStyle/>
          <a:p>
            <a:pPr algn="l"/>
            <a:r>
              <a:rPr lang="en-IE" sz="5600"/>
              <a:t>Public Rights of Way</a:t>
            </a:r>
            <a:br>
              <a:rPr lang="en-IE" sz="5600"/>
            </a:br>
            <a:r>
              <a:rPr lang="en-IE" sz="5600"/>
              <a:t>Options for Progression</a:t>
            </a:r>
          </a:p>
        </p:txBody>
      </p:sp>
      <p:sp>
        <p:nvSpPr>
          <p:cNvPr id="3" name="Subtitle 2">
            <a:extLst>
              <a:ext uri="{FF2B5EF4-FFF2-40B4-BE49-F238E27FC236}">
                <a16:creationId xmlns:a16="http://schemas.microsoft.com/office/drawing/2014/main" id="{99F57728-FDD6-9A5B-406A-F172E478932E}"/>
              </a:ext>
            </a:extLst>
          </p:cNvPr>
          <p:cNvSpPr>
            <a:spLocks noGrp="1"/>
          </p:cNvSpPr>
          <p:nvPr>
            <p:ph type="subTitle" idx="1"/>
          </p:nvPr>
        </p:nvSpPr>
        <p:spPr>
          <a:xfrm>
            <a:off x="1289303" y="5142305"/>
            <a:ext cx="7321298" cy="753165"/>
          </a:xfrm>
        </p:spPr>
        <p:txBody>
          <a:bodyPr anchor="t">
            <a:normAutofit/>
          </a:bodyPr>
          <a:lstStyle/>
          <a:p>
            <a:pPr algn="l"/>
            <a:r>
              <a:rPr lang="en-IE" dirty="0"/>
              <a:t>February 29</a:t>
            </a:r>
            <a:r>
              <a:rPr lang="en-IE" baseline="30000" dirty="0"/>
              <a:t>th</a:t>
            </a:r>
            <a:r>
              <a:rPr lang="en-IE" dirty="0"/>
              <a:t> 2024    LUPT SPC</a:t>
            </a:r>
          </a:p>
        </p:txBody>
      </p:sp>
    </p:spTree>
    <p:extLst>
      <p:ext uri="{BB962C8B-B14F-4D97-AF65-F5344CB8AC3E}">
        <p14:creationId xmlns:p14="http://schemas.microsoft.com/office/powerpoint/2010/main" val="2369369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9D7E975-9161-4F2D-AC53-69E1912F6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5">
            <a:extLst>
              <a:ext uri="{FF2B5EF4-FFF2-40B4-BE49-F238E27FC236}">
                <a16:creationId xmlns:a16="http://schemas.microsoft.com/office/drawing/2014/main" id="{A2BDA033-C441-1183-EAE6-023E11AFF8F0}"/>
              </a:ext>
            </a:extLst>
          </p:cNvPr>
          <p:cNvPicPr>
            <a:picLocks noChangeAspect="1"/>
          </p:cNvPicPr>
          <p:nvPr/>
        </p:nvPicPr>
        <p:blipFill rotWithShape="1">
          <a:blip r:embed="rId2"/>
          <a:srcRect r="-1" b="3698"/>
          <a:stretch/>
        </p:blipFill>
        <p:spPr>
          <a:xfrm>
            <a:off x="621675" y="623275"/>
            <a:ext cx="4032621" cy="5607882"/>
          </a:xfrm>
          <a:prstGeom prst="rect">
            <a:avLst/>
          </a:prstGeom>
        </p:spPr>
      </p:pic>
      <p:sp>
        <p:nvSpPr>
          <p:cNvPr id="11" name="Right Triangle 10">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463E6235-1649-4B47-9862-4026FC473B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64989" y="623275"/>
            <a:ext cx="6581837"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BEDA496-A5E0-05B9-D3AE-58E8FC93C2BA}"/>
              </a:ext>
            </a:extLst>
          </p:cNvPr>
          <p:cNvSpPr>
            <a:spLocks noGrp="1"/>
          </p:cNvSpPr>
          <p:nvPr>
            <p:ph type="ctrTitle"/>
          </p:nvPr>
        </p:nvSpPr>
        <p:spPr>
          <a:xfrm>
            <a:off x="5197290" y="1302982"/>
            <a:ext cx="5799947" cy="3494398"/>
          </a:xfrm>
        </p:spPr>
        <p:txBody>
          <a:bodyPr anchor="b">
            <a:normAutofit fontScale="90000"/>
          </a:bodyPr>
          <a:lstStyle/>
          <a:p>
            <a:r>
              <a:rPr lang="en-GB" sz="1800" b="0" i="0" u="none" strike="noStrike" baseline="0" dirty="0">
                <a:solidFill>
                  <a:srgbClr val="231F20"/>
                </a:solidFill>
                <a:latin typeface="Verdana" panose="020B0604030504040204" pitchFamily="34" charset="0"/>
              </a:rPr>
              <a:t>There is a requirement in the Planning Acts under Part II, section 10(2)(o) to include </a:t>
            </a:r>
            <a:r>
              <a:rPr lang="en-IE" sz="1800" b="0" i="0" u="none" strike="noStrike" baseline="0" dirty="0">
                <a:solidFill>
                  <a:srgbClr val="231F20"/>
                </a:solidFill>
                <a:latin typeface="Verdana" panose="020B0604030504040204" pitchFamily="34" charset="0"/>
              </a:rPr>
              <a:t>objectives for:</a:t>
            </a:r>
            <a:br>
              <a:rPr lang="en-IE" sz="1800" b="0" i="0" u="none" strike="noStrike" baseline="0" dirty="0">
                <a:solidFill>
                  <a:srgbClr val="231F20"/>
                </a:solidFill>
                <a:latin typeface="Verdana" panose="020B0604030504040204" pitchFamily="34" charset="0"/>
              </a:rPr>
            </a:br>
            <a:br>
              <a:rPr lang="en-IE" sz="1800" b="0" i="0" u="none" strike="noStrike" baseline="0" dirty="0">
                <a:solidFill>
                  <a:srgbClr val="231F20"/>
                </a:solidFill>
                <a:latin typeface="Verdana" panose="020B0604030504040204" pitchFamily="34" charset="0"/>
              </a:rPr>
            </a:br>
            <a:r>
              <a:rPr lang="en-GB" sz="1800" b="0" i="1" u="none" strike="noStrike" baseline="0" dirty="0">
                <a:solidFill>
                  <a:srgbClr val="231F20"/>
                </a:solidFill>
                <a:latin typeface="Lucida Sans" panose="020B0602030504020204" pitchFamily="34" charset="0"/>
              </a:rPr>
              <a:t>‘the preservation of public rights of way which give access to seashore, mountain, lakeshore, riverbank or other places of natural beauty or recreational utility, which </a:t>
            </a:r>
            <a:r>
              <a:rPr lang="en-GB" sz="1800" b="0" i="1" u="none" strike="noStrike" baseline="0" dirty="0">
                <a:solidFill>
                  <a:srgbClr val="231F20"/>
                </a:solidFill>
                <a:latin typeface="Verdana" panose="020B0604030504040204" pitchFamily="34" charset="0"/>
              </a:rPr>
              <a:t>public rights of way shall be identified by both marking them on at least one of the </a:t>
            </a:r>
            <a:r>
              <a:rPr lang="en-GB" sz="1800" b="0" i="1" u="none" strike="noStrike" baseline="0" dirty="0">
                <a:solidFill>
                  <a:srgbClr val="231F20"/>
                </a:solidFill>
                <a:latin typeface="Lucida Sans" panose="020B0602030504020204" pitchFamily="34" charset="0"/>
              </a:rPr>
              <a:t>maps forming part of the development plan and by indicating their location on a list</a:t>
            </a:r>
            <a:br>
              <a:rPr lang="en-GB" sz="1800" b="0" i="1" u="none" strike="noStrike" baseline="0" dirty="0">
                <a:solidFill>
                  <a:srgbClr val="231F20"/>
                </a:solidFill>
                <a:latin typeface="Lucida Sans" panose="020B0602030504020204" pitchFamily="34" charset="0"/>
              </a:rPr>
            </a:br>
            <a:r>
              <a:rPr lang="en-GB" sz="1800" b="0" i="1" u="none" strike="noStrike" baseline="0" dirty="0">
                <a:solidFill>
                  <a:srgbClr val="231F20"/>
                </a:solidFill>
                <a:latin typeface="Lucida Sans" panose="020B0602030504020204" pitchFamily="34" charset="0"/>
              </a:rPr>
              <a:t>appended to the development plan’.</a:t>
            </a:r>
            <a:br>
              <a:rPr lang="en-GB" sz="1800" b="0" i="1" u="none" strike="noStrike" baseline="0" dirty="0">
                <a:solidFill>
                  <a:srgbClr val="231F20"/>
                </a:solidFill>
                <a:latin typeface="Lucida Sans" panose="020B0602030504020204" pitchFamily="34" charset="0"/>
              </a:rPr>
            </a:br>
            <a:endParaRPr lang="en-IE" sz="3600" dirty="0"/>
          </a:p>
        </p:txBody>
      </p:sp>
    </p:spTree>
    <p:extLst>
      <p:ext uri="{BB962C8B-B14F-4D97-AF65-F5344CB8AC3E}">
        <p14:creationId xmlns:p14="http://schemas.microsoft.com/office/powerpoint/2010/main" val="177272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D2B783EE-0239-4717-BBEA-8C9EAC61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84DA31-08E4-C624-2B83-D3F4EC0BA7E9}"/>
              </a:ext>
            </a:extLst>
          </p:cNvPr>
          <p:cNvSpPr>
            <a:spLocks noGrp="1"/>
          </p:cNvSpPr>
          <p:nvPr>
            <p:ph type="ctrTitle"/>
          </p:nvPr>
        </p:nvSpPr>
        <p:spPr>
          <a:xfrm>
            <a:off x="838201" y="345810"/>
            <a:ext cx="5120561" cy="1325563"/>
          </a:xfrm>
        </p:spPr>
        <p:txBody>
          <a:bodyPr vert="horz" lIns="91440" tIns="45720" rIns="91440" bIns="45720" rtlCol="0" anchor="ctr">
            <a:normAutofit/>
          </a:bodyPr>
          <a:lstStyle/>
          <a:p>
            <a:pPr algn="l"/>
            <a:r>
              <a:rPr lang="en-US" sz="4400" kern="1200">
                <a:solidFill>
                  <a:schemeClr val="tx1"/>
                </a:solidFill>
                <a:latin typeface="+mj-lt"/>
                <a:ea typeface="+mj-ea"/>
                <a:cs typeface="+mj-cs"/>
              </a:rPr>
              <a:t>Development Plan Objective</a:t>
            </a:r>
          </a:p>
        </p:txBody>
      </p:sp>
      <p:sp>
        <p:nvSpPr>
          <p:cNvPr id="3" name="Subtitle 2">
            <a:extLst>
              <a:ext uri="{FF2B5EF4-FFF2-40B4-BE49-F238E27FC236}">
                <a16:creationId xmlns:a16="http://schemas.microsoft.com/office/drawing/2014/main" id="{0D598054-C5BA-C9F5-77D3-5965D96E71A7}"/>
              </a:ext>
            </a:extLst>
          </p:cNvPr>
          <p:cNvSpPr>
            <a:spLocks noGrp="1"/>
          </p:cNvSpPr>
          <p:nvPr>
            <p:ph type="subTitle" idx="1"/>
          </p:nvPr>
        </p:nvSpPr>
        <p:spPr>
          <a:xfrm>
            <a:off x="838201" y="1825625"/>
            <a:ext cx="5092194" cy="4789184"/>
          </a:xfrm>
        </p:spPr>
        <p:txBody>
          <a:bodyPr vert="horz" lIns="91440" tIns="45720" rIns="91440" bIns="45720" rtlCol="0">
            <a:normAutofit/>
          </a:bodyPr>
          <a:lstStyle/>
          <a:p>
            <a:pPr algn="l"/>
            <a:r>
              <a:rPr lang="en-US" sz="1200" b="1" i="0" u="none" strike="noStrike" baseline="0" dirty="0"/>
              <a:t>EDE23 Objective 2:</a:t>
            </a:r>
          </a:p>
          <a:p>
            <a:pPr marR="2150" algn="l"/>
            <a:r>
              <a:rPr lang="en-US" sz="1200" b="0" i="0" u="none" strike="noStrike" baseline="0" dirty="0"/>
              <a:t>To identify, in a logical and sequenced way, existing public rights of way in relevant areas of the County and to investigate the creation of new public rights of way by taking the following steps within two years of adoption of the Plan:</a:t>
            </a:r>
          </a:p>
          <a:p>
            <a:pPr marL="285750" marR="2150" indent="-228600" algn="l">
              <a:buFont typeface="Arial" panose="020B0604020202020204" pitchFamily="34" charset="0"/>
              <a:buChar char="•"/>
            </a:pPr>
            <a:r>
              <a:rPr lang="en-US" sz="1200" b="0" i="0" u="none" strike="noStrike" baseline="0" dirty="0"/>
              <a:t>Identify and map those areas within the County which have the potential to give access to mountain, lakeshore, riverbank or other places of natural beauty or recreational utility;</a:t>
            </a:r>
          </a:p>
          <a:p>
            <a:pPr marL="285750" marR="2150" indent="-228600" algn="l">
              <a:buFont typeface="Arial" panose="020B0604020202020204" pitchFamily="34" charset="0"/>
              <a:buChar char="•"/>
            </a:pPr>
            <a:r>
              <a:rPr lang="en-US" sz="1200" b="0" i="0" u="none" strike="noStrike" baseline="0" dirty="0"/>
              <a:t>Examine the identified areas for existing access routes;</a:t>
            </a:r>
          </a:p>
          <a:p>
            <a:pPr marL="285750" indent="-228600" algn="l">
              <a:buFont typeface="Arial" panose="020B0604020202020204" pitchFamily="34" charset="0"/>
              <a:buChar char="•"/>
            </a:pPr>
            <a:r>
              <a:rPr lang="en-US" sz="1200" b="0" i="0" u="none" strike="noStrike" baseline="0" dirty="0"/>
              <a:t>Investigate whether existing access routes are public rights of way and where there is an understanding that a public right of way may exist, undertake the necessary steps for consultation set out in the Planning Acts;</a:t>
            </a:r>
          </a:p>
          <a:p>
            <a:pPr marL="285750" marR="13070" indent="-228600" algn="l">
              <a:buFont typeface="Arial" panose="020B0604020202020204" pitchFamily="34" charset="0"/>
              <a:buChar char="•"/>
            </a:pPr>
            <a:r>
              <a:rPr lang="en-US" sz="1200" b="0" i="0" u="none" strike="noStrike" baseline="0" dirty="0"/>
              <a:t>Once verified, map and identify those public rights of way in the Development Plan;</a:t>
            </a:r>
          </a:p>
          <a:p>
            <a:pPr marL="285750" indent="-228600" algn="l">
              <a:buFont typeface="Arial" panose="020B0604020202020204" pitchFamily="34" charset="0"/>
              <a:buChar char="•"/>
            </a:pPr>
            <a:r>
              <a:rPr lang="en-US" sz="1200" b="0" i="0" u="none" strike="noStrike" baseline="0" dirty="0"/>
              <a:t>Where public rights of way do not exist and access would be appropriate, consider using public rights of way agreements available under section 206 of the Planning and Development Acts;</a:t>
            </a:r>
          </a:p>
          <a:p>
            <a:pPr marL="285750" marR="3770" indent="-228600" algn="l">
              <a:buFont typeface="Arial" panose="020B0604020202020204" pitchFamily="34" charset="0"/>
              <a:buChar char="•"/>
            </a:pPr>
            <a:r>
              <a:rPr lang="en-US" sz="1200" b="0" i="0" u="none" strike="noStrike" baseline="0" dirty="0"/>
              <a:t>Where public rights of way agreements are not possible, consider the use of compulsory purchase orders under section 207 of the Planning and Development Acts.</a:t>
            </a:r>
          </a:p>
          <a:p>
            <a:pPr indent="-228600" algn="l">
              <a:buFont typeface="Arial" panose="020B0604020202020204" pitchFamily="34" charset="0"/>
              <a:buChar char="•"/>
            </a:pPr>
            <a:endParaRPr lang="en-US" sz="1100" dirty="0"/>
          </a:p>
        </p:txBody>
      </p:sp>
      <p:sp>
        <p:nvSpPr>
          <p:cNvPr id="1035" name="Oval 1034">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0569" y="1364732"/>
            <a:ext cx="947488" cy="92178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1026" name="Picture 2" descr="The Definitive Map for recording public rights of way – February 2022 ...">
            <a:extLst>
              <a:ext uri="{FF2B5EF4-FFF2-40B4-BE49-F238E27FC236}">
                <a16:creationId xmlns:a16="http://schemas.microsoft.com/office/drawing/2014/main" id="{8F966DF3-6D91-4F5A-1548-F7EF4739CD4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434" r="22222" b="-1"/>
          <a:stretch/>
        </p:blipFill>
        <p:spPr bwMode="auto">
          <a:xfrm>
            <a:off x="7901259" y="2727729"/>
            <a:ext cx="4290741" cy="4130271"/>
          </a:xfrm>
          <a:custGeom>
            <a:avLst/>
            <a:gdLst/>
            <a:ahLst/>
            <a:cxnLst/>
            <a:rect l="l" t="t" r="r" b="b"/>
            <a:pathLst>
              <a:path w="4290741" h="4130271">
                <a:moveTo>
                  <a:pt x="2503809" y="0"/>
                </a:moveTo>
                <a:cubicBezTo>
                  <a:pt x="3157405" y="0"/>
                  <a:pt x="3752509" y="250434"/>
                  <a:pt x="4198398" y="660580"/>
                </a:cubicBezTo>
                <a:lnTo>
                  <a:pt x="4290741" y="751286"/>
                </a:lnTo>
                <a:lnTo>
                  <a:pt x="4290741" y="4130271"/>
                </a:lnTo>
                <a:lnTo>
                  <a:pt x="604508" y="4130271"/>
                </a:lnTo>
                <a:lnTo>
                  <a:pt x="461940" y="3953232"/>
                </a:lnTo>
                <a:cubicBezTo>
                  <a:pt x="171051" y="3544183"/>
                  <a:pt x="0" y="3043971"/>
                  <a:pt x="0" y="2503809"/>
                </a:cubicBezTo>
                <a:cubicBezTo>
                  <a:pt x="0" y="1120992"/>
                  <a:pt x="1120992" y="0"/>
                  <a:pt x="2503809" y="0"/>
                </a:cubicBezTo>
                <a:close/>
              </a:path>
            </a:pathLst>
          </a:custGeom>
          <a:noFill/>
          <a:extLst>
            <a:ext uri="{909E8E84-426E-40DD-AFC4-6F175D3DCCD1}">
              <a14:hiddenFill xmlns:a14="http://schemas.microsoft.com/office/drawing/2010/main">
                <a:solidFill>
                  <a:srgbClr val="FFFFFF"/>
                </a:solidFill>
              </a14:hiddenFill>
            </a:ext>
          </a:extLst>
        </p:spPr>
      </p:pic>
      <p:sp>
        <p:nvSpPr>
          <p:cNvPr id="1037" name="Arc 1036">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4759070" flipV="1">
            <a:off x="6034138" y="-673140"/>
            <a:ext cx="4021193" cy="4021193"/>
          </a:xfrm>
          <a:prstGeom prst="arc">
            <a:avLst>
              <a:gd name="adj1" fmla="val 16200000"/>
              <a:gd name="adj2" fmla="val 20093138"/>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pic>
        <p:nvPicPr>
          <p:cNvPr id="1028" name="Picture 4" descr="West-Highland-Way-Fern-Wanderung Glasgow, West Highland Way, West ...">
            <a:extLst>
              <a:ext uri="{FF2B5EF4-FFF2-40B4-BE49-F238E27FC236}">
                <a16:creationId xmlns:a16="http://schemas.microsoft.com/office/drawing/2014/main" id="{22F5CECC-E549-A436-FA4D-DC37975CADC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12245" b="-4"/>
          <a:stretch/>
        </p:blipFill>
        <p:spPr bwMode="auto">
          <a:xfrm>
            <a:off x="6261607" y="1"/>
            <a:ext cx="3519312" cy="3007909"/>
          </a:xfrm>
          <a:custGeom>
            <a:avLst/>
            <a:gdLst/>
            <a:ahLst/>
            <a:cxnLst/>
            <a:rect l="l" t="t" r="r" b="b"/>
            <a:pathLst>
              <a:path w="3519312" h="3007909">
                <a:moveTo>
                  <a:pt x="519780" y="0"/>
                </a:moveTo>
                <a:lnTo>
                  <a:pt x="2999532" y="0"/>
                </a:lnTo>
                <a:lnTo>
                  <a:pt x="3003921" y="3989"/>
                </a:lnTo>
                <a:cubicBezTo>
                  <a:pt x="3322356" y="322424"/>
                  <a:pt x="3519312" y="762338"/>
                  <a:pt x="3519312" y="1248253"/>
                </a:cubicBezTo>
                <a:cubicBezTo>
                  <a:pt x="3519312" y="2220084"/>
                  <a:pt x="2731487" y="3007909"/>
                  <a:pt x="1759656" y="3007909"/>
                </a:cubicBezTo>
                <a:cubicBezTo>
                  <a:pt x="787826" y="3007909"/>
                  <a:pt x="0" y="2220084"/>
                  <a:pt x="0" y="1248253"/>
                </a:cubicBezTo>
                <a:cubicBezTo>
                  <a:pt x="0" y="762338"/>
                  <a:pt x="196957" y="322424"/>
                  <a:pt x="515392" y="3989"/>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6315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a:extLst>
              <a:ext uri="{FF2B5EF4-FFF2-40B4-BE49-F238E27FC236}">
                <a16:creationId xmlns:a16="http://schemas.microsoft.com/office/drawing/2014/main" id="{5910A21C-48B5-4EF9-9F45-0B7B2E1E6F4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942" r="2941" b="-1"/>
          <a:stretch/>
        </p:blipFill>
        <p:spPr bwMode="auto">
          <a:xfrm>
            <a:off x="0" y="10"/>
            <a:ext cx="9669642" cy="6857990"/>
          </a:xfrm>
          <a:prstGeom prst="rect">
            <a:avLst/>
          </a:prstGeom>
          <a:noFill/>
          <a:extLst>
            <a:ext uri="{909E8E84-426E-40DD-AFC4-6F175D3DCCD1}">
              <a14:hiddenFill xmlns:a14="http://schemas.microsoft.com/office/drawing/2010/main">
                <a:solidFill>
                  <a:srgbClr val="FFFFFF"/>
                </a:solidFill>
              </a14:hiddenFill>
            </a:ext>
          </a:extLst>
        </p:spPr>
      </p:pic>
      <p:sp>
        <p:nvSpPr>
          <p:cNvPr id="2057" name="Rectangle 2056">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572391A-D1B2-81B2-7633-CEF93FDB6CDC}"/>
              </a:ext>
            </a:extLst>
          </p:cNvPr>
          <p:cNvSpPr>
            <a:spLocks noGrp="1"/>
          </p:cNvSpPr>
          <p:nvPr>
            <p:ph type="ctrTitle"/>
          </p:nvPr>
        </p:nvSpPr>
        <p:spPr>
          <a:xfrm>
            <a:off x="8173079" y="365125"/>
            <a:ext cx="3822189" cy="1899912"/>
          </a:xfrm>
        </p:spPr>
        <p:txBody>
          <a:bodyPr vert="horz" lIns="91440" tIns="45720" rIns="91440" bIns="45720" rtlCol="0" anchor="ctr">
            <a:normAutofit/>
          </a:bodyPr>
          <a:lstStyle/>
          <a:p>
            <a:pPr algn="l"/>
            <a:r>
              <a:rPr lang="en-US" sz="4000" dirty="0"/>
              <a:t>Current Status</a:t>
            </a:r>
          </a:p>
        </p:txBody>
      </p:sp>
      <p:sp>
        <p:nvSpPr>
          <p:cNvPr id="7" name="TextBox 6">
            <a:extLst>
              <a:ext uri="{FF2B5EF4-FFF2-40B4-BE49-F238E27FC236}">
                <a16:creationId xmlns:a16="http://schemas.microsoft.com/office/drawing/2014/main" id="{9DD23C76-223A-66CE-74C6-3D77506F96D1}"/>
              </a:ext>
            </a:extLst>
          </p:cNvPr>
          <p:cNvSpPr txBox="1"/>
          <p:nvPr/>
        </p:nvSpPr>
        <p:spPr>
          <a:xfrm>
            <a:off x="8176125" y="2265037"/>
            <a:ext cx="3822189" cy="3742762"/>
          </a:xfrm>
          <a:prstGeom prst="rect">
            <a:avLst/>
          </a:prstGeom>
        </p:spPr>
        <p:txBody>
          <a:bodyPr vert="horz" lIns="91440" tIns="45720" rIns="91440" bIns="45720" rtlCol="0">
            <a:normAutofit/>
          </a:bodyPr>
          <a:lstStyle/>
          <a:p>
            <a:pPr>
              <a:lnSpc>
                <a:spcPct val="90000"/>
              </a:lnSpc>
              <a:spcAft>
                <a:spcPts val="600"/>
              </a:spcAft>
            </a:pPr>
            <a:r>
              <a:rPr lang="en-US" sz="1900" b="1" i="0" u="none" strike="noStrike" baseline="0" dirty="0"/>
              <a:t>Table 9.3</a:t>
            </a:r>
            <a:r>
              <a:rPr lang="en-US" sz="1900" b="0" i="0" u="none" strike="noStrike" baseline="0" dirty="0"/>
              <a:t>: Public Rights of Way</a:t>
            </a:r>
          </a:p>
          <a:p>
            <a:pPr indent="-228600">
              <a:lnSpc>
                <a:spcPct val="90000"/>
              </a:lnSpc>
              <a:spcAft>
                <a:spcPts val="600"/>
              </a:spcAft>
              <a:buFont typeface="Arial" panose="020B0604020202020204" pitchFamily="34" charset="0"/>
              <a:buChar char="•"/>
            </a:pPr>
            <a:endParaRPr lang="en-US" sz="1900" b="0" i="0" u="none" strike="noStrike" baseline="0" dirty="0"/>
          </a:p>
          <a:p>
            <a:pPr>
              <a:lnSpc>
                <a:spcPct val="90000"/>
              </a:lnSpc>
              <a:spcAft>
                <a:spcPts val="600"/>
              </a:spcAft>
            </a:pPr>
            <a:r>
              <a:rPr lang="en-US" sz="1900" b="1" i="0" u="none" strike="noStrike" baseline="0" dirty="0"/>
              <a:t>Lucan Weir</a:t>
            </a:r>
          </a:p>
          <a:p>
            <a:pPr marR="6420">
              <a:lnSpc>
                <a:spcPct val="90000"/>
              </a:lnSpc>
              <a:spcAft>
                <a:spcPts val="600"/>
              </a:spcAft>
            </a:pPr>
            <a:r>
              <a:rPr lang="en-US" sz="1900" b="0" i="0" u="none" strike="noStrike" baseline="0" dirty="0"/>
              <a:t>From the Main Road in the Village running down the slip (Watery Lane) between the old St. Andrew’s national school house to the west and a commercial building to the east leading to the River Liffey walkway, as far as the western side of the Liffey bridge to exit at street level on the southern side of the bridge.</a:t>
            </a:r>
          </a:p>
        </p:txBody>
      </p:sp>
    </p:spTree>
    <p:extLst>
      <p:ext uri="{BB962C8B-B14F-4D97-AF65-F5344CB8AC3E}">
        <p14:creationId xmlns:p14="http://schemas.microsoft.com/office/powerpoint/2010/main" val="766748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2E597-F87A-09E1-9E48-36CC95B0DB94}"/>
              </a:ext>
            </a:extLst>
          </p:cNvPr>
          <p:cNvSpPr>
            <a:spLocks noGrp="1"/>
          </p:cNvSpPr>
          <p:nvPr>
            <p:ph type="ctrTitle"/>
          </p:nvPr>
        </p:nvSpPr>
        <p:spPr>
          <a:xfrm>
            <a:off x="0" y="94751"/>
            <a:ext cx="12192000" cy="1124449"/>
          </a:xfrm>
          <a:solidFill>
            <a:schemeClr val="accent1">
              <a:lumMod val="40000"/>
              <a:lumOff val="60000"/>
            </a:schemeClr>
          </a:solidFill>
        </p:spPr>
        <p:txBody>
          <a:bodyPr>
            <a:normAutofit/>
          </a:bodyPr>
          <a:lstStyle/>
          <a:p>
            <a:r>
              <a:rPr lang="en-IE" sz="5400" dirty="0"/>
              <a:t>Options for Councillor Engagement</a:t>
            </a:r>
          </a:p>
        </p:txBody>
      </p:sp>
      <p:sp>
        <p:nvSpPr>
          <p:cNvPr id="3" name="Subtitle 2">
            <a:extLst>
              <a:ext uri="{FF2B5EF4-FFF2-40B4-BE49-F238E27FC236}">
                <a16:creationId xmlns:a16="http://schemas.microsoft.com/office/drawing/2014/main" id="{726FAAFA-C440-1C4F-52AA-83F6DACA19B1}"/>
              </a:ext>
            </a:extLst>
          </p:cNvPr>
          <p:cNvSpPr>
            <a:spLocks noGrp="1"/>
          </p:cNvSpPr>
          <p:nvPr>
            <p:ph type="subTitle" idx="1"/>
          </p:nvPr>
        </p:nvSpPr>
        <p:spPr>
          <a:xfrm>
            <a:off x="355147" y="1597184"/>
            <a:ext cx="9405257" cy="4139882"/>
          </a:xfrm>
        </p:spPr>
        <p:txBody>
          <a:bodyPr/>
          <a:lstStyle/>
          <a:p>
            <a:pPr algn="l">
              <a:spcBef>
                <a:spcPts val="1200"/>
              </a:spcBef>
              <a:spcAft>
                <a:spcPts val="1200"/>
              </a:spcAft>
            </a:pPr>
            <a:r>
              <a:rPr lang="en-IE" dirty="0"/>
              <a:t>Through working with the Forward Planning section by way of:</a:t>
            </a:r>
          </a:p>
          <a:p>
            <a:pPr marL="457200" indent="-457200" algn="l">
              <a:spcBef>
                <a:spcPts val="1200"/>
              </a:spcBef>
              <a:spcAft>
                <a:spcPts val="1200"/>
              </a:spcAft>
              <a:buAutoNum type="arabicPeriod"/>
            </a:pPr>
            <a:r>
              <a:rPr lang="en-IE" dirty="0"/>
              <a:t>A single sub-committee / working group of the LUPT SPC</a:t>
            </a:r>
          </a:p>
          <a:p>
            <a:pPr marL="457200" indent="-457200" algn="l">
              <a:spcBef>
                <a:spcPts val="1200"/>
              </a:spcBef>
              <a:spcAft>
                <a:spcPts val="1200"/>
              </a:spcAft>
              <a:buAutoNum type="arabicPeriod"/>
            </a:pPr>
            <a:r>
              <a:rPr lang="en-IE" dirty="0"/>
              <a:t>A sub-committee / working group of all SPCs with maximum of 4-5 Councillors</a:t>
            </a:r>
          </a:p>
          <a:p>
            <a:pPr marL="457200" indent="-457200" algn="l">
              <a:spcBef>
                <a:spcPts val="1200"/>
              </a:spcBef>
              <a:spcAft>
                <a:spcPts val="1200"/>
              </a:spcAft>
              <a:buAutoNum type="arabicPeriod"/>
            </a:pPr>
            <a:r>
              <a:rPr lang="en-IE" dirty="0"/>
              <a:t>A sub-committee / working group comprised of maximum 4-5 Councillor representatives from each ACM.</a:t>
            </a:r>
          </a:p>
        </p:txBody>
      </p:sp>
      <p:graphicFrame>
        <p:nvGraphicFramePr>
          <p:cNvPr id="8" name="Diagram 7">
            <a:extLst>
              <a:ext uri="{FF2B5EF4-FFF2-40B4-BE49-F238E27FC236}">
                <a16:creationId xmlns:a16="http://schemas.microsoft.com/office/drawing/2014/main" id="{F719E479-E7CE-776F-FC71-D285CB588043}"/>
              </a:ext>
            </a:extLst>
          </p:cNvPr>
          <p:cNvGraphicFramePr/>
          <p:nvPr>
            <p:extLst>
              <p:ext uri="{D42A27DB-BD31-4B8C-83A1-F6EECF244321}">
                <p14:modId xmlns:p14="http://schemas.microsoft.com/office/powerpoint/2010/main" val="17106305"/>
              </p:ext>
            </p:extLst>
          </p:nvPr>
        </p:nvGraphicFramePr>
        <p:xfrm>
          <a:off x="7134225" y="4030103"/>
          <a:ext cx="5530849" cy="25135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 name="Picture 8">
            <a:extLst>
              <a:ext uri="{FF2B5EF4-FFF2-40B4-BE49-F238E27FC236}">
                <a16:creationId xmlns:a16="http://schemas.microsoft.com/office/drawing/2014/main" id="{FCAAF61D-88D2-6A06-09EF-7DA1D2FF723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31712" y="5042132"/>
            <a:ext cx="4806697" cy="1586210"/>
          </a:xfrm>
          <a:prstGeom prst="rect">
            <a:avLst/>
          </a:prstGeom>
        </p:spPr>
      </p:pic>
    </p:spTree>
    <p:extLst>
      <p:ext uri="{BB962C8B-B14F-4D97-AF65-F5344CB8AC3E}">
        <p14:creationId xmlns:p14="http://schemas.microsoft.com/office/powerpoint/2010/main" val="8905232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50</TotalTime>
  <Words>452</Words>
  <Application>Microsoft Office PowerPoint</Application>
  <PresentationFormat>Widescreen</PresentationFormat>
  <Paragraphs>26</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Aptos</vt:lpstr>
      <vt:lpstr>Aptos Display</vt:lpstr>
      <vt:lpstr>Arial</vt:lpstr>
      <vt:lpstr>Calibri</vt:lpstr>
      <vt:lpstr>Lucida Sans</vt:lpstr>
      <vt:lpstr>Verdana</vt:lpstr>
      <vt:lpstr>Office Theme</vt:lpstr>
      <vt:lpstr>Public Rights of Way Options for Progression</vt:lpstr>
      <vt:lpstr>There is a requirement in the Planning Acts under Part II, section 10(2)(o) to include objectives for:  ‘the preservation of public rights of way which give access to seashore, mountain, lakeshore, riverbank or other places of natural beauty or recreational utility, which public rights of way shall be identified by both marking them on at least one of the maps forming part of the development plan and by indicating their location on a list appended to the development plan’. </vt:lpstr>
      <vt:lpstr>Development Plan Objective</vt:lpstr>
      <vt:lpstr>Current Status</vt:lpstr>
      <vt:lpstr>Options for Councillor Engagement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Rights of Way Options for Progression</dc:title>
  <dc:creator>Hazel Craigie</dc:creator>
  <cp:lastModifiedBy>Hazel Craigie</cp:lastModifiedBy>
  <cp:revision>4</cp:revision>
  <dcterms:created xsi:type="dcterms:W3CDTF">2024-02-27T09:43:13Z</dcterms:created>
  <dcterms:modified xsi:type="dcterms:W3CDTF">2024-02-27T10:33:52Z</dcterms:modified>
</cp:coreProperties>
</file>