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4" r:id="rId2"/>
    <p:sldId id="346" r:id="rId3"/>
    <p:sldId id="367" r:id="rId4"/>
    <p:sldId id="352" r:id="rId5"/>
    <p:sldId id="360" r:id="rId6"/>
    <p:sldId id="365" r:id="rId7"/>
    <p:sldId id="378" r:id="rId8"/>
    <p:sldId id="374" r:id="rId9"/>
    <p:sldId id="34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65BE-43B1-2083-316D-50475029D2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825141B7-099A-B31C-17EE-FED1B820CD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3F64628-460E-BAE3-2B21-B047F525E3CB}"/>
              </a:ext>
            </a:extLst>
          </p:cNvPr>
          <p:cNvSpPr>
            <a:spLocks noGrp="1"/>
          </p:cNvSpPr>
          <p:nvPr>
            <p:ph type="dt" sz="half" idx="10"/>
          </p:nvPr>
        </p:nvSpPr>
        <p:spPr/>
        <p:txBody>
          <a:bodyPr/>
          <a:lstStyle/>
          <a:p>
            <a:fld id="{9DAA3B67-9E0F-40C2-99B8-0EC0A81B05A5}" type="datetimeFigureOut">
              <a:rPr lang="en-IE" smtClean="0"/>
              <a:t>27/02/2024</a:t>
            </a:fld>
            <a:endParaRPr lang="en-IE"/>
          </a:p>
        </p:txBody>
      </p:sp>
      <p:sp>
        <p:nvSpPr>
          <p:cNvPr id="5" name="Footer Placeholder 4">
            <a:extLst>
              <a:ext uri="{FF2B5EF4-FFF2-40B4-BE49-F238E27FC236}">
                <a16:creationId xmlns:a16="http://schemas.microsoft.com/office/drawing/2014/main" id="{B175D3D2-20EC-BEA3-8702-6891E3B7EFB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F5D7FE5-664A-4705-5ECE-DCBDDB76293E}"/>
              </a:ext>
            </a:extLst>
          </p:cNvPr>
          <p:cNvSpPr>
            <a:spLocks noGrp="1"/>
          </p:cNvSpPr>
          <p:nvPr>
            <p:ph type="sldNum" sz="quarter" idx="12"/>
          </p:nvPr>
        </p:nvSpPr>
        <p:spPr/>
        <p:txBody>
          <a:bodyPr/>
          <a:lstStyle/>
          <a:p>
            <a:fld id="{C153988C-9685-456A-B037-F003C3321771}" type="slidenum">
              <a:rPr lang="en-IE" smtClean="0"/>
              <a:t>‹#›</a:t>
            </a:fld>
            <a:endParaRPr lang="en-IE"/>
          </a:p>
        </p:txBody>
      </p:sp>
    </p:spTree>
    <p:extLst>
      <p:ext uri="{BB962C8B-B14F-4D97-AF65-F5344CB8AC3E}">
        <p14:creationId xmlns:p14="http://schemas.microsoft.com/office/powerpoint/2010/main" val="4128021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29AC-5876-31BA-6B9C-542E9A9CAE3C}"/>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B5F3061-509A-3A79-3005-510C2E5F61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A92CF28-606D-2AD7-4F0A-82B79A0BDCFB}"/>
              </a:ext>
            </a:extLst>
          </p:cNvPr>
          <p:cNvSpPr>
            <a:spLocks noGrp="1"/>
          </p:cNvSpPr>
          <p:nvPr>
            <p:ph type="dt" sz="half" idx="10"/>
          </p:nvPr>
        </p:nvSpPr>
        <p:spPr/>
        <p:txBody>
          <a:bodyPr/>
          <a:lstStyle/>
          <a:p>
            <a:fld id="{9DAA3B67-9E0F-40C2-99B8-0EC0A81B05A5}" type="datetimeFigureOut">
              <a:rPr lang="en-IE" smtClean="0"/>
              <a:t>27/02/2024</a:t>
            </a:fld>
            <a:endParaRPr lang="en-IE"/>
          </a:p>
        </p:txBody>
      </p:sp>
      <p:sp>
        <p:nvSpPr>
          <p:cNvPr id="5" name="Footer Placeholder 4">
            <a:extLst>
              <a:ext uri="{FF2B5EF4-FFF2-40B4-BE49-F238E27FC236}">
                <a16:creationId xmlns:a16="http://schemas.microsoft.com/office/drawing/2014/main" id="{73FF0937-1C9D-8D26-8D66-6058AC7E744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C1B5F3E-3EA5-760B-4A1A-8B4B69AAA57A}"/>
              </a:ext>
            </a:extLst>
          </p:cNvPr>
          <p:cNvSpPr>
            <a:spLocks noGrp="1"/>
          </p:cNvSpPr>
          <p:nvPr>
            <p:ph type="sldNum" sz="quarter" idx="12"/>
          </p:nvPr>
        </p:nvSpPr>
        <p:spPr/>
        <p:txBody>
          <a:bodyPr/>
          <a:lstStyle/>
          <a:p>
            <a:fld id="{C153988C-9685-456A-B037-F003C3321771}" type="slidenum">
              <a:rPr lang="en-IE" smtClean="0"/>
              <a:t>‹#›</a:t>
            </a:fld>
            <a:endParaRPr lang="en-IE"/>
          </a:p>
        </p:txBody>
      </p:sp>
    </p:spTree>
    <p:extLst>
      <p:ext uri="{BB962C8B-B14F-4D97-AF65-F5344CB8AC3E}">
        <p14:creationId xmlns:p14="http://schemas.microsoft.com/office/powerpoint/2010/main" val="3304444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923CBC-6AC3-DDD8-5F71-49D9FACE1B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F914376-AB42-4BFE-62A9-1299314F08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C752798-8395-CCA1-0395-77FC76C34AE4}"/>
              </a:ext>
            </a:extLst>
          </p:cNvPr>
          <p:cNvSpPr>
            <a:spLocks noGrp="1"/>
          </p:cNvSpPr>
          <p:nvPr>
            <p:ph type="dt" sz="half" idx="10"/>
          </p:nvPr>
        </p:nvSpPr>
        <p:spPr/>
        <p:txBody>
          <a:bodyPr/>
          <a:lstStyle/>
          <a:p>
            <a:fld id="{9DAA3B67-9E0F-40C2-99B8-0EC0A81B05A5}" type="datetimeFigureOut">
              <a:rPr lang="en-IE" smtClean="0"/>
              <a:t>27/02/2024</a:t>
            </a:fld>
            <a:endParaRPr lang="en-IE"/>
          </a:p>
        </p:txBody>
      </p:sp>
      <p:sp>
        <p:nvSpPr>
          <p:cNvPr id="5" name="Footer Placeholder 4">
            <a:extLst>
              <a:ext uri="{FF2B5EF4-FFF2-40B4-BE49-F238E27FC236}">
                <a16:creationId xmlns:a16="http://schemas.microsoft.com/office/drawing/2014/main" id="{5D1981B6-F8B5-4E34-401B-3A750AF5768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6692659-5546-4233-2185-B9E851AE06CB}"/>
              </a:ext>
            </a:extLst>
          </p:cNvPr>
          <p:cNvSpPr>
            <a:spLocks noGrp="1"/>
          </p:cNvSpPr>
          <p:nvPr>
            <p:ph type="sldNum" sz="quarter" idx="12"/>
          </p:nvPr>
        </p:nvSpPr>
        <p:spPr/>
        <p:txBody>
          <a:bodyPr/>
          <a:lstStyle/>
          <a:p>
            <a:fld id="{C153988C-9685-456A-B037-F003C3321771}" type="slidenum">
              <a:rPr lang="en-IE" smtClean="0"/>
              <a:t>‹#›</a:t>
            </a:fld>
            <a:endParaRPr lang="en-IE"/>
          </a:p>
        </p:txBody>
      </p:sp>
    </p:spTree>
    <p:extLst>
      <p:ext uri="{BB962C8B-B14F-4D97-AF65-F5344CB8AC3E}">
        <p14:creationId xmlns:p14="http://schemas.microsoft.com/office/powerpoint/2010/main" val="43167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97701-BED7-A456-4C77-D0D2D8074D2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F02C8D6-0745-C775-F40B-12C589994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6FDA330-C906-5007-1CA5-094ED3DD40B7}"/>
              </a:ext>
            </a:extLst>
          </p:cNvPr>
          <p:cNvSpPr>
            <a:spLocks noGrp="1"/>
          </p:cNvSpPr>
          <p:nvPr>
            <p:ph type="dt" sz="half" idx="10"/>
          </p:nvPr>
        </p:nvSpPr>
        <p:spPr/>
        <p:txBody>
          <a:bodyPr/>
          <a:lstStyle/>
          <a:p>
            <a:fld id="{9DAA3B67-9E0F-40C2-99B8-0EC0A81B05A5}" type="datetimeFigureOut">
              <a:rPr lang="en-IE" smtClean="0"/>
              <a:t>27/02/2024</a:t>
            </a:fld>
            <a:endParaRPr lang="en-IE"/>
          </a:p>
        </p:txBody>
      </p:sp>
      <p:sp>
        <p:nvSpPr>
          <p:cNvPr id="5" name="Footer Placeholder 4">
            <a:extLst>
              <a:ext uri="{FF2B5EF4-FFF2-40B4-BE49-F238E27FC236}">
                <a16:creationId xmlns:a16="http://schemas.microsoft.com/office/drawing/2014/main" id="{81E8BF37-1252-0A0C-CE15-F2F1AC90311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675115C-D7AD-4B88-B2C0-214CF74C1DF7}"/>
              </a:ext>
            </a:extLst>
          </p:cNvPr>
          <p:cNvSpPr>
            <a:spLocks noGrp="1"/>
          </p:cNvSpPr>
          <p:nvPr>
            <p:ph type="sldNum" sz="quarter" idx="12"/>
          </p:nvPr>
        </p:nvSpPr>
        <p:spPr/>
        <p:txBody>
          <a:bodyPr/>
          <a:lstStyle/>
          <a:p>
            <a:fld id="{C153988C-9685-456A-B037-F003C3321771}" type="slidenum">
              <a:rPr lang="en-IE" smtClean="0"/>
              <a:t>‹#›</a:t>
            </a:fld>
            <a:endParaRPr lang="en-IE"/>
          </a:p>
        </p:txBody>
      </p:sp>
    </p:spTree>
    <p:extLst>
      <p:ext uri="{BB962C8B-B14F-4D97-AF65-F5344CB8AC3E}">
        <p14:creationId xmlns:p14="http://schemas.microsoft.com/office/powerpoint/2010/main" val="298013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565C-8C4A-4344-5A63-927F83266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29B72F3D-3EF0-8D5A-4148-536784261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BAE349-CE7D-D171-A402-715504EED3E1}"/>
              </a:ext>
            </a:extLst>
          </p:cNvPr>
          <p:cNvSpPr>
            <a:spLocks noGrp="1"/>
          </p:cNvSpPr>
          <p:nvPr>
            <p:ph type="dt" sz="half" idx="10"/>
          </p:nvPr>
        </p:nvSpPr>
        <p:spPr/>
        <p:txBody>
          <a:bodyPr/>
          <a:lstStyle/>
          <a:p>
            <a:fld id="{9DAA3B67-9E0F-40C2-99B8-0EC0A81B05A5}" type="datetimeFigureOut">
              <a:rPr lang="en-IE" smtClean="0"/>
              <a:t>27/02/2024</a:t>
            </a:fld>
            <a:endParaRPr lang="en-IE"/>
          </a:p>
        </p:txBody>
      </p:sp>
      <p:sp>
        <p:nvSpPr>
          <p:cNvPr id="5" name="Footer Placeholder 4">
            <a:extLst>
              <a:ext uri="{FF2B5EF4-FFF2-40B4-BE49-F238E27FC236}">
                <a16:creationId xmlns:a16="http://schemas.microsoft.com/office/drawing/2014/main" id="{3C972768-5C99-C8AF-750B-6C2EECBB389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5247BB4-30C2-596E-A52F-E04588EB7519}"/>
              </a:ext>
            </a:extLst>
          </p:cNvPr>
          <p:cNvSpPr>
            <a:spLocks noGrp="1"/>
          </p:cNvSpPr>
          <p:nvPr>
            <p:ph type="sldNum" sz="quarter" idx="12"/>
          </p:nvPr>
        </p:nvSpPr>
        <p:spPr/>
        <p:txBody>
          <a:bodyPr/>
          <a:lstStyle/>
          <a:p>
            <a:fld id="{C153988C-9685-456A-B037-F003C3321771}" type="slidenum">
              <a:rPr lang="en-IE" smtClean="0"/>
              <a:t>‹#›</a:t>
            </a:fld>
            <a:endParaRPr lang="en-IE"/>
          </a:p>
        </p:txBody>
      </p:sp>
    </p:spTree>
    <p:extLst>
      <p:ext uri="{BB962C8B-B14F-4D97-AF65-F5344CB8AC3E}">
        <p14:creationId xmlns:p14="http://schemas.microsoft.com/office/powerpoint/2010/main" val="283114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AC51-1665-8BCA-0B35-1B42C4DAF43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4F7E9F0-FF67-301D-8632-3E6857D9F3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A865B9D8-2A08-E46B-74DA-DE2F6C3DD0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5DAA6780-97E4-11D7-74B3-DBDDF083698F}"/>
              </a:ext>
            </a:extLst>
          </p:cNvPr>
          <p:cNvSpPr>
            <a:spLocks noGrp="1"/>
          </p:cNvSpPr>
          <p:nvPr>
            <p:ph type="dt" sz="half" idx="10"/>
          </p:nvPr>
        </p:nvSpPr>
        <p:spPr/>
        <p:txBody>
          <a:bodyPr/>
          <a:lstStyle/>
          <a:p>
            <a:fld id="{9DAA3B67-9E0F-40C2-99B8-0EC0A81B05A5}" type="datetimeFigureOut">
              <a:rPr lang="en-IE" smtClean="0"/>
              <a:t>27/02/2024</a:t>
            </a:fld>
            <a:endParaRPr lang="en-IE"/>
          </a:p>
        </p:txBody>
      </p:sp>
      <p:sp>
        <p:nvSpPr>
          <p:cNvPr id="6" name="Footer Placeholder 5">
            <a:extLst>
              <a:ext uri="{FF2B5EF4-FFF2-40B4-BE49-F238E27FC236}">
                <a16:creationId xmlns:a16="http://schemas.microsoft.com/office/drawing/2014/main" id="{3E8FD294-8087-F2C8-B91A-B8755DF7434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A7D4109-C081-9597-F941-49DA9C88C0AF}"/>
              </a:ext>
            </a:extLst>
          </p:cNvPr>
          <p:cNvSpPr>
            <a:spLocks noGrp="1"/>
          </p:cNvSpPr>
          <p:nvPr>
            <p:ph type="sldNum" sz="quarter" idx="12"/>
          </p:nvPr>
        </p:nvSpPr>
        <p:spPr/>
        <p:txBody>
          <a:bodyPr/>
          <a:lstStyle/>
          <a:p>
            <a:fld id="{C153988C-9685-456A-B037-F003C3321771}" type="slidenum">
              <a:rPr lang="en-IE" smtClean="0"/>
              <a:t>‹#›</a:t>
            </a:fld>
            <a:endParaRPr lang="en-IE"/>
          </a:p>
        </p:txBody>
      </p:sp>
    </p:spTree>
    <p:extLst>
      <p:ext uri="{BB962C8B-B14F-4D97-AF65-F5344CB8AC3E}">
        <p14:creationId xmlns:p14="http://schemas.microsoft.com/office/powerpoint/2010/main" val="210626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0719-859A-6DC0-E108-D34833F4A3A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D9871F3-5E26-C34A-C73A-60A2042DF6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C34EC8-B94F-75A4-B3FF-8BA8B6B8A2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686CEA9-98BE-46CA-57E0-CFA8653E56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7D2B2F-E6E5-C720-BC6E-521C5469DB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FE493315-C834-E64A-1E31-59DD3669C1D6}"/>
              </a:ext>
            </a:extLst>
          </p:cNvPr>
          <p:cNvSpPr>
            <a:spLocks noGrp="1"/>
          </p:cNvSpPr>
          <p:nvPr>
            <p:ph type="dt" sz="half" idx="10"/>
          </p:nvPr>
        </p:nvSpPr>
        <p:spPr/>
        <p:txBody>
          <a:bodyPr/>
          <a:lstStyle/>
          <a:p>
            <a:fld id="{9DAA3B67-9E0F-40C2-99B8-0EC0A81B05A5}" type="datetimeFigureOut">
              <a:rPr lang="en-IE" smtClean="0"/>
              <a:t>27/02/2024</a:t>
            </a:fld>
            <a:endParaRPr lang="en-IE"/>
          </a:p>
        </p:txBody>
      </p:sp>
      <p:sp>
        <p:nvSpPr>
          <p:cNvPr id="8" name="Footer Placeholder 7">
            <a:extLst>
              <a:ext uri="{FF2B5EF4-FFF2-40B4-BE49-F238E27FC236}">
                <a16:creationId xmlns:a16="http://schemas.microsoft.com/office/drawing/2014/main" id="{3B5C1706-0F93-2C74-6AB0-9F512FFB7849}"/>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5648B58-7285-FE91-F0BF-57F8200F576B}"/>
              </a:ext>
            </a:extLst>
          </p:cNvPr>
          <p:cNvSpPr>
            <a:spLocks noGrp="1"/>
          </p:cNvSpPr>
          <p:nvPr>
            <p:ph type="sldNum" sz="quarter" idx="12"/>
          </p:nvPr>
        </p:nvSpPr>
        <p:spPr/>
        <p:txBody>
          <a:bodyPr/>
          <a:lstStyle/>
          <a:p>
            <a:fld id="{C153988C-9685-456A-B037-F003C3321771}" type="slidenum">
              <a:rPr lang="en-IE" smtClean="0"/>
              <a:t>‹#›</a:t>
            </a:fld>
            <a:endParaRPr lang="en-IE"/>
          </a:p>
        </p:txBody>
      </p:sp>
    </p:spTree>
    <p:extLst>
      <p:ext uri="{BB962C8B-B14F-4D97-AF65-F5344CB8AC3E}">
        <p14:creationId xmlns:p14="http://schemas.microsoft.com/office/powerpoint/2010/main" val="167455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5A9A-3B52-1B64-33A6-BAE558C9B93D}"/>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C73EBE90-1871-2E2E-5F55-3C0038C9FF2A}"/>
              </a:ext>
            </a:extLst>
          </p:cNvPr>
          <p:cNvSpPr>
            <a:spLocks noGrp="1"/>
          </p:cNvSpPr>
          <p:nvPr>
            <p:ph type="dt" sz="half" idx="10"/>
          </p:nvPr>
        </p:nvSpPr>
        <p:spPr/>
        <p:txBody>
          <a:bodyPr/>
          <a:lstStyle/>
          <a:p>
            <a:fld id="{9DAA3B67-9E0F-40C2-99B8-0EC0A81B05A5}" type="datetimeFigureOut">
              <a:rPr lang="en-IE" smtClean="0"/>
              <a:t>27/02/2024</a:t>
            </a:fld>
            <a:endParaRPr lang="en-IE"/>
          </a:p>
        </p:txBody>
      </p:sp>
      <p:sp>
        <p:nvSpPr>
          <p:cNvPr id="4" name="Footer Placeholder 3">
            <a:extLst>
              <a:ext uri="{FF2B5EF4-FFF2-40B4-BE49-F238E27FC236}">
                <a16:creationId xmlns:a16="http://schemas.microsoft.com/office/drawing/2014/main" id="{389608E3-55EE-05A7-87C8-E0B94A4CC05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69F02080-5DE5-0EA5-D040-874DD7A422F1}"/>
              </a:ext>
            </a:extLst>
          </p:cNvPr>
          <p:cNvSpPr>
            <a:spLocks noGrp="1"/>
          </p:cNvSpPr>
          <p:nvPr>
            <p:ph type="sldNum" sz="quarter" idx="12"/>
          </p:nvPr>
        </p:nvSpPr>
        <p:spPr/>
        <p:txBody>
          <a:bodyPr/>
          <a:lstStyle/>
          <a:p>
            <a:fld id="{C153988C-9685-456A-B037-F003C3321771}" type="slidenum">
              <a:rPr lang="en-IE" smtClean="0"/>
              <a:t>‹#›</a:t>
            </a:fld>
            <a:endParaRPr lang="en-IE"/>
          </a:p>
        </p:txBody>
      </p:sp>
    </p:spTree>
    <p:extLst>
      <p:ext uri="{BB962C8B-B14F-4D97-AF65-F5344CB8AC3E}">
        <p14:creationId xmlns:p14="http://schemas.microsoft.com/office/powerpoint/2010/main" val="2713594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0637D-3EEB-C2E6-C2E2-13F115A44747}"/>
              </a:ext>
            </a:extLst>
          </p:cNvPr>
          <p:cNvSpPr>
            <a:spLocks noGrp="1"/>
          </p:cNvSpPr>
          <p:nvPr>
            <p:ph type="dt" sz="half" idx="10"/>
          </p:nvPr>
        </p:nvSpPr>
        <p:spPr/>
        <p:txBody>
          <a:bodyPr/>
          <a:lstStyle/>
          <a:p>
            <a:fld id="{9DAA3B67-9E0F-40C2-99B8-0EC0A81B05A5}" type="datetimeFigureOut">
              <a:rPr lang="en-IE" smtClean="0"/>
              <a:t>27/02/2024</a:t>
            </a:fld>
            <a:endParaRPr lang="en-IE"/>
          </a:p>
        </p:txBody>
      </p:sp>
      <p:sp>
        <p:nvSpPr>
          <p:cNvPr id="3" name="Footer Placeholder 2">
            <a:extLst>
              <a:ext uri="{FF2B5EF4-FFF2-40B4-BE49-F238E27FC236}">
                <a16:creationId xmlns:a16="http://schemas.microsoft.com/office/drawing/2014/main" id="{64FA9F3C-232E-2B9A-C8FA-7B021DDCCBDB}"/>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78C7D1A-E0D4-A126-F395-BA98C097ED7A}"/>
              </a:ext>
            </a:extLst>
          </p:cNvPr>
          <p:cNvSpPr>
            <a:spLocks noGrp="1"/>
          </p:cNvSpPr>
          <p:nvPr>
            <p:ph type="sldNum" sz="quarter" idx="12"/>
          </p:nvPr>
        </p:nvSpPr>
        <p:spPr/>
        <p:txBody>
          <a:bodyPr/>
          <a:lstStyle/>
          <a:p>
            <a:fld id="{C153988C-9685-456A-B037-F003C3321771}" type="slidenum">
              <a:rPr lang="en-IE" smtClean="0"/>
              <a:t>‹#›</a:t>
            </a:fld>
            <a:endParaRPr lang="en-IE"/>
          </a:p>
        </p:txBody>
      </p:sp>
    </p:spTree>
    <p:extLst>
      <p:ext uri="{BB962C8B-B14F-4D97-AF65-F5344CB8AC3E}">
        <p14:creationId xmlns:p14="http://schemas.microsoft.com/office/powerpoint/2010/main" val="408900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7E9E8-12BA-1378-1C11-1D486C6E4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0A13496-B664-4676-BECF-40062FDE38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D5B3546-D96D-2918-CAE0-553092C87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5C5A3-CC35-C3FD-C70F-8A73A307B6B4}"/>
              </a:ext>
            </a:extLst>
          </p:cNvPr>
          <p:cNvSpPr>
            <a:spLocks noGrp="1"/>
          </p:cNvSpPr>
          <p:nvPr>
            <p:ph type="dt" sz="half" idx="10"/>
          </p:nvPr>
        </p:nvSpPr>
        <p:spPr/>
        <p:txBody>
          <a:bodyPr/>
          <a:lstStyle/>
          <a:p>
            <a:fld id="{9DAA3B67-9E0F-40C2-99B8-0EC0A81B05A5}" type="datetimeFigureOut">
              <a:rPr lang="en-IE" smtClean="0"/>
              <a:t>27/02/2024</a:t>
            </a:fld>
            <a:endParaRPr lang="en-IE"/>
          </a:p>
        </p:txBody>
      </p:sp>
      <p:sp>
        <p:nvSpPr>
          <p:cNvPr id="6" name="Footer Placeholder 5">
            <a:extLst>
              <a:ext uri="{FF2B5EF4-FFF2-40B4-BE49-F238E27FC236}">
                <a16:creationId xmlns:a16="http://schemas.microsoft.com/office/drawing/2014/main" id="{4C4AFEA6-0AE5-346D-B8AB-65D40D7854E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37FB18F-CA71-4B9E-0A3F-B84C6893D4C8}"/>
              </a:ext>
            </a:extLst>
          </p:cNvPr>
          <p:cNvSpPr>
            <a:spLocks noGrp="1"/>
          </p:cNvSpPr>
          <p:nvPr>
            <p:ph type="sldNum" sz="quarter" idx="12"/>
          </p:nvPr>
        </p:nvSpPr>
        <p:spPr/>
        <p:txBody>
          <a:bodyPr/>
          <a:lstStyle/>
          <a:p>
            <a:fld id="{C153988C-9685-456A-B037-F003C3321771}" type="slidenum">
              <a:rPr lang="en-IE" smtClean="0"/>
              <a:t>‹#›</a:t>
            </a:fld>
            <a:endParaRPr lang="en-IE"/>
          </a:p>
        </p:txBody>
      </p:sp>
    </p:spTree>
    <p:extLst>
      <p:ext uri="{BB962C8B-B14F-4D97-AF65-F5344CB8AC3E}">
        <p14:creationId xmlns:p14="http://schemas.microsoft.com/office/powerpoint/2010/main" val="119813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D6DF-82CA-C17B-5B32-F0E19BA88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BC27A71-63D0-56B2-61BC-34714D7466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6BEBB6F3-40E9-482A-40F1-3A28FBE75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F81114-0F03-906B-EA9A-75C606EEE7E1}"/>
              </a:ext>
            </a:extLst>
          </p:cNvPr>
          <p:cNvSpPr>
            <a:spLocks noGrp="1"/>
          </p:cNvSpPr>
          <p:nvPr>
            <p:ph type="dt" sz="half" idx="10"/>
          </p:nvPr>
        </p:nvSpPr>
        <p:spPr/>
        <p:txBody>
          <a:bodyPr/>
          <a:lstStyle/>
          <a:p>
            <a:fld id="{9DAA3B67-9E0F-40C2-99B8-0EC0A81B05A5}" type="datetimeFigureOut">
              <a:rPr lang="en-IE" smtClean="0"/>
              <a:t>27/02/2024</a:t>
            </a:fld>
            <a:endParaRPr lang="en-IE"/>
          </a:p>
        </p:txBody>
      </p:sp>
      <p:sp>
        <p:nvSpPr>
          <p:cNvPr id="6" name="Footer Placeholder 5">
            <a:extLst>
              <a:ext uri="{FF2B5EF4-FFF2-40B4-BE49-F238E27FC236}">
                <a16:creationId xmlns:a16="http://schemas.microsoft.com/office/drawing/2014/main" id="{A4BC8007-F462-A9D8-7375-81515A3AFAB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DA17765-21A1-01A0-E303-32415F51DA00}"/>
              </a:ext>
            </a:extLst>
          </p:cNvPr>
          <p:cNvSpPr>
            <a:spLocks noGrp="1"/>
          </p:cNvSpPr>
          <p:nvPr>
            <p:ph type="sldNum" sz="quarter" idx="12"/>
          </p:nvPr>
        </p:nvSpPr>
        <p:spPr/>
        <p:txBody>
          <a:bodyPr/>
          <a:lstStyle/>
          <a:p>
            <a:fld id="{C153988C-9685-456A-B037-F003C3321771}" type="slidenum">
              <a:rPr lang="en-IE" smtClean="0"/>
              <a:t>‹#›</a:t>
            </a:fld>
            <a:endParaRPr lang="en-IE"/>
          </a:p>
        </p:txBody>
      </p:sp>
    </p:spTree>
    <p:extLst>
      <p:ext uri="{BB962C8B-B14F-4D97-AF65-F5344CB8AC3E}">
        <p14:creationId xmlns:p14="http://schemas.microsoft.com/office/powerpoint/2010/main" val="398205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9D5CDE-746A-BC55-2A0E-A71FC34AD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CD2F0E6-3A58-41B0-BFBB-D53157A10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5A5365A-0AE2-FD02-581C-E8C4E5A3E0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A3B67-9E0F-40C2-99B8-0EC0A81B05A5}" type="datetimeFigureOut">
              <a:rPr lang="en-IE" smtClean="0"/>
              <a:t>27/02/2024</a:t>
            </a:fld>
            <a:endParaRPr lang="en-IE"/>
          </a:p>
        </p:txBody>
      </p:sp>
      <p:sp>
        <p:nvSpPr>
          <p:cNvPr id="5" name="Footer Placeholder 4">
            <a:extLst>
              <a:ext uri="{FF2B5EF4-FFF2-40B4-BE49-F238E27FC236}">
                <a16:creationId xmlns:a16="http://schemas.microsoft.com/office/drawing/2014/main" id="{7E032951-2E6E-86BC-57AB-999B388B75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D322022-CE69-CC7C-A494-481E76941D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3988C-9685-456A-B037-F003C3321771}" type="slidenum">
              <a:rPr lang="en-IE" smtClean="0"/>
              <a:t>‹#›</a:t>
            </a:fld>
            <a:endParaRPr lang="en-IE"/>
          </a:p>
        </p:txBody>
      </p:sp>
    </p:spTree>
    <p:extLst>
      <p:ext uri="{BB962C8B-B14F-4D97-AF65-F5344CB8AC3E}">
        <p14:creationId xmlns:p14="http://schemas.microsoft.com/office/powerpoint/2010/main" val="149876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text, hydrozoan&#10;&#10;Description automatically generated">
            <a:extLst>
              <a:ext uri="{FF2B5EF4-FFF2-40B4-BE49-F238E27FC236}">
                <a16:creationId xmlns:a16="http://schemas.microsoft.com/office/drawing/2014/main" id="{84EA274B-DB68-B7F4-BF3D-DF4B0A5BE3A1}"/>
              </a:ext>
            </a:extLst>
          </p:cNvPr>
          <p:cNvPicPr>
            <a:picLocks noChangeAspect="1"/>
          </p:cNvPicPr>
          <p:nvPr/>
        </p:nvPicPr>
        <p:blipFill rotWithShape="1">
          <a:blip r:embed="rId2">
            <a:extLst>
              <a:ext uri="{28A0092B-C50C-407E-A947-70E740481C1C}">
                <a14:useLocalDpi xmlns:a14="http://schemas.microsoft.com/office/drawing/2010/main" val="0"/>
              </a:ext>
            </a:extLst>
          </a:blip>
          <a:srcRect t="8406" b="11015"/>
          <a:stretch/>
        </p:blipFill>
        <p:spPr>
          <a:xfrm>
            <a:off x="0" y="-127221"/>
            <a:ext cx="12176016" cy="6858000"/>
          </a:xfrm>
          <a:prstGeom prst="rect">
            <a:avLst/>
          </a:prstGeom>
        </p:spPr>
      </p:pic>
      <p:sp>
        <p:nvSpPr>
          <p:cNvPr id="22" name="TextBox 21">
            <a:extLst>
              <a:ext uri="{FF2B5EF4-FFF2-40B4-BE49-F238E27FC236}">
                <a16:creationId xmlns:a16="http://schemas.microsoft.com/office/drawing/2014/main" id="{DD40356A-FC5E-1BDC-33A3-23A261D4F72E}"/>
              </a:ext>
            </a:extLst>
          </p:cNvPr>
          <p:cNvSpPr txBox="1"/>
          <p:nvPr/>
        </p:nvSpPr>
        <p:spPr>
          <a:xfrm>
            <a:off x="0" y="5345784"/>
            <a:ext cx="2281806" cy="1077218"/>
          </a:xfrm>
          <a:prstGeom prst="rect">
            <a:avLst/>
          </a:prstGeom>
          <a:solidFill>
            <a:schemeClr val="bg1"/>
          </a:solidFill>
        </p:spPr>
        <p:txBody>
          <a:bodyPr wrap="square" rtlCol="0">
            <a:spAutoFit/>
          </a:bodyPr>
          <a:lstStyle/>
          <a:p>
            <a:pPr defTabSz="727494">
              <a:defRPr/>
            </a:pPr>
            <a:r>
              <a:rPr lang="en-GB" sz="2400" b="1" dirty="0">
                <a:solidFill>
                  <a:srgbClr val="92D050"/>
                </a:solidFill>
                <a:latin typeface="Omnes SemiBold" pitchFamily="50" charset="0"/>
              </a:rPr>
              <a:t>City Edge</a:t>
            </a:r>
          </a:p>
          <a:p>
            <a:pPr defTabSz="727494">
              <a:defRPr/>
            </a:pPr>
            <a:r>
              <a:rPr lang="en-GB" sz="2000" b="1" dirty="0">
                <a:solidFill>
                  <a:srgbClr val="92D050"/>
                </a:solidFill>
                <a:latin typeface="Omnes SemiBold" pitchFamily="50" charset="0"/>
              </a:rPr>
              <a:t>LUPT SPC </a:t>
            </a:r>
          </a:p>
          <a:p>
            <a:pPr defTabSz="727494">
              <a:defRPr/>
            </a:pPr>
            <a:r>
              <a:rPr lang="en-GB" sz="2000" b="1" dirty="0">
                <a:solidFill>
                  <a:srgbClr val="92D050"/>
                </a:solidFill>
                <a:latin typeface="Omnes SemiBold" pitchFamily="50" charset="0"/>
              </a:rPr>
              <a:t>29</a:t>
            </a:r>
            <a:r>
              <a:rPr lang="en-GB" sz="2000" b="1" baseline="30000" dirty="0">
                <a:solidFill>
                  <a:srgbClr val="92D050"/>
                </a:solidFill>
                <a:latin typeface="Omnes SemiBold" pitchFamily="50" charset="0"/>
              </a:rPr>
              <a:t>th</a:t>
            </a:r>
            <a:r>
              <a:rPr lang="en-GB" sz="2000" b="1" dirty="0">
                <a:solidFill>
                  <a:srgbClr val="92D050"/>
                </a:solidFill>
                <a:latin typeface="Omnes SemiBold" pitchFamily="50" charset="0"/>
              </a:rPr>
              <a:t> February 2024</a:t>
            </a:r>
            <a:endParaRPr lang="en-GB" sz="2000" b="1" dirty="0">
              <a:solidFill>
                <a:prstClr val="white"/>
              </a:solidFill>
              <a:latin typeface="Omnes SemiBold" pitchFamily="50" charset="0"/>
            </a:endParaRPr>
          </a:p>
        </p:txBody>
      </p:sp>
      <p:pic>
        <p:nvPicPr>
          <p:cNvPr id="3" name="Picture 2">
            <a:extLst>
              <a:ext uri="{FF2B5EF4-FFF2-40B4-BE49-F238E27FC236}">
                <a16:creationId xmlns:a16="http://schemas.microsoft.com/office/drawing/2014/main" id="{9E07D0D7-08D7-D438-3270-D605D5E59596}"/>
              </a:ext>
            </a:extLst>
          </p:cNvPr>
          <p:cNvPicPr>
            <a:picLocks noChangeAspect="1"/>
          </p:cNvPicPr>
          <p:nvPr/>
        </p:nvPicPr>
        <p:blipFill>
          <a:blip r:embed="rId3"/>
          <a:stretch>
            <a:fillRect/>
          </a:stretch>
        </p:blipFill>
        <p:spPr>
          <a:xfrm>
            <a:off x="8885240" y="924934"/>
            <a:ext cx="1819014" cy="2376845"/>
          </a:xfrm>
          <a:prstGeom prst="rect">
            <a:avLst/>
          </a:prstGeom>
        </p:spPr>
      </p:pic>
    </p:spTree>
    <p:extLst>
      <p:ext uri="{BB962C8B-B14F-4D97-AF65-F5344CB8AC3E}">
        <p14:creationId xmlns:p14="http://schemas.microsoft.com/office/powerpoint/2010/main" val="648476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39045E39-6844-364E-1550-E777AA11C9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57" y="231216"/>
            <a:ext cx="656911" cy="649592"/>
          </a:xfrm>
          <a:prstGeom prst="rect">
            <a:avLst/>
          </a:prstGeom>
        </p:spPr>
      </p:pic>
      <p:sp>
        <p:nvSpPr>
          <p:cNvPr id="4" name="TextBox 3">
            <a:extLst>
              <a:ext uri="{FF2B5EF4-FFF2-40B4-BE49-F238E27FC236}">
                <a16:creationId xmlns:a16="http://schemas.microsoft.com/office/drawing/2014/main" id="{357F30B7-A321-B002-02E7-E2122F500C52}"/>
              </a:ext>
            </a:extLst>
          </p:cNvPr>
          <p:cNvSpPr txBox="1"/>
          <p:nvPr/>
        </p:nvSpPr>
        <p:spPr>
          <a:xfrm>
            <a:off x="2917558" y="344241"/>
            <a:ext cx="9925850" cy="707886"/>
          </a:xfrm>
          <a:prstGeom prst="rect">
            <a:avLst/>
          </a:prstGeom>
          <a:noFill/>
        </p:spPr>
        <p:txBody>
          <a:bodyPr wrap="square">
            <a:spAutoFit/>
          </a:bodyPr>
          <a:lstStyle/>
          <a:p>
            <a:r>
              <a:rPr lang="en-GB" sz="4000" dirty="0">
                <a:solidFill>
                  <a:schemeClr val="accent1">
                    <a:lumMod val="75000"/>
                  </a:schemeClr>
                </a:solidFill>
                <a:latin typeface="+mj-lt"/>
              </a:rPr>
              <a:t>Proposed Development Plan Variation</a:t>
            </a:r>
            <a:endParaRPr lang="en-IE" sz="4000" dirty="0"/>
          </a:p>
        </p:txBody>
      </p:sp>
      <p:sp>
        <p:nvSpPr>
          <p:cNvPr id="5" name="TextBox 4">
            <a:extLst>
              <a:ext uri="{FF2B5EF4-FFF2-40B4-BE49-F238E27FC236}">
                <a16:creationId xmlns:a16="http://schemas.microsoft.com/office/drawing/2014/main" id="{1DC381C4-CDDC-055C-5263-E005C817DB34}"/>
              </a:ext>
            </a:extLst>
          </p:cNvPr>
          <p:cNvSpPr txBox="1"/>
          <p:nvPr/>
        </p:nvSpPr>
        <p:spPr>
          <a:xfrm>
            <a:off x="3490004" y="1295409"/>
            <a:ext cx="7104185" cy="6001643"/>
          </a:xfrm>
          <a:prstGeom prst="rect">
            <a:avLst/>
          </a:prstGeom>
          <a:noFill/>
        </p:spPr>
        <p:txBody>
          <a:bodyPr wrap="square" rtlCol="0">
            <a:spAutoFit/>
          </a:bodyPr>
          <a:lstStyle/>
          <a:p>
            <a:r>
              <a:rPr lang="en-GB" sz="2400" b="1" dirty="0">
                <a:latin typeface="+mj-lt"/>
              </a:rPr>
              <a:t>Recap:</a:t>
            </a:r>
          </a:p>
          <a:p>
            <a:pPr marL="285750" indent="-285750">
              <a:buFontTx/>
              <a:buChar char="-"/>
            </a:pPr>
            <a:r>
              <a:rPr lang="en-GB" dirty="0">
                <a:latin typeface="+mj-lt"/>
              </a:rPr>
              <a:t>SDCC to propose </a:t>
            </a:r>
            <a:r>
              <a:rPr lang="en-GB" b="1" dirty="0">
                <a:latin typeface="+mj-lt"/>
              </a:rPr>
              <a:t>Variation</a:t>
            </a:r>
            <a:r>
              <a:rPr lang="en-GB" dirty="0">
                <a:latin typeface="+mj-lt"/>
              </a:rPr>
              <a:t> to County Development Plan 2022-2028</a:t>
            </a:r>
          </a:p>
          <a:p>
            <a:pPr marL="285750" indent="-285750">
              <a:buFontTx/>
              <a:buChar char="-"/>
            </a:pPr>
            <a:r>
              <a:rPr lang="en-GB" dirty="0">
                <a:latin typeface="+mj-lt"/>
              </a:rPr>
              <a:t>Purpose is to:</a:t>
            </a:r>
          </a:p>
          <a:p>
            <a:pPr marL="742950" lvl="1" indent="-285750">
              <a:buFontTx/>
              <a:buChar char="-"/>
            </a:pPr>
            <a:r>
              <a:rPr lang="en-GB" dirty="0">
                <a:latin typeface="+mj-lt"/>
              </a:rPr>
              <a:t>Provide a </a:t>
            </a:r>
            <a:r>
              <a:rPr lang="en-GB" b="1" dirty="0">
                <a:latin typeface="+mj-lt"/>
              </a:rPr>
              <a:t>statutory basis </a:t>
            </a:r>
            <a:r>
              <a:rPr lang="en-GB" dirty="0">
                <a:latin typeface="+mj-lt"/>
              </a:rPr>
              <a:t>for the future planning of the City Edge area </a:t>
            </a:r>
          </a:p>
          <a:p>
            <a:pPr marL="742950" lvl="1" indent="-285750">
              <a:buFontTx/>
              <a:buChar char="-"/>
            </a:pPr>
            <a:r>
              <a:rPr lang="en-GB" dirty="0">
                <a:latin typeface="+mj-lt"/>
              </a:rPr>
              <a:t>Refine provisions of Strategic Framework to provide more detailed </a:t>
            </a:r>
            <a:r>
              <a:rPr lang="en-GB" b="1" dirty="0">
                <a:latin typeface="+mj-lt"/>
              </a:rPr>
              <a:t>planning and design guidance.</a:t>
            </a:r>
          </a:p>
          <a:p>
            <a:pPr marL="285750" indent="-285750">
              <a:buFontTx/>
              <a:buChar char="-"/>
            </a:pPr>
            <a:r>
              <a:rPr lang="en-GB" dirty="0">
                <a:latin typeface="+mj-lt"/>
              </a:rPr>
              <a:t>DCC to also undertake Variation to DCC CDP for the above reasons, plus to align land use zoning within DCC area with Strategic Framework vision.</a:t>
            </a:r>
          </a:p>
          <a:p>
            <a:pPr marL="285750" indent="-285750">
              <a:buFontTx/>
              <a:buChar char="-"/>
            </a:pPr>
            <a:r>
              <a:rPr lang="en-GB" dirty="0">
                <a:latin typeface="+mj-lt"/>
              </a:rPr>
              <a:t>Consultants’ services (</a:t>
            </a:r>
            <a:r>
              <a:rPr lang="en-GB" dirty="0" err="1">
                <a:latin typeface="+mj-lt"/>
              </a:rPr>
              <a:t>Macreanor</a:t>
            </a:r>
            <a:r>
              <a:rPr lang="en-GB" dirty="0">
                <a:latin typeface="+mj-lt"/>
              </a:rPr>
              <a:t> Lavington and sub-consultants) extended to advise on a </a:t>
            </a:r>
            <a:r>
              <a:rPr lang="en-GB" b="1" dirty="0">
                <a:latin typeface="+mj-lt"/>
              </a:rPr>
              <a:t>planning strategy and evidence base </a:t>
            </a:r>
            <a:r>
              <a:rPr lang="en-GB" dirty="0">
                <a:latin typeface="+mj-lt"/>
              </a:rPr>
              <a:t>to inform Variations.  This work is ongoing and involves:</a:t>
            </a:r>
          </a:p>
          <a:p>
            <a:pPr marL="742950" lvl="1" indent="-285750">
              <a:buFontTx/>
              <a:buChar char="-"/>
            </a:pPr>
            <a:r>
              <a:rPr lang="en-IE" dirty="0">
                <a:latin typeface="+mj-lt"/>
                <a:cs typeface="Times New Roman" panose="02020603050405020304" pitchFamily="18" charset="0"/>
              </a:rPr>
              <a:t>Further </a:t>
            </a:r>
            <a:r>
              <a:rPr lang="en-IE" b="1" dirty="0">
                <a:latin typeface="+mj-lt"/>
                <a:cs typeface="Times New Roman" panose="02020603050405020304" pitchFamily="18" charset="0"/>
              </a:rPr>
              <a:t>area-wide planning and urban design guidance </a:t>
            </a:r>
          </a:p>
          <a:p>
            <a:pPr marL="742950" lvl="1" indent="-285750">
              <a:buFontTx/>
              <a:buChar char="-"/>
            </a:pPr>
            <a:r>
              <a:rPr lang="en-IE" dirty="0">
                <a:latin typeface="+mj-lt"/>
                <a:cs typeface="Times New Roman" panose="02020603050405020304" pitchFamily="18" charset="0"/>
              </a:rPr>
              <a:t>Detailed planning and urban design guidance for the 4 identified </a:t>
            </a:r>
            <a:r>
              <a:rPr lang="en-IE" b="1" dirty="0">
                <a:latin typeface="+mj-lt"/>
                <a:cs typeface="Times New Roman" panose="02020603050405020304" pitchFamily="18" charset="0"/>
              </a:rPr>
              <a:t>Priority Development Areas</a:t>
            </a:r>
          </a:p>
          <a:p>
            <a:pPr marL="742950" lvl="1" indent="-285750">
              <a:buFontTx/>
              <a:buChar char="-"/>
            </a:pPr>
            <a:r>
              <a:rPr lang="en-IE" dirty="0">
                <a:latin typeface="+mj-lt"/>
                <a:cs typeface="Times New Roman" panose="02020603050405020304" pitchFamily="18" charset="0"/>
              </a:rPr>
              <a:t>Planning and urban design guidance for </a:t>
            </a:r>
            <a:r>
              <a:rPr lang="en-IE" b="1" dirty="0">
                <a:latin typeface="+mj-lt"/>
                <a:cs typeface="Times New Roman" panose="02020603050405020304" pitchFamily="18" charset="0"/>
              </a:rPr>
              <a:t>locations outside </a:t>
            </a:r>
            <a:r>
              <a:rPr lang="en-IE" dirty="0">
                <a:latin typeface="+mj-lt"/>
                <a:cs typeface="Times New Roman" panose="02020603050405020304" pitchFamily="18" charset="0"/>
              </a:rPr>
              <a:t>Priority Development Areas.</a:t>
            </a:r>
            <a:endParaRPr lang="en-GB" dirty="0">
              <a:latin typeface="+mj-lt"/>
            </a:endParaRPr>
          </a:p>
          <a:p>
            <a:pPr lvl="1"/>
            <a:endParaRPr lang="en-GB" dirty="0">
              <a:latin typeface="+mj-lt"/>
            </a:endParaRPr>
          </a:p>
          <a:p>
            <a:pPr lvl="1"/>
            <a:endParaRPr lang="en-GB" dirty="0">
              <a:latin typeface="+mj-lt"/>
            </a:endParaRPr>
          </a:p>
          <a:p>
            <a:pPr marL="742950" lvl="1" indent="-285750">
              <a:buFontTx/>
              <a:buChar char="-"/>
            </a:pPr>
            <a:endParaRPr lang="en-GB" dirty="0">
              <a:latin typeface="+mj-lt"/>
            </a:endParaRPr>
          </a:p>
        </p:txBody>
      </p:sp>
      <p:pic>
        <p:nvPicPr>
          <p:cNvPr id="7" name="Picture 6">
            <a:extLst>
              <a:ext uri="{FF2B5EF4-FFF2-40B4-BE49-F238E27FC236}">
                <a16:creationId xmlns:a16="http://schemas.microsoft.com/office/drawing/2014/main" id="{1BC3DF5F-EA85-21E0-DB67-D4B462E50C3A}"/>
              </a:ext>
            </a:extLst>
          </p:cNvPr>
          <p:cNvPicPr>
            <a:picLocks noChangeAspect="1"/>
          </p:cNvPicPr>
          <p:nvPr/>
        </p:nvPicPr>
        <p:blipFill>
          <a:blip r:embed="rId3"/>
          <a:stretch>
            <a:fillRect/>
          </a:stretch>
        </p:blipFill>
        <p:spPr>
          <a:xfrm>
            <a:off x="301451" y="941546"/>
            <a:ext cx="2227598" cy="3161347"/>
          </a:xfrm>
          <a:prstGeom prst="rect">
            <a:avLst/>
          </a:prstGeom>
        </p:spPr>
      </p:pic>
      <p:pic>
        <p:nvPicPr>
          <p:cNvPr id="6" name="Picture 5">
            <a:extLst>
              <a:ext uri="{FF2B5EF4-FFF2-40B4-BE49-F238E27FC236}">
                <a16:creationId xmlns:a16="http://schemas.microsoft.com/office/drawing/2014/main" id="{2DA24FB8-E413-72A9-60F4-AB42E2D0E1BC}"/>
              </a:ext>
            </a:extLst>
          </p:cNvPr>
          <p:cNvPicPr>
            <a:picLocks noChangeAspect="1"/>
          </p:cNvPicPr>
          <p:nvPr/>
        </p:nvPicPr>
        <p:blipFill>
          <a:blip r:embed="rId4"/>
          <a:stretch>
            <a:fillRect/>
          </a:stretch>
        </p:blipFill>
        <p:spPr>
          <a:xfrm>
            <a:off x="301451" y="4102893"/>
            <a:ext cx="2227598" cy="2755107"/>
          </a:xfrm>
          <a:prstGeom prst="rect">
            <a:avLst/>
          </a:prstGeom>
        </p:spPr>
      </p:pic>
    </p:spTree>
    <p:extLst>
      <p:ext uri="{BB962C8B-B14F-4D97-AF65-F5344CB8AC3E}">
        <p14:creationId xmlns:p14="http://schemas.microsoft.com/office/powerpoint/2010/main" val="257231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9EAA1D08-017E-CA4C-7786-F21CF07D73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57" y="231216"/>
            <a:ext cx="656911" cy="649592"/>
          </a:xfrm>
          <a:prstGeom prst="rect">
            <a:avLst/>
          </a:prstGeom>
        </p:spPr>
      </p:pic>
      <p:sp>
        <p:nvSpPr>
          <p:cNvPr id="4" name="TextBox 3">
            <a:extLst>
              <a:ext uri="{FF2B5EF4-FFF2-40B4-BE49-F238E27FC236}">
                <a16:creationId xmlns:a16="http://schemas.microsoft.com/office/drawing/2014/main" id="{8CE8332A-7999-F71F-3EA9-1D61E1DA9371}"/>
              </a:ext>
            </a:extLst>
          </p:cNvPr>
          <p:cNvSpPr txBox="1"/>
          <p:nvPr/>
        </p:nvSpPr>
        <p:spPr>
          <a:xfrm>
            <a:off x="1425520" y="281292"/>
            <a:ext cx="7788817" cy="707886"/>
          </a:xfrm>
          <a:prstGeom prst="rect">
            <a:avLst/>
          </a:prstGeom>
          <a:noFill/>
        </p:spPr>
        <p:txBody>
          <a:bodyPr wrap="square">
            <a:spAutoFit/>
          </a:bodyPr>
          <a:lstStyle/>
          <a:p>
            <a:r>
              <a:rPr lang="en-GB" sz="4000" dirty="0">
                <a:solidFill>
                  <a:schemeClr val="accent1">
                    <a:lumMod val="75000"/>
                  </a:schemeClr>
                </a:solidFill>
                <a:latin typeface="+mj-lt"/>
              </a:rPr>
              <a:t>Further Studies informing Variation</a:t>
            </a:r>
            <a:endParaRPr lang="en-IE" sz="4000" dirty="0"/>
          </a:p>
        </p:txBody>
      </p:sp>
      <p:sp>
        <p:nvSpPr>
          <p:cNvPr id="5" name="TextBox 4">
            <a:extLst>
              <a:ext uri="{FF2B5EF4-FFF2-40B4-BE49-F238E27FC236}">
                <a16:creationId xmlns:a16="http://schemas.microsoft.com/office/drawing/2014/main" id="{BCD19EC6-C899-19EF-6D42-513593C24B07}"/>
              </a:ext>
            </a:extLst>
          </p:cNvPr>
          <p:cNvSpPr txBox="1"/>
          <p:nvPr/>
        </p:nvSpPr>
        <p:spPr>
          <a:xfrm>
            <a:off x="451651" y="1011437"/>
            <a:ext cx="8501430" cy="4939301"/>
          </a:xfrm>
          <a:prstGeom prst="rect">
            <a:avLst/>
          </a:prstGeom>
          <a:noFill/>
        </p:spPr>
        <p:txBody>
          <a:bodyPr wrap="square" rtlCol="0">
            <a:spAutoFit/>
          </a:bodyPr>
          <a:lstStyle/>
          <a:p>
            <a:pPr>
              <a:lnSpc>
                <a:spcPct val="107000"/>
              </a:lnSpc>
              <a:spcAft>
                <a:spcPts val="800"/>
              </a:spcAft>
            </a:pPr>
            <a:r>
              <a:rPr lang="en-GB" sz="1300" b="1" dirty="0">
                <a:latin typeface="+mj-lt"/>
              </a:rPr>
              <a:t>Undergrounding OH Lines Feasibility Study:</a:t>
            </a:r>
            <a:endParaRPr lang="en-GB" sz="1300" b="1" dirty="0">
              <a:latin typeface="+mj-lt"/>
              <a:cs typeface="Times New Roman" panose="02020603050405020304" pitchFamily="18" charset="0"/>
            </a:endParaRPr>
          </a:p>
          <a:p>
            <a:pPr>
              <a:lnSpc>
                <a:spcPct val="107000"/>
              </a:lnSpc>
              <a:spcAft>
                <a:spcPts val="800"/>
              </a:spcAft>
            </a:pPr>
            <a:r>
              <a:rPr lang="en-GB" sz="1300" dirty="0">
                <a:latin typeface="+mj-lt"/>
              </a:rPr>
              <a:t>LDA in conjunction with SDCC and DCC invited tenders for a feasibility study (published on 20.11.23) into the undergrounding of overhead high voltage lines within the City Edge area.  Purpose is to release developable land and for improved placemaking.  Tender evaluation completed with recommendation due imminently.  Expected study duration 4/5 months. </a:t>
            </a:r>
            <a:endParaRPr lang="en-GB" sz="1300" b="1" dirty="0">
              <a:latin typeface="+mj-lt"/>
            </a:endParaRPr>
          </a:p>
          <a:p>
            <a:r>
              <a:rPr lang="en-GB" sz="1300" b="1" dirty="0">
                <a:latin typeface="+mj-lt"/>
              </a:rPr>
              <a:t>Seveso Study:</a:t>
            </a:r>
          </a:p>
          <a:p>
            <a:r>
              <a:rPr lang="en-GB" sz="1300" dirty="0">
                <a:latin typeface="+mj-lt"/>
              </a:rPr>
              <a:t>Specialist consultants have been engaged to carry out risk contour mapping and interpretation to guide land use planning including appropriate uses and intensities of development in the vicinity of Seveso sites.  Mapping has been completed.  Interpretation is currently being carried out.  </a:t>
            </a:r>
          </a:p>
          <a:p>
            <a:pPr lvl="1"/>
            <a:endParaRPr lang="en-GB" sz="1300" b="1" dirty="0">
              <a:latin typeface="+mj-lt"/>
            </a:endParaRPr>
          </a:p>
          <a:p>
            <a:r>
              <a:rPr lang="en-GB" sz="1300" b="1" dirty="0">
                <a:latin typeface="+mj-lt"/>
              </a:rPr>
              <a:t>Energy Feasibility Study: </a:t>
            </a:r>
          </a:p>
          <a:p>
            <a:r>
              <a:rPr lang="en-GB" sz="1300" dirty="0" err="1">
                <a:latin typeface="+mj-lt"/>
              </a:rPr>
              <a:t>Codema</a:t>
            </a:r>
            <a:r>
              <a:rPr lang="en-GB" sz="1300" dirty="0">
                <a:latin typeface="+mj-lt"/>
              </a:rPr>
              <a:t> has been engaged to carry out an energy feasibility study for the City Edge area. A draft report has been prepared including </a:t>
            </a:r>
            <a:r>
              <a:rPr lang="en-IE" sz="1300" dirty="0">
                <a:latin typeface="+mj-lt"/>
              </a:rPr>
              <a:t>literature review, baseline emissions model, analysis of future building and transport scenarios in City Edge to develop zero carbon pathways model, and proposed policy-based recommendations and conclusions.  Draft report currently being reviewed by SDCC/DCC with a view to iterative revisions (if required) to reflect output from emerging urban design strategy.</a:t>
            </a:r>
          </a:p>
          <a:p>
            <a:endParaRPr lang="en-IE" sz="1300" b="1" dirty="0">
              <a:latin typeface="+mj-lt"/>
            </a:endParaRPr>
          </a:p>
          <a:p>
            <a:r>
              <a:rPr lang="en-IE" sz="1300" b="1" dirty="0">
                <a:latin typeface="+mj-lt"/>
              </a:rPr>
              <a:t>Environmental Reports:</a:t>
            </a:r>
          </a:p>
          <a:p>
            <a:r>
              <a:rPr lang="en-IE" sz="1300" dirty="0">
                <a:latin typeface="+mj-lt"/>
              </a:rPr>
              <a:t>SEA S</a:t>
            </a:r>
            <a:r>
              <a:rPr lang="en-GB" sz="1300" spc="-10" dirty="0" err="1">
                <a:latin typeface="+mj-lt"/>
                <a:ea typeface="Calibri" panose="020F0502020204030204" pitchFamily="34" charset="0"/>
                <a:cs typeface="Times New Roman"/>
              </a:rPr>
              <a:t>creening</a:t>
            </a:r>
            <a:r>
              <a:rPr lang="en-GB" sz="1300" spc="-10" dirty="0">
                <a:latin typeface="+mj-lt"/>
                <a:ea typeface="Calibri" panose="020F0502020204030204" pitchFamily="34" charset="0"/>
                <a:cs typeface="Times New Roman"/>
              </a:rPr>
              <a:t>/Scoping report and AA Screening report prepared. Full SEA and NIR required.  Consultation carried out with prescribed bodies on SEA Scoping, and comments incorporated.  Alternative scenarios being explored for SEA.  SFRA to be carried out.</a:t>
            </a:r>
            <a:endParaRPr lang="en-GB" sz="1300" b="1" dirty="0">
              <a:latin typeface="+mj-lt"/>
            </a:endParaRPr>
          </a:p>
          <a:p>
            <a:endParaRPr lang="en-GB" sz="1300" b="1" spc="-10" dirty="0">
              <a:latin typeface="+mj-lt"/>
              <a:ea typeface="Calibri" panose="020F0502020204030204" pitchFamily="34" charset="0"/>
              <a:cs typeface="Times New Roman" panose="02020603050405020304" pitchFamily="18" charset="0"/>
            </a:endParaRPr>
          </a:p>
          <a:p>
            <a:r>
              <a:rPr lang="en-GB" sz="1300" b="1" spc="-10" dirty="0">
                <a:latin typeface="+mj-lt"/>
                <a:ea typeface="Calibri" panose="020F0502020204030204" pitchFamily="34" charset="0"/>
                <a:cs typeface="Times New Roman" panose="02020603050405020304" pitchFamily="18" charset="0"/>
              </a:rPr>
              <a:t>Ongoing stakeholder engagement with NTA, LDA, HSA, ESB/</a:t>
            </a:r>
            <a:r>
              <a:rPr lang="en-GB" sz="1300" b="1" spc="-10" dirty="0" err="1">
                <a:latin typeface="+mj-lt"/>
                <a:ea typeface="Calibri" panose="020F0502020204030204" pitchFamily="34" charset="0"/>
                <a:cs typeface="Times New Roman" panose="02020603050405020304" pitchFamily="18" charset="0"/>
              </a:rPr>
              <a:t>Eirgrid</a:t>
            </a:r>
            <a:r>
              <a:rPr lang="en-GB" sz="1300" b="1" spc="-10" dirty="0">
                <a:latin typeface="+mj-lt"/>
                <a:ea typeface="Calibri" panose="020F0502020204030204" pitchFamily="34" charset="0"/>
                <a:cs typeface="Times New Roman" panose="02020603050405020304" pitchFamily="18" charset="0"/>
              </a:rPr>
              <a:t> and UE</a:t>
            </a:r>
          </a:p>
          <a:p>
            <a:pPr marL="285750" indent="-285750">
              <a:buFontTx/>
              <a:buChar char="-"/>
            </a:pPr>
            <a:endParaRPr lang="en-IE" sz="1200" i="0" u="none" strike="noStrike" baseline="0" dirty="0">
              <a:solidFill>
                <a:srgbClr val="000000"/>
              </a:solidFill>
              <a:latin typeface="Calibri" panose="020F0502020204030204" pitchFamily="34" charset="0"/>
            </a:endParaRPr>
          </a:p>
        </p:txBody>
      </p:sp>
      <p:pic>
        <p:nvPicPr>
          <p:cNvPr id="6" name="Picture 5">
            <a:extLst>
              <a:ext uri="{FF2B5EF4-FFF2-40B4-BE49-F238E27FC236}">
                <a16:creationId xmlns:a16="http://schemas.microsoft.com/office/drawing/2014/main" id="{C01F908D-0A21-6FBB-9B8A-2B96C0796B28}"/>
              </a:ext>
            </a:extLst>
          </p:cNvPr>
          <p:cNvPicPr>
            <a:picLocks noChangeAspect="1"/>
          </p:cNvPicPr>
          <p:nvPr/>
        </p:nvPicPr>
        <p:blipFill rotWithShape="1">
          <a:blip r:embed="rId3"/>
          <a:srcRect l="14268" r="6239"/>
          <a:stretch/>
        </p:blipFill>
        <p:spPr>
          <a:xfrm>
            <a:off x="9619869" y="4705223"/>
            <a:ext cx="2572131" cy="2152777"/>
          </a:xfrm>
          <a:prstGeom prst="rect">
            <a:avLst/>
          </a:prstGeom>
        </p:spPr>
      </p:pic>
      <p:pic>
        <p:nvPicPr>
          <p:cNvPr id="8" name="Picture 7">
            <a:extLst>
              <a:ext uri="{FF2B5EF4-FFF2-40B4-BE49-F238E27FC236}">
                <a16:creationId xmlns:a16="http://schemas.microsoft.com/office/drawing/2014/main" id="{D8B8B960-B34C-FC9C-B07C-4A22C08D1C87}"/>
              </a:ext>
            </a:extLst>
          </p:cNvPr>
          <p:cNvPicPr>
            <a:picLocks noChangeAspect="1"/>
          </p:cNvPicPr>
          <p:nvPr/>
        </p:nvPicPr>
        <p:blipFill>
          <a:blip r:embed="rId4"/>
          <a:stretch>
            <a:fillRect/>
          </a:stretch>
        </p:blipFill>
        <p:spPr>
          <a:xfrm>
            <a:off x="9612198" y="2418883"/>
            <a:ext cx="2587472" cy="2152777"/>
          </a:xfrm>
          <a:prstGeom prst="rect">
            <a:avLst/>
          </a:prstGeom>
        </p:spPr>
      </p:pic>
      <p:pic>
        <p:nvPicPr>
          <p:cNvPr id="10" name="Picture 9">
            <a:extLst>
              <a:ext uri="{FF2B5EF4-FFF2-40B4-BE49-F238E27FC236}">
                <a16:creationId xmlns:a16="http://schemas.microsoft.com/office/drawing/2014/main" id="{DFB7B964-DD1B-C64B-F491-73074875FB1E}"/>
              </a:ext>
            </a:extLst>
          </p:cNvPr>
          <p:cNvPicPr>
            <a:picLocks noChangeAspect="1"/>
          </p:cNvPicPr>
          <p:nvPr/>
        </p:nvPicPr>
        <p:blipFill>
          <a:blip r:embed="rId5"/>
          <a:stretch>
            <a:fillRect/>
          </a:stretch>
        </p:blipFill>
        <p:spPr>
          <a:xfrm>
            <a:off x="9627539" y="-1021"/>
            <a:ext cx="2572131" cy="2286341"/>
          </a:xfrm>
          <a:prstGeom prst="rect">
            <a:avLst/>
          </a:prstGeom>
        </p:spPr>
      </p:pic>
    </p:spTree>
    <p:extLst>
      <p:ext uri="{BB962C8B-B14F-4D97-AF65-F5344CB8AC3E}">
        <p14:creationId xmlns:p14="http://schemas.microsoft.com/office/powerpoint/2010/main" val="266972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3329D4-ECFD-6A7F-A9D4-95121002114E}"/>
              </a:ext>
            </a:extLst>
          </p:cNvPr>
          <p:cNvSpPr txBox="1"/>
          <p:nvPr/>
        </p:nvSpPr>
        <p:spPr>
          <a:xfrm>
            <a:off x="159294" y="1446797"/>
            <a:ext cx="5827495" cy="5293757"/>
          </a:xfrm>
          <a:prstGeom prst="rect">
            <a:avLst/>
          </a:prstGeom>
          <a:noFill/>
        </p:spPr>
        <p:txBody>
          <a:bodyPr wrap="square">
            <a:spAutoFit/>
          </a:bodyPr>
          <a:lstStyle/>
          <a:p>
            <a:pPr lvl="1"/>
            <a:r>
              <a:rPr lang="en-IE" sz="2000" b="1" dirty="0">
                <a:latin typeface="+mj-lt"/>
                <a:ea typeface="Times New Roman" panose="02020603050405020304" pitchFamily="18" charset="0"/>
                <a:cs typeface="Calibri" panose="020F0502020204030204" pitchFamily="34" charset="0"/>
              </a:rPr>
              <a:t>   Proposed Variation – Iterative Direction (Draft) </a:t>
            </a:r>
          </a:p>
          <a:p>
            <a:pPr lvl="2"/>
            <a:r>
              <a:rPr lang="en-IE" sz="1600" dirty="0">
                <a:latin typeface="+mj-lt"/>
                <a:ea typeface="Times New Roman" panose="02020603050405020304" pitchFamily="18" charset="0"/>
                <a:cs typeface="Calibri" panose="020F0502020204030204" pitchFamily="34" charset="0"/>
              </a:rPr>
              <a:t>a</a:t>
            </a:r>
            <a:r>
              <a:rPr lang="en-IE" sz="1600" dirty="0">
                <a:effectLst/>
                <a:latin typeface="+mj-lt"/>
                <a:ea typeface="Times New Roman" panose="02020603050405020304" pitchFamily="18" charset="0"/>
                <a:cs typeface="Calibri" panose="020F0502020204030204" pitchFamily="34" charset="0"/>
              </a:rPr>
              <a:t>) Urban </a:t>
            </a:r>
            <a:r>
              <a:rPr lang="en-IE" sz="1600" b="1" dirty="0">
                <a:effectLst/>
                <a:latin typeface="+mj-lt"/>
                <a:ea typeface="Times New Roman" panose="02020603050405020304" pitchFamily="18" charset="0"/>
                <a:cs typeface="Calibri" panose="020F0502020204030204" pitchFamily="34" charset="0"/>
              </a:rPr>
              <a:t>framework</a:t>
            </a:r>
            <a:r>
              <a:rPr lang="en-IE" sz="1600" dirty="0">
                <a:effectLst/>
                <a:latin typeface="+mj-lt"/>
                <a:ea typeface="Times New Roman" panose="02020603050405020304" pitchFamily="18" charset="0"/>
                <a:cs typeface="Calibri" panose="020F0502020204030204" pitchFamily="34" charset="0"/>
              </a:rPr>
              <a:t> </a:t>
            </a:r>
            <a:r>
              <a:rPr lang="en-IE" sz="1600" dirty="0">
                <a:latin typeface="+mj-lt"/>
                <a:ea typeface="Times New Roman" panose="02020603050405020304" pitchFamily="18" charset="0"/>
                <a:cs typeface="Calibri" panose="020F0502020204030204" pitchFamily="34" charset="0"/>
              </a:rPr>
              <a:t>for area </a:t>
            </a:r>
            <a:r>
              <a:rPr lang="en-IE" sz="1600" dirty="0">
                <a:effectLst/>
                <a:latin typeface="+mj-lt"/>
                <a:ea typeface="Times New Roman" panose="02020603050405020304" pitchFamily="18" charset="0"/>
                <a:cs typeface="Calibri" panose="020F0502020204030204" pitchFamily="34" charset="0"/>
              </a:rPr>
              <a:t> </a:t>
            </a:r>
          </a:p>
          <a:p>
            <a:pPr lvl="2"/>
            <a:r>
              <a:rPr lang="en-IE" sz="1600" dirty="0">
                <a:latin typeface="+mj-lt"/>
                <a:ea typeface="Times New Roman" panose="02020603050405020304" pitchFamily="18" charset="0"/>
                <a:cs typeface="Calibri" panose="020F0502020204030204" pitchFamily="34" charset="0"/>
              </a:rPr>
              <a:t>b</a:t>
            </a:r>
            <a:r>
              <a:rPr lang="en-IE" sz="1600" dirty="0">
                <a:effectLst/>
                <a:latin typeface="+mj-lt"/>
                <a:ea typeface="Times New Roman" panose="02020603050405020304" pitchFamily="18" charset="0"/>
                <a:cs typeface="Calibri" panose="020F0502020204030204" pitchFamily="34" charset="0"/>
              </a:rPr>
              <a:t>) </a:t>
            </a:r>
            <a:r>
              <a:rPr lang="en-IE" sz="1600" b="1" dirty="0">
                <a:effectLst/>
                <a:latin typeface="+mj-lt"/>
                <a:ea typeface="Times New Roman" panose="02020603050405020304" pitchFamily="18" charset="0"/>
                <a:cs typeface="Calibri" panose="020F0502020204030204" pitchFamily="34" charset="0"/>
              </a:rPr>
              <a:t>Land use </a:t>
            </a:r>
            <a:r>
              <a:rPr lang="en-IE" sz="1600" dirty="0">
                <a:latin typeface="+mj-lt"/>
                <a:ea typeface="Times New Roman" panose="02020603050405020304" pitchFamily="18" charset="0"/>
                <a:cs typeface="Calibri" panose="020F0502020204030204" pitchFamily="34" charset="0"/>
              </a:rPr>
              <a:t>approach (requirements for mix of uses)  </a:t>
            </a:r>
            <a:endParaRPr lang="en-IE" sz="1600" dirty="0">
              <a:effectLst/>
              <a:latin typeface="+mj-lt"/>
              <a:ea typeface="Times New Roman" panose="02020603050405020304" pitchFamily="18" charset="0"/>
              <a:cs typeface="Calibri" panose="020F0502020204030204" pitchFamily="34" charset="0"/>
            </a:endParaRPr>
          </a:p>
          <a:p>
            <a:pPr lvl="2"/>
            <a:r>
              <a:rPr lang="en-IE" sz="1600" dirty="0">
                <a:latin typeface="+mj-lt"/>
                <a:ea typeface="Times New Roman" panose="02020603050405020304" pitchFamily="18" charset="0"/>
                <a:cs typeface="Calibri" panose="020F0502020204030204" pitchFamily="34" charset="0"/>
              </a:rPr>
              <a:t>c) S</a:t>
            </a:r>
            <a:r>
              <a:rPr lang="en-IE" sz="1600" dirty="0">
                <a:effectLst/>
                <a:latin typeface="+mj-lt"/>
                <a:ea typeface="Times New Roman" panose="02020603050405020304" pitchFamily="18" charset="0"/>
                <a:cs typeface="Calibri" panose="020F0502020204030204" pitchFamily="34" charset="0"/>
              </a:rPr>
              <a:t>ample </a:t>
            </a:r>
            <a:r>
              <a:rPr lang="en-IE" sz="1600" b="1" dirty="0">
                <a:effectLst/>
                <a:latin typeface="+mj-lt"/>
                <a:ea typeface="Times New Roman" panose="02020603050405020304" pitchFamily="18" charset="0"/>
                <a:cs typeface="Calibri" panose="020F0502020204030204" pitchFamily="34" charset="0"/>
              </a:rPr>
              <a:t>typologies</a:t>
            </a:r>
            <a:r>
              <a:rPr lang="en-IE" sz="1600" dirty="0">
                <a:effectLst/>
                <a:latin typeface="+mj-lt"/>
                <a:ea typeface="Times New Roman" panose="02020603050405020304" pitchFamily="18" charset="0"/>
                <a:cs typeface="Calibri" panose="020F0502020204030204" pitchFamily="34" charset="0"/>
              </a:rPr>
              <a:t> for mixed use (how to deliver mixed use) </a:t>
            </a:r>
          </a:p>
          <a:p>
            <a:pPr lvl="2"/>
            <a:r>
              <a:rPr lang="en-IE" sz="1600" dirty="0">
                <a:latin typeface="+mj-lt"/>
                <a:ea typeface="Times New Roman" panose="02020603050405020304" pitchFamily="18" charset="0"/>
                <a:cs typeface="Calibri" panose="020F0502020204030204" pitchFamily="34" charset="0"/>
              </a:rPr>
              <a:t>d) R</a:t>
            </a:r>
            <a:r>
              <a:rPr lang="en-IE" sz="1600" dirty="0">
                <a:effectLst/>
                <a:latin typeface="+mj-lt"/>
                <a:ea typeface="Times New Roman" panose="02020603050405020304" pitchFamily="18" charset="0"/>
                <a:cs typeface="Calibri" panose="020F0502020204030204" pitchFamily="34" charset="0"/>
              </a:rPr>
              <a:t>esidential and non-residential </a:t>
            </a:r>
            <a:r>
              <a:rPr lang="en-IE" sz="1600" b="1" dirty="0">
                <a:effectLst/>
                <a:latin typeface="+mj-lt"/>
                <a:ea typeface="Times New Roman" panose="02020603050405020304" pitchFamily="18" charset="0"/>
                <a:cs typeface="Calibri" panose="020F0502020204030204" pitchFamily="34" charset="0"/>
              </a:rPr>
              <a:t>capacity</a:t>
            </a:r>
            <a:r>
              <a:rPr lang="en-IE" sz="1600" dirty="0">
                <a:effectLst/>
                <a:latin typeface="+mj-lt"/>
                <a:ea typeface="Times New Roman" panose="02020603050405020304" pitchFamily="18" charset="0"/>
                <a:cs typeface="Calibri" panose="020F0502020204030204" pitchFamily="34" charset="0"/>
              </a:rPr>
              <a:t> (units/ employment floorspace)</a:t>
            </a:r>
          </a:p>
          <a:p>
            <a:pPr lvl="2"/>
            <a:r>
              <a:rPr lang="en-IE" sz="1600" dirty="0">
                <a:latin typeface="+mj-lt"/>
                <a:ea typeface="Times New Roman" panose="02020603050405020304" pitchFamily="18" charset="0"/>
                <a:cs typeface="Calibri" panose="020F0502020204030204" pitchFamily="34" charset="0"/>
              </a:rPr>
              <a:t>e) D</a:t>
            </a:r>
            <a:r>
              <a:rPr lang="en-IE" sz="1600" dirty="0">
                <a:effectLst/>
                <a:latin typeface="+mj-lt"/>
                <a:ea typeface="Times New Roman" panose="02020603050405020304" pitchFamily="18" charset="0"/>
                <a:cs typeface="Calibri" panose="020F0502020204030204" pitchFamily="34" charset="0"/>
              </a:rPr>
              <a:t>istribution of </a:t>
            </a:r>
            <a:r>
              <a:rPr lang="en-IE" sz="1600" b="1" dirty="0">
                <a:effectLst/>
                <a:latin typeface="+mj-lt"/>
                <a:ea typeface="Times New Roman" panose="02020603050405020304" pitchFamily="18" charset="0"/>
                <a:cs typeface="Calibri" panose="020F0502020204030204" pitchFamily="34" charset="0"/>
              </a:rPr>
              <a:t>social infrastructure </a:t>
            </a:r>
            <a:r>
              <a:rPr lang="en-IE" sz="1600" dirty="0">
                <a:effectLst/>
                <a:latin typeface="+mj-lt"/>
                <a:ea typeface="Times New Roman" panose="02020603050405020304" pitchFamily="18" charset="0"/>
                <a:cs typeface="Calibri" panose="020F0502020204030204" pitchFamily="34" charset="0"/>
              </a:rPr>
              <a:t>(</a:t>
            </a:r>
            <a:r>
              <a:rPr lang="en-IE" sz="1600" dirty="0" err="1">
                <a:effectLst/>
                <a:latin typeface="+mj-lt"/>
                <a:ea typeface="Times New Roman" panose="02020603050405020304" pitchFamily="18" charset="0"/>
                <a:cs typeface="Calibri" panose="020F0502020204030204" pitchFamily="34" charset="0"/>
              </a:rPr>
              <a:t>e.g</a:t>
            </a:r>
            <a:r>
              <a:rPr lang="en-IE" sz="1600" dirty="0">
                <a:effectLst/>
                <a:latin typeface="+mj-lt"/>
                <a:ea typeface="Times New Roman" panose="02020603050405020304" pitchFamily="18" charset="0"/>
                <a:cs typeface="Calibri" panose="020F0502020204030204" pitchFamily="34" charset="0"/>
              </a:rPr>
              <a:t> community centre &amp; education)</a:t>
            </a:r>
          </a:p>
          <a:p>
            <a:pPr lvl="2"/>
            <a:r>
              <a:rPr lang="en-IE" sz="1600" dirty="0">
                <a:latin typeface="+mj-lt"/>
                <a:ea typeface="Times New Roman" panose="02020603050405020304" pitchFamily="18" charset="0"/>
                <a:cs typeface="Calibri" panose="020F0502020204030204" pitchFamily="34" charset="0"/>
              </a:rPr>
              <a:t>f) </a:t>
            </a:r>
            <a:r>
              <a:rPr lang="en-IE" sz="1600" b="1" dirty="0">
                <a:latin typeface="+mj-lt"/>
                <a:ea typeface="Times New Roman" panose="02020603050405020304" pitchFamily="18" charset="0"/>
                <a:cs typeface="Calibri" panose="020F0502020204030204" pitchFamily="34" charset="0"/>
              </a:rPr>
              <a:t>Parking</a:t>
            </a:r>
            <a:r>
              <a:rPr lang="en-IE" sz="1600" dirty="0">
                <a:latin typeface="+mj-lt"/>
                <a:ea typeface="Times New Roman" panose="02020603050405020304" pitchFamily="18" charset="0"/>
                <a:cs typeface="Calibri" panose="020F0502020204030204" pitchFamily="34" charset="0"/>
              </a:rPr>
              <a:t> strategy (pathway to near zero parking, storage hubs)   </a:t>
            </a:r>
          </a:p>
          <a:p>
            <a:pPr lvl="2"/>
            <a:r>
              <a:rPr lang="en-IE" sz="1600" dirty="0">
                <a:latin typeface="+mj-lt"/>
                <a:ea typeface="Calibri" panose="020F0502020204030204" pitchFamily="34" charset="0"/>
                <a:cs typeface="Calibri" panose="020F0502020204030204" pitchFamily="34" charset="0"/>
              </a:rPr>
              <a:t>g) Location and approach to </a:t>
            </a:r>
            <a:r>
              <a:rPr lang="en-IE" sz="1600" b="1" dirty="0">
                <a:latin typeface="+mj-lt"/>
                <a:ea typeface="Calibri" panose="020F0502020204030204" pitchFamily="34" charset="0"/>
                <a:cs typeface="Calibri" panose="020F0502020204030204" pitchFamily="34" charset="0"/>
              </a:rPr>
              <a:t>open space </a:t>
            </a:r>
            <a:r>
              <a:rPr lang="en-IE" sz="1600" dirty="0">
                <a:latin typeface="+mj-lt"/>
                <a:ea typeface="Calibri" panose="020F0502020204030204" pitchFamily="34" charset="0"/>
                <a:cs typeface="Calibri" panose="020F0502020204030204" pitchFamily="34" charset="0"/>
              </a:rPr>
              <a:t>provision (on site, local and district)</a:t>
            </a:r>
          </a:p>
          <a:p>
            <a:pPr lvl="2"/>
            <a:r>
              <a:rPr lang="en-IE" sz="1600" dirty="0">
                <a:latin typeface="+mj-lt"/>
                <a:ea typeface="Times New Roman" panose="02020603050405020304" pitchFamily="18" charset="0"/>
                <a:cs typeface="Calibri" panose="020F0502020204030204" pitchFamily="34" charset="0"/>
              </a:rPr>
              <a:t>h) Estimated </a:t>
            </a:r>
            <a:r>
              <a:rPr lang="en-IE" sz="1600" b="1" dirty="0">
                <a:latin typeface="+mj-lt"/>
                <a:ea typeface="Times New Roman" panose="02020603050405020304" pitchFamily="18" charset="0"/>
                <a:cs typeface="Calibri" panose="020F0502020204030204" pitchFamily="34" charset="0"/>
              </a:rPr>
              <a:t>foul capacity </a:t>
            </a:r>
            <a:r>
              <a:rPr lang="en-IE" sz="1600" dirty="0">
                <a:latin typeface="+mj-lt"/>
                <a:ea typeface="Times New Roman" panose="02020603050405020304" pitchFamily="18" charset="0"/>
                <a:cs typeface="Calibri" panose="020F0502020204030204" pitchFamily="34" charset="0"/>
              </a:rPr>
              <a:t>demand</a:t>
            </a:r>
            <a:endParaRPr lang="en-IE" sz="1600" dirty="0">
              <a:latin typeface="+mj-lt"/>
              <a:ea typeface="Calibri" panose="020F0502020204030204" pitchFamily="34" charset="0"/>
              <a:cs typeface="Calibri" panose="020F0502020204030204" pitchFamily="34" charset="0"/>
            </a:endParaRPr>
          </a:p>
          <a:p>
            <a:pPr lvl="2"/>
            <a:r>
              <a:rPr lang="en-IE" sz="1600" dirty="0" err="1">
                <a:effectLst/>
                <a:latin typeface="+mj-lt"/>
                <a:ea typeface="Calibri" panose="020F0502020204030204" pitchFamily="34" charset="0"/>
                <a:cs typeface="Calibri" panose="020F0502020204030204" pitchFamily="34" charset="0"/>
              </a:rPr>
              <a:t>i</a:t>
            </a:r>
            <a:r>
              <a:rPr lang="en-IE" sz="1600" dirty="0">
                <a:effectLst/>
                <a:latin typeface="+mj-lt"/>
                <a:ea typeface="Calibri" panose="020F0502020204030204" pitchFamily="34" charset="0"/>
                <a:cs typeface="Calibri" panose="020F0502020204030204" pitchFamily="34" charset="0"/>
              </a:rPr>
              <a:t>) </a:t>
            </a:r>
            <a:r>
              <a:rPr lang="en-IE" sz="1600" b="1" dirty="0">
                <a:effectLst/>
                <a:latin typeface="+mj-lt"/>
                <a:ea typeface="Calibri" panose="020F0502020204030204" pitchFamily="34" charset="0"/>
                <a:cs typeface="Calibri" panose="020F0502020204030204" pitchFamily="34" charset="0"/>
              </a:rPr>
              <a:t>Phasing</a:t>
            </a:r>
            <a:r>
              <a:rPr lang="en-IE" sz="1600" dirty="0">
                <a:effectLst/>
                <a:latin typeface="+mj-lt"/>
                <a:ea typeface="Calibri" panose="020F0502020204030204" pitchFamily="34" charset="0"/>
                <a:cs typeface="Calibri" panose="020F0502020204030204" pitchFamily="34" charset="0"/>
              </a:rPr>
              <a:t> approach (Infrastructure requirements for unit bands) </a:t>
            </a:r>
          </a:p>
          <a:p>
            <a:pPr lvl="2"/>
            <a:r>
              <a:rPr lang="en-IE" sz="1600" dirty="0">
                <a:latin typeface="+mj-lt"/>
                <a:ea typeface="Calibri" panose="020F0502020204030204" pitchFamily="34" charset="0"/>
                <a:cs typeface="Calibri" panose="020F0502020204030204" pitchFamily="34" charset="0"/>
              </a:rPr>
              <a:t>j) </a:t>
            </a:r>
            <a:r>
              <a:rPr lang="en-IE" sz="1600" b="1" dirty="0">
                <a:solidFill>
                  <a:srgbClr val="00B050"/>
                </a:solidFill>
                <a:latin typeface="+mj-lt"/>
                <a:ea typeface="Calibri" panose="020F0502020204030204" pitchFamily="34" charset="0"/>
                <a:cs typeface="Calibri" panose="020F0502020204030204" pitchFamily="34" charset="0"/>
              </a:rPr>
              <a:t>Sequencing of regeneration (Priority Development Areas) </a:t>
            </a:r>
            <a:endParaRPr lang="en-IE" sz="1600" b="1" dirty="0">
              <a:solidFill>
                <a:srgbClr val="00B050"/>
              </a:solidFill>
              <a:effectLst/>
              <a:latin typeface="+mj-lt"/>
              <a:ea typeface="Calibri" panose="020F0502020204030204" pitchFamily="34" charset="0"/>
              <a:cs typeface="Calibri" panose="020F0502020204030204" pitchFamily="34" charset="0"/>
            </a:endParaRPr>
          </a:p>
          <a:p>
            <a:pPr lvl="2"/>
            <a:r>
              <a:rPr lang="en-IE" sz="1600" dirty="0">
                <a:latin typeface="+mj-lt"/>
                <a:ea typeface="Calibri" panose="020F0502020204030204" pitchFamily="34" charset="0"/>
                <a:cs typeface="Calibri" panose="020F0502020204030204" pitchFamily="34" charset="0"/>
              </a:rPr>
              <a:t>k) </a:t>
            </a:r>
            <a:r>
              <a:rPr lang="en-IE" sz="1600" b="1" dirty="0">
                <a:latin typeface="+mj-lt"/>
                <a:ea typeface="Calibri" panose="020F0502020204030204" pitchFamily="34" charset="0"/>
                <a:cs typeface="Calibri" panose="020F0502020204030204" pitchFamily="34" charset="0"/>
              </a:rPr>
              <a:t>Development management </a:t>
            </a:r>
            <a:r>
              <a:rPr lang="en-IE" sz="1600" dirty="0">
                <a:latin typeface="+mj-lt"/>
                <a:ea typeface="Calibri" panose="020F0502020204030204" pitchFamily="34" charset="0"/>
                <a:cs typeface="Calibri" panose="020F0502020204030204" pitchFamily="34" charset="0"/>
              </a:rPr>
              <a:t>standards/requirements</a:t>
            </a:r>
          </a:p>
          <a:p>
            <a:pPr lvl="2"/>
            <a:endParaRPr lang="en-IE" sz="1600" dirty="0">
              <a:ea typeface="Calibri" panose="020F0502020204030204" pitchFamily="34" charset="0"/>
              <a:cs typeface="Calibri" panose="020F0502020204030204" pitchFamily="34" charset="0"/>
            </a:endParaRPr>
          </a:p>
          <a:p>
            <a:pPr lvl="2"/>
            <a:r>
              <a:rPr lang="en-IE" sz="1600" i="1" u="sng" dirty="0">
                <a:ea typeface="Calibri" panose="020F0502020204030204" pitchFamily="34" charset="0"/>
                <a:cs typeface="Calibri" panose="020F0502020204030204" pitchFamily="34" charset="0"/>
              </a:rPr>
              <a:t>Note: </a:t>
            </a:r>
            <a:r>
              <a:rPr lang="en-IE" sz="1600" i="1" dirty="0">
                <a:ea typeface="Calibri" panose="020F0502020204030204" pitchFamily="34" charset="0"/>
                <a:cs typeface="Calibri" panose="020F0502020204030204" pitchFamily="34" charset="0"/>
              </a:rPr>
              <a:t>c)  and d) above were covered in October SPC.</a:t>
            </a:r>
          </a:p>
          <a:p>
            <a:pPr lvl="2"/>
            <a:endParaRPr lang="en-IE" sz="1600" dirty="0">
              <a:ea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id="{3C38A08F-0826-8254-1BF8-9A47CB1DC2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57" y="231216"/>
            <a:ext cx="656911" cy="649592"/>
          </a:xfrm>
          <a:prstGeom prst="rect">
            <a:avLst/>
          </a:prstGeom>
        </p:spPr>
      </p:pic>
      <p:sp>
        <p:nvSpPr>
          <p:cNvPr id="6" name="TextBox 5">
            <a:extLst>
              <a:ext uri="{FF2B5EF4-FFF2-40B4-BE49-F238E27FC236}">
                <a16:creationId xmlns:a16="http://schemas.microsoft.com/office/drawing/2014/main" id="{CDE22DEA-484D-F9FC-F0E5-7EDC20A9C8C8}"/>
              </a:ext>
            </a:extLst>
          </p:cNvPr>
          <p:cNvSpPr txBox="1"/>
          <p:nvPr/>
        </p:nvSpPr>
        <p:spPr>
          <a:xfrm>
            <a:off x="1277155" y="339480"/>
            <a:ext cx="10519576" cy="830997"/>
          </a:xfrm>
          <a:prstGeom prst="rect">
            <a:avLst/>
          </a:prstGeom>
          <a:noFill/>
        </p:spPr>
        <p:txBody>
          <a:bodyPr wrap="square">
            <a:spAutoFit/>
          </a:bodyPr>
          <a:lstStyle/>
          <a:p>
            <a:r>
              <a:rPr lang="en-GB" sz="4800" dirty="0">
                <a:solidFill>
                  <a:schemeClr val="accent1">
                    <a:lumMod val="75000"/>
                  </a:schemeClr>
                </a:solidFill>
                <a:latin typeface="+mj-lt"/>
              </a:rPr>
              <a:t>Proposed Variation</a:t>
            </a:r>
            <a:endParaRPr lang="en-IE" sz="4800" dirty="0"/>
          </a:p>
        </p:txBody>
      </p:sp>
      <p:pic>
        <p:nvPicPr>
          <p:cNvPr id="13" name="Picture 12">
            <a:extLst>
              <a:ext uri="{FF2B5EF4-FFF2-40B4-BE49-F238E27FC236}">
                <a16:creationId xmlns:a16="http://schemas.microsoft.com/office/drawing/2014/main" id="{2E295EFF-9D8D-5646-90A4-7CE368F2A0A0}"/>
              </a:ext>
            </a:extLst>
          </p:cNvPr>
          <p:cNvPicPr>
            <a:picLocks noChangeAspect="1"/>
          </p:cNvPicPr>
          <p:nvPr/>
        </p:nvPicPr>
        <p:blipFill rotWithShape="1">
          <a:blip r:embed="rId3"/>
          <a:srcRect l="3514"/>
          <a:stretch/>
        </p:blipFill>
        <p:spPr>
          <a:xfrm>
            <a:off x="5854045" y="957536"/>
            <a:ext cx="6213465" cy="2888600"/>
          </a:xfrm>
          <a:prstGeom prst="rect">
            <a:avLst/>
          </a:prstGeom>
        </p:spPr>
      </p:pic>
      <p:pic>
        <p:nvPicPr>
          <p:cNvPr id="15" name="Picture 14">
            <a:extLst>
              <a:ext uri="{FF2B5EF4-FFF2-40B4-BE49-F238E27FC236}">
                <a16:creationId xmlns:a16="http://schemas.microsoft.com/office/drawing/2014/main" id="{A77D70C2-3221-99D6-FC9C-742A5937CC7E}"/>
              </a:ext>
            </a:extLst>
          </p:cNvPr>
          <p:cNvPicPr>
            <a:picLocks noChangeAspect="1"/>
          </p:cNvPicPr>
          <p:nvPr/>
        </p:nvPicPr>
        <p:blipFill>
          <a:blip r:embed="rId4"/>
          <a:stretch>
            <a:fillRect/>
          </a:stretch>
        </p:blipFill>
        <p:spPr>
          <a:xfrm>
            <a:off x="6205213" y="3864990"/>
            <a:ext cx="5335742" cy="2706110"/>
          </a:xfrm>
          <a:prstGeom prst="rect">
            <a:avLst/>
          </a:prstGeom>
        </p:spPr>
      </p:pic>
    </p:spTree>
    <p:extLst>
      <p:ext uri="{BB962C8B-B14F-4D97-AF65-F5344CB8AC3E}">
        <p14:creationId xmlns:p14="http://schemas.microsoft.com/office/powerpoint/2010/main" val="202906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C38A08F-0826-8254-1BF8-9A47CB1DC2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57" y="231216"/>
            <a:ext cx="656911" cy="649592"/>
          </a:xfrm>
          <a:prstGeom prst="rect">
            <a:avLst/>
          </a:prstGeom>
        </p:spPr>
      </p:pic>
      <p:sp>
        <p:nvSpPr>
          <p:cNvPr id="6" name="TextBox 5">
            <a:extLst>
              <a:ext uri="{FF2B5EF4-FFF2-40B4-BE49-F238E27FC236}">
                <a16:creationId xmlns:a16="http://schemas.microsoft.com/office/drawing/2014/main" id="{CDE22DEA-484D-F9FC-F0E5-7EDC20A9C8C8}"/>
              </a:ext>
            </a:extLst>
          </p:cNvPr>
          <p:cNvSpPr txBox="1"/>
          <p:nvPr/>
        </p:nvSpPr>
        <p:spPr>
          <a:xfrm>
            <a:off x="1407381" y="339480"/>
            <a:ext cx="10519576" cy="707886"/>
          </a:xfrm>
          <a:prstGeom prst="rect">
            <a:avLst/>
          </a:prstGeom>
          <a:noFill/>
        </p:spPr>
        <p:txBody>
          <a:bodyPr wrap="square">
            <a:spAutoFit/>
          </a:bodyPr>
          <a:lstStyle/>
          <a:p>
            <a:r>
              <a:rPr lang="en-GB" sz="4000" dirty="0">
                <a:solidFill>
                  <a:schemeClr val="accent1">
                    <a:lumMod val="75000"/>
                  </a:schemeClr>
                </a:solidFill>
                <a:latin typeface="+mj-lt"/>
              </a:rPr>
              <a:t>Strategic Framework – Early Development Areas</a:t>
            </a:r>
            <a:endParaRPr lang="en-IE" sz="4000" dirty="0"/>
          </a:p>
        </p:txBody>
      </p:sp>
      <p:pic>
        <p:nvPicPr>
          <p:cNvPr id="3" name="Picture 2">
            <a:extLst>
              <a:ext uri="{FF2B5EF4-FFF2-40B4-BE49-F238E27FC236}">
                <a16:creationId xmlns:a16="http://schemas.microsoft.com/office/drawing/2014/main" id="{0FC1D48D-FFFD-6A5A-C808-2DCE0E042F06}"/>
              </a:ext>
            </a:extLst>
          </p:cNvPr>
          <p:cNvPicPr>
            <a:picLocks noChangeAspect="1"/>
          </p:cNvPicPr>
          <p:nvPr/>
        </p:nvPicPr>
        <p:blipFill rotWithShape="1">
          <a:blip r:embed="rId3"/>
          <a:srcRect l="13261" t="26442" r="75150" b="13484"/>
          <a:stretch/>
        </p:blipFill>
        <p:spPr>
          <a:xfrm>
            <a:off x="265042" y="1047366"/>
            <a:ext cx="5830957" cy="5667215"/>
          </a:xfrm>
          <a:prstGeom prst="rect">
            <a:avLst/>
          </a:prstGeom>
        </p:spPr>
      </p:pic>
      <p:sp>
        <p:nvSpPr>
          <p:cNvPr id="5" name="TextBox 4">
            <a:extLst>
              <a:ext uri="{FF2B5EF4-FFF2-40B4-BE49-F238E27FC236}">
                <a16:creationId xmlns:a16="http://schemas.microsoft.com/office/drawing/2014/main" id="{25FBCE57-5BE1-0614-0D14-78C08339EF02}"/>
              </a:ext>
            </a:extLst>
          </p:cNvPr>
          <p:cNvSpPr txBox="1"/>
          <p:nvPr/>
        </p:nvSpPr>
        <p:spPr>
          <a:xfrm>
            <a:off x="6667169" y="1631805"/>
            <a:ext cx="3973329" cy="3416320"/>
          </a:xfrm>
          <a:prstGeom prst="rect">
            <a:avLst/>
          </a:prstGeom>
          <a:noFill/>
        </p:spPr>
        <p:txBody>
          <a:bodyPr wrap="square" rtlCol="0">
            <a:spAutoFit/>
          </a:bodyPr>
          <a:lstStyle/>
          <a:p>
            <a:pPr marL="285750" indent="-285750">
              <a:buFont typeface="Symbol" panose="05050102010706020507" pitchFamily="18" charset="2"/>
              <a:buChar char="-"/>
            </a:pPr>
            <a:r>
              <a:rPr lang="en-GB" b="1" dirty="0">
                <a:latin typeface="+mj-lt"/>
              </a:rPr>
              <a:t>Early Development Areas </a:t>
            </a:r>
            <a:r>
              <a:rPr lang="en-GB" dirty="0">
                <a:latin typeface="+mj-lt"/>
              </a:rPr>
              <a:t>were</a:t>
            </a:r>
            <a:r>
              <a:rPr lang="en-GB" b="1" dirty="0">
                <a:latin typeface="+mj-lt"/>
              </a:rPr>
              <a:t> </a:t>
            </a:r>
            <a:r>
              <a:rPr lang="en-GB" dirty="0">
                <a:latin typeface="+mj-lt"/>
              </a:rPr>
              <a:t>identified in the Strategic Framework. </a:t>
            </a:r>
          </a:p>
          <a:p>
            <a:pPr marL="285750" indent="-285750">
              <a:buFont typeface="Symbol" panose="05050102010706020507" pitchFamily="18" charset="2"/>
              <a:buChar char="-"/>
            </a:pPr>
            <a:r>
              <a:rPr lang="en-GB" dirty="0">
                <a:latin typeface="+mj-lt"/>
              </a:rPr>
              <a:t>Boundaries were deliberately not well-defined as more detailed analysis was required.</a:t>
            </a:r>
          </a:p>
          <a:p>
            <a:pPr marL="285750" indent="-285750">
              <a:buFont typeface="Symbol" panose="05050102010706020507" pitchFamily="18" charset="2"/>
              <a:buChar char="-"/>
            </a:pPr>
            <a:r>
              <a:rPr lang="en-GB" dirty="0">
                <a:latin typeface="+mj-lt"/>
              </a:rPr>
              <a:t>Early Development Areas were based on public transport accessibility, proximity to facilities such as open space and community infrastructure, planning history, linkage to existing environment and constraints.   </a:t>
            </a:r>
          </a:p>
          <a:p>
            <a:endParaRPr lang="en-IE" dirty="0"/>
          </a:p>
        </p:txBody>
      </p:sp>
    </p:spTree>
    <p:extLst>
      <p:ext uri="{BB962C8B-B14F-4D97-AF65-F5344CB8AC3E}">
        <p14:creationId xmlns:p14="http://schemas.microsoft.com/office/powerpoint/2010/main" val="283509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36D0E1F0-75D9-61D8-6F9C-B4D3EC6EBF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57" y="231216"/>
            <a:ext cx="656911" cy="649592"/>
          </a:xfrm>
          <a:prstGeom prst="rect">
            <a:avLst/>
          </a:prstGeom>
        </p:spPr>
      </p:pic>
      <p:sp>
        <p:nvSpPr>
          <p:cNvPr id="6" name="TextBox 5">
            <a:extLst>
              <a:ext uri="{FF2B5EF4-FFF2-40B4-BE49-F238E27FC236}">
                <a16:creationId xmlns:a16="http://schemas.microsoft.com/office/drawing/2014/main" id="{65D7EC7E-36E9-D5E8-087C-9C66E1B8A329}"/>
              </a:ext>
            </a:extLst>
          </p:cNvPr>
          <p:cNvSpPr txBox="1"/>
          <p:nvPr/>
        </p:nvSpPr>
        <p:spPr>
          <a:xfrm>
            <a:off x="693503" y="1951505"/>
            <a:ext cx="6286137" cy="4739759"/>
          </a:xfrm>
          <a:prstGeom prst="rect">
            <a:avLst/>
          </a:prstGeom>
          <a:noFill/>
        </p:spPr>
        <p:txBody>
          <a:bodyPr wrap="square">
            <a:spAutoFit/>
          </a:bodyPr>
          <a:lstStyle/>
          <a:p>
            <a:pPr marL="285750" indent="-285750">
              <a:buFont typeface="Symbol" panose="05050102010706020507" pitchFamily="18" charset="2"/>
              <a:buChar char="-"/>
            </a:pPr>
            <a:r>
              <a:rPr lang="en-GB" sz="1500" b="1" dirty="0">
                <a:latin typeface="+mj-lt"/>
              </a:rPr>
              <a:t>Priority Development Areas </a:t>
            </a:r>
            <a:r>
              <a:rPr lang="en-GB" sz="1500" dirty="0">
                <a:latin typeface="+mj-lt"/>
              </a:rPr>
              <a:t>(PDAs) are a refinement of the Early Development Areas in the Strategic Framework.  </a:t>
            </a:r>
          </a:p>
          <a:p>
            <a:pPr marL="285750" indent="-285750">
              <a:buFont typeface="Symbol" panose="05050102010706020507" pitchFamily="18" charset="2"/>
              <a:buChar char="-"/>
            </a:pPr>
            <a:r>
              <a:rPr lang="en-GB" sz="1500" dirty="0">
                <a:latin typeface="+mj-lt"/>
              </a:rPr>
              <a:t>PDAs are required in the context of the large scale and long timeframe for full build-out of City Edge. </a:t>
            </a:r>
          </a:p>
          <a:p>
            <a:pPr marL="285750" indent="-285750">
              <a:buFont typeface="Symbol" panose="05050102010706020507" pitchFamily="18" charset="2"/>
              <a:buChar char="-"/>
            </a:pPr>
            <a:r>
              <a:rPr lang="en-GB" sz="1500" dirty="0">
                <a:latin typeface="+mj-lt"/>
              </a:rPr>
              <a:t>They reflect the need to have a sequencing mechanism whereby initial development within City Edge is focussed in the most appropriate areas.</a:t>
            </a:r>
          </a:p>
          <a:p>
            <a:pPr marL="285750" indent="-285750">
              <a:buFont typeface="Symbol" panose="05050102010706020507" pitchFamily="18" charset="2"/>
              <a:buChar char="-"/>
            </a:pPr>
            <a:r>
              <a:rPr lang="en-GB" sz="1500" dirty="0">
                <a:latin typeface="+mj-lt"/>
              </a:rPr>
              <a:t>PDAs will facilitate the concentration of public funds and private investment in optimal locations for successful regeneration.</a:t>
            </a:r>
          </a:p>
          <a:p>
            <a:pPr marL="285750" indent="-285750">
              <a:buFont typeface="Symbol" panose="05050102010706020507" pitchFamily="18" charset="2"/>
              <a:buChar char="-"/>
            </a:pPr>
            <a:r>
              <a:rPr lang="en-GB" sz="1500" dirty="0">
                <a:latin typeface="+mj-lt"/>
              </a:rPr>
              <a:t>Proposed Variation will include phasing for each PDA whereby identified infrastructure will be required as development proceeds past set thresholds. </a:t>
            </a:r>
          </a:p>
          <a:p>
            <a:pPr marL="285750" indent="-285750">
              <a:buFont typeface="Symbol" panose="05050102010706020507" pitchFamily="18" charset="2"/>
              <a:buChar char="-"/>
            </a:pPr>
            <a:r>
              <a:rPr lang="en-GB" sz="1500" dirty="0">
                <a:latin typeface="+mj-lt"/>
              </a:rPr>
              <a:t>Will also include policies setting out approach to development proposals outside of PDAs.</a:t>
            </a:r>
          </a:p>
          <a:p>
            <a:pPr marL="285750" indent="-285750">
              <a:buFont typeface="Symbol" panose="05050102010706020507" pitchFamily="18" charset="2"/>
              <a:buChar char="-"/>
            </a:pPr>
            <a:r>
              <a:rPr lang="en-GB" sz="1500" dirty="0">
                <a:latin typeface="+mj-lt"/>
              </a:rPr>
              <a:t>Draft layouts have been progressed for each of the four PDAs:</a:t>
            </a:r>
          </a:p>
          <a:p>
            <a:pPr marL="742950" lvl="1" indent="-285750">
              <a:buFont typeface="Symbol" panose="05050102010706020507" pitchFamily="18" charset="2"/>
              <a:buChar char="-"/>
            </a:pPr>
            <a:r>
              <a:rPr lang="en-GB" sz="1500" b="1" dirty="0">
                <a:latin typeface="+mj-lt"/>
              </a:rPr>
              <a:t>Greenhills</a:t>
            </a:r>
            <a:r>
              <a:rPr lang="en-GB" sz="1500" dirty="0">
                <a:latin typeface="+mj-lt"/>
              </a:rPr>
              <a:t> (SDCC area)</a:t>
            </a:r>
          </a:p>
          <a:p>
            <a:pPr marL="742950" lvl="1" indent="-285750">
              <a:buFont typeface="Symbol" panose="05050102010706020507" pitchFamily="18" charset="2"/>
              <a:buChar char="-"/>
            </a:pPr>
            <a:r>
              <a:rPr lang="en-GB" sz="1500" b="1" dirty="0">
                <a:latin typeface="+mj-lt"/>
              </a:rPr>
              <a:t>Red Cow/Cherry Orchard </a:t>
            </a:r>
            <a:r>
              <a:rPr lang="en-GB" sz="1500" dirty="0">
                <a:latin typeface="+mj-lt"/>
              </a:rPr>
              <a:t>(mainly SDCC area with small DCC area)</a:t>
            </a:r>
          </a:p>
          <a:p>
            <a:pPr marL="742950" lvl="1" indent="-285750">
              <a:buFont typeface="Symbol" panose="05050102010706020507" pitchFamily="18" charset="2"/>
              <a:buChar char="-"/>
            </a:pPr>
            <a:r>
              <a:rPr lang="en-GB" sz="1500" b="1" dirty="0">
                <a:latin typeface="+mj-lt"/>
              </a:rPr>
              <a:t>Naas Road </a:t>
            </a:r>
            <a:r>
              <a:rPr lang="en-GB" sz="1500" dirty="0">
                <a:latin typeface="+mj-lt"/>
              </a:rPr>
              <a:t>(mainly DCC area with some SDCC)</a:t>
            </a:r>
          </a:p>
          <a:p>
            <a:pPr marL="742950" lvl="1" indent="-285750">
              <a:buFont typeface="Symbol" panose="05050102010706020507" pitchFamily="18" charset="2"/>
              <a:buChar char="-"/>
            </a:pPr>
            <a:r>
              <a:rPr lang="en-GB" sz="1500" b="1" dirty="0">
                <a:latin typeface="+mj-lt"/>
              </a:rPr>
              <a:t>Kylemore</a:t>
            </a:r>
            <a:r>
              <a:rPr lang="en-GB" sz="1500" dirty="0">
                <a:latin typeface="+mj-lt"/>
              </a:rPr>
              <a:t> (DCC area)</a:t>
            </a:r>
          </a:p>
          <a:p>
            <a:pPr marL="285750" indent="-285750">
              <a:buFont typeface="Symbol" panose="05050102010706020507" pitchFamily="18" charset="2"/>
              <a:buChar char="-"/>
            </a:pPr>
            <a:r>
              <a:rPr lang="en-GB" sz="1500" dirty="0">
                <a:latin typeface="+mj-lt"/>
              </a:rPr>
              <a:t>The emerging results of the Seveso study will inform the draft layouts.</a:t>
            </a:r>
            <a:r>
              <a:rPr lang="en-GB" sz="1400" dirty="0">
                <a:latin typeface="+mj-lt"/>
              </a:rPr>
              <a:t> </a:t>
            </a:r>
          </a:p>
          <a:p>
            <a:pPr marL="285750" indent="-285750">
              <a:buFont typeface="Symbol" panose="05050102010706020507" pitchFamily="18" charset="2"/>
              <a:buChar char="-"/>
            </a:pPr>
            <a:r>
              <a:rPr lang="en-GB" sz="1400" dirty="0">
                <a:latin typeface="+mj-lt"/>
              </a:rPr>
              <a:t>Gross areas and main land uses envisaged for each PDA are set out in the table</a:t>
            </a:r>
          </a:p>
          <a:p>
            <a:endParaRPr lang="en-GB" sz="1800" dirty="0">
              <a:latin typeface="+mj-lt"/>
            </a:endParaRPr>
          </a:p>
        </p:txBody>
      </p:sp>
      <p:sp>
        <p:nvSpPr>
          <p:cNvPr id="7" name="TextBox 6">
            <a:extLst>
              <a:ext uri="{FF2B5EF4-FFF2-40B4-BE49-F238E27FC236}">
                <a16:creationId xmlns:a16="http://schemas.microsoft.com/office/drawing/2014/main" id="{6A5B9CE2-8B12-3263-401A-DBF419EE9D71}"/>
              </a:ext>
            </a:extLst>
          </p:cNvPr>
          <p:cNvSpPr txBox="1"/>
          <p:nvPr/>
        </p:nvSpPr>
        <p:spPr>
          <a:xfrm>
            <a:off x="1409350" y="394307"/>
            <a:ext cx="10393960" cy="1323439"/>
          </a:xfrm>
          <a:prstGeom prst="rect">
            <a:avLst/>
          </a:prstGeom>
          <a:noFill/>
        </p:spPr>
        <p:txBody>
          <a:bodyPr wrap="square" rtlCol="0">
            <a:spAutoFit/>
          </a:bodyPr>
          <a:lstStyle/>
          <a:p>
            <a:r>
              <a:rPr lang="en-GB" sz="4000" dirty="0">
                <a:solidFill>
                  <a:schemeClr val="accent1">
                    <a:lumMod val="75000"/>
                  </a:schemeClr>
                </a:solidFill>
                <a:latin typeface="+mj-lt"/>
              </a:rPr>
              <a:t>Proposed Variation – </a:t>
            </a:r>
          </a:p>
          <a:p>
            <a:r>
              <a:rPr lang="en-GB" sz="4000" dirty="0">
                <a:solidFill>
                  <a:schemeClr val="accent1">
                    <a:lumMod val="75000"/>
                  </a:schemeClr>
                </a:solidFill>
                <a:latin typeface="+mj-lt"/>
              </a:rPr>
              <a:t>Priority Development Areas</a:t>
            </a:r>
            <a:endParaRPr lang="en-IE" sz="4000" dirty="0"/>
          </a:p>
        </p:txBody>
      </p:sp>
      <p:pic>
        <p:nvPicPr>
          <p:cNvPr id="5" name="Picture 4">
            <a:extLst>
              <a:ext uri="{FF2B5EF4-FFF2-40B4-BE49-F238E27FC236}">
                <a16:creationId xmlns:a16="http://schemas.microsoft.com/office/drawing/2014/main" id="{B396C5F2-E088-16B3-7DFD-7A2631A42E06}"/>
              </a:ext>
            </a:extLst>
          </p:cNvPr>
          <p:cNvPicPr>
            <a:picLocks noChangeAspect="1"/>
          </p:cNvPicPr>
          <p:nvPr/>
        </p:nvPicPr>
        <p:blipFill>
          <a:blip r:embed="rId3"/>
          <a:stretch>
            <a:fillRect/>
          </a:stretch>
        </p:blipFill>
        <p:spPr>
          <a:xfrm>
            <a:off x="7442556" y="231215"/>
            <a:ext cx="4538787" cy="3197783"/>
          </a:xfrm>
          <a:prstGeom prst="rect">
            <a:avLst/>
          </a:prstGeom>
        </p:spPr>
      </p:pic>
      <p:graphicFrame>
        <p:nvGraphicFramePr>
          <p:cNvPr id="3" name="Table 2">
            <a:extLst>
              <a:ext uri="{FF2B5EF4-FFF2-40B4-BE49-F238E27FC236}">
                <a16:creationId xmlns:a16="http://schemas.microsoft.com/office/drawing/2014/main" id="{1F16C95B-777F-BE5E-4ECB-E73B3359CAA5}"/>
              </a:ext>
            </a:extLst>
          </p:cNvPr>
          <p:cNvGraphicFramePr>
            <a:graphicFrameLocks noGrp="1"/>
          </p:cNvGraphicFramePr>
          <p:nvPr>
            <p:extLst>
              <p:ext uri="{D42A27DB-BD31-4B8C-83A1-F6EECF244321}">
                <p14:modId xmlns:p14="http://schemas.microsoft.com/office/powerpoint/2010/main" val="1269472354"/>
              </p:ext>
            </p:extLst>
          </p:nvPr>
        </p:nvGraphicFramePr>
        <p:xfrm>
          <a:off x="7189365" y="3488208"/>
          <a:ext cx="4791978" cy="3095000"/>
        </p:xfrm>
        <a:graphic>
          <a:graphicData uri="http://schemas.openxmlformats.org/drawingml/2006/table">
            <a:tbl>
              <a:tblPr firstRow="1" firstCol="1" bandRow="1">
                <a:tableStyleId>{5C22544A-7EE6-4342-B048-85BDC9FD1C3A}</a:tableStyleId>
              </a:tblPr>
              <a:tblGrid>
                <a:gridCol w="1110969">
                  <a:extLst>
                    <a:ext uri="{9D8B030D-6E8A-4147-A177-3AD203B41FA5}">
                      <a16:colId xmlns:a16="http://schemas.microsoft.com/office/drawing/2014/main" val="31402544"/>
                    </a:ext>
                  </a:extLst>
                </a:gridCol>
                <a:gridCol w="777677">
                  <a:extLst>
                    <a:ext uri="{9D8B030D-6E8A-4147-A177-3AD203B41FA5}">
                      <a16:colId xmlns:a16="http://schemas.microsoft.com/office/drawing/2014/main" val="1126088129"/>
                    </a:ext>
                  </a:extLst>
                </a:gridCol>
                <a:gridCol w="1451666">
                  <a:extLst>
                    <a:ext uri="{9D8B030D-6E8A-4147-A177-3AD203B41FA5}">
                      <a16:colId xmlns:a16="http://schemas.microsoft.com/office/drawing/2014/main" val="548017410"/>
                    </a:ext>
                  </a:extLst>
                </a:gridCol>
                <a:gridCol w="1451666">
                  <a:extLst>
                    <a:ext uri="{9D8B030D-6E8A-4147-A177-3AD203B41FA5}">
                      <a16:colId xmlns:a16="http://schemas.microsoft.com/office/drawing/2014/main" val="4293867773"/>
                    </a:ext>
                  </a:extLst>
                </a:gridCol>
              </a:tblGrid>
              <a:tr h="578663">
                <a:tc>
                  <a:txBody>
                    <a:bodyPr/>
                    <a:lstStyle/>
                    <a:p>
                      <a:pPr>
                        <a:lnSpc>
                          <a:spcPct val="107000"/>
                        </a:lnSpc>
                        <a:spcAft>
                          <a:spcPts val="800"/>
                        </a:spcAft>
                      </a:pPr>
                      <a:r>
                        <a:rPr lang="en-IE" sz="1400" kern="100" dirty="0">
                          <a:effectLst/>
                        </a:rPr>
                        <a:t>PDA</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IE" sz="1400" kern="100">
                          <a:effectLst/>
                        </a:rPr>
                        <a:t>Gross Area (Ha)</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Estimated Population Capacity </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IE" sz="1400" kern="100" dirty="0">
                          <a:effectLst/>
                        </a:rPr>
                        <a:t>Main Uses Envisaged</a:t>
                      </a:r>
                      <a:endParaRPr lang="en-IE" sz="1100" kern="100" dirty="0">
                        <a:effectLst/>
                      </a:endParaRPr>
                    </a:p>
                    <a:p>
                      <a:pPr>
                        <a:lnSpc>
                          <a:spcPct val="107000"/>
                        </a:lnSpc>
                        <a:spcAft>
                          <a:spcPts val="800"/>
                        </a:spcAft>
                      </a:pPr>
                      <a:r>
                        <a:rPr lang="en-IE" sz="1400" kern="100" dirty="0">
                          <a:effectLst/>
                        </a:rPr>
                        <a:t> </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86632357"/>
                  </a:ext>
                </a:extLst>
              </a:tr>
              <a:tr h="397433">
                <a:tc>
                  <a:txBody>
                    <a:bodyPr/>
                    <a:lstStyle/>
                    <a:p>
                      <a:pPr>
                        <a:lnSpc>
                          <a:spcPct val="107000"/>
                        </a:lnSpc>
                        <a:spcAft>
                          <a:spcPts val="800"/>
                        </a:spcAft>
                      </a:pPr>
                      <a:r>
                        <a:rPr lang="en-IE" sz="1100" kern="100">
                          <a:effectLst/>
                        </a:rPr>
                        <a:t>Cherry Orchard/Red Cow</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n-IE" sz="900" kern="0">
                          <a:effectLst/>
                        </a:rPr>
                        <a:t>43.51</a:t>
                      </a:r>
                      <a:endParaRPr lang="en-IE"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C5,500</a:t>
                      </a:r>
                      <a:endParaRPr lang="en-IE"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IE" sz="900" kern="100">
                          <a:effectLst/>
                        </a:rPr>
                        <a:t>Residential-Led Mixed Use</a:t>
                      </a:r>
                      <a:endParaRPr lang="en-IE"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677938026"/>
                  </a:ext>
                </a:extLst>
              </a:tr>
              <a:tr h="265346">
                <a:tc>
                  <a:txBody>
                    <a:bodyPr/>
                    <a:lstStyle/>
                    <a:p>
                      <a:pPr>
                        <a:lnSpc>
                          <a:spcPct val="107000"/>
                        </a:lnSpc>
                        <a:spcAft>
                          <a:spcPts val="800"/>
                        </a:spcAft>
                      </a:pPr>
                      <a:r>
                        <a:rPr lang="en-IE" sz="1100" kern="100">
                          <a:effectLst/>
                        </a:rPr>
                        <a:t>Greenhills</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n-IE" sz="900" kern="0">
                          <a:effectLst/>
                        </a:rPr>
                        <a:t>53.25</a:t>
                      </a:r>
                      <a:endParaRPr lang="en-IE"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C7,000</a:t>
                      </a:r>
                      <a:endParaRPr lang="en-IE"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IE" sz="900" kern="100">
                          <a:effectLst/>
                        </a:rPr>
                        <a:t>Residential-Led Mixed Use</a:t>
                      </a:r>
                      <a:endParaRPr lang="en-IE"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793868663"/>
                  </a:ext>
                </a:extLst>
              </a:tr>
              <a:tr h="397433">
                <a:tc>
                  <a:txBody>
                    <a:bodyPr/>
                    <a:lstStyle/>
                    <a:p>
                      <a:pPr>
                        <a:lnSpc>
                          <a:spcPct val="107000"/>
                        </a:lnSpc>
                        <a:spcAft>
                          <a:spcPts val="800"/>
                        </a:spcAft>
                      </a:pPr>
                      <a:r>
                        <a:rPr lang="en-IE" sz="1100" kern="100">
                          <a:effectLst/>
                        </a:rPr>
                        <a:t>Naas Road</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n-IE" sz="900" kern="0">
                          <a:effectLst/>
                        </a:rPr>
                        <a:t>53.11</a:t>
                      </a:r>
                      <a:endParaRPr lang="en-IE"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C7,500</a:t>
                      </a:r>
                      <a:endParaRPr lang="en-IE"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IE" sz="900" kern="100">
                          <a:effectLst/>
                        </a:rPr>
                        <a:t>Mixed Use Employment and Residential</a:t>
                      </a:r>
                      <a:endParaRPr lang="en-IE"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15957679"/>
                  </a:ext>
                </a:extLst>
              </a:tr>
              <a:tr h="529522">
                <a:tc>
                  <a:txBody>
                    <a:bodyPr/>
                    <a:lstStyle/>
                    <a:p>
                      <a:pPr>
                        <a:lnSpc>
                          <a:spcPct val="107000"/>
                        </a:lnSpc>
                        <a:spcAft>
                          <a:spcPts val="800"/>
                        </a:spcAft>
                      </a:pPr>
                      <a:r>
                        <a:rPr lang="en-IE" sz="1100" kern="100">
                          <a:effectLst/>
                        </a:rPr>
                        <a:t>Kylemore</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n-IE" sz="900" kern="0">
                          <a:effectLst/>
                        </a:rPr>
                        <a:t>48.55</a:t>
                      </a:r>
                      <a:endParaRPr lang="en-IE"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C8,000</a:t>
                      </a:r>
                      <a:endParaRPr lang="en-IE"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IE" sz="900" kern="100" dirty="0">
                          <a:effectLst/>
                        </a:rPr>
                        <a:t>Residential-Led Mixed Use and Mixed Use Employment and Residential </a:t>
                      </a:r>
                      <a:endParaRPr lang="en-IE"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56295204"/>
                  </a:ext>
                </a:extLst>
              </a:tr>
              <a:tr h="577073">
                <a:tc>
                  <a:txBody>
                    <a:bodyPr/>
                    <a:lstStyle/>
                    <a:p>
                      <a:pPr>
                        <a:lnSpc>
                          <a:spcPct val="107000"/>
                        </a:lnSpc>
                        <a:spcAft>
                          <a:spcPts val="800"/>
                        </a:spcAft>
                      </a:pPr>
                      <a:r>
                        <a:rPr lang="en-IE" sz="1100" kern="100">
                          <a:effectLst/>
                        </a:rPr>
                        <a:t>Total PDA Area</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n-IE" sz="900" kern="100" dirty="0">
                          <a:effectLst/>
                        </a:rPr>
                        <a:t>198.42 (28% of City Edge area)</a:t>
                      </a:r>
                      <a:endParaRPr lang="en-IE"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endParaRPr lang="en-IE"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IE" sz="900" kern="100" dirty="0">
                          <a:effectLst/>
                        </a:rPr>
                        <a:t> </a:t>
                      </a:r>
                      <a:endParaRPr lang="en-IE"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399445505"/>
                  </a:ext>
                </a:extLst>
              </a:tr>
            </a:tbl>
          </a:graphicData>
        </a:graphic>
      </p:graphicFrame>
    </p:spTree>
    <p:extLst>
      <p:ext uri="{BB962C8B-B14F-4D97-AF65-F5344CB8AC3E}">
        <p14:creationId xmlns:p14="http://schemas.microsoft.com/office/powerpoint/2010/main" val="411005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AB8815FA-5360-8102-7D6C-CF8EEA744A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57" y="231216"/>
            <a:ext cx="656911" cy="649592"/>
          </a:xfrm>
          <a:prstGeom prst="rect">
            <a:avLst/>
          </a:prstGeom>
        </p:spPr>
      </p:pic>
      <p:pic>
        <p:nvPicPr>
          <p:cNvPr id="6" name="Picture 5">
            <a:extLst>
              <a:ext uri="{FF2B5EF4-FFF2-40B4-BE49-F238E27FC236}">
                <a16:creationId xmlns:a16="http://schemas.microsoft.com/office/drawing/2014/main" id="{16148310-B6FD-3D8B-6B94-158D7F8A9F92}"/>
              </a:ext>
            </a:extLst>
          </p:cNvPr>
          <p:cNvPicPr>
            <a:picLocks noChangeAspect="1"/>
          </p:cNvPicPr>
          <p:nvPr/>
        </p:nvPicPr>
        <p:blipFill>
          <a:blip r:embed="rId3"/>
          <a:stretch>
            <a:fillRect/>
          </a:stretch>
        </p:blipFill>
        <p:spPr>
          <a:xfrm>
            <a:off x="3976382" y="0"/>
            <a:ext cx="7312383" cy="6858000"/>
          </a:xfrm>
          <a:prstGeom prst="rect">
            <a:avLst/>
          </a:prstGeom>
        </p:spPr>
      </p:pic>
      <p:sp>
        <p:nvSpPr>
          <p:cNvPr id="7" name="TextBox 6">
            <a:extLst>
              <a:ext uri="{FF2B5EF4-FFF2-40B4-BE49-F238E27FC236}">
                <a16:creationId xmlns:a16="http://schemas.microsoft.com/office/drawing/2014/main" id="{06BC5642-7EBD-2C21-ADD4-B33864863FCD}"/>
              </a:ext>
            </a:extLst>
          </p:cNvPr>
          <p:cNvSpPr txBox="1"/>
          <p:nvPr/>
        </p:nvSpPr>
        <p:spPr>
          <a:xfrm>
            <a:off x="394283" y="1140903"/>
            <a:ext cx="3372374" cy="1569660"/>
          </a:xfrm>
          <a:prstGeom prst="rect">
            <a:avLst/>
          </a:prstGeom>
          <a:noFill/>
        </p:spPr>
        <p:txBody>
          <a:bodyPr wrap="square" rtlCol="0">
            <a:spAutoFit/>
          </a:bodyPr>
          <a:lstStyle/>
          <a:p>
            <a:r>
              <a:rPr lang="en-GB" sz="3200" dirty="0">
                <a:solidFill>
                  <a:schemeClr val="accent1">
                    <a:lumMod val="75000"/>
                  </a:schemeClr>
                </a:solidFill>
                <a:latin typeface="+mj-lt"/>
              </a:rPr>
              <a:t>Proposed Priority Development Areas</a:t>
            </a:r>
            <a:endParaRPr lang="en-IE" sz="3200" dirty="0"/>
          </a:p>
        </p:txBody>
      </p:sp>
      <p:sp>
        <p:nvSpPr>
          <p:cNvPr id="8" name="TextBox 7">
            <a:extLst>
              <a:ext uri="{FF2B5EF4-FFF2-40B4-BE49-F238E27FC236}">
                <a16:creationId xmlns:a16="http://schemas.microsoft.com/office/drawing/2014/main" id="{28D9E29B-9394-5F87-93F3-68650E1C914A}"/>
              </a:ext>
            </a:extLst>
          </p:cNvPr>
          <p:cNvSpPr txBox="1"/>
          <p:nvPr/>
        </p:nvSpPr>
        <p:spPr>
          <a:xfrm>
            <a:off x="6619128" y="1224793"/>
            <a:ext cx="1476462" cy="369332"/>
          </a:xfrm>
          <a:prstGeom prst="rect">
            <a:avLst/>
          </a:prstGeom>
          <a:noFill/>
        </p:spPr>
        <p:txBody>
          <a:bodyPr wrap="square" rtlCol="0">
            <a:spAutoFit/>
          </a:bodyPr>
          <a:lstStyle/>
          <a:p>
            <a:r>
              <a:rPr lang="en-GB" dirty="0"/>
              <a:t>Kylemore</a:t>
            </a:r>
            <a:endParaRPr lang="en-IE" dirty="0"/>
          </a:p>
        </p:txBody>
      </p:sp>
      <p:sp>
        <p:nvSpPr>
          <p:cNvPr id="9" name="TextBox 8">
            <a:extLst>
              <a:ext uri="{FF2B5EF4-FFF2-40B4-BE49-F238E27FC236}">
                <a16:creationId xmlns:a16="http://schemas.microsoft.com/office/drawing/2014/main" id="{068E5824-0728-90F2-7C8B-BB1515848972}"/>
              </a:ext>
            </a:extLst>
          </p:cNvPr>
          <p:cNvSpPr txBox="1"/>
          <p:nvPr/>
        </p:nvSpPr>
        <p:spPr>
          <a:xfrm>
            <a:off x="8523215" y="1925733"/>
            <a:ext cx="1392572" cy="369332"/>
          </a:xfrm>
          <a:prstGeom prst="rect">
            <a:avLst/>
          </a:prstGeom>
          <a:noFill/>
        </p:spPr>
        <p:txBody>
          <a:bodyPr wrap="square" rtlCol="0">
            <a:spAutoFit/>
          </a:bodyPr>
          <a:lstStyle/>
          <a:p>
            <a:r>
              <a:rPr lang="en-GB" dirty="0"/>
              <a:t>Naas Road</a:t>
            </a:r>
            <a:endParaRPr lang="en-IE" dirty="0"/>
          </a:p>
        </p:txBody>
      </p:sp>
      <p:sp>
        <p:nvSpPr>
          <p:cNvPr id="10" name="TextBox 9">
            <a:extLst>
              <a:ext uri="{FF2B5EF4-FFF2-40B4-BE49-F238E27FC236}">
                <a16:creationId xmlns:a16="http://schemas.microsoft.com/office/drawing/2014/main" id="{FEEC7B1A-42FC-07A0-B7DE-BCC0ABC0A60B}"/>
              </a:ext>
            </a:extLst>
          </p:cNvPr>
          <p:cNvSpPr txBox="1"/>
          <p:nvPr/>
        </p:nvSpPr>
        <p:spPr>
          <a:xfrm>
            <a:off x="4367867" y="2458191"/>
            <a:ext cx="1728133" cy="646331"/>
          </a:xfrm>
          <a:prstGeom prst="rect">
            <a:avLst/>
          </a:prstGeom>
          <a:noFill/>
        </p:spPr>
        <p:txBody>
          <a:bodyPr wrap="square" rtlCol="0">
            <a:spAutoFit/>
          </a:bodyPr>
          <a:lstStyle/>
          <a:p>
            <a:r>
              <a:rPr lang="en-GB" dirty="0"/>
              <a:t>Red Cow/ Cherry Orchard</a:t>
            </a:r>
            <a:endParaRPr lang="en-IE" dirty="0"/>
          </a:p>
        </p:txBody>
      </p:sp>
      <p:sp>
        <p:nvSpPr>
          <p:cNvPr id="11" name="TextBox 10">
            <a:extLst>
              <a:ext uri="{FF2B5EF4-FFF2-40B4-BE49-F238E27FC236}">
                <a16:creationId xmlns:a16="http://schemas.microsoft.com/office/drawing/2014/main" id="{CF144222-2C4B-0578-C88B-840E0AF2ECBE}"/>
              </a:ext>
            </a:extLst>
          </p:cNvPr>
          <p:cNvSpPr txBox="1"/>
          <p:nvPr/>
        </p:nvSpPr>
        <p:spPr>
          <a:xfrm>
            <a:off x="8984609" y="5167618"/>
            <a:ext cx="1476462" cy="369332"/>
          </a:xfrm>
          <a:prstGeom prst="rect">
            <a:avLst/>
          </a:prstGeom>
          <a:noFill/>
        </p:spPr>
        <p:txBody>
          <a:bodyPr wrap="square" rtlCol="0">
            <a:spAutoFit/>
          </a:bodyPr>
          <a:lstStyle/>
          <a:p>
            <a:r>
              <a:rPr lang="en-GB" dirty="0"/>
              <a:t>Greenhills</a:t>
            </a:r>
            <a:endParaRPr lang="en-IE" dirty="0"/>
          </a:p>
        </p:txBody>
      </p:sp>
    </p:spTree>
    <p:extLst>
      <p:ext uri="{BB962C8B-B14F-4D97-AF65-F5344CB8AC3E}">
        <p14:creationId xmlns:p14="http://schemas.microsoft.com/office/powerpoint/2010/main" val="62728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C0B32D-ADFB-E93E-4AB9-4BD044E24D39}"/>
              </a:ext>
            </a:extLst>
          </p:cNvPr>
          <p:cNvPicPr>
            <a:picLocks noChangeAspect="1"/>
          </p:cNvPicPr>
          <p:nvPr/>
        </p:nvPicPr>
        <p:blipFill>
          <a:blip r:embed="rId2"/>
          <a:stretch>
            <a:fillRect/>
          </a:stretch>
        </p:blipFill>
        <p:spPr>
          <a:xfrm>
            <a:off x="1330500" y="0"/>
            <a:ext cx="9531000" cy="6858000"/>
          </a:xfrm>
          <a:prstGeom prst="rect">
            <a:avLst/>
          </a:prstGeom>
        </p:spPr>
      </p:pic>
      <p:pic>
        <p:nvPicPr>
          <p:cNvPr id="6" name="Picture 5" descr="Logo&#10;&#10;Description automatically generated">
            <a:extLst>
              <a:ext uri="{FF2B5EF4-FFF2-40B4-BE49-F238E27FC236}">
                <a16:creationId xmlns:a16="http://schemas.microsoft.com/office/drawing/2014/main" id="{703E1294-485C-6277-25D8-53CDD637B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57" y="231216"/>
            <a:ext cx="656911" cy="649592"/>
          </a:xfrm>
          <a:prstGeom prst="rect">
            <a:avLst/>
          </a:prstGeom>
        </p:spPr>
      </p:pic>
      <p:pic>
        <p:nvPicPr>
          <p:cNvPr id="3" name="Picture 2">
            <a:extLst>
              <a:ext uri="{FF2B5EF4-FFF2-40B4-BE49-F238E27FC236}">
                <a16:creationId xmlns:a16="http://schemas.microsoft.com/office/drawing/2014/main" id="{389EAD3E-4ADC-5110-030B-9806B077F956}"/>
              </a:ext>
            </a:extLst>
          </p:cNvPr>
          <p:cNvPicPr>
            <a:picLocks noChangeAspect="1"/>
          </p:cNvPicPr>
          <p:nvPr/>
        </p:nvPicPr>
        <p:blipFill>
          <a:blip r:embed="rId4"/>
          <a:stretch>
            <a:fillRect/>
          </a:stretch>
        </p:blipFill>
        <p:spPr>
          <a:xfrm>
            <a:off x="1335074" y="0"/>
            <a:ext cx="9521851" cy="6858000"/>
          </a:xfrm>
          <a:prstGeom prst="rect">
            <a:avLst/>
          </a:prstGeom>
        </p:spPr>
      </p:pic>
    </p:spTree>
    <p:extLst>
      <p:ext uri="{BB962C8B-B14F-4D97-AF65-F5344CB8AC3E}">
        <p14:creationId xmlns:p14="http://schemas.microsoft.com/office/powerpoint/2010/main" val="3134258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9EAA1D08-017E-CA4C-7786-F21CF07D73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57" y="231216"/>
            <a:ext cx="656911" cy="649592"/>
          </a:xfrm>
          <a:prstGeom prst="rect">
            <a:avLst/>
          </a:prstGeom>
        </p:spPr>
      </p:pic>
      <p:sp>
        <p:nvSpPr>
          <p:cNvPr id="4" name="TextBox 3">
            <a:extLst>
              <a:ext uri="{FF2B5EF4-FFF2-40B4-BE49-F238E27FC236}">
                <a16:creationId xmlns:a16="http://schemas.microsoft.com/office/drawing/2014/main" id="{8CE8332A-7999-F71F-3EA9-1D61E1DA9371}"/>
              </a:ext>
            </a:extLst>
          </p:cNvPr>
          <p:cNvSpPr txBox="1"/>
          <p:nvPr/>
        </p:nvSpPr>
        <p:spPr>
          <a:xfrm>
            <a:off x="1300898" y="300146"/>
            <a:ext cx="6532775" cy="707886"/>
          </a:xfrm>
          <a:prstGeom prst="rect">
            <a:avLst/>
          </a:prstGeom>
          <a:noFill/>
        </p:spPr>
        <p:txBody>
          <a:bodyPr wrap="square">
            <a:spAutoFit/>
          </a:bodyPr>
          <a:lstStyle/>
          <a:p>
            <a:r>
              <a:rPr lang="en-GB" sz="4000" dirty="0">
                <a:solidFill>
                  <a:schemeClr val="accent1">
                    <a:lumMod val="75000"/>
                  </a:schemeClr>
                </a:solidFill>
                <a:latin typeface="+mj-lt"/>
              </a:rPr>
              <a:t>Variation Process and Timeline</a:t>
            </a:r>
            <a:endParaRPr lang="en-IE" sz="4000" dirty="0"/>
          </a:p>
        </p:txBody>
      </p:sp>
      <p:sp>
        <p:nvSpPr>
          <p:cNvPr id="5" name="TextBox 4">
            <a:extLst>
              <a:ext uri="{FF2B5EF4-FFF2-40B4-BE49-F238E27FC236}">
                <a16:creationId xmlns:a16="http://schemas.microsoft.com/office/drawing/2014/main" id="{BCD19EC6-C899-19EF-6D42-513593C24B07}"/>
              </a:ext>
            </a:extLst>
          </p:cNvPr>
          <p:cNvSpPr txBox="1"/>
          <p:nvPr/>
        </p:nvSpPr>
        <p:spPr>
          <a:xfrm>
            <a:off x="901553" y="1067544"/>
            <a:ext cx="6456637" cy="5632311"/>
          </a:xfrm>
          <a:prstGeom prst="rect">
            <a:avLst/>
          </a:prstGeom>
          <a:noFill/>
        </p:spPr>
        <p:txBody>
          <a:bodyPr wrap="square" rtlCol="0">
            <a:spAutoFit/>
          </a:bodyPr>
          <a:lstStyle/>
          <a:p>
            <a:pPr marL="285750" indent="-285750">
              <a:buFont typeface="Symbol" panose="05050102010706020507" pitchFamily="18" charset="2"/>
              <a:buChar char="-"/>
            </a:pPr>
            <a:r>
              <a:rPr lang="en-GB" spc="-10" dirty="0">
                <a:latin typeface="+mj-lt"/>
                <a:ea typeface="Calibri" panose="020F0502020204030204" pitchFamily="34" charset="0"/>
                <a:cs typeface="Times New Roman" panose="02020603050405020304" pitchFamily="18" charset="0"/>
              </a:rPr>
              <a:t>Further presentations to SPC.</a:t>
            </a:r>
          </a:p>
          <a:p>
            <a:pPr marL="285750" indent="-285750">
              <a:buFont typeface="Symbol" panose="05050102010706020507" pitchFamily="18" charset="2"/>
              <a:buChar char="-"/>
            </a:pPr>
            <a:r>
              <a:rPr lang="en-GB" spc="-10" dirty="0">
                <a:latin typeface="+mj-lt"/>
                <a:ea typeface="Calibri" panose="020F0502020204030204" pitchFamily="34" charset="0"/>
                <a:cs typeface="Times New Roman" panose="02020603050405020304" pitchFamily="18" charset="0"/>
              </a:rPr>
              <a:t>Commencement of statutory process after the Local Elections/Summer recess 2024.</a:t>
            </a:r>
          </a:p>
          <a:p>
            <a:pPr marL="285750" indent="-285750">
              <a:buFont typeface="Symbol" panose="05050102010706020507" pitchFamily="18" charset="2"/>
              <a:buChar char="-"/>
            </a:pPr>
            <a:r>
              <a:rPr lang="en-GB" spc="-10" dirty="0">
                <a:latin typeface="+mj-lt"/>
                <a:ea typeface="Calibri" panose="020F0502020204030204" pitchFamily="34" charset="0"/>
                <a:cs typeface="Times New Roman" panose="02020603050405020304" pitchFamily="18" charset="0"/>
              </a:rPr>
              <a:t>Briefing of Elected Member before commencement of statutory process.</a:t>
            </a:r>
          </a:p>
          <a:p>
            <a:pPr marL="285750" indent="-285750">
              <a:buFont typeface="Symbol" panose="05050102010706020507" pitchFamily="18" charset="2"/>
              <a:buChar char="-"/>
            </a:pPr>
            <a:r>
              <a:rPr lang="en-GB" spc="-10" dirty="0">
                <a:latin typeface="+mj-lt"/>
                <a:ea typeface="Calibri" panose="020F0502020204030204" pitchFamily="34" charset="0"/>
                <a:cs typeface="Times New Roman" panose="02020603050405020304" pitchFamily="18" charset="0"/>
              </a:rPr>
              <a:t>Public Consultation on the Proposed Variation to be at least 4 weeks.</a:t>
            </a:r>
          </a:p>
          <a:p>
            <a:pPr marL="285750" indent="-285750">
              <a:buFont typeface="Symbol" panose="05050102010706020507" pitchFamily="18" charset="2"/>
              <a:buChar char="-"/>
            </a:pPr>
            <a:r>
              <a:rPr lang="en-GB" spc="-10" dirty="0">
                <a:latin typeface="+mj-lt"/>
                <a:ea typeface="Calibri" panose="020F0502020204030204" pitchFamily="34" charset="0"/>
                <a:cs typeface="Times New Roman" panose="02020603050405020304" pitchFamily="18" charset="0"/>
              </a:rPr>
              <a:t>Chief Executive’s report on Public Consultation to the Elected Members.</a:t>
            </a:r>
          </a:p>
          <a:p>
            <a:pPr marL="285750" indent="-285750">
              <a:buFont typeface="Symbol" panose="05050102010706020507" pitchFamily="18" charset="2"/>
              <a:buChar char="-"/>
            </a:pPr>
            <a:r>
              <a:rPr lang="en-GB" spc="-10" dirty="0">
                <a:latin typeface="+mj-lt"/>
                <a:ea typeface="Calibri" panose="020F0502020204030204" pitchFamily="34" charset="0"/>
                <a:cs typeface="Times New Roman" panose="02020603050405020304" pitchFamily="18" charset="0"/>
              </a:rPr>
              <a:t>Members consider CE Report and make, modify or refuse Variation.</a:t>
            </a:r>
          </a:p>
          <a:p>
            <a:pPr marL="285750" indent="-285750">
              <a:buFont typeface="Symbol" panose="05050102010706020507" pitchFamily="18" charset="2"/>
              <a:buChar char="-"/>
            </a:pPr>
            <a:r>
              <a:rPr lang="en-GB" spc="-10" dirty="0">
                <a:latin typeface="+mj-lt"/>
                <a:ea typeface="Calibri" panose="020F0502020204030204" pitchFamily="34" charset="0"/>
                <a:cs typeface="Times New Roman" panose="02020603050405020304" pitchFamily="18" charset="0"/>
              </a:rPr>
              <a:t>Material Alteration to Variation (if any), including SEA/AA.</a:t>
            </a:r>
          </a:p>
          <a:p>
            <a:pPr marL="285750" indent="-285750">
              <a:buFont typeface="Symbol" panose="05050102010706020507" pitchFamily="18" charset="2"/>
              <a:buChar char="-"/>
            </a:pPr>
            <a:r>
              <a:rPr lang="en-GB" spc="-10" dirty="0">
                <a:latin typeface="+mj-lt"/>
                <a:ea typeface="Calibri" panose="020F0502020204030204" pitchFamily="34" charset="0"/>
                <a:cs typeface="Times New Roman" panose="02020603050405020304" pitchFamily="18" charset="0"/>
              </a:rPr>
              <a:t>Further Public Consultation, CE Report and consideration by Elected Members.</a:t>
            </a:r>
          </a:p>
          <a:p>
            <a:endParaRPr lang="en-GB" spc="-10" dirty="0">
              <a:latin typeface="+mj-lt"/>
              <a:ea typeface="Calibri" panose="020F0502020204030204" pitchFamily="34" charset="0"/>
              <a:cs typeface="Times New Roman" panose="02020603050405020304" pitchFamily="18" charset="0"/>
            </a:endParaRPr>
          </a:p>
          <a:p>
            <a:r>
              <a:rPr lang="en-GB" b="1" spc="-10" dirty="0">
                <a:latin typeface="+mj-lt"/>
                <a:ea typeface="Calibri" panose="020F0502020204030204" pitchFamily="34" charset="0"/>
                <a:cs typeface="Times New Roman" panose="02020603050405020304" pitchFamily="18" charset="0"/>
              </a:rPr>
              <a:t>Estimated Timeline:</a:t>
            </a:r>
          </a:p>
          <a:p>
            <a:r>
              <a:rPr lang="en-GB" spc="-10" dirty="0">
                <a:latin typeface="+mj-lt"/>
                <a:ea typeface="Calibri" panose="020F0502020204030204" pitchFamily="34" charset="0"/>
                <a:cs typeface="Times New Roman" panose="02020603050405020304" pitchFamily="18" charset="0"/>
              </a:rPr>
              <a:t>Commence Public Consultation in </a:t>
            </a:r>
            <a:r>
              <a:rPr lang="en-GB" b="1" spc="-10" dirty="0">
                <a:latin typeface="+mj-lt"/>
                <a:ea typeface="Calibri" panose="020F0502020204030204" pitchFamily="34" charset="0"/>
                <a:cs typeface="Times New Roman" panose="02020603050405020304" pitchFamily="18" charset="0"/>
              </a:rPr>
              <a:t>September 2024. </a:t>
            </a:r>
          </a:p>
          <a:p>
            <a:r>
              <a:rPr lang="en-GB" spc="-10" dirty="0">
                <a:latin typeface="+mj-lt"/>
                <a:ea typeface="Calibri" panose="020F0502020204030204" pitchFamily="34" charset="0"/>
                <a:cs typeface="Times New Roman" panose="02020603050405020304" pitchFamily="18" charset="0"/>
              </a:rPr>
              <a:t>a) No Material Alteration – Variation decision in </a:t>
            </a:r>
            <a:r>
              <a:rPr lang="en-GB" b="1" spc="-10" dirty="0">
                <a:latin typeface="+mj-lt"/>
                <a:ea typeface="Calibri" panose="020F0502020204030204" pitchFamily="34" charset="0"/>
                <a:cs typeface="Times New Roman" panose="02020603050405020304" pitchFamily="18" charset="0"/>
              </a:rPr>
              <a:t>December 2024.</a:t>
            </a:r>
          </a:p>
          <a:p>
            <a:r>
              <a:rPr lang="en-GB" spc="-10" dirty="0">
                <a:latin typeface="+mj-lt"/>
                <a:ea typeface="Calibri" panose="020F0502020204030204" pitchFamily="34" charset="0"/>
                <a:cs typeface="Times New Roman" panose="02020603050405020304" pitchFamily="18" charset="0"/>
              </a:rPr>
              <a:t>b) With Material Alterations process – Variation decision in </a:t>
            </a:r>
            <a:r>
              <a:rPr lang="en-GB" b="1" spc="-10" dirty="0">
                <a:latin typeface="+mj-lt"/>
                <a:ea typeface="Calibri" panose="020F0502020204030204" pitchFamily="34" charset="0"/>
                <a:cs typeface="Times New Roman" panose="02020603050405020304" pitchFamily="18" charset="0"/>
              </a:rPr>
              <a:t>March 2025.</a:t>
            </a:r>
          </a:p>
        </p:txBody>
      </p:sp>
      <p:pic>
        <p:nvPicPr>
          <p:cNvPr id="3" name="Picture 2">
            <a:extLst>
              <a:ext uri="{FF2B5EF4-FFF2-40B4-BE49-F238E27FC236}">
                <a16:creationId xmlns:a16="http://schemas.microsoft.com/office/drawing/2014/main" id="{C80AAB1F-2224-7DFD-610D-706C2D66A91A}"/>
              </a:ext>
            </a:extLst>
          </p:cNvPr>
          <p:cNvPicPr>
            <a:picLocks noChangeAspect="1"/>
          </p:cNvPicPr>
          <p:nvPr/>
        </p:nvPicPr>
        <p:blipFill rotWithShape="1">
          <a:blip r:embed="rId3"/>
          <a:srcRect t="3342" r="611" b="27297"/>
          <a:stretch/>
        </p:blipFill>
        <p:spPr>
          <a:xfrm>
            <a:off x="7964385" y="-31782"/>
            <a:ext cx="4227615" cy="2198653"/>
          </a:xfrm>
          <a:prstGeom prst="rect">
            <a:avLst/>
          </a:prstGeom>
        </p:spPr>
      </p:pic>
      <p:pic>
        <p:nvPicPr>
          <p:cNvPr id="7" name="Picture 9" descr="Diagram, engineering drawing&#10;&#10;Description automatically generated">
            <a:extLst>
              <a:ext uri="{FF2B5EF4-FFF2-40B4-BE49-F238E27FC236}">
                <a16:creationId xmlns:a16="http://schemas.microsoft.com/office/drawing/2014/main" id="{54B24213-53D8-9F89-227C-811C8285ADBD}"/>
              </a:ext>
            </a:extLst>
          </p:cNvPr>
          <p:cNvPicPr>
            <a:picLocks noChangeAspect="1"/>
          </p:cNvPicPr>
          <p:nvPr/>
        </p:nvPicPr>
        <p:blipFill rotWithShape="1">
          <a:blip r:embed="rId4"/>
          <a:srcRect l="14235" r="356" b="513"/>
          <a:stretch/>
        </p:blipFill>
        <p:spPr>
          <a:xfrm>
            <a:off x="8325260" y="2198653"/>
            <a:ext cx="2965187" cy="2397132"/>
          </a:xfrm>
          <a:prstGeom prst="rect">
            <a:avLst/>
          </a:prstGeom>
        </p:spPr>
      </p:pic>
      <p:pic>
        <p:nvPicPr>
          <p:cNvPr id="9" name="Picture 8">
            <a:extLst>
              <a:ext uri="{FF2B5EF4-FFF2-40B4-BE49-F238E27FC236}">
                <a16:creationId xmlns:a16="http://schemas.microsoft.com/office/drawing/2014/main" id="{81D62CA0-A6B5-99F2-AD7C-19E919DB1348}"/>
              </a:ext>
            </a:extLst>
          </p:cNvPr>
          <p:cNvPicPr>
            <a:picLocks noChangeAspect="1"/>
          </p:cNvPicPr>
          <p:nvPr/>
        </p:nvPicPr>
        <p:blipFill rotWithShape="1">
          <a:blip r:embed="rId5"/>
          <a:srcRect t="16594" r="4" b="979"/>
          <a:stretch/>
        </p:blipFill>
        <p:spPr>
          <a:xfrm>
            <a:off x="7964385" y="4659349"/>
            <a:ext cx="4227615" cy="2185268"/>
          </a:xfrm>
          <a:prstGeom prst="rect">
            <a:avLst/>
          </a:prstGeom>
        </p:spPr>
      </p:pic>
    </p:spTree>
    <p:extLst>
      <p:ext uri="{BB962C8B-B14F-4D97-AF65-F5344CB8AC3E}">
        <p14:creationId xmlns:p14="http://schemas.microsoft.com/office/powerpoint/2010/main" val="1800111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3513</TotalTime>
  <Words>1014</Words>
  <Application>Microsoft Office PowerPoint</Application>
  <PresentationFormat>Widescreen</PresentationFormat>
  <Paragraphs>105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Omnes SemiBold</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Edge Project Update</dc:title>
  <dc:creator>Siobhan Duff</dc:creator>
  <cp:lastModifiedBy>Mick Mulhern</cp:lastModifiedBy>
  <cp:revision>71</cp:revision>
  <dcterms:created xsi:type="dcterms:W3CDTF">2023-05-23T11:42:31Z</dcterms:created>
  <dcterms:modified xsi:type="dcterms:W3CDTF">2024-02-27T09:56:56Z</dcterms:modified>
</cp:coreProperties>
</file>