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339" r:id="rId2"/>
    <p:sldId id="357" r:id="rId3"/>
    <p:sldId id="358" r:id="rId4"/>
    <p:sldId id="354" r:id="rId5"/>
    <p:sldId id="264" r:id="rId6"/>
    <p:sldId id="352" r:id="rId7"/>
    <p:sldId id="363" r:id="rId8"/>
    <p:sldId id="3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C3EB9-5DE0-4C0F-A713-03121E388DA9}" v="6" dt="2024-02-08T13:32:46.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9F794-67D5-4474-A4D8-DE6AA58BAB1C}" type="datetimeFigureOut">
              <a:rPr lang="en-IE" smtClean="0"/>
              <a:t>26/02/2024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28AC6-1239-4CD2-A9D9-4037A16C659D}" type="slidenum">
              <a:rPr lang="en-IE" smtClean="0"/>
              <a:t>‹#›</a:t>
            </a:fld>
            <a:endParaRPr lang="en-IE"/>
          </a:p>
        </p:txBody>
      </p:sp>
    </p:spTree>
    <p:extLst>
      <p:ext uri="{BB962C8B-B14F-4D97-AF65-F5344CB8AC3E}">
        <p14:creationId xmlns:p14="http://schemas.microsoft.com/office/powerpoint/2010/main" val="30304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1</a:t>
            </a:fld>
            <a:endParaRPr lang="en-IE"/>
          </a:p>
        </p:txBody>
      </p:sp>
    </p:spTree>
    <p:extLst>
      <p:ext uri="{BB962C8B-B14F-4D97-AF65-F5344CB8AC3E}">
        <p14:creationId xmlns:p14="http://schemas.microsoft.com/office/powerpoint/2010/main" val="106768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6</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2/26/2024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2/26/2024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2554545"/>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Tallaght Area Committee Meeting</a:t>
            </a:r>
            <a:br>
              <a:rPr lang="en-IE" sz="3200" b="1" dirty="0">
                <a:solidFill>
                  <a:schemeClr val="bg1"/>
                </a:solidFill>
                <a:effectLst/>
              </a:rPr>
            </a:br>
            <a:r>
              <a:rPr lang="en-IE" sz="3200" b="1" dirty="0">
                <a:solidFill>
                  <a:schemeClr val="bg1"/>
                </a:solidFill>
                <a:effectLst/>
              </a:rPr>
              <a:t>26</a:t>
            </a:r>
            <a:r>
              <a:rPr lang="en-IE" sz="3200" b="1" baseline="30000" dirty="0">
                <a:solidFill>
                  <a:schemeClr val="bg1"/>
                </a:solidFill>
                <a:effectLst/>
              </a:rPr>
              <a:t>th</a:t>
            </a:r>
            <a:r>
              <a:rPr lang="en-IE" sz="3200" b="1" dirty="0">
                <a:solidFill>
                  <a:schemeClr val="bg1"/>
                </a:solidFill>
                <a:effectLst/>
              </a:rPr>
              <a:t> February 2024</a:t>
            </a: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57"/>
    </mc:Choice>
    <mc:Fallback xmlns="">
      <p:transition spd="slow" advTm="75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ousing for All Delivery Pipeline 2023">
            <a:extLst>
              <a:ext uri="{FF2B5EF4-FFF2-40B4-BE49-F238E27FC236}">
                <a16:creationId xmlns:a16="http://schemas.microsoft.com/office/drawing/2014/main" id="{EDFF4CBF-26E3-0C21-534D-970605453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53"/>
          <a:stretch/>
        </p:blipFill>
        <p:spPr bwMode="auto">
          <a:xfrm>
            <a:off x="1115616" y="1240800"/>
            <a:ext cx="3292524" cy="1828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e chart with numbers and words&#10;&#10;Description automatically generated">
            <a:extLst>
              <a:ext uri="{FF2B5EF4-FFF2-40B4-BE49-F238E27FC236}">
                <a16:creationId xmlns:a16="http://schemas.microsoft.com/office/drawing/2014/main" id="{0D08775A-6F29-028E-C40F-667C222F3C77}"/>
              </a:ext>
            </a:extLst>
          </p:cNvPr>
          <p:cNvPicPr>
            <a:picLocks noChangeAspect="1"/>
          </p:cNvPicPr>
          <p:nvPr/>
        </p:nvPicPr>
        <p:blipFill rotWithShape="1">
          <a:blip r:embed="rId3">
            <a:extLst>
              <a:ext uri="{28A0092B-C50C-407E-A947-70E740481C1C}">
                <a14:useLocalDpi xmlns:a14="http://schemas.microsoft.com/office/drawing/2010/main" val="0"/>
              </a:ext>
            </a:extLst>
          </a:blip>
          <a:srcRect l="5381" r="4642" b="2"/>
          <a:stretch/>
        </p:blipFill>
        <p:spPr>
          <a:xfrm>
            <a:off x="1347836" y="3679705"/>
            <a:ext cx="3046085" cy="2546434"/>
          </a:xfrm>
          <a:prstGeom prst="rect">
            <a:avLst/>
          </a:prstGeom>
        </p:spPr>
      </p:pic>
      <p:pic>
        <p:nvPicPr>
          <p:cNvPr id="3" name="Picture 2" descr="A colorful pie chart with numbers&#10;&#10;Description automatically generated">
            <a:extLst>
              <a:ext uri="{FF2B5EF4-FFF2-40B4-BE49-F238E27FC236}">
                <a16:creationId xmlns:a16="http://schemas.microsoft.com/office/drawing/2014/main" id="{353B1DD5-639F-0028-B1F0-DA14362AFDCD}"/>
              </a:ext>
            </a:extLst>
          </p:cNvPr>
          <p:cNvPicPr>
            <a:picLocks noChangeAspect="1"/>
          </p:cNvPicPr>
          <p:nvPr/>
        </p:nvPicPr>
        <p:blipFill rotWithShape="1">
          <a:blip r:embed="rId4">
            <a:extLst>
              <a:ext uri="{28A0092B-C50C-407E-A947-70E740481C1C}">
                <a14:useLocalDpi xmlns:a14="http://schemas.microsoft.com/office/drawing/2010/main" val="0"/>
              </a:ext>
            </a:extLst>
          </a:blip>
          <a:srcRect l="5757" r="4398"/>
          <a:stretch/>
        </p:blipFill>
        <p:spPr>
          <a:xfrm>
            <a:off x="5292484" y="1556511"/>
            <a:ext cx="5551680" cy="4669628"/>
          </a:xfrm>
          <a:prstGeom prst="rect">
            <a:avLst/>
          </a:prstGeom>
        </p:spPr>
      </p:pic>
      <p:sp>
        <p:nvSpPr>
          <p:cNvPr id="7" name="TextBox 6">
            <a:extLst>
              <a:ext uri="{FF2B5EF4-FFF2-40B4-BE49-F238E27FC236}">
                <a16:creationId xmlns:a16="http://schemas.microsoft.com/office/drawing/2014/main" id="{7A2C9AD8-6F64-CBDC-0415-3B152EC917C1}"/>
              </a:ext>
            </a:extLst>
          </p:cNvPr>
          <p:cNvSpPr txBox="1"/>
          <p:nvPr/>
        </p:nvSpPr>
        <p:spPr>
          <a:xfrm>
            <a:off x="1115616" y="1187179"/>
            <a:ext cx="3489292" cy="369332"/>
          </a:xfrm>
          <a:prstGeom prst="rect">
            <a:avLst/>
          </a:prstGeom>
          <a:solidFill>
            <a:schemeClr val="bg1"/>
          </a:solidFill>
        </p:spPr>
        <p:txBody>
          <a:bodyPr wrap="square" rtlCol="0">
            <a:spAutoFit/>
          </a:bodyPr>
          <a:lstStyle/>
          <a:p>
            <a:r>
              <a:rPr lang="en-IE" dirty="0">
                <a:solidFill>
                  <a:srgbClr val="0070C0"/>
                </a:solidFill>
              </a:rPr>
              <a:t>Target 2023</a:t>
            </a:r>
          </a:p>
        </p:txBody>
      </p:sp>
      <p:sp>
        <p:nvSpPr>
          <p:cNvPr id="8" name="TextBox 7">
            <a:extLst>
              <a:ext uri="{FF2B5EF4-FFF2-40B4-BE49-F238E27FC236}">
                <a16:creationId xmlns:a16="http://schemas.microsoft.com/office/drawing/2014/main" id="{53B951F0-E6E4-0E0A-3CE4-8CA7388921E7}"/>
              </a:ext>
            </a:extLst>
          </p:cNvPr>
          <p:cNvSpPr txBox="1"/>
          <p:nvPr/>
        </p:nvSpPr>
        <p:spPr>
          <a:xfrm>
            <a:off x="1266737" y="520117"/>
            <a:ext cx="7935983" cy="523220"/>
          </a:xfrm>
          <a:prstGeom prst="rect">
            <a:avLst/>
          </a:prstGeom>
          <a:noFill/>
        </p:spPr>
        <p:txBody>
          <a:bodyPr wrap="square" rtlCol="0">
            <a:spAutoFit/>
          </a:bodyPr>
          <a:lstStyle/>
          <a:p>
            <a:pPr algn="ctr"/>
            <a:r>
              <a:rPr lang="en-IE" sz="2800" dirty="0">
                <a:solidFill>
                  <a:schemeClr val="accent2"/>
                </a:solidFill>
              </a:rPr>
              <a:t>Housing for All – Delivered 2023</a:t>
            </a:r>
          </a:p>
        </p:txBody>
      </p:sp>
      <p:sp>
        <p:nvSpPr>
          <p:cNvPr id="9" name="TextBox 8">
            <a:extLst>
              <a:ext uri="{FF2B5EF4-FFF2-40B4-BE49-F238E27FC236}">
                <a16:creationId xmlns:a16="http://schemas.microsoft.com/office/drawing/2014/main" id="{9BC9722E-A383-4B5D-06A9-8AABA073DC1A}"/>
              </a:ext>
            </a:extLst>
          </p:cNvPr>
          <p:cNvSpPr txBox="1"/>
          <p:nvPr/>
        </p:nvSpPr>
        <p:spPr>
          <a:xfrm>
            <a:off x="1115616" y="3425927"/>
            <a:ext cx="3489292" cy="369332"/>
          </a:xfrm>
          <a:prstGeom prst="rect">
            <a:avLst/>
          </a:prstGeom>
          <a:solidFill>
            <a:schemeClr val="bg1"/>
          </a:solidFill>
        </p:spPr>
        <p:txBody>
          <a:bodyPr wrap="square" rtlCol="0">
            <a:spAutoFit/>
          </a:bodyPr>
          <a:lstStyle/>
          <a:p>
            <a:r>
              <a:rPr lang="en-IE" dirty="0">
                <a:solidFill>
                  <a:srgbClr val="0070C0"/>
                </a:solidFill>
              </a:rPr>
              <a:t>Delivery Stream</a:t>
            </a:r>
          </a:p>
        </p:txBody>
      </p:sp>
      <p:sp>
        <p:nvSpPr>
          <p:cNvPr id="10" name="TextBox 9">
            <a:extLst>
              <a:ext uri="{FF2B5EF4-FFF2-40B4-BE49-F238E27FC236}">
                <a16:creationId xmlns:a16="http://schemas.microsoft.com/office/drawing/2014/main" id="{52EBE3AE-9D0E-764C-3A91-E0046189EA0D}"/>
              </a:ext>
            </a:extLst>
          </p:cNvPr>
          <p:cNvSpPr txBox="1"/>
          <p:nvPr/>
        </p:nvSpPr>
        <p:spPr>
          <a:xfrm>
            <a:off x="4850115" y="1187179"/>
            <a:ext cx="3489292" cy="369332"/>
          </a:xfrm>
          <a:prstGeom prst="rect">
            <a:avLst/>
          </a:prstGeom>
          <a:solidFill>
            <a:schemeClr val="bg1"/>
          </a:solidFill>
        </p:spPr>
        <p:txBody>
          <a:bodyPr wrap="square" rtlCol="0">
            <a:spAutoFit/>
          </a:bodyPr>
          <a:lstStyle/>
          <a:p>
            <a:r>
              <a:rPr lang="en-IE" dirty="0">
                <a:solidFill>
                  <a:srgbClr val="0070C0"/>
                </a:solidFill>
              </a:rPr>
              <a:t>Delivery by LEA</a:t>
            </a:r>
          </a:p>
        </p:txBody>
      </p:sp>
      <p:sp>
        <p:nvSpPr>
          <p:cNvPr id="11" name="TextBox 10">
            <a:extLst>
              <a:ext uri="{FF2B5EF4-FFF2-40B4-BE49-F238E27FC236}">
                <a16:creationId xmlns:a16="http://schemas.microsoft.com/office/drawing/2014/main" id="{38701E41-4AE9-85E7-BF1E-8E4C2A8AE587}"/>
              </a:ext>
            </a:extLst>
          </p:cNvPr>
          <p:cNvSpPr txBox="1"/>
          <p:nvPr/>
        </p:nvSpPr>
        <p:spPr>
          <a:xfrm>
            <a:off x="10157023" y="3571117"/>
            <a:ext cx="1838722" cy="276999"/>
          </a:xfrm>
          <a:prstGeom prst="rect">
            <a:avLst/>
          </a:prstGeom>
          <a:solidFill>
            <a:schemeClr val="bg1"/>
          </a:solidFill>
        </p:spPr>
        <p:txBody>
          <a:bodyPr wrap="square" rtlCol="0">
            <a:spAutoFit/>
          </a:bodyPr>
          <a:lstStyle/>
          <a:p>
            <a:r>
              <a:rPr lang="en-IE" sz="1200" b="1" dirty="0">
                <a:solidFill>
                  <a:schemeClr val="tx1">
                    <a:lumMod val="65000"/>
                    <a:lumOff val="35000"/>
                  </a:schemeClr>
                </a:solidFill>
              </a:rPr>
              <a:t>Clondalkin</a:t>
            </a:r>
          </a:p>
        </p:txBody>
      </p:sp>
      <p:sp>
        <p:nvSpPr>
          <p:cNvPr id="12" name="TextBox 11">
            <a:extLst>
              <a:ext uri="{FF2B5EF4-FFF2-40B4-BE49-F238E27FC236}">
                <a16:creationId xmlns:a16="http://schemas.microsoft.com/office/drawing/2014/main" id="{1FE84A11-6D7F-CFFE-9F7E-545C11941EAB}"/>
              </a:ext>
            </a:extLst>
          </p:cNvPr>
          <p:cNvSpPr txBox="1"/>
          <p:nvPr/>
        </p:nvSpPr>
        <p:spPr>
          <a:xfrm>
            <a:off x="4979975" y="4339982"/>
            <a:ext cx="1336849" cy="276999"/>
          </a:xfrm>
          <a:prstGeom prst="rect">
            <a:avLst/>
          </a:prstGeom>
          <a:solidFill>
            <a:schemeClr val="bg1"/>
          </a:solidFill>
        </p:spPr>
        <p:txBody>
          <a:bodyPr wrap="square" rtlCol="0">
            <a:spAutoFit/>
          </a:bodyPr>
          <a:lstStyle/>
          <a:p>
            <a:r>
              <a:rPr lang="en-IE" sz="1200" b="1" dirty="0">
                <a:solidFill>
                  <a:schemeClr val="tx1">
                    <a:lumMod val="50000"/>
                    <a:lumOff val="50000"/>
                  </a:schemeClr>
                </a:solidFill>
              </a:rPr>
              <a:t>Tallaght-Central</a:t>
            </a:r>
          </a:p>
        </p:txBody>
      </p:sp>
    </p:spTree>
    <p:extLst>
      <p:ext uri="{BB962C8B-B14F-4D97-AF65-F5344CB8AC3E}">
        <p14:creationId xmlns:p14="http://schemas.microsoft.com/office/powerpoint/2010/main" val="164564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A6597-22D3-D8F8-105D-0EB23063FD6A}"/>
              </a:ext>
            </a:extLst>
          </p:cNvPr>
          <p:cNvSpPr txBox="1"/>
          <p:nvPr/>
        </p:nvSpPr>
        <p:spPr>
          <a:xfrm>
            <a:off x="1952751" y="4893608"/>
            <a:ext cx="184731" cy="230832"/>
          </a:xfrm>
          <a:prstGeom prst="rect">
            <a:avLst/>
          </a:prstGeom>
          <a:solidFill>
            <a:schemeClr val="bg1"/>
          </a:solidFill>
        </p:spPr>
        <p:txBody>
          <a:bodyPr wrap="none" rtlCol="0">
            <a:spAutoFit/>
          </a:bodyPr>
          <a:lstStyle/>
          <a:p>
            <a:endParaRPr lang="en-IE" sz="900" b="1" dirty="0">
              <a:solidFill>
                <a:schemeClr val="tx1">
                  <a:lumMod val="75000"/>
                  <a:lumOff val="25000"/>
                </a:schemeClr>
              </a:solidFill>
            </a:endParaRPr>
          </a:p>
        </p:txBody>
      </p:sp>
      <p:pic>
        <p:nvPicPr>
          <p:cNvPr id="1028" name="Picture 4">
            <a:extLst>
              <a:ext uri="{FF2B5EF4-FFF2-40B4-BE49-F238E27FC236}">
                <a16:creationId xmlns:a16="http://schemas.microsoft.com/office/drawing/2014/main" id="{1F4E202F-F874-0750-2721-F8E44DC25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2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ACB4-A40B-F3A0-31D2-05EA75CF76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718DA7-50C0-0AE0-24E3-030C7F5E3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32B5AC-F530-6B2C-66BB-BF2A922D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60FB00BA-C4F8-0E47-207B-EEC3B900F011}"/>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rgbClr val="FFFFFF"/>
                </a:solidFill>
              </a:rPr>
              <a:t>Housing Developments Approved / Under Construction – Tallaght South &amp; Tallaght Central</a:t>
            </a:r>
          </a:p>
        </p:txBody>
      </p:sp>
      <p:sp>
        <p:nvSpPr>
          <p:cNvPr id="13" name="Rectangle 12">
            <a:extLst>
              <a:ext uri="{FF2B5EF4-FFF2-40B4-BE49-F238E27FC236}">
                <a16:creationId xmlns:a16="http://schemas.microsoft.com/office/drawing/2014/main" id="{84C6B699-5156-1A9D-D8F2-3052F8B02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4" name="Content Placeholder 3">
            <a:extLst>
              <a:ext uri="{FF2B5EF4-FFF2-40B4-BE49-F238E27FC236}">
                <a16:creationId xmlns:a16="http://schemas.microsoft.com/office/drawing/2014/main" id="{87427298-F4EE-F742-C04D-7FFB1D1EE2FA}"/>
              </a:ext>
            </a:extLst>
          </p:cNvPr>
          <p:cNvGraphicFramePr>
            <a:graphicFrameLocks noGrp="1"/>
          </p:cNvGraphicFramePr>
          <p:nvPr>
            <p:ph idx="1"/>
            <p:extLst>
              <p:ext uri="{D42A27DB-BD31-4B8C-83A1-F6EECF244321}">
                <p14:modId xmlns:p14="http://schemas.microsoft.com/office/powerpoint/2010/main" val="2981414481"/>
              </p:ext>
            </p:extLst>
          </p:nvPr>
        </p:nvGraphicFramePr>
        <p:xfrm>
          <a:off x="4329101" y="245291"/>
          <a:ext cx="7632191" cy="6289303"/>
        </p:xfrm>
        <a:graphic>
          <a:graphicData uri="http://schemas.openxmlformats.org/drawingml/2006/table">
            <a:tbl>
              <a:tblPr firstRow="1" bandRow="1">
                <a:tableStyleId>{22838BEF-8BB2-4498-84A7-C5851F593DF1}</a:tableStyleId>
              </a:tblPr>
              <a:tblGrid>
                <a:gridCol w="1210242">
                  <a:extLst>
                    <a:ext uri="{9D8B030D-6E8A-4147-A177-3AD203B41FA5}">
                      <a16:colId xmlns:a16="http://schemas.microsoft.com/office/drawing/2014/main" val="2436337541"/>
                    </a:ext>
                  </a:extLst>
                </a:gridCol>
                <a:gridCol w="1636233">
                  <a:extLst>
                    <a:ext uri="{9D8B030D-6E8A-4147-A177-3AD203B41FA5}">
                      <a16:colId xmlns:a16="http://schemas.microsoft.com/office/drawing/2014/main" val="3076659314"/>
                    </a:ext>
                  </a:extLst>
                </a:gridCol>
                <a:gridCol w="795658">
                  <a:extLst>
                    <a:ext uri="{9D8B030D-6E8A-4147-A177-3AD203B41FA5}">
                      <a16:colId xmlns:a16="http://schemas.microsoft.com/office/drawing/2014/main" val="2745858259"/>
                    </a:ext>
                  </a:extLst>
                </a:gridCol>
                <a:gridCol w="958212">
                  <a:extLst>
                    <a:ext uri="{9D8B030D-6E8A-4147-A177-3AD203B41FA5}">
                      <a16:colId xmlns:a16="http://schemas.microsoft.com/office/drawing/2014/main" val="1226707090"/>
                    </a:ext>
                  </a:extLst>
                </a:gridCol>
                <a:gridCol w="3031846">
                  <a:extLst>
                    <a:ext uri="{9D8B030D-6E8A-4147-A177-3AD203B41FA5}">
                      <a16:colId xmlns:a16="http://schemas.microsoft.com/office/drawing/2014/main" val="112629868"/>
                    </a:ext>
                  </a:extLst>
                </a:gridCol>
              </a:tblGrid>
              <a:tr h="698421">
                <a:tc>
                  <a:txBody>
                    <a:bodyPr/>
                    <a:lstStyle/>
                    <a:p>
                      <a:pPr algn="ctr"/>
                      <a:r>
                        <a:rPr lang="en-IE" sz="1050" b="1" cap="none" spc="0" dirty="0">
                          <a:solidFill>
                            <a:schemeClr val="tx1"/>
                          </a:solidFill>
                        </a:rPr>
                        <a:t>L.E.A</a:t>
                      </a:r>
                    </a:p>
                  </a:txBody>
                  <a:tcPr marL="116275" marR="69765" marT="48421" marB="69765" anchor="ctr"/>
                </a:tc>
                <a:tc>
                  <a:txBody>
                    <a:bodyPr/>
                    <a:lstStyle/>
                    <a:p>
                      <a:pPr algn="ctr"/>
                      <a:r>
                        <a:rPr lang="en-IE" sz="1050" b="1" cap="none" spc="0" dirty="0">
                          <a:solidFill>
                            <a:schemeClr val="tx1"/>
                          </a:solidFill>
                        </a:rPr>
                        <a:t>Project</a:t>
                      </a:r>
                    </a:p>
                  </a:txBody>
                  <a:tcPr marL="116275" marR="69765" marT="48421" marB="69765" anchor="ctr"/>
                </a:tc>
                <a:tc>
                  <a:txBody>
                    <a:bodyPr/>
                    <a:lstStyle/>
                    <a:p>
                      <a:pPr algn="ctr"/>
                      <a:endParaRPr lang="en-IE" sz="1050" b="1" cap="none" spc="0" dirty="0">
                        <a:solidFill>
                          <a:schemeClr val="tx1"/>
                        </a:solidFill>
                      </a:endParaRPr>
                    </a:p>
                    <a:p>
                      <a:pPr algn="ctr"/>
                      <a:r>
                        <a:rPr lang="en-IE" sz="1050" b="1" cap="none" spc="0" dirty="0">
                          <a:solidFill>
                            <a:schemeClr val="tx1"/>
                          </a:solidFill>
                        </a:rPr>
                        <a:t>Delivery</a:t>
                      </a:r>
                    </a:p>
                    <a:p>
                      <a:pPr algn="ctr"/>
                      <a:endParaRPr lang="en-IE" sz="1050" b="1" cap="none" spc="0" dirty="0">
                        <a:solidFill>
                          <a:schemeClr val="tx1"/>
                        </a:solidFill>
                      </a:endParaRPr>
                    </a:p>
                  </a:txBody>
                  <a:tcPr marL="116275" marR="69765" marT="48421" marB="69765" anchor="ctr"/>
                </a:tc>
                <a:tc>
                  <a:txBody>
                    <a:bodyPr/>
                    <a:lstStyle/>
                    <a:p>
                      <a:pPr algn="ctr"/>
                      <a:r>
                        <a:rPr lang="en-IE" sz="1050" b="1" cap="none" spc="0" dirty="0">
                          <a:solidFill>
                            <a:schemeClr val="tx1"/>
                          </a:solidFill>
                        </a:rPr>
                        <a:t>Units</a:t>
                      </a:r>
                    </a:p>
                  </a:txBody>
                  <a:tcPr marL="116275" marR="69765" marT="48421" marB="69765" anchor="ctr"/>
                </a:tc>
                <a:tc>
                  <a:txBody>
                    <a:bodyPr/>
                    <a:lstStyle/>
                    <a:p>
                      <a:pPr algn="ctr"/>
                      <a:r>
                        <a:rPr lang="en-IE" sz="1050" b="1" cap="none" spc="0" dirty="0">
                          <a:solidFill>
                            <a:schemeClr val="tx1"/>
                          </a:solidFill>
                        </a:rPr>
                        <a:t>Status</a:t>
                      </a:r>
                    </a:p>
                  </a:txBody>
                  <a:tcPr marL="116275" marR="69765" marT="48421" marB="69765" anchor="ctr"/>
                </a:tc>
                <a:extLst>
                  <a:ext uri="{0D108BD9-81ED-4DB2-BD59-A6C34878D82A}">
                    <a16:rowId xmlns:a16="http://schemas.microsoft.com/office/drawing/2014/main" val="537344947"/>
                  </a:ext>
                </a:extLst>
              </a:tr>
              <a:tr h="445030">
                <a:tc>
                  <a:txBody>
                    <a:bodyPr/>
                    <a:lstStyle/>
                    <a:p>
                      <a:pPr algn="l"/>
                      <a:r>
                        <a:rPr lang="en-IE" sz="1100" b="1" dirty="0">
                          <a:solidFill>
                            <a:schemeClr val="tx1"/>
                          </a:solidFill>
                        </a:rPr>
                        <a:t>Tallaght</a:t>
                      </a:r>
                      <a:r>
                        <a:rPr lang="en-IE" sz="1100" b="1" baseline="0" dirty="0">
                          <a:solidFill>
                            <a:schemeClr val="tx1"/>
                          </a:solidFill>
                        </a:rPr>
                        <a:t> South</a:t>
                      </a:r>
                      <a:endParaRPr lang="en-IE" sz="1100" b="1" dirty="0">
                        <a:solidFill>
                          <a:schemeClr val="tx1"/>
                        </a:solidFill>
                      </a:endParaRPr>
                    </a:p>
                  </a:txBody>
                  <a:tcPr marL="162496" marR="84498" marT="84498" marB="84498" anchor="ctr"/>
                </a:tc>
                <a:tc>
                  <a:txBody>
                    <a:bodyPr/>
                    <a:lstStyle/>
                    <a:p>
                      <a:pPr algn="l">
                        <a:lnSpc>
                          <a:spcPct val="107000"/>
                        </a:lnSpc>
                        <a:spcAft>
                          <a:spcPts val="0"/>
                        </a:spcAft>
                      </a:pPr>
                      <a:r>
                        <a:rPr lang="en-IE" sz="1100" dirty="0">
                          <a:solidFill>
                            <a:schemeClr val="tx1"/>
                          </a:solidFill>
                          <a:effectLst/>
                        </a:rPr>
                        <a:t>    </a:t>
                      </a:r>
                      <a:r>
                        <a:rPr lang="en-IE" sz="1100" dirty="0" err="1">
                          <a:solidFill>
                            <a:schemeClr val="tx1"/>
                          </a:solidFill>
                          <a:effectLst/>
                        </a:rPr>
                        <a:t>Rossfield</a:t>
                      </a:r>
                      <a:r>
                        <a:rPr lang="en-IE" sz="1100" dirty="0">
                          <a:solidFill>
                            <a:schemeClr val="tx1"/>
                          </a:solidFill>
                          <a:effectLst/>
                        </a:rPr>
                        <a:t>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r>
                        <a:rPr lang="en-GB" sz="1100" dirty="0">
                          <a:solidFill>
                            <a:schemeClr val="tx1"/>
                          </a:solidFill>
                          <a:effectLst/>
                        </a:rPr>
                        <a:t>     LA Build</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IE" sz="1100" dirty="0">
                          <a:solidFill>
                            <a:schemeClr val="tx1"/>
                          </a:solidFill>
                          <a:effectLst/>
                        </a:rPr>
                        <a:t>16</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r>
                        <a:rPr lang="en-IE" sz="1100" dirty="0">
                          <a:solidFill>
                            <a:schemeClr val="tx1"/>
                          </a:solidFill>
                        </a:rPr>
                        <a:t>Part 8 Derogation advertised in December 2023. Procurement process for contractor to commence</a:t>
                      </a:r>
                    </a:p>
                  </a:txBody>
                  <a:tcPr marL="162496" marR="84498" marT="84498" marB="84498" anchor="ctr"/>
                </a:tc>
                <a:extLst>
                  <a:ext uri="{0D108BD9-81ED-4DB2-BD59-A6C34878D82A}">
                    <a16:rowId xmlns:a16="http://schemas.microsoft.com/office/drawing/2014/main" val="543541629"/>
                  </a:ext>
                </a:extLst>
              </a:tr>
              <a:tr h="624233">
                <a:tc>
                  <a:txBody>
                    <a:bodyPr/>
                    <a:lstStyle/>
                    <a:p>
                      <a:pPr algn="l"/>
                      <a:endParaRPr lang="en-IE" sz="1100">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err="1">
                          <a:solidFill>
                            <a:schemeClr val="tx1"/>
                          </a:solidFill>
                        </a:rPr>
                        <a:t>Cuil</a:t>
                      </a:r>
                      <a:r>
                        <a:rPr lang="en-GB" sz="1100" b="0" dirty="0">
                          <a:solidFill>
                            <a:schemeClr val="tx1"/>
                          </a:solidFill>
                        </a:rPr>
                        <a:t> </a:t>
                      </a:r>
                      <a:r>
                        <a:rPr lang="en-GB" sz="1100" b="0" dirty="0" err="1">
                          <a:solidFill>
                            <a:schemeClr val="tx1"/>
                          </a:solidFill>
                        </a:rPr>
                        <a:t>Duin</a:t>
                      </a:r>
                      <a:r>
                        <a:rPr lang="en-GB" sz="1100" b="0" dirty="0">
                          <a:solidFill>
                            <a:schemeClr val="tx1"/>
                          </a:solidFill>
                        </a:rPr>
                        <a:t>, Citywest</a:t>
                      </a:r>
                      <a:endParaRPr lang="en-GB" sz="1100" b="0" dirty="0">
                        <a:solidFill>
                          <a:schemeClr val="tx1"/>
                        </a:solidFill>
                        <a:latin typeface="+mn-lt"/>
                      </a:endParaRPr>
                    </a:p>
                  </a:txBody>
                  <a:tcPr marL="162496" marR="84498" marT="84498" marB="84498" anchor="ctr"/>
                </a:tc>
                <a:tc>
                  <a:txBody>
                    <a:bodyPr/>
                    <a:lstStyle/>
                    <a:p>
                      <a:pPr algn="l"/>
                      <a:r>
                        <a:rPr lang="en-GB" sz="1100" dirty="0">
                          <a:solidFill>
                            <a:schemeClr val="tx1"/>
                          </a:solidFill>
                          <a:effectLst/>
                        </a:rPr>
                        <a:t>Part V </a:t>
                      </a:r>
                      <a:endParaRPr lang="en-IE" sz="1100" dirty="0">
                        <a:solidFill>
                          <a:schemeClr val="tx1"/>
                        </a:solidFill>
                      </a:endParaRPr>
                    </a:p>
                  </a:txBody>
                  <a:tcPr marL="162496" marR="84498" marT="84498" marB="84498" anchor="ctr"/>
                </a:tc>
                <a:tc>
                  <a:txBody>
                    <a:bodyPr/>
                    <a:lstStyle/>
                    <a:p>
                      <a:pPr algn="ctr"/>
                      <a:r>
                        <a:rPr lang="en-IE" sz="1100" dirty="0">
                          <a:solidFill>
                            <a:schemeClr val="tx1"/>
                          </a:solidFill>
                        </a:rPr>
                        <a:t>36</a:t>
                      </a:r>
                    </a:p>
                  </a:txBody>
                  <a:tcPr marL="162496" marR="84498" marT="84498" marB="8449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solidFill>
                            <a:schemeClr val="tx1"/>
                          </a:solidFill>
                        </a:rPr>
                        <a:t>Onsite- delivery in 2024</a:t>
                      </a:r>
                    </a:p>
                  </a:txBody>
                  <a:tcPr marL="162496" marR="84498" marT="84498" marB="84498" anchor="ctr"/>
                </a:tc>
                <a:extLst>
                  <a:ext uri="{0D108BD9-81ED-4DB2-BD59-A6C34878D82A}">
                    <a16:rowId xmlns:a16="http://schemas.microsoft.com/office/drawing/2014/main" val="280974102"/>
                  </a:ext>
                </a:extLst>
              </a:tr>
              <a:tr h="626138">
                <a:tc>
                  <a:txBody>
                    <a:bodyPr/>
                    <a:lstStyle/>
                    <a:p>
                      <a:pPr algn="l"/>
                      <a:endParaRPr lang="en-IE" sz="1100" b="1">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Foxwood Barn,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Citywest</a:t>
                      </a:r>
                    </a:p>
                  </a:txBody>
                  <a:tcPr marL="50751" marR="50751" marT="0" marB="0" anchor="ctr"/>
                </a:tc>
                <a:tc>
                  <a:txBody>
                    <a:bodyPr/>
                    <a:lstStyle/>
                    <a:p>
                      <a:pPr algn="l"/>
                      <a:r>
                        <a:rPr lang="en-GB" sz="1100" dirty="0">
                          <a:solidFill>
                            <a:schemeClr val="tx1"/>
                          </a:solidFill>
                          <a:effectLst/>
                        </a:rPr>
                        <a:t>     Part V </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GB" sz="1100" dirty="0">
                          <a:solidFill>
                            <a:schemeClr val="tx1"/>
                          </a:solidFill>
                          <a:effectLst/>
                        </a:rPr>
                        <a:t>77</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negotiations ongoing. Delivery 2024 /2025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162496" marR="84498" marT="84498" marB="84498" anchor="ctr"/>
                </a:tc>
                <a:extLst>
                  <a:ext uri="{0D108BD9-81ED-4DB2-BD59-A6C34878D82A}">
                    <a16:rowId xmlns:a16="http://schemas.microsoft.com/office/drawing/2014/main" val="3606406391"/>
                  </a:ext>
                </a:extLst>
              </a:tr>
              <a:tr h="517084">
                <a:tc>
                  <a:txBody>
                    <a:bodyPr/>
                    <a:lstStyle/>
                    <a:p>
                      <a:pPr algn="l"/>
                      <a:endParaRPr lang="en-IE" sz="1100" b="1">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Silken Avenue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Kingswood</a:t>
                      </a:r>
                    </a:p>
                  </a:txBody>
                  <a:tcPr marL="50751" marR="50751" marT="0" marB="0" anchor="ctr"/>
                </a:tc>
                <a:tc>
                  <a:txBody>
                    <a:bodyPr/>
                    <a:lstStyle/>
                    <a:p>
                      <a:pPr algn="l"/>
                      <a:r>
                        <a:rPr lang="en-GB" sz="1100" dirty="0">
                          <a:solidFill>
                            <a:schemeClr val="tx1"/>
                          </a:solidFill>
                          <a:effectLst/>
                        </a:rPr>
                        <a:t>     Part V </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GB" sz="1100" dirty="0">
                          <a:solidFill>
                            <a:schemeClr val="tx1"/>
                          </a:solidFill>
                          <a:effectLst/>
                        </a:rPr>
                        <a:t>1</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under negotiation delivery Q1 24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162496" marR="84498" marT="84498" marB="84498" anchor="ctr"/>
                </a:tc>
                <a:extLst>
                  <a:ext uri="{0D108BD9-81ED-4DB2-BD59-A6C34878D82A}">
                    <a16:rowId xmlns:a16="http://schemas.microsoft.com/office/drawing/2014/main" val="1880444527"/>
                  </a:ext>
                </a:extLst>
              </a:tr>
              <a:tr h="480075">
                <a:tc>
                  <a:txBody>
                    <a:bodyPr/>
                    <a:lstStyle/>
                    <a:p>
                      <a:pPr algn="l"/>
                      <a:endParaRPr lang="en-IE" sz="1100" b="1">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    Citywest Drive </a:t>
                      </a:r>
                    </a:p>
                  </a:txBody>
                  <a:tcPr marL="50751" marR="50751" marT="0" marB="0" anchor="ctr"/>
                </a:tc>
                <a:tc>
                  <a:txBody>
                    <a:bodyPr/>
                    <a:lstStyle/>
                    <a:p>
                      <a:pPr algn="l"/>
                      <a:r>
                        <a:rPr lang="en-GB" sz="1100" dirty="0">
                          <a:solidFill>
                            <a:schemeClr val="tx1"/>
                          </a:solidFill>
                          <a:effectLst/>
                        </a:rPr>
                        <a:t>     Part V  </a:t>
                      </a:r>
                      <a:endParaRPr lang="en-IE" sz="1100" dirty="0">
                        <a:solidFill>
                          <a:schemeClr val="tx1"/>
                        </a:solidFill>
                      </a:endParaRPr>
                    </a:p>
                  </a:txBody>
                  <a:tcPr marL="50751" marR="50751" marT="0" marB="0" anchor="ctr"/>
                </a:tc>
                <a:tc>
                  <a:txBody>
                    <a:bodyPr/>
                    <a:lstStyle/>
                    <a:p>
                      <a:pPr algn="ctr">
                        <a:lnSpc>
                          <a:spcPct val="107000"/>
                        </a:lnSpc>
                        <a:spcAft>
                          <a:spcPts val="0"/>
                        </a:spcAft>
                      </a:pPr>
                      <a:r>
                        <a:rPr lang="en-IE" sz="1100" dirty="0">
                          <a:solidFill>
                            <a:schemeClr val="tx1"/>
                          </a:solidFill>
                          <a:effectLst/>
                        </a:rPr>
                        <a:t>29</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lnSpc>
                          <a:spcPct val="107000"/>
                        </a:lnSpc>
                        <a:spcAft>
                          <a:spcPts val="0"/>
                        </a:spcAft>
                      </a:pPr>
                      <a:r>
                        <a:rPr lang="en-GB" sz="1100" dirty="0">
                          <a:solidFill>
                            <a:schemeClr val="tx1"/>
                          </a:solidFill>
                          <a:effectLst/>
                        </a:rPr>
                        <a:t>     Part V agreed. Delivery 2025/ 2026</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extLst>
                  <a:ext uri="{0D108BD9-81ED-4DB2-BD59-A6C34878D82A}">
                    <a16:rowId xmlns:a16="http://schemas.microsoft.com/office/drawing/2014/main" val="2933360306"/>
                  </a:ext>
                </a:extLst>
              </a:tr>
              <a:tr h="407607">
                <a:tc>
                  <a:txBody>
                    <a:bodyPr/>
                    <a:lstStyle/>
                    <a:p>
                      <a:pPr>
                        <a:lnSpc>
                          <a:spcPct val="115000"/>
                        </a:lnSpc>
                      </a:pPr>
                      <a:endParaRPr lang="en-IE" sz="900" kern="100">
                        <a:effectLst/>
                        <a:latin typeface="Aptos" panose="020B0004020202020204" pitchFamily="34" charset="0"/>
                      </a:endParaRPr>
                    </a:p>
                  </a:txBody>
                  <a:tcPr marL="82326" marR="42738" marT="34190" marB="42738"/>
                </a:tc>
                <a:tc>
                  <a:txBody>
                    <a:bodyPr/>
                    <a:lstStyle/>
                    <a:p>
                      <a:pPr algn="l">
                        <a:lnSpc>
                          <a:spcPct val="115000"/>
                        </a:lnSpc>
                        <a:spcAft>
                          <a:spcPts val="800"/>
                        </a:spcAft>
                      </a:pPr>
                      <a:r>
                        <a:rPr lang="en-GB" sz="1100" kern="100" dirty="0">
                          <a:effectLst/>
                        </a:rPr>
                        <a:t>   Parklands, Citywest </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gn="l">
                        <a:lnSpc>
                          <a:spcPct val="115000"/>
                        </a:lnSpc>
                        <a:spcAft>
                          <a:spcPts val="800"/>
                        </a:spcAft>
                      </a:pPr>
                      <a:r>
                        <a:rPr lang="en-IE" sz="1100" kern="100" dirty="0">
                          <a:effectLst/>
                        </a:rPr>
                        <a:t>    Part V </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gn="ctr">
                        <a:lnSpc>
                          <a:spcPct val="115000"/>
                        </a:lnSpc>
                        <a:spcAft>
                          <a:spcPts val="800"/>
                        </a:spcAft>
                      </a:pPr>
                      <a:r>
                        <a:rPr lang="en-IE" sz="1100" kern="100" dirty="0">
                          <a:effectLst/>
                        </a:rPr>
                        <a:t>23</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tc>
                  <a:txBody>
                    <a:bodyPr/>
                    <a:lstStyle/>
                    <a:p>
                      <a:pPr algn="l">
                        <a:lnSpc>
                          <a:spcPct val="115000"/>
                        </a:lnSpc>
                        <a:spcAft>
                          <a:spcPts val="800"/>
                        </a:spcAft>
                      </a:pPr>
                      <a:r>
                        <a:rPr lang="en-IE" sz="1100" kern="100" dirty="0">
                          <a:effectLst/>
                        </a:rPr>
                        <a:t>    Onsite- delivery in 2024</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2326" marR="42738" marT="34190" marB="42738"/>
                </a:tc>
                <a:extLst>
                  <a:ext uri="{0D108BD9-81ED-4DB2-BD59-A6C34878D82A}">
                    <a16:rowId xmlns:a16="http://schemas.microsoft.com/office/drawing/2014/main" val="1161654158"/>
                  </a:ext>
                </a:extLst>
              </a:tr>
              <a:tr h="685992">
                <a:tc>
                  <a:txBody>
                    <a:bodyPr/>
                    <a:lstStyle/>
                    <a:p>
                      <a:pPr algn="l"/>
                      <a:r>
                        <a:rPr lang="en-IE" sz="1100" b="1">
                          <a:solidFill>
                            <a:schemeClr val="tx1"/>
                          </a:solidFill>
                        </a:rPr>
                        <a:t>Tallaght Central</a:t>
                      </a:r>
                    </a:p>
                  </a:txBody>
                  <a:tcPr marL="162496" marR="84498" marT="84498" marB="8449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St </a:t>
                      </a:r>
                      <a:r>
                        <a:rPr lang="en-GB" sz="1100" b="0" dirty="0" err="1">
                          <a:solidFill>
                            <a:schemeClr val="tx1"/>
                          </a:solidFill>
                        </a:rPr>
                        <a:t>Aongus</a:t>
                      </a:r>
                      <a:r>
                        <a:rPr lang="en-GB" sz="1100" b="0" dirty="0">
                          <a:solidFill>
                            <a:schemeClr val="tx1"/>
                          </a:solidFill>
                        </a:rPr>
                        <a:t> Green (Age Friendly)</a:t>
                      </a:r>
                      <a:endParaRPr lang="en-GB" sz="1100" b="0" dirty="0">
                        <a:solidFill>
                          <a:schemeClr val="tx1"/>
                        </a:solidFill>
                        <a:latin typeface="+mn-lt"/>
                      </a:endParaRPr>
                    </a:p>
                  </a:txBody>
                  <a:tcPr marL="162496" marR="84498" marT="84498" marB="84498" anchor="ctr"/>
                </a:tc>
                <a:tc>
                  <a:txBody>
                    <a:bodyPr/>
                    <a:lstStyle/>
                    <a:p>
                      <a:pPr algn="l"/>
                      <a:r>
                        <a:rPr lang="en-IE" sz="1100" dirty="0">
                          <a:solidFill>
                            <a:schemeClr val="tx1"/>
                          </a:solidFill>
                        </a:rPr>
                        <a:t>LA Build</a:t>
                      </a:r>
                    </a:p>
                  </a:txBody>
                  <a:tcPr marL="162496" marR="84498" marT="84498" marB="84498" anchor="ctr"/>
                </a:tc>
                <a:tc>
                  <a:txBody>
                    <a:bodyPr/>
                    <a:lstStyle/>
                    <a:p>
                      <a:pPr algn="ctr"/>
                      <a:r>
                        <a:rPr lang="en-IE" sz="1100" dirty="0">
                          <a:solidFill>
                            <a:schemeClr val="tx1"/>
                          </a:solidFill>
                        </a:rPr>
                        <a:t>10</a:t>
                      </a:r>
                    </a:p>
                  </a:txBody>
                  <a:tcPr marL="162496" marR="84498" marT="84498" marB="84498" anchor="ctr"/>
                </a:tc>
                <a:tc>
                  <a:txBody>
                    <a:bodyPr/>
                    <a:lstStyle/>
                    <a:p>
                      <a:pPr algn="l"/>
                      <a:r>
                        <a:rPr lang="en-IE" sz="1100" dirty="0">
                          <a:solidFill>
                            <a:schemeClr val="tx1"/>
                          </a:solidFill>
                        </a:rPr>
                        <a:t>Tender under evaluation. </a:t>
                      </a:r>
                    </a:p>
                  </a:txBody>
                  <a:tcPr marL="162496" marR="84498" marT="84498" marB="84498" anchor="ctr"/>
                </a:tc>
                <a:extLst>
                  <a:ext uri="{0D108BD9-81ED-4DB2-BD59-A6C34878D82A}">
                    <a16:rowId xmlns:a16="http://schemas.microsoft.com/office/drawing/2014/main" val="1215795045"/>
                  </a:ext>
                </a:extLst>
              </a:tr>
              <a:tr h="722938">
                <a:tc>
                  <a:txBody>
                    <a:bodyPr/>
                    <a:lstStyle/>
                    <a:p>
                      <a:pPr algn="l"/>
                      <a:endParaRPr lang="en-IE" sz="1100" dirty="0">
                        <a:solidFill>
                          <a:schemeClr val="tx1"/>
                        </a:solidFill>
                      </a:endParaRPr>
                    </a:p>
                  </a:txBody>
                  <a:tcPr marL="162496" marR="84498" marT="84498" marB="84498" anchor="ctr"/>
                </a:tc>
                <a:tc>
                  <a:txBody>
                    <a:bodyPr/>
                    <a:lstStyle/>
                    <a:p>
                      <a:pPr algn="l">
                        <a:lnSpc>
                          <a:spcPct val="107000"/>
                        </a:lnSpc>
                        <a:spcAft>
                          <a:spcPts val="0"/>
                        </a:spcAft>
                      </a:pPr>
                      <a:r>
                        <a:rPr lang="en-GB" sz="1100" dirty="0">
                          <a:solidFill>
                            <a:schemeClr val="tx1"/>
                          </a:solidFill>
                          <a:effectLst/>
                        </a:rPr>
                        <a:t>    Airton Rise, Airton Road</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algn="l"/>
                      <a:r>
                        <a:rPr lang="en-IE" sz="1100" dirty="0">
                          <a:solidFill>
                            <a:schemeClr val="tx1"/>
                          </a:solidFill>
                        </a:rPr>
                        <a:t>    Part V</a:t>
                      </a:r>
                    </a:p>
                  </a:txBody>
                  <a:tcPr marL="50751" marR="50751"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   50</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50751" marR="507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agreed. Delivery 2025</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162496" marR="84498" marT="84498" marB="84498" anchor="ctr"/>
                </a:tc>
                <a:extLst>
                  <a:ext uri="{0D108BD9-81ED-4DB2-BD59-A6C34878D82A}">
                    <a16:rowId xmlns:a16="http://schemas.microsoft.com/office/drawing/2014/main" val="168388019"/>
                  </a:ext>
                </a:extLst>
              </a:tr>
              <a:tr h="854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1" dirty="0">
                        <a:solidFill>
                          <a:schemeClr val="tx1"/>
                        </a:solidFill>
                      </a:endParaRPr>
                    </a:p>
                  </a:txBody>
                  <a:tcPr marL="219581" marR="114182" marT="114182" marB="114182"/>
                </a:tc>
                <a:tc>
                  <a:txBody>
                    <a:bodyPr/>
                    <a:lstStyle/>
                    <a:p>
                      <a:pPr algn="l">
                        <a:lnSpc>
                          <a:spcPct val="107000"/>
                        </a:lnSpc>
                        <a:spcAft>
                          <a:spcPts val="0"/>
                        </a:spcAft>
                      </a:pPr>
                      <a:r>
                        <a:rPr lang="en-GB" sz="1100" dirty="0">
                          <a:solidFill>
                            <a:schemeClr val="tx1"/>
                          </a:solidFill>
                          <a:effectLst/>
                        </a:rPr>
                        <a:t>   </a:t>
                      </a:r>
                    </a:p>
                    <a:p>
                      <a:pPr algn="l">
                        <a:lnSpc>
                          <a:spcPct val="107000"/>
                        </a:lnSpc>
                        <a:spcAft>
                          <a:spcPts val="0"/>
                        </a:spcAft>
                      </a:pPr>
                      <a:r>
                        <a:rPr lang="en-GB" sz="1100" dirty="0">
                          <a:solidFill>
                            <a:schemeClr val="tx1"/>
                          </a:solidFill>
                          <a:effectLst/>
                        </a:rPr>
                        <a:t>   Airton Plaza, Belgard </a:t>
                      </a:r>
                    </a:p>
                    <a:p>
                      <a:pPr algn="l">
                        <a:lnSpc>
                          <a:spcPct val="107000"/>
                        </a:lnSpc>
                        <a:spcAft>
                          <a:spcPts val="0"/>
                        </a:spcAft>
                      </a:pPr>
                      <a:r>
                        <a:rPr lang="en-GB" sz="1100" dirty="0">
                          <a:solidFill>
                            <a:schemeClr val="tx1"/>
                          </a:solidFill>
                          <a:effectLst/>
                        </a:rPr>
                        <a:t>   Road</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IE" sz="1100" dirty="0">
                          <a:solidFill>
                            <a:schemeClr val="tx1"/>
                          </a:solidFill>
                        </a:rPr>
                        <a:t>   </a:t>
                      </a:r>
                    </a:p>
                    <a:p>
                      <a:r>
                        <a:rPr lang="en-IE" sz="1100" dirty="0">
                          <a:solidFill>
                            <a:schemeClr val="tx1"/>
                          </a:solidFill>
                        </a:rPr>
                        <a:t>Part V</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  30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agreed. Delivery 2024/2025 </a:t>
                      </a:r>
                      <a:endParaRPr lang="en-IE" sz="1100" dirty="0">
                        <a:solidFill>
                          <a:schemeClr val="tx1"/>
                        </a:solidFill>
                        <a:effectLst/>
                      </a:endParaRPr>
                    </a:p>
                  </a:txBody>
                  <a:tcPr marL="219581" marR="114182" marT="114182" marB="114182"/>
                </a:tc>
                <a:extLst>
                  <a:ext uri="{0D108BD9-81ED-4DB2-BD59-A6C34878D82A}">
                    <a16:rowId xmlns:a16="http://schemas.microsoft.com/office/drawing/2014/main" val="1959860343"/>
                  </a:ext>
                </a:extLst>
              </a:tr>
            </a:tbl>
          </a:graphicData>
        </a:graphic>
      </p:graphicFrame>
    </p:spTree>
    <p:extLst>
      <p:ext uri="{BB962C8B-B14F-4D97-AF65-F5344CB8AC3E}">
        <p14:creationId xmlns:p14="http://schemas.microsoft.com/office/powerpoint/2010/main" val="98880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Title 1">
            <a:extLst>
              <a:ext uri="{FF2B5EF4-FFF2-40B4-BE49-F238E27FC236}">
                <a16:creationId xmlns:a16="http://schemas.microsoft.com/office/drawing/2014/main" id="{5F7213E6-C098-D9C0-4AAB-3D1F8FB5D69D}"/>
              </a:ext>
            </a:extLst>
          </p:cNvPr>
          <p:cNvSpPr txBox="1">
            <a:spLocks/>
          </p:cNvSpPr>
          <p:nvPr/>
        </p:nvSpPr>
        <p:spPr>
          <a:xfrm>
            <a:off x="8096885" y="640080"/>
            <a:ext cx="3659246" cy="2926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3700" dirty="0">
                <a:solidFill>
                  <a:srgbClr val="FFFFFF"/>
                </a:solidFill>
              </a:rPr>
              <a:t>Large Development Sites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2" name="Table 4">
            <a:extLst>
              <a:ext uri="{FF2B5EF4-FFF2-40B4-BE49-F238E27FC236}">
                <a16:creationId xmlns:a16="http://schemas.microsoft.com/office/drawing/2014/main" id="{0A212DB2-2E8E-1CF1-BB35-A99A9B5F7B89}"/>
              </a:ext>
            </a:extLst>
          </p:cNvPr>
          <p:cNvGraphicFramePr>
            <a:graphicFrameLocks/>
          </p:cNvGraphicFramePr>
          <p:nvPr>
            <p:extLst>
              <p:ext uri="{D42A27DB-BD31-4B8C-83A1-F6EECF244321}">
                <p14:modId xmlns:p14="http://schemas.microsoft.com/office/powerpoint/2010/main" val="1575930355"/>
              </p:ext>
            </p:extLst>
          </p:nvPr>
        </p:nvGraphicFramePr>
        <p:xfrm>
          <a:off x="633999" y="1056442"/>
          <a:ext cx="6275667" cy="5096110"/>
        </p:xfrm>
        <a:graphic>
          <a:graphicData uri="http://schemas.openxmlformats.org/drawingml/2006/table">
            <a:tbl>
              <a:tblPr firstRow="1" bandRow="1">
                <a:tableStyleId>{0505E3EF-67EA-436B-97B2-0124C06EBD24}</a:tableStyleId>
              </a:tblPr>
              <a:tblGrid>
                <a:gridCol w="6275667">
                  <a:extLst>
                    <a:ext uri="{9D8B030D-6E8A-4147-A177-3AD203B41FA5}">
                      <a16:colId xmlns:a16="http://schemas.microsoft.com/office/drawing/2014/main" val="2402918840"/>
                    </a:ext>
                  </a:extLst>
                </a:gridCol>
              </a:tblGrid>
              <a:tr h="346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Kilcarbery: 1,034 homes with 30% social (310 homes)</a:t>
                      </a:r>
                      <a:endParaRPr lang="en-IE" sz="1100" b="1" cap="none" spc="0" dirty="0">
                        <a:solidFill>
                          <a:schemeClr val="tx1"/>
                        </a:solidFill>
                      </a:endParaRPr>
                    </a:p>
                  </a:txBody>
                  <a:tcPr marL="35657" marR="35657" marT="56218" marB="71314"/>
                </a:tc>
                <a:extLst>
                  <a:ext uri="{0D108BD9-81ED-4DB2-BD59-A6C34878D82A}">
                    <a16:rowId xmlns:a16="http://schemas.microsoft.com/office/drawing/2014/main" val="3798455129"/>
                  </a:ext>
                </a:extLst>
              </a:tr>
              <a:tr h="298687">
                <a:tc>
                  <a:txBody>
                    <a:bodyPr/>
                    <a:lstStyle/>
                    <a:p>
                      <a:pPr lvl="0"/>
                      <a:r>
                        <a:rPr lang="en-US" sz="1100" cap="none" spc="0" dirty="0">
                          <a:solidFill>
                            <a:schemeClr val="tx1"/>
                          </a:solidFill>
                        </a:rPr>
                        <a:t>Delivery of 74 social homes anticipated in 2024. </a:t>
                      </a:r>
                      <a:r>
                        <a:rPr lang="en-GB" sz="1100" cap="none" spc="0" dirty="0">
                          <a:solidFill>
                            <a:schemeClr val="tx1"/>
                          </a:solidFill>
                        </a:rPr>
                        <a:t>Design work is continuing for the adjacent site with a proposed development of up to 88 social and affordable homes.</a:t>
                      </a:r>
                      <a:r>
                        <a:rPr lang="en-US" sz="1100" cap="none" spc="0" dirty="0">
                          <a:solidFill>
                            <a:schemeClr val="tx1"/>
                          </a:solidFill>
                        </a:rPr>
                        <a:t> </a:t>
                      </a:r>
                    </a:p>
                  </a:txBody>
                  <a:tcPr marL="35657" marR="35657" marT="56218" marB="71314"/>
                </a:tc>
                <a:extLst>
                  <a:ext uri="{0D108BD9-81ED-4DB2-BD59-A6C34878D82A}">
                    <a16:rowId xmlns:a16="http://schemas.microsoft.com/office/drawing/2014/main" val="2487076030"/>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cap="none" spc="0" dirty="0">
                          <a:solidFill>
                            <a:schemeClr val="tx1"/>
                          </a:solidFill>
                        </a:rPr>
                        <a:t>Killinarden Foothills: </a:t>
                      </a:r>
                      <a:r>
                        <a:rPr lang="en-IE" sz="1100" b="1" dirty="0"/>
                        <a:t>620 homes (including 125 social , 123 Private &amp;  372 affordable purchase). </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737174867"/>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GB" sz="1100" cap="none" spc="0" dirty="0">
                          <a:solidFill>
                            <a:schemeClr val="tx1"/>
                          </a:solidFill>
                        </a:rPr>
                        <a:t>Developer is currently completed pre-construction planning compliances and with a view to commencing </a:t>
                      </a:r>
                      <a:r>
                        <a:rPr lang="en-GB" sz="1100" cap="none" spc="0">
                          <a:solidFill>
                            <a:schemeClr val="tx1"/>
                          </a:solidFill>
                        </a:rPr>
                        <a:t>works onsite.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1271956410"/>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cap="none" spc="0" dirty="0">
                          <a:solidFill>
                            <a:schemeClr val="tx1"/>
                          </a:solidFill>
                        </a:rPr>
                        <a:t>Clonburris: Phases 1 &amp; 2 comprising 382 homes (149 social), Phases 3,4,5 with potential for 1,430* homes ( approx. 40% social)</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2164365979"/>
                  </a:ext>
                </a:extLst>
              </a:tr>
              <a:tr h="441315">
                <a:tc>
                  <a:txBody>
                    <a:bodyPr/>
                    <a:lstStyle/>
                    <a:p>
                      <a:pPr lvl="0"/>
                      <a:r>
                        <a:rPr lang="en-GB" sz="1100" cap="none" spc="0" dirty="0">
                          <a:solidFill>
                            <a:schemeClr val="tx1"/>
                          </a:solidFill>
                        </a:rPr>
                        <a:t>Construction continuing on-site Canal Extension.  The tender process for construction of 266 social, affordable, and cost rental homes in the Kishogue sector has recommenced. Anticipated on-site date in Q3 2024, to allow for completion of road construction works.  Design work is almost complete for 120 social homes on the PPP site adjacent to Lynch’s Park, with Part 8 due to commence once complete. Plans for approximately 1300 social and affordable homes are currently being advanced by external design teams with a Part 10 planning application to An Bord Pleanála expected in Summer 2024.</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3413986642"/>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B</a:t>
                      </a:r>
                      <a:r>
                        <a:rPr lang="en-IE" sz="1100" b="1" cap="none" spc="0" dirty="0">
                          <a:solidFill>
                            <a:schemeClr val="tx1"/>
                          </a:solidFill>
                        </a:rPr>
                        <a:t>elgard Square North: 133 cost rental apartments</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3284300574"/>
                  </a:ext>
                </a:extLst>
              </a:tr>
              <a:tr h="441315">
                <a:tc>
                  <a:txBody>
                    <a:bodyPr/>
                    <a:lstStyle/>
                    <a:p>
                      <a:pPr marL="0" lvl="0" indent="0" algn="l">
                        <a:lnSpc>
                          <a:spcPct val="90000"/>
                        </a:lnSpc>
                        <a:spcBef>
                          <a:spcPct val="0"/>
                        </a:spcBef>
                        <a:spcAft>
                          <a:spcPct val="20000"/>
                        </a:spcAft>
                        <a:buNone/>
                      </a:pPr>
                      <a:r>
                        <a:rPr lang="en-IE" sz="1100" kern="1200" cap="none" spc="0" dirty="0">
                          <a:solidFill>
                            <a:schemeClr val="tx1"/>
                          </a:solidFill>
                        </a:rPr>
                        <a:t>Contractor commenced on site April’23.  Delivery March 2025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3811997378"/>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cap="none" spc="0" dirty="0">
                          <a:solidFill>
                            <a:schemeClr val="tx1"/>
                          </a:solidFill>
                        </a:rPr>
                        <a:t>Rathcoole: Number of homes &amp; tenure mix to be confirmed</a:t>
                      </a:r>
                    </a:p>
                  </a:txBody>
                  <a:tcPr marL="35657" marR="35657" marT="56218" marB="71314"/>
                </a:tc>
                <a:extLst>
                  <a:ext uri="{0D108BD9-81ED-4DB2-BD59-A6C34878D82A}">
                    <a16:rowId xmlns:a16="http://schemas.microsoft.com/office/drawing/2014/main" val="3090629052"/>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cap="none" spc="0" dirty="0">
                          <a:solidFill>
                            <a:schemeClr val="tx1"/>
                          </a:solidFill>
                        </a:rPr>
                        <a:t>Due to commence procurement process to appoint consultant to progress the masterplan through to Part 10 planning application </a:t>
                      </a:r>
                      <a:r>
                        <a:rPr lang="en-GB" sz="1100" cap="none" spc="0" dirty="0">
                          <a:solidFill>
                            <a:schemeClr val="tx1"/>
                          </a:solidFill>
                        </a:rPr>
                        <a:t>application to An Bord Pleanála.</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1027733646"/>
                  </a:ext>
                </a:extLst>
              </a:tr>
            </a:tbl>
          </a:graphicData>
        </a:graphic>
      </p:graphicFrame>
    </p:spTree>
    <p:extLst>
      <p:ext uri="{BB962C8B-B14F-4D97-AF65-F5344CB8AC3E}">
        <p14:creationId xmlns:p14="http://schemas.microsoft.com/office/powerpoint/2010/main" val="68860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1097280" y="286603"/>
            <a:ext cx="10058400" cy="1013877"/>
          </a:xfrm>
        </p:spPr>
        <p:txBody>
          <a:bodyPr vert="horz" lIns="91440" tIns="45720" rIns="91440" bIns="45720" rtlCol="0">
            <a:normAutofit/>
          </a:bodyPr>
          <a:lstStyle/>
          <a:p>
            <a:r>
              <a:rPr lang="en-US" sz="4400" b="1" dirty="0"/>
              <a:t>Planning Derogation Sites - ( Section 179A) </a:t>
            </a:r>
          </a:p>
        </p:txBody>
      </p:sp>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914400">
              <a:spcAft>
                <a:spcPts val="600"/>
              </a:spcAft>
            </a:pPr>
            <a:fld id="{A59551F6-EB3B-4743-B1F0-375DCDB8A6FF}" type="slidenum">
              <a:rPr lang="en-US" smtClean="0"/>
              <a:pPr defTabSz="914400">
                <a:spcAft>
                  <a:spcPts val="600"/>
                </a:spcAft>
              </a:pPr>
              <a:t>6</a:t>
            </a:fld>
            <a:endParaRPr lang="en-US"/>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2679374454"/>
              </p:ext>
            </p:extLst>
          </p:nvPr>
        </p:nvGraphicFramePr>
        <p:xfrm>
          <a:off x="1096963" y="1452880"/>
          <a:ext cx="10058402" cy="4357686"/>
        </p:xfrm>
        <a:graphic>
          <a:graphicData uri="http://schemas.openxmlformats.org/drawingml/2006/table">
            <a:tbl>
              <a:tblPr firstRow="1" bandRow="1">
                <a:tableStyleId>{8A107856-5554-42FB-B03E-39F5DBC370BA}</a:tableStyleId>
              </a:tblPr>
              <a:tblGrid>
                <a:gridCol w="1776366">
                  <a:extLst>
                    <a:ext uri="{9D8B030D-6E8A-4147-A177-3AD203B41FA5}">
                      <a16:colId xmlns:a16="http://schemas.microsoft.com/office/drawing/2014/main" val="1621365490"/>
                    </a:ext>
                  </a:extLst>
                </a:gridCol>
                <a:gridCol w="950216">
                  <a:extLst>
                    <a:ext uri="{9D8B030D-6E8A-4147-A177-3AD203B41FA5}">
                      <a16:colId xmlns:a16="http://schemas.microsoft.com/office/drawing/2014/main" val="3240596410"/>
                    </a:ext>
                  </a:extLst>
                </a:gridCol>
                <a:gridCol w="1770274">
                  <a:extLst>
                    <a:ext uri="{9D8B030D-6E8A-4147-A177-3AD203B41FA5}">
                      <a16:colId xmlns:a16="http://schemas.microsoft.com/office/drawing/2014/main" val="3415442356"/>
                    </a:ext>
                  </a:extLst>
                </a:gridCol>
                <a:gridCol w="1455032">
                  <a:extLst>
                    <a:ext uri="{9D8B030D-6E8A-4147-A177-3AD203B41FA5}">
                      <a16:colId xmlns:a16="http://schemas.microsoft.com/office/drawing/2014/main" val="1983946517"/>
                    </a:ext>
                  </a:extLst>
                </a:gridCol>
                <a:gridCol w="4106514">
                  <a:extLst>
                    <a:ext uri="{9D8B030D-6E8A-4147-A177-3AD203B41FA5}">
                      <a16:colId xmlns:a16="http://schemas.microsoft.com/office/drawing/2014/main" val="2925802033"/>
                    </a:ext>
                  </a:extLst>
                </a:gridCol>
              </a:tblGrid>
              <a:tr h="321950">
                <a:tc>
                  <a:txBody>
                    <a:bodyPr/>
                    <a:lstStyle/>
                    <a:p>
                      <a:pPr algn="l"/>
                      <a:r>
                        <a:rPr lang="en-GB" sz="1100" b="1" cap="none" spc="0" dirty="0">
                          <a:solidFill>
                            <a:schemeClr val="tx1"/>
                          </a:solidFill>
                        </a:rPr>
                        <a:t> Location</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Units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LEA</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Status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Next Action</a:t>
                      </a:r>
                      <a:endParaRPr lang="en-IE" sz="1100" b="1" cap="none" spc="0" dirty="0">
                        <a:solidFill>
                          <a:schemeClr val="tx1"/>
                        </a:solidFill>
                      </a:endParaRPr>
                    </a:p>
                  </a:txBody>
                  <a:tcPr marL="0" marR="54413" marT="12179" marB="60891" anchor="b"/>
                </a:tc>
                <a:extLst>
                  <a:ext uri="{0D108BD9-81ED-4DB2-BD59-A6C34878D82A}">
                    <a16:rowId xmlns:a16="http://schemas.microsoft.com/office/drawing/2014/main" val="2880727961"/>
                  </a:ext>
                </a:extLst>
              </a:tr>
              <a:tr h="300655">
                <a:tc>
                  <a:txBody>
                    <a:bodyPr/>
                    <a:lstStyle/>
                    <a:p>
                      <a:pPr algn="l"/>
                      <a:r>
                        <a:rPr lang="en-GB" sz="900" cap="none" spc="0" dirty="0">
                          <a:solidFill>
                            <a:schemeClr val="tx1"/>
                          </a:solidFill>
                        </a:rPr>
                        <a:t> </a:t>
                      </a:r>
                      <a:r>
                        <a:rPr lang="en-GB" sz="900" cap="none" spc="0" dirty="0" err="1">
                          <a:solidFill>
                            <a:schemeClr val="tx1"/>
                          </a:solidFill>
                        </a:rPr>
                        <a:t>Rossfield</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16</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Tallaght South</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Q1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2506412257"/>
                  </a:ext>
                </a:extLst>
              </a:tr>
              <a:tr h="472186">
                <a:tc>
                  <a:txBody>
                    <a:bodyPr/>
                    <a:lstStyle/>
                    <a:p>
                      <a:pPr algn="l"/>
                      <a:r>
                        <a:rPr lang="en-GB" sz="900" cap="none" spc="0" dirty="0">
                          <a:solidFill>
                            <a:schemeClr val="tx1"/>
                          </a:solidFill>
                        </a:rPr>
                        <a:t> Alpine Heights</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Final design complete. Architects to meet with residents prior to advertising of  </a:t>
                      </a:r>
                    </a:p>
                    <a:p>
                      <a:pPr algn="l"/>
                      <a:r>
                        <a:rPr lang="en-GB" sz="900" cap="none" spc="0" dirty="0">
                          <a:solidFill>
                            <a:schemeClr val="tx1"/>
                          </a:solidFill>
                        </a:rPr>
                        <a:t> scheme. </a:t>
                      </a:r>
                      <a:endParaRPr lang="en-IE" sz="900" cap="none" spc="0" dirty="0">
                        <a:solidFill>
                          <a:schemeClr val="tx1"/>
                        </a:solidFill>
                      </a:endParaRPr>
                    </a:p>
                  </a:txBody>
                  <a:tcPr marL="0" marR="54413" marT="18267" marB="60891"/>
                </a:tc>
                <a:extLst>
                  <a:ext uri="{0D108BD9-81ED-4DB2-BD59-A6C34878D82A}">
                    <a16:rowId xmlns:a16="http://schemas.microsoft.com/office/drawing/2014/main" val="3487695423"/>
                  </a:ext>
                </a:extLst>
              </a:tr>
              <a:tr h="300655">
                <a:tc>
                  <a:txBody>
                    <a:bodyPr/>
                    <a:lstStyle/>
                    <a:p>
                      <a:pPr algn="l"/>
                      <a:r>
                        <a:rPr lang="en-GB" sz="900" cap="none" spc="0" dirty="0">
                          <a:solidFill>
                            <a:schemeClr val="tx1"/>
                          </a:solidFill>
                        </a:rPr>
                        <a:t> </a:t>
                      </a:r>
                      <a:r>
                        <a:rPr lang="en-GB" sz="900" cap="none" spc="0" dirty="0" err="1">
                          <a:solidFill>
                            <a:schemeClr val="tx1"/>
                          </a:solidFill>
                        </a:rPr>
                        <a:t>Deansrath</a:t>
                      </a:r>
                      <a:r>
                        <a:rPr lang="en-GB" sz="900" cap="none" spc="0" dirty="0">
                          <a:solidFill>
                            <a:schemeClr val="tx1"/>
                          </a:solidFill>
                        </a:rPr>
                        <a:t>/Melrose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24</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Q1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68774570"/>
                  </a:ext>
                </a:extLst>
              </a:tr>
              <a:tr h="472186">
                <a:tc>
                  <a:txBody>
                    <a:bodyPr/>
                    <a:lstStyle/>
                    <a:p>
                      <a:pPr algn="l"/>
                      <a:r>
                        <a:rPr lang="en-GB" sz="900" cap="none" spc="0" dirty="0">
                          <a:solidFill>
                            <a:schemeClr val="tx1"/>
                          </a:solidFill>
                        </a:rPr>
                        <a:t> Kilcarbery 2 (Social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88</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Procurement process to be commenced shortly</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89401027"/>
                  </a:ext>
                </a:extLst>
              </a:tr>
              <a:tr h="472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Old Castle Clondalkin</a:t>
                      </a:r>
                      <a:endParaRPr lang="en-IE" sz="900" cap="none" spc="0" dirty="0">
                        <a:solidFill>
                          <a:schemeClr val="tx1"/>
                        </a:solidFill>
                      </a:endParaRPr>
                    </a:p>
                    <a:p>
                      <a:pPr algn="l"/>
                      <a:r>
                        <a:rPr lang="en-GB" sz="900" cap="none" spc="0" dirty="0">
                          <a:solidFill>
                            <a:schemeClr val="tx1"/>
                          </a:solidFill>
                        </a:rPr>
                        <a:t>( Social, affordable, &amp; TA)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130</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Consultation with residents ongoing. Design to be finalised.</a:t>
                      </a:r>
                      <a:endParaRPr lang="en-IE" sz="900" cap="none" spc="0" dirty="0">
                        <a:solidFill>
                          <a:schemeClr val="tx1"/>
                        </a:solidFill>
                      </a:endParaRPr>
                    </a:p>
                  </a:txBody>
                  <a:tcPr marL="0" marR="54413" marT="18267" marB="60891"/>
                </a:tc>
                <a:extLst>
                  <a:ext uri="{0D108BD9-81ED-4DB2-BD59-A6C34878D82A}">
                    <a16:rowId xmlns:a16="http://schemas.microsoft.com/office/drawing/2014/main" val="954746779"/>
                  </a:ext>
                </a:extLst>
              </a:tr>
              <a:tr h="472186">
                <a:tc>
                  <a:txBody>
                    <a:bodyPr/>
                    <a:lstStyle/>
                    <a:p>
                      <a:pPr algn="l"/>
                      <a:r>
                        <a:rPr lang="en-GB" sz="900" cap="none" spc="0" dirty="0">
                          <a:solidFill>
                            <a:schemeClr val="tx1"/>
                          </a:solidFill>
                        </a:rPr>
                        <a:t> Castlefield</a:t>
                      </a:r>
                    </a:p>
                    <a:p>
                      <a:pPr algn="l"/>
                      <a:r>
                        <a:rPr lang="en-GB" sz="900" cap="none" spc="0" dirty="0">
                          <a:solidFill>
                            <a:schemeClr val="tx1"/>
                          </a:solidFill>
                        </a:rPr>
                        <a:t>(Social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33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p>
                  </a:txBody>
                  <a:tcPr marL="0" marR="54413" marT="18267" marB="60891"/>
                </a:tc>
                <a:tc>
                  <a:txBody>
                    <a:bodyPr/>
                    <a:lstStyle/>
                    <a:p>
                      <a:pPr algn="l"/>
                      <a:r>
                        <a:rPr lang="en-GB" sz="900" cap="none" spc="0" dirty="0">
                          <a:solidFill>
                            <a:schemeClr val="tx1"/>
                          </a:solidFill>
                        </a:rPr>
                        <a:t> In house design. Detailed design ongoing</a:t>
                      </a:r>
                      <a:endParaRPr lang="en-IE" sz="900" cap="none" spc="0" dirty="0">
                        <a:solidFill>
                          <a:schemeClr val="tx1"/>
                        </a:solidFill>
                      </a:endParaRPr>
                    </a:p>
                  </a:txBody>
                  <a:tcPr marL="0" marR="54413" marT="18267" marB="60891"/>
                </a:tc>
                <a:extLst>
                  <a:ext uri="{0D108BD9-81ED-4DB2-BD59-A6C34878D82A}">
                    <a16:rowId xmlns:a16="http://schemas.microsoft.com/office/drawing/2014/main" val="3324221603"/>
                  </a:ext>
                </a:extLst>
              </a:tr>
              <a:tr h="300655">
                <a:tc>
                  <a:txBody>
                    <a:bodyPr/>
                    <a:lstStyle/>
                    <a:p>
                      <a:pPr algn="l"/>
                      <a:r>
                        <a:rPr lang="en-GB" sz="900" cap="none" spc="0" dirty="0">
                          <a:solidFill>
                            <a:schemeClr val="tx1"/>
                          </a:solidFill>
                        </a:rPr>
                        <a:t> Stocking Lane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Feasibility Report</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Progress for planning advertising</a:t>
                      </a:r>
                      <a:endParaRPr lang="en-IE" sz="900" cap="none" spc="0" dirty="0">
                        <a:solidFill>
                          <a:schemeClr val="tx1"/>
                        </a:solidFill>
                      </a:endParaRPr>
                    </a:p>
                  </a:txBody>
                  <a:tcPr marL="0" marR="54413" marT="18267" marB="60891"/>
                </a:tc>
                <a:extLst>
                  <a:ext uri="{0D108BD9-81ED-4DB2-BD59-A6C34878D82A}">
                    <a16:rowId xmlns:a16="http://schemas.microsoft.com/office/drawing/2014/main" val="1892216755"/>
                  </a:ext>
                </a:extLst>
              </a:tr>
              <a:tr h="300655">
                <a:tc>
                  <a:txBody>
                    <a:bodyPr/>
                    <a:lstStyle/>
                    <a:p>
                      <a:pPr algn="l"/>
                      <a:r>
                        <a:rPr lang="en-GB" sz="900" cap="none" spc="0" dirty="0">
                          <a:solidFill>
                            <a:schemeClr val="tx1"/>
                          </a:solidFill>
                        </a:rPr>
                        <a:t> Sarsfield Park,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DHLGH Funding approved Nov 2023</a:t>
                      </a:r>
                      <a:endParaRPr lang="en-IE" sz="900" cap="none" spc="0" dirty="0">
                        <a:solidFill>
                          <a:schemeClr val="tx1"/>
                        </a:solidFill>
                      </a:endParaRPr>
                    </a:p>
                  </a:txBody>
                  <a:tcPr marL="0" marR="54413" marT="18267" marB="60891"/>
                </a:tc>
                <a:extLst>
                  <a:ext uri="{0D108BD9-81ED-4DB2-BD59-A6C34878D82A}">
                    <a16:rowId xmlns:a16="http://schemas.microsoft.com/office/drawing/2014/main" val="1959707163"/>
                  </a:ext>
                </a:extLst>
              </a:tr>
              <a:tr h="472186">
                <a:tc>
                  <a:txBody>
                    <a:bodyPr/>
                    <a:lstStyle/>
                    <a:p>
                      <a:pPr algn="l"/>
                      <a:r>
                        <a:rPr lang="en-IE" sz="900" cap="none" spc="0" dirty="0">
                          <a:solidFill>
                            <a:schemeClr val="tx1"/>
                          </a:solidFill>
                        </a:rPr>
                        <a:t> </a:t>
                      </a:r>
                      <a:r>
                        <a:rPr lang="en-IE" sz="900" cap="none" spc="0" dirty="0" err="1">
                          <a:solidFill>
                            <a:schemeClr val="tx1"/>
                          </a:solidFill>
                        </a:rPr>
                        <a:t>Owendoher</a:t>
                      </a:r>
                      <a:r>
                        <a:rPr lang="en-IE" sz="900" cap="none" spc="0" dirty="0">
                          <a:solidFill>
                            <a:schemeClr val="tx1"/>
                          </a:solidFill>
                        </a:rPr>
                        <a:t> Haven</a:t>
                      </a:r>
                    </a:p>
                  </a:txBody>
                  <a:tcPr marL="0" marR="54413" marT="18267" marB="60891"/>
                </a:tc>
                <a:tc>
                  <a:txBody>
                    <a:bodyPr/>
                    <a:lstStyle/>
                    <a:p>
                      <a:pPr algn="l"/>
                      <a:r>
                        <a:rPr lang="en-IE" sz="900" cap="none" spc="0" dirty="0">
                          <a:solidFill>
                            <a:schemeClr val="tx1"/>
                          </a:solidFill>
                        </a:rPr>
                        <a:t> 9</a:t>
                      </a:r>
                    </a:p>
                  </a:txBody>
                  <a:tcPr marL="0" marR="54413" marT="18267" marB="60891"/>
                </a:tc>
                <a:tc>
                  <a:txBody>
                    <a:bodyPr/>
                    <a:lstStyle/>
                    <a:p>
                      <a:pPr algn="l"/>
                      <a:r>
                        <a:rPr lang="en-IE" sz="900" cap="none" spc="0" dirty="0">
                          <a:solidFill>
                            <a:schemeClr val="tx1"/>
                          </a:solidFill>
                        </a:rPr>
                        <a:t> Rathfarnham / Templeogue</a:t>
                      </a:r>
                    </a:p>
                  </a:txBody>
                  <a:tcPr marL="0" marR="54413" marT="18267" marB="608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Detailed Design</a:t>
                      </a:r>
                      <a:endParaRPr lang="en-IE" sz="900" cap="none" spc="0" dirty="0">
                        <a:solidFill>
                          <a:schemeClr val="tx1"/>
                        </a:solidFill>
                      </a:endParaRPr>
                    </a:p>
                    <a:p>
                      <a:pPr algn="l"/>
                      <a:endParaRPr lang="en-IE" sz="900" cap="none" spc="0" dirty="0">
                        <a:solidFill>
                          <a:schemeClr val="tx1"/>
                        </a:solidFill>
                      </a:endParaRPr>
                    </a:p>
                  </a:txBody>
                  <a:tcPr marL="0" marR="54413" marT="18267" marB="60891"/>
                </a:tc>
                <a:tc>
                  <a:txBody>
                    <a:bodyPr/>
                    <a:lstStyle/>
                    <a:p>
                      <a:pPr algn="l"/>
                      <a:r>
                        <a:rPr lang="en-IE" sz="900" cap="none" spc="0" dirty="0">
                          <a:solidFill>
                            <a:schemeClr val="tx1"/>
                          </a:solidFill>
                        </a:rPr>
                        <a:t> Design for the scheme currently being finalised </a:t>
                      </a:r>
                    </a:p>
                  </a:txBody>
                  <a:tcPr marL="0" marR="54413" marT="18267" marB="60891"/>
                </a:tc>
                <a:extLst>
                  <a:ext uri="{0D108BD9-81ED-4DB2-BD59-A6C34878D82A}">
                    <a16:rowId xmlns:a16="http://schemas.microsoft.com/office/drawing/2014/main" val="122212984"/>
                  </a:ext>
                </a:extLst>
              </a:tr>
              <a:tr h="472186">
                <a:tc>
                  <a:txBody>
                    <a:bodyPr/>
                    <a:lstStyle/>
                    <a:p>
                      <a:pPr algn="l"/>
                      <a:r>
                        <a:rPr lang="en-IE" sz="900" dirty="0"/>
                        <a:t> </a:t>
                      </a:r>
                      <a:r>
                        <a:rPr lang="en-IE" sz="900" dirty="0" err="1"/>
                        <a:t>Kishogue</a:t>
                      </a:r>
                      <a:r>
                        <a:rPr lang="en-IE" sz="900" dirty="0"/>
                        <a:t> Park</a:t>
                      </a:r>
                      <a:endParaRPr lang="en-IE" sz="900" cap="none" spc="0" dirty="0">
                        <a:solidFill>
                          <a:schemeClr val="tx1"/>
                        </a:solidFill>
                      </a:endParaRPr>
                    </a:p>
                  </a:txBody>
                  <a:tcPr marL="0" marR="54413" marT="18267" marB="60891"/>
                </a:tc>
                <a:tc>
                  <a:txBody>
                    <a:bodyPr/>
                    <a:lstStyle/>
                    <a:p>
                      <a:pPr algn="l"/>
                      <a:r>
                        <a:rPr lang="en-IE" sz="900" cap="none" spc="0">
                          <a:solidFill>
                            <a:schemeClr val="tx1"/>
                          </a:solidFill>
                        </a:rPr>
                        <a:t> 15</a:t>
                      </a:r>
                      <a:endParaRPr lang="en-IE" sz="900" cap="none" spc="0" dirty="0">
                        <a:solidFill>
                          <a:schemeClr val="tx1"/>
                        </a:solidFill>
                      </a:endParaRPr>
                    </a:p>
                  </a:txBody>
                  <a:tcPr marL="0" marR="54413" marT="18267" marB="608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Lucan</a:t>
                      </a:r>
                      <a:endParaRPr lang="en-IE" sz="900" cap="none" spc="0" dirty="0">
                        <a:solidFill>
                          <a:schemeClr val="tx1"/>
                        </a:solidFill>
                      </a:endParaRPr>
                    </a:p>
                    <a:p>
                      <a:pPr algn="l"/>
                      <a:endParaRPr lang="en-IE" sz="900" cap="none" spc="0" dirty="0">
                        <a:solidFill>
                          <a:schemeClr val="tx1"/>
                        </a:solidFill>
                      </a:endParaRPr>
                    </a:p>
                  </a:txBody>
                  <a:tcPr marL="0" marR="54413" marT="18267" marB="608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Planning</a:t>
                      </a:r>
                      <a:endParaRPr lang="en-IE" sz="900" cap="none" spc="0" dirty="0">
                        <a:solidFill>
                          <a:schemeClr val="tx1"/>
                        </a:solidFill>
                      </a:endParaRPr>
                    </a:p>
                    <a:p>
                      <a:pPr algn="l"/>
                      <a:endParaRPr lang="en-IE" sz="900" cap="none" spc="0" dirty="0">
                        <a:solidFill>
                          <a:schemeClr val="tx1"/>
                        </a:solidFill>
                      </a:endParaRPr>
                    </a:p>
                  </a:txBody>
                  <a:tcPr marL="0" marR="54413" marT="18267" marB="60891"/>
                </a:tc>
                <a:tc>
                  <a:txBody>
                    <a:bodyPr/>
                    <a:lstStyle/>
                    <a:p>
                      <a:pPr algn="l"/>
                      <a:r>
                        <a:rPr lang="en-IE" sz="900" cap="none" spc="0" dirty="0">
                          <a:solidFill>
                            <a:schemeClr val="tx1"/>
                          </a:solidFill>
                        </a:rPr>
                        <a:t> Scheme design progressing </a:t>
                      </a:r>
                    </a:p>
                  </a:txBody>
                  <a:tcPr marL="0" marR="54413" marT="18267" marB="60891"/>
                </a:tc>
                <a:extLst>
                  <a:ext uri="{0D108BD9-81ED-4DB2-BD59-A6C34878D82A}">
                    <a16:rowId xmlns:a16="http://schemas.microsoft.com/office/drawing/2014/main" val="1438398124"/>
                  </a:ext>
                </a:extLst>
              </a:tr>
            </a:tbl>
          </a:graphicData>
        </a:graphic>
      </p:graphicFrame>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56253"/>
    </mc:Choice>
    <mc:Fallback xmlns="">
      <p:transition spd="slow" advTm="562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A1C30E-97C3-8FF8-2899-9D4A1B2F74DD}"/>
              </a:ext>
            </a:extLst>
          </p:cNvPr>
          <p:cNvSpPr txBox="1"/>
          <p:nvPr/>
        </p:nvSpPr>
        <p:spPr>
          <a:xfrm>
            <a:off x="2090057" y="2528595"/>
            <a:ext cx="690466" cy="369332"/>
          </a:xfrm>
          <a:prstGeom prst="rect">
            <a:avLst/>
          </a:prstGeom>
          <a:solidFill>
            <a:schemeClr val="bg1"/>
          </a:solidFill>
        </p:spPr>
        <p:txBody>
          <a:bodyPr wrap="square" rtlCol="0">
            <a:spAutoFit/>
          </a:bodyPr>
          <a:lstStyle/>
          <a:p>
            <a:endParaRPr lang="en-IE" dirty="0"/>
          </a:p>
        </p:txBody>
      </p:sp>
      <p:sp>
        <p:nvSpPr>
          <p:cNvPr id="4" name="TextBox 3">
            <a:extLst>
              <a:ext uri="{FF2B5EF4-FFF2-40B4-BE49-F238E27FC236}">
                <a16:creationId xmlns:a16="http://schemas.microsoft.com/office/drawing/2014/main" id="{E989485A-7349-3C79-D5EB-840F27D99E52}"/>
              </a:ext>
            </a:extLst>
          </p:cNvPr>
          <p:cNvSpPr txBox="1"/>
          <p:nvPr/>
        </p:nvSpPr>
        <p:spPr>
          <a:xfrm>
            <a:off x="842772" y="523558"/>
            <a:ext cx="10506456" cy="523220"/>
          </a:xfrm>
          <a:prstGeom prst="rect">
            <a:avLst/>
          </a:prstGeom>
          <a:noFill/>
        </p:spPr>
        <p:txBody>
          <a:bodyPr wrap="square" rtlCol="0">
            <a:spAutoFit/>
          </a:bodyPr>
          <a:lstStyle/>
          <a:p>
            <a:pPr algn="ctr"/>
            <a:r>
              <a:rPr lang="en-IE" sz="2800">
                <a:solidFill>
                  <a:srgbClr val="0070C0"/>
                </a:solidFill>
              </a:rPr>
              <a:t>Tenant in Situ Acquisitions</a:t>
            </a:r>
            <a:endParaRPr lang="en-IE" sz="2800" dirty="0">
              <a:solidFill>
                <a:srgbClr val="0070C0"/>
              </a:solidFill>
            </a:endParaRPr>
          </a:p>
        </p:txBody>
      </p:sp>
      <p:pic>
        <p:nvPicPr>
          <p:cNvPr id="6" name="Picture 5" descr="A graph of a pie chart&#10;&#10;Description automatically generated">
            <a:extLst>
              <a:ext uri="{FF2B5EF4-FFF2-40B4-BE49-F238E27FC236}">
                <a16:creationId xmlns:a16="http://schemas.microsoft.com/office/drawing/2014/main" id="{CFC475BF-31DC-FC85-1318-F4CEB7DD6358}"/>
              </a:ext>
            </a:extLst>
          </p:cNvPr>
          <p:cNvPicPr>
            <a:picLocks noChangeAspect="1"/>
          </p:cNvPicPr>
          <p:nvPr/>
        </p:nvPicPr>
        <p:blipFill>
          <a:blip r:embed="rId2"/>
          <a:stretch>
            <a:fillRect/>
          </a:stretch>
        </p:blipFill>
        <p:spPr>
          <a:xfrm>
            <a:off x="606490" y="1046778"/>
            <a:ext cx="11062778" cy="5214063"/>
          </a:xfrm>
          <a:prstGeom prst="rect">
            <a:avLst/>
          </a:prstGeom>
        </p:spPr>
      </p:pic>
    </p:spTree>
    <p:extLst>
      <p:ext uri="{BB962C8B-B14F-4D97-AF65-F5344CB8AC3E}">
        <p14:creationId xmlns:p14="http://schemas.microsoft.com/office/powerpoint/2010/main" val="318555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AC8404-0FDB-59AE-23AD-7E6F07477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20" y="0"/>
            <a:ext cx="12191980" cy="6300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224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1270</TotalTime>
  <Words>713</Words>
  <Application>Microsoft Office PowerPoint</Application>
  <PresentationFormat>Widescreen</PresentationFormat>
  <Paragraphs>134</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Calibri</vt:lpstr>
      <vt:lpstr>Calibri Light</vt:lpstr>
      <vt:lpstr>Retrospect</vt:lpstr>
      <vt:lpstr>PowerPoint Presentation</vt:lpstr>
      <vt:lpstr>PowerPoint Presentation</vt:lpstr>
      <vt:lpstr>PowerPoint Presentation</vt:lpstr>
      <vt:lpstr>Housing Developments Approved / Under Construction – Tallaght South &amp; Tallaght Central</vt:lpstr>
      <vt:lpstr>PowerPoint Presentation</vt:lpstr>
      <vt:lpstr>Planning Derogation Sites - ( Section 179A)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Hartnett</dc:creator>
  <cp:lastModifiedBy>Vivienne Hartnett</cp:lastModifiedBy>
  <cp:revision>11</cp:revision>
  <dcterms:created xsi:type="dcterms:W3CDTF">2024-02-04T11:43:29Z</dcterms:created>
  <dcterms:modified xsi:type="dcterms:W3CDTF">2024-02-26T13:33:25Z</dcterms:modified>
</cp:coreProperties>
</file>