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4"/>
  </p:notesMasterIdLst>
  <p:handoutMasterIdLst>
    <p:handoutMasterId r:id="rId15"/>
  </p:handoutMasterIdLst>
  <p:sldIdLst>
    <p:sldId id="266" r:id="rId5"/>
    <p:sldId id="323" r:id="rId6"/>
    <p:sldId id="324" r:id="rId7"/>
    <p:sldId id="325" r:id="rId8"/>
    <p:sldId id="326" r:id="rId9"/>
    <p:sldId id="327" r:id="rId10"/>
    <p:sldId id="329" r:id="rId11"/>
    <p:sldId id="330" r:id="rId12"/>
    <p:sldId id="331"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hn Carty" initials="JC" lastIdx="1" clrIdx="0">
    <p:extLst>
      <p:ext uri="{19B8F6BF-5375-455C-9EA6-DF929625EA0E}">
        <p15:presenceInfo xmlns:p15="http://schemas.microsoft.com/office/powerpoint/2012/main" userId="S::jcarty@sdublincoco.ie::f83020db-dbfe-480a-abbb-33403211ae3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3E5263"/>
    <a:srgbClr val="31C1D6"/>
    <a:srgbClr val="DFE282"/>
    <a:srgbClr val="FA8370"/>
    <a:srgbClr val="82C77C"/>
    <a:srgbClr val="18A79D"/>
    <a:srgbClr val="92C849"/>
    <a:srgbClr val="F36F23"/>
    <a:srgbClr val="6F449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778" y="58"/>
      </p:cViewPr>
      <p:guideLst/>
    </p:cSldViewPr>
  </p:slideViewPr>
  <p:notesTextViewPr>
    <p:cViewPr>
      <p:scale>
        <a:sx n="1" d="1"/>
        <a:sy n="1" d="1"/>
      </p:scale>
      <p:origin x="0" y="0"/>
    </p:cViewPr>
  </p:notesTextViewPr>
  <p:notesViewPr>
    <p:cSldViewPr snapToGrid="0">
      <p:cViewPr varScale="1">
        <p:scale>
          <a:sx n="65" d="100"/>
          <a:sy n="65" d="100"/>
        </p:scale>
        <p:origin x="3154"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8D26B66-1CA2-438E-8CC0-159A294667C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634E4647-811C-4540-9F5B-67752831257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64553FA-FAF2-4658-B3B6-4C1437C87B71}" type="datetimeFigureOut">
              <a:rPr lang="en-GB" smtClean="0"/>
              <a:t>26/02/2024</a:t>
            </a:fld>
            <a:endParaRPr lang="en-GB"/>
          </a:p>
        </p:txBody>
      </p:sp>
      <p:sp>
        <p:nvSpPr>
          <p:cNvPr id="4" name="Footer Placeholder 3">
            <a:extLst>
              <a:ext uri="{FF2B5EF4-FFF2-40B4-BE49-F238E27FC236}">
                <a16:creationId xmlns:a16="http://schemas.microsoft.com/office/drawing/2014/main" id="{E61E3FE3-99C0-4AEE-8F66-26175E59A42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69739646-0BDF-4E6A-B81E-CF30924A6F4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4D1A0B8-7B05-44A5-B103-A6A51FEA6CEF}" type="slidenum">
              <a:rPr lang="en-GB" smtClean="0"/>
              <a:t>‹#›</a:t>
            </a:fld>
            <a:endParaRPr lang="en-GB"/>
          </a:p>
        </p:txBody>
      </p:sp>
    </p:spTree>
    <p:extLst>
      <p:ext uri="{BB962C8B-B14F-4D97-AF65-F5344CB8AC3E}">
        <p14:creationId xmlns:p14="http://schemas.microsoft.com/office/powerpoint/2010/main" val="39970606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2BBD19-BF2F-4A78-A5CE-BF31094A9E8B}" type="datetimeFigureOut">
              <a:rPr lang="en-IE" smtClean="0"/>
              <a:t>26/02/2024</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DBD91C-D2DC-47C5-B6DA-41CFB85CD8EE}" type="slidenum">
              <a:rPr lang="en-IE" smtClean="0"/>
              <a:t>‹#›</a:t>
            </a:fld>
            <a:endParaRPr lang="en-IE"/>
          </a:p>
        </p:txBody>
      </p:sp>
    </p:spTree>
    <p:extLst>
      <p:ext uri="{BB962C8B-B14F-4D97-AF65-F5344CB8AC3E}">
        <p14:creationId xmlns:p14="http://schemas.microsoft.com/office/powerpoint/2010/main" val="18235988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989B3-7337-6FBD-2B93-A813C1FCE0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F87382-367B-BD5F-980D-CE1A6D4867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830514-C029-011A-4553-1603296E4F2A}"/>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DF4F8DA1-CC74-2F56-1A66-CD087D9EAA9B}"/>
              </a:ext>
            </a:extLst>
          </p:cNvPr>
          <p:cNvSpPr>
            <a:spLocks noGrp="1"/>
          </p:cNvSpPr>
          <p:nvPr>
            <p:ph type="sldNum" sz="quarter" idx="5"/>
          </p:nvPr>
        </p:nvSpPr>
        <p:spPr/>
        <p:txBody>
          <a:bodyPr/>
          <a:lstStyle/>
          <a:p>
            <a:fld id="{D7DBD91C-D2DC-47C5-B6DA-41CFB85CD8EE}" type="slidenum">
              <a:rPr lang="en-IE" smtClean="0"/>
              <a:t>2</a:t>
            </a:fld>
            <a:endParaRPr lang="en-IE"/>
          </a:p>
        </p:txBody>
      </p:sp>
    </p:spTree>
    <p:extLst>
      <p:ext uri="{BB962C8B-B14F-4D97-AF65-F5344CB8AC3E}">
        <p14:creationId xmlns:p14="http://schemas.microsoft.com/office/powerpoint/2010/main" val="16010763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1E8DCD-F95F-FD7C-4272-E828056A72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AAD247-DF76-E72A-5282-F998F9F9FA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7F686C-45FA-45B5-9669-388040A05A99}"/>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BA8B6667-65C8-1901-3588-6D7129C7D7A7}"/>
              </a:ext>
            </a:extLst>
          </p:cNvPr>
          <p:cNvSpPr>
            <a:spLocks noGrp="1"/>
          </p:cNvSpPr>
          <p:nvPr>
            <p:ph type="sldNum" sz="quarter" idx="5"/>
          </p:nvPr>
        </p:nvSpPr>
        <p:spPr/>
        <p:txBody>
          <a:bodyPr/>
          <a:lstStyle/>
          <a:p>
            <a:fld id="{D7DBD91C-D2DC-47C5-B6DA-41CFB85CD8EE}" type="slidenum">
              <a:rPr lang="en-IE" smtClean="0"/>
              <a:t>3</a:t>
            </a:fld>
            <a:endParaRPr lang="en-IE"/>
          </a:p>
        </p:txBody>
      </p:sp>
    </p:spTree>
    <p:extLst>
      <p:ext uri="{BB962C8B-B14F-4D97-AF65-F5344CB8AC3E}">
        <p14:creationId xmlns:p14="http://schemas.microsoft.com/office/powerpoint/2010/main" val="13088995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FAAF35-8635-419E-2518-2779288806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688882-5D56-DAA4-F665-754E4B13BE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ECB38D-647E-895E-E113-E4E695DAC28E}"/>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14C52784-08F0-BD5B-2805-EDEFC7FF37A5}"/>
              </a:ext>
            </a:extLst>
          </p:cNvPr>
          <p:cNvSpPr>
            <a:spLocks noGrp="1"/>
          </p:cNvSpPr>
          <p:nvPr>
            <p:ph type="sldNum" sz="quarter" idx="5"/>
          </p:nvPr>
        </p:nvSpPr>
        <p:spPr/>
        <p:txBody>
          <a:bodyPr/>
          <a:lstStyle/>
          <a:p>
            <a:fld id="{D7DBD91C-D2DC-47C5-B6DA-41CFB85CD8EE}" type="slidenum">
              <a:rPr lang="en-IE" smtClean="0"/>
              <a:t>4</a:t>
            </a:fld>
            <a:endParaRPr lang="en-IE"/>
          </a:p>
        </p:txBody>
      </p:sp>
    </p:spTree>
    <p:extLst>
      <p:ext uri="{BB962C8B-B14F-4D97-AF65-F5344CB8AC3E}">
        <p14:creationId xmlns:p14="http://schemas.microsoft.com/office/powerpoint/2010/main" val="5697447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98724-DA26-4FE7-8178-6B53ED4A80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97FDA2-8AF1-FE8E-3DF7-82685CD50A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2F1ED8-572B-EFF4-69F5-76DAC1CA0D35}"/>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3EA97423-0429-3584-B7F8-C81D1005670D}"/>
              </a:ext>
            </a:extLst>
          </p:cNvPr>
          <p:cNvSpPr>
            <a:spLocks noGrp="1"/>
          </p:cNvSpPr>
          <p:nvPr>
            <p:ph type="sldNum" sz="quarter" idx="5"/>
          </p:nvPr>
        </p:nvSpPr>
        <p:spPr/>
        <p:txBody>
          <a:bodyPr/>
          <a:lstStyle/>
          <a:p>
            <a:fld id="{D7DBD91C-D2DC-47C5-B6DA-41CFB85CD8EE}" type="slidenum">
              <a:rPr lang="en-IE" smtClean="0"/>
              <a:t>5</a:t>
            </a:fld>
            <a:endParaRPr lang="en-IE"/>
          </a:p>
        </p:txBody>
      </p:sp>
    </p:spTree>
    <p:extLst>
      <p:ext uri="{BB962C8B-B14F-4D97-AF65-F5344CB8AC3E}">
        <p14:creationId xmlns:p14="http://schemas.microsoft.com/office/powerpoint/2010/main" val="19483974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2652C7-FD9B-EEA2-F0FC-646D224B65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6A1437-2DBC-1F6D-7ACE-5BDC729553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49341D-E259-69E8-469E-7C5F85977CD4}"/>
              </a:ext>
            </a:extLst>
          </p:cNvPr>
          <p:cNvSpPr>
            <a:spLocks noGrp="1"/>
          </p:cNvSpPr>
          <p:nvPr>
            <p:ph type="body" idx="1"/>
          </p:nvPr>
        </p:nvSpPr>
        <p:spPr/>
        <p:txBody>
          <a:bodyPr/>
          <a:lstStyle/>
          <a:p>
            <a:r>
              <a:rPr lang="en-IE" sz="1200" kern="0" dirty="0">
                <a:solidFill>
                  <a:schemeClr val="tx2">
                    <a:lumMod val="75000"/>
                  </a:schemeClr>
                </a:solidFill>
                <a:effectLst/>
                <a:latin typeface="Calibri" panose="020F0502020204030204" pitchFamily="34" charset="0"/>
                <a:ea typeface="Lato-Regular"/>
                <a:cs typeface="Calibri" panose="020F0502020204030204" pitchFamily="34" charset="0"/>
              </a:rPr>
              <a:t>Table  below sets out that there have been 421 Units permitted through the Part 8 process during the first year of the plan broken down into 183 Housing Units and 238 Apartments. In addition to these developments there are two sites which were previously permitted through the part 8 process which are due to commence works in 2024 totalling 109 Units (22 houses and 87 apartments), providing an overall potential pipeline of 530 social/affordable units with housing units making up 39% and Apartments making up 61% of this unit pipeline. </a:t>
            </a:r>
            <a:endParaRPr lang="en-IE" dirty="0"/>
          </a:p>
        </p:txBody>
      </p:sp>
      <p:sp>
        <p:nvSpPr>
          <p:cNvPr id="4" name="Slide Number Placeholder 3">
            <a:extLst>
              <a:ext uri="{FF2B5EF4-FFF2-40B4-BE49-F238E27FC236}">
                <a16:creationId xmlns:a16="http://schemas.microsoft.com/office/drawing/2014/main" id="{07F49FEB-40E8-0B72-5E97-4A714C35E46D}"/>
              </a:ext>
            </a:extLst>
          </p:cNvPr>
          <p:cNvSpPr>
            <a:spLocks noGrp="1"/>
          </p:cNvSpPr>
          <p:nvPr>
            <p:ph type="sldNum" sz="quarter" idx="5"/>
          </p:nvPr>
        </p:nvSpPr>
        <p:spPr/>
        <p:txBody>
          <a:bodyPr/>
          <a:lstStyle/>
          <a:p>
            <a:fld id="{D7DBD91C-D2DC-47C5-B6DA-41CFB85CD8EE}" type="slidenum">
              <a:rPr lang="en-IE" smtClean="0"/>
              <a:t>6</a:t>
            </a:fld>
            <a:endParaRPr lang="en-IE"/>
          </a:p>
        </p:txBody>
      </p:sp>
    </p:spTree>
    <p:extLst>
      <p:ext uri="{BB962C8B-B14F-4D97-AF65-F5344CB8AC3E}">
        <p14:creationId xmlns:p14="http://schemas.microsoft.com/office/powerpoint/2010/main" val="38321016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C7CF0-BBE4-6191-AA5F-A46D198E04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0473D0-0D18-66E6-2D5D-95F888A9E6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E59FAE-396F-236E-ACD9-B893386F26CF}"/>
              </a:ext>
            </a:extLst>
          </p:cNvPr>
          <p:cNvSpPr>
            <a:spLocks noGrp="1"/>
          </p:cNvSpPr>
          <p:nvPr>
            <p:ph type="body" idx="1"/>
          </p:nvPr>
        </p:nvSpPr>
        <p:spPr/>
        <p:txBody>
          <a:bodyPr/>
          <a:lstStyle/>
          <a:p>
            <a:r>
              <a:rPr lang="en-IE" sz="1200" kern="100" dirty="0">
                <a:solidFill>
                  <a:schemeClr val="tx2">
                    <a:lumMod val="75000"/>
                  </a:schemeClr>
                </a:solidFill>
                <a:effectLst/>
                <a:ea typeface="Calibri" panose="020F0502020204030204" pitchFamily="34" charset="0"/>
                <a:cs typeface="Calibri" panose="020F0502020204030204" pitchFamily="34" charset="0"/>
              </a:rPr>
              <a:t>From a spatial perspective the analysis carried out identifies that 90% of light industry delivered was located within the Citywest/Saggart/Rathcoole Newcastle (</a:t>
            </a:r>
            <a:r>
              <a:rPr lang="en-IE" sz="1200" kern="100" dirty="0" err="1">
                <a:solidFill>
                  <a:schemeClr val="tx2">
                    <a:lumMod val="75000"/>
                  </a:schemeClr>
                </a:solidFill>
                <a:effectLst/>
                <a:ea typeface="Calibri" panose="020F0502020204030204" pitchFamily="34" charset="0"/>
                <a:cs typeface="Calibri" panose="020F0502020204030204" pitchFamily="34" charset="0"/>
              </a:rPr>
              <a:t>CSRN</a:t>
            </a:r>
            <a:r>
              <a:rPr lang="en-IE" sz="1200" kern="100" dirty="0">
                <a:solidFill>
                  <a:schemeClr val="tx2">
                    <a:lumMod val="75000"/>
                  </a:schemeClr>
                </a:solidFill>
                <a:effectLst/>
                <a:ea typeface="Calibri" panose="020F0502020204030204" pitchFamily="34" charset="0"/>
                <a:cs typeface="Calibri" panose="020F0502020204030204" pitchFamily="34" charset="0"/>
              </a:rPr>
              <a:t>) Neighbourhood Area at </a:t>
            </a:r>
            <a:r>
              <a:rPr lang="en-IE" sz="1200" kern="100" dirty="0" err="1">
                <a:solidFill>
                  <a:schemeClr val="tx2">
                    <a:lumMod val="75000"/>
                  </a:schemeClr>
                </a:solidFill>
                <a:effectLst/>
                <a:ea typeface="Calibri" panose="020F0502020204030204" pitchFamily="34" charset="0"/>
                <a:cs typeface="Calibri" panose="020F0502020204030204" pitchFamily="34" charset="0"/>
              </a:rPr>
              <a:t>Greenougue</a:t>
            </a:r>
            <a:r>
              <a:rPr lang="en-IE" sz="1200" kern="100" dirty="0">
                <a:solidFill>
                  <a:schemeClr val="tx2">
                    <a:lumMod val="75000"/>
                  </a:schemeClr>
                </a:solidFill>
                <a:effectLst/>
                <a:ea typeface="Calibri" panose="020F0502020204030204" pitchFamily="34" charset="0"/>
                <a:cs typeface="Calibri" panose="020F0502020204030204" pitchFamily="34" charset="0"/>
              </a:rPr>
              <a:t>. In regard to the Logistics Industry 78% of the buildings identified were also located within the </a:t>
            </a:r>
            <a:r>
              <a:rPr lang="en-IE" sz="1200" kern="100" dirty="0" err="1">
                <a:solidFill>
                  <a:schemeClr val="tx2">
                    <a:lumMod val="75000"/>
                  </a:schemeClr>
                </a:solidFill>
                <a:effectLst/>
                <a:ea typeface="Calibri" panose="020F0502020204030204" pitchFamily="34" charset="0"/>
                <a:cs typeface="Calibri" panose="020F0502020204030204" pitchFamily="34" charset="0"/>
              </a:rPr>
              <a:t>CSRN</a:t>
            </a:r>
            <a:r>
              <a:rPr lang="en-IE" sz="1200" kern="100" dirty="0">
                <a:solidFill>
                  <a:schemeClr val="tx2">
                    <a:lumMod val="75000"/>
                  </a:schemeClr>
                </a:solidFill>
                <a:effectLst/>
                <a:ea typeface="Calibri" panose="020F0502020204030204" pitchFamily="34" charset="0"/>
                <a:cs typeface="Calibri" panose="020F0502020204030204" pitchFamily="34" charset="0"/>
              </a:rPr>
              <a:t> Neighbourhood Area. This neighbourhood area also accounted for 67% of buildings identified as  Retail Sales Industry Type. Within the retail and retails sale category the Naas Road/City Edge and Tallaght Neighbourhood areas accounted for 83% of the buildings delivered and occupied within the County. </a:t>
            </a:r>
            <a:endParaRPr lang="en-IE" dirty="0"/>
          </a:p>
        </p:txBody>
      </p:sp>
      <p:sp>
        <p:nvSpPr>
          <p:cNvPr id="4" name="Slide Number Placeholder 3">
            <a:extLst>
              <a:ext uri="{FF2B5EF4-FFF2-40B4-BE49-F238E27FC236}">
                <a16:creationId xmlns:a16="http://schemas.microsoft.com/office/drawing/2014/main" id="{C8B35591-6C8E-3193-8923-BFDB18B62CDF}"/>
              </a:ext>
            </a:extLst>
          </p:cNvPr>
          <p:cNvSpPr>
            <a:spLocks noGrp="1"/>
          </p:cNvSpPr>
          <p:nvPr>
            <p:ph type="sldNum" sz="quarter" idx="5"/>
          </p:nvPr>
        </p:nvSpPr>
        <p:spPr/>
        <p:txBody>
          <a:bodyPr/>
          <a:lstStyle/>
          <a:p>
            <a:fld id="{D7DBD91C-D2DC-47C5-B6DA-41CFB85CD8EE}" type="slidenum">
              <a:rPr lang="en-IE" smtClean="0"/>
              <a:t>7</a:t>
            </a:fld>
            <a:endParaRPr lang="en-IE"/>
          </a:p>
        </p:txBody>
      </p:sp>
    </p:spTree>
    <p:extLst>
      <p:ext uri="{BB962C8B-B14F-4D97-AF65-F5344CB8AC3E}">
        <p14:creationId xmlns:p14="http://schemas.microsoft.com/office/powerpoint/2010/main" val="8417146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F1F0F-7695-00F4-B9D1-54AB92FCA7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14DE37-0D78-CCD7-64CE-81B0B87E96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B1FE54-EB58-EF91-208E-D67E217B2A2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i="1" kern="100" dirty="0">
                <a:effectLst/>
                <a:latin typeface="Calibri" panose="020F0502020204030204" pitchFamily="34" charset="0"/>
                <a:ea typeface="Calibri" panose="020F0502020204030204" pitchFamily="34" charset="0"/>
                <a:cs typeface="Times New Roman" panose="02020603050405020304" pitchFamily="18" charset="0"/>
              </a:rPr>
              <a:t>Note:</a:t>
            </a:r>
            <a:r>
              <a:rPr lang="en-IE" sz="1800" i="1" kern="100" dirty="0">
                <a:effectLst/>
                <a:latin typeface="Calibri" panose="020F0502020204030204" pitchFamily="34" charset="0"/>
                <a:ea typeface="Calibri" panose="020F0502020204030204" pitchFamily="34" charset="0"/>
                <a:cs typeface="Times New Roman" panose="02020603050405020304" pitchFamily="18" charset="0"/>
              </a:rPr>
              <a:t> There were a further 112 planning applications relating to employment type developments which do not fall within the identified development types. Such permissions can relate to schools, healthcare, signage, childcare, telecommunications etc and accounted for a total floor area of 61,000 sqm. </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IE" dirty="0"/>
          </a:p>
        </p:txBody>
      </p:sp>
      <p:sp>
        <p:nvSpPr>
          <p:cNvPr id="4" name="Slide Number Placeholder 3">
            <a:extLst>
              <a:ext uri="{FF2B5EF4-FFF2-40B4-BE49-F238E27FC236}">
                <a16:creationId xmlns:a16="http://schemas.microsoft.com/office/drawing/2014/main" id="{50024C14-F287-3048-17B6-46F7F71BECA5}"/>
              </a:ext>
            </a:extLst>
          </p:cNvPr>
          <p:cNvSpPr>
            <a:spLocks noGrp="1"/>
          </p:cNvSpPr>
          <p:nvPr>
            <p:ph type="sldNum" sz="quarter" idx="5"/>
          </p:nvPr>
        </p:nvSpPr>
        <p:spPr/>
        <p:txBody>
          <a:bodyPr/>
          <a:lstStyle/>
          <a:p>
            <a:fld id="{D7DBD91C-D2DC-47C5-B6DA-41CFB85CD8EE}" type="slidenum">
              <a:rPr lang="en-IE" smtClean="0"/>
              <a:t>8</a:t>
            </a:fld>
            <a:endParaRPr lang="en-IE"/>
          </a:p>
        </p:txBody>
      </p:sp>
    </p:spTree>
    <p:extLst>
      <p:ext uri="{BB962C8B-B14F-4D97-AF65-F5344CB8AC3E}">
        <p14:creationId xmlns:p14="http://schemas.microsoft.com/office/powerpoint/2010/main" val="2010722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FBE65-81AD-C307-6A76-6AFD500C4D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C9726D-0F28-7337-8DEF-26F3C33A3D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9895F3-070C-CA4D-AA36-391C1EB93F7F}"/>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3EBE5295-9405-AA92-C508-D24789B08B48}"/>
              </a:ext>
            </a:extLst>
          </p:cNvPr>
          <p:cNvSpPr>
            <a:spLocks noGrp="1"/>
          </p:cNvSpPr>
          <p:nvPr>
            <p:ph type="sldNum" sz="quarter" idx="5"/>
          </p:nvPr>
        </p:nvSpPr>
        <p:spPr/>
        <p:txBody>
          <a:bodyPr/>
          <a:lstStyle/>
          <a:p>
            <a:fld id="{D7DBD91C-D2DC-47C5-B6DA-41CFB85CD8EE}" type="slidenum">
              <a:rPr lang="en-IE" smtClean="0"/>
              <a:t>9</a:t>
            </a:fld>
            <a:endParaRPr lang="en-IE"/>
          </a:p>
        </p:txBody>
      </p:sp>
    </p:spTree>
    <p:extLst>
      <p:ext uri="{BB962C8B-B14F-4D97-AF65-F5344CB8AC3E}">
        <p14:creationId xmlns:p14="http://schemas.microsoft.com/office/powerpoint/2010/main" val="3495194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BB29B-0663-4668-93EE-62891F03BED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107BE495-70E7-4155-9389-A74C7DBE6A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2C1C3971-288F-44AA-B762-70D6246DC940}"/>
              </a:ext>
            </a:extLst>
          </p:cNvPr>
          <p:cNvSpPr>
            <a:spLocks noGrp="1"/>
          </p:cNvSpPr>
          <p:nvPr>
            <p:ph type="dt" sz="half" idx="10"/>
          </p:nvPr>
        </p:nvSpPr>
        <p:spPr/>
        <p:txBody>
          <a:bodyPr/>
          <a:lstStyle/>
          <a:p>
            <a:fld id="{E84328D9-56BB-4DF7-9C8B-FDB643F655FE}" type="datetimeFigureOut">
              <a:rPr lang="en-IE" smtClean="0"/>
              <a:t>26/02/2024</a:t>
            </a:fld>
            <a:endParaRPr lang="en-IE"/>
          </a:p>
        </p:txBody>
      </p:sp>
      <p:sp>
        <p:nvSpPr>
          <p:cNvPr id="5" name="Footer Placeholder 4">
            <a:extLst>
              <a:ext uri="{FF2B5EF4-FFF2-40B4-BE49-F238E27FC236}">
                <a16:creationId xmlns:a16="http://schemas.microsoft.com/office/drawing/2014/main" id="{5795BAA3-8EC1-4971-B60F-764B2C1B45A1}"/>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07280FAF-D14B-4681-9CBB-6AD437669B9A}"/>
              </a:ext>
            </a:extLst>
          </p:cNvPr>
          <p:cNvSpPr>
            <a:spLocks noGrp="1"/>
          </p:cNvSpPr>
          <p:nvPr>
            <p:ph type="sldNum" sz="quarter" idx="12"/>
          </p:nvPr>
        </p:nvSpPr>
        <p:spPr/>
        <p:txBody>
          <a:bodyPr/>
          <a:lstStyle/>
          <a:p>
            <a:fld id="{F6888FF3-6FFD-4A4E-BA49-7C971A992237}" type="slidenum">
              <a:rPr lang="en-IE" smtClean="0"/>
              <a:t>‹#›</a:t>
            </a:fld>
            <a:endParaRPr lang="en-IE"/>
          </a:p>
        </p:txBody>
      </p:sp>
    </p:spTree>
    <p:extLst>
      <p:ext uri="{BB962C8B-B14F-4D97-AF65-F5344CB8AC3E}">
        <p14:creationId xmlns:p14="http://schemas.microsoft.com/office/powerpoint/2010/main" val="2183131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2481C-3723-47F2-84F0-D9F578764E1D}"/>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91365D24-97D0-40CC-9970-877CA17D6C2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0F93F49E-90A4-4E63-838A-C4D64C686B52}"/>
              </a:ext>
            </a:extLst>
          </p:cNvPr>
          <p:cNvSpPr>
            <a:spLocks noGrp="1"/>
          </p:cNvSpPr>
          <p:nvPr>
            <p:ph type="dt" sz="half" idx="10"/>
          </p:nvPr>
        </p:nvSpPr>
        <p:spPr/>
        <p:txBody>
          <a:bodyPr/>
          <a:lstStyle/>
          <a:p>
            <a:fld id="{E84328D9-56BB-4DF7-9C8B-FDB643F655FE}" type="datetimeFigureOut">
              <a:rPr lang="en-IE" smtClean="0"/>
              <a:t>26/02/2024</a:t>
            </a:fld>
            <a:endParaRPr lang="en-IE"/>
          </a:p>
        </p:txBody>
      </p:sp>
      <p:sp>
        <p:nvSpPr>
          <p:cNvPr id="5" name="Footer Placeholder 4">
            <a:extLst>
              <a:ext uri="{FF2B5EF4-FFF2-40B4-BE49-F238E27FC236}">
                <a16:creationId xmlns:a16="http://schemas.microsoft.com/office/drawing/2014/main" id="{14F65C3D-4803-4D30-B93E-D56986CC6165}"/>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A34D2047-B386-4D48-A09E-7373CC8C9A52}"/>
              </a:ext>
            </a:extLst>
          </p:cNvPr>
          <p:cNvSpPr>
            <a:spLocks noGrp="1"/>
          </p:cNvSpPr>
          <p:nvPr>
            <p:ph type="sldNum" sz="quarter" idx="12"/>
          </p:nvPr>
        </p:nvSpPr>
        <p:spPr/>
        <p:txBody>
          <a:bodyPr/>
          <a:lstStyle/>
          <a:p>
            <a:fld id="{F6888FF3-6FFD-4A4E-BA49-7C971A992237}" type="slidenum">
              <a:rPr lang="en-IE" smtClean="0"/>
              <a:t>‹#›</a:t>
            </a:fld>
            <a:endParaRPr lang="en-IE"/>
          </a:p>
        </p:txBody>
      </p:sp>
    </p:spTree>
    <p:extLst>
      <p:ext uri="{BB962C8B-B14F-4D97-AF65-F5344CB8AC3E}">
        <p14:creationId xmlns:p14="http://schemas.microsoft.com/office/powerpoint/2010/main" val="271174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8DC8C48-09FF-4569-8E2F-B50CEA088EA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B2F7A09A-BF78-46E3-A468-993762873F4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2D2BFC7B-C992-4A72-A667-AC96645ACC40}"/>
              </a:ext>
            </a:extLst>
          </p:cNvPr>
          <p:cNvSpPr>
            <a:spLocks noGrp="1"/>
          </p:cNvSpPr>
          <p:nvPr>
            <p:ph type="dt" sz="half" idx="10"/>
          </p:nvPr>
        </p:nvSpPr>
        <p:spPr/>
        <p:txBody>
          <a:bodyPr/>
          <a:lstStyle/>
          <a:p>
            <a:fld id="{E84328D9-56BB-4DF7-9C8B-FDB643F655FE}" type="datetimeFigureOut">
              <a:rPr lang="en-IE" smtClean="0"/>
              <a:t>26/02/2024</a:t>
            </a:fld>
            <a:endParaRPr lang="en-IE"/>
          </a:p>
        </p:txBody>
      </p:sp>
      <p:sp>
        <p:nvSpPr>
          <p:cNvPr id="5" name="Footer Placeholder 4">
            <a:extLst>
              <a:ext uri="{FF2B5EF4-FFF2-40B4-BE49-F238E27FC236}">
                <a16:creationId xmlns:a16="http://schemas.microsoft.com/office/drawing/2014/main" id="{A3DB0EE9-4B9B-47A5-A7E9-D067B078ED44}"/>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A9A2F0B5-BAE5-4DB3-9D4B-215D8EF3AAC7}"/>
              </a:ext>
            </a:extLst>
          </p:cNvPr>
          <p:cNvSpPr>
            <a:spLocks noGrp="1"/>
          </p:cNvSpPr>
          <p:nvPr>
            <p:ph type="sldNum" sz="quarter" idx="12"/>
          </p:nvPr>
        </p:nvSpPr>
        <p:spPr/>
        <p:txBody>
          <a:bodyPr/>
          <a:lstStyle/>
          <a:p>
            <a:fld id="{F6888FF3-6FFD-4A4E-BA49-7C971A992237}" type="slidenum">
              <a:rPr lang="en-IE" smtClean="0"/>
              <a:t>‹#›</a:t>
            </a:fld>
            <a:endParaRPr lang="en-IE"/>
          </a:p>
        </p:txBody>
      </p:sp>
    </p:spTree>
    <p:extLst>
      <p:ext uri="{BB962C8B-B14F-4D97-AF65-F5344CB8AC3E}">
        <p14:creationId xmlns:p14="http://schemas.microsoft.com/office/powerpoint/2010/main" val="18414686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F1634A-F152-4629-9D35-5CF4136318D1}"/>
              </a:ext>
            </a:extLst>
          </p:cNvPr>
          <p:cNvSpPr>
            <a:spLocks noGrp="1"/>
          </p:cNvSpPr>
          <p:nvPr>
            <p:ph type="title"/>
          </p:nvPr>
        </p:nvSpPr>
        <p:spPr/>
        <p:txBody>
          <a:bodyPr/>
          <a:lstStyle/>
          <a:p>
            <a:r>
              <a:rPr lang="en-US"/>
              <a:t>Click to edit Master title style</a:t>
            </a:r>
            <a:endParaRPr lang="en-IE"/>
          </a:p>
        </p:txBody>
      </p:sp>
      <p:sp>
        <p:nvSpPr>
          <p:cNvPr id="4" name="Date Placeholder 3">
            <a:extLst>
              <a:ext uri="{FF2B5EF4-FFF2-40B4-BE49-F238E27FC236}">
                <a16:creationId xmlns:a16="http://schemas.microsoft.com/office/drawing/2014/main" id="{EC8C69F9-7DD7-4FC9-893A-F852C3F8D35B}"/>
              </a:ext>
            </a:extLst>
          </p:cNvPr>
          <p:cNvSpPr>
            <a:spLocks noGrp="1"/>
          </p:cNvSpPr>
          <p:nvPr>
            <p:ph type="dt" sz="half" idx="10"/>
          </p:nvPr>
        </p:nvSpPr>
        <p:spPr/>
        <p:txBody>
          <a:bodyPr/>
          <a:lstStyle/>
          <a:p>
            <a:fld id="{E84328D9-56BB-4DF7-9C8B-FDB643F655FE}" type="datetimeFigureOut">
              <a:rPr lang="en-IE" smtClean="0"/>
              <a:t>26/02/2024</a:t>
            </a:fld>
            <a:endParaRPr lang="en-IE"/>
          </a:p>
        </p:txBody>
      </p:sp>
      <p:sp>
        <p:nvSpPr>
          <p:cNvPr id="5" name="Footer Placeholder 4">
            <a:extLst>
              <a:ext uri="{FF2B5EF4-FFF2-40B4-BE49-F238E27FC236}">
                <a16:creationId xmlns:a16="http://schemas.microsoft.com/office/drawing/2014/main" id="{3D0E0501-5BFB-4639-9238-2A77E051267F}"/>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73AF0E93-098F-4CCA-8B57-87EC3E1C1EE0}"/>
              </a:ext>
            </a:extLst>
          </p:cNvPr>
          <p:cNvSpPr>
            <a:spLocks noGrp="1"/>
          </p:cNvSpPr>
          <p:nvPr>
            <p:ph type="sldNum" sz="quarter" idx="12"/>
          </p:nvPr>
        </p:nvSpPr>
        <p:spPr/>
        <p:txBody>
          <a:bodyPr/>
          <a:lstStyle/>
          <a:p>
            <a:fld id="{F6888FF3-6FFD-4A4E-BA49-7C971A992237}" type="slidenum">
              <a:rPr lang="en-IE" smtClean="0"/>
              <a:t>‹#›</a:t>
            </a:fld>
            <a:endParaRPr lang="en-IE"/>
          </a:p>
        </p:txBody>
      </p:sp>
      <p:sp>
        <p:nvSpPr>
          <p:cNvPr id="3" name="Content Placeholder 2">
            <a:extLst>
              <a:ext uri="{FF2B5EF4-FFF2-40B4-BE49-F238E27FC236}">
                <a16:creationId xmlns:a16="http://schemas.microsoft.com/office/drawing/2014/main" id="{F6C24482-7D6D-45B2-BBFF-148CDE3237F8}"/>
              </a:ext>
            </a:extLst>
          </p:cNvPr>
          <p:cNvSpPr>
            <a:spLocks noGrp="1"/>
          </p:cNvSpPr>
          <p:nvPr>
            <p:ph idx="1"/>
          </p:nvPr>
        </p:nvSpPr>
        <p:spPr>
          <a:xfrm>
            <a:off x="838200" y="1813147"/>
            <a:ext cx="4541668"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Tree>
    <p:extLst>
      <p:ext uri="{BB962C8B-B14F-4D97-AF65-F5344CB8AC3E}">
        <p14:creationId xmlns:p14="http://schemas.microsoft.com/office/powerpoint/2010/main" val="25766870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70D86-CB6A-40DB-A998-016C9FE8027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891D0038-0CB9-4707-A361-082F6CB9164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FBFCA87-3F6C-425F-BD2E-1F17A221F828}"/>
              </a:ext>
            </a:extLst>
          </p:cNvPr>
          <p:cNvSpPr>
            <a:spLocks noGrp="1"/>
          </p:cNvSpPr>
          <p:nvPr>
            <p:ph type="dt" sz="half" idx="10"/>
          </p:nvPr>
        </p:nvSpPr>
        <p:spPr/>
        <p:txBody>
          <a:bodyPr/>
          <a:lstStyle/>
          <a:p>
            <a:fld id="{E84328D9-56BB-4DF7-9C8B-FDB643F655FE}" type="datetimeFigureOut">
              <a:rPr lang="en-IE" smtClean="0"/>
              <a:t>26/02/2024</a:t>
            </a:fld>
            <a:endParaRPr lang="en-IE"/>
          </a:p>
        </p:txBody>
      </p:sp>
      <p:sp>
        <p:nvSpPr>
          <p:cNvPr id="5" name="Footer Placeholder 4">
            <a:extLst>
              <a:ext uri="{FF2B5EF4-FFF2-40B4-BE49-F238E27FC236}">
                <a16:creationId xmlns:a16="http://schemas.microsoft.com/office/drawing/2014/main" id="{A4A2C8B7-BE9B-48E2-89B3-00CB91F5B013}"/>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8A7B8C31-BAD8-476A-8731-6005A7386C14}"/>
              </a:ext>
            </a:extLst>
          </p:cNvPr>
          <p:cNvSpPr>
            <a:spLocks noGrp="1"/>
          </p:cNvSpPr>
          <p:nvPr>
            <p:ph type="sldNum" sz="quarter" idx="12"/>
          </p:nvPr>
        </p:nvSpPr>
        <p:spPr/>
        <p:txBody>
          <a:bodyPr/>
          <a:lstStyle/>
          <a:p>
            <a:fld id="{F6888FF3-6FFD-4A4E-BA49-7C971A992237}" type="slidenum">
              <a:rPr lang="en-IE" smtClean="0"/>
              <a:t>‹#›</a:t>
            </a:fld>
            <a:endParaRPr lang="en-IE"/>
          </a:p>
        </p:txBody>
      </p:sp>
    </p:spTree>
    <p:extLst>
      <p:ext uri="{BB962C8B-B14F-4D97-AF65-F5344CB8AC3E}">
        <p14:creationId xmlns:p14="http://schemas.microsoft.com/office/powerpoint/2010/main" val="11227684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2475A-A222-43EA-BF38-3D1F064A65F8}"/>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81CE6A1A-8CF9-41B4-84CD-5C7D7E19E4C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29896699-4618-45BC-933B-C364A3D43DD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44FCE211-6B87-4646-8662-40F3A82A5801}"/>
              </a:ext>
            </a:extLst>
          </p:cNvPr>
          <p:cNvSpPr>
            <a:spLocks noGrp="1"/>
          </p:cNvSpPr>
          <p:nvPr>
            <p:ph type="dt" sz="half" idx="10"/>
          </p:nvPr>
        </p:nvSpPr>
        <p:spPr/>
        <p:txBody>
          <a:bodyPr/>
          <a:lstStyle/>
          <a:p>
            <a:fld id="{E84328D9-56BB-4DF7-9C8B-FDB643F655FE}" type="datetimeFigureOut">
              <a:rPr lang="en-IE" smtClean="0"/>
              <a:t>26/02/2024</a:t>
            </a:fld>
            <a:endParaRPr lang="en-IE"/>
          </a:p>
        </p:txBody>
      </p:sp>
      <p:sp>
        <p:nvSpPr>
          <p:cNvPr id="6" name="Footer Placeholder 5">
            <a:extLst>
              <a:ext uri="{FF2B5EF4-FFF2-40B4-BE49-F238E27FC236}">
                <a16:creationId xmlns:a16="http://schemas.microsoft.com/office/drawing/2014/main" id="{2FF6743A-79B5-4BDC-B309-274ECC8A315F}"/>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E68D90C7-3711-48D1-88BC-DB138DDDC7AA}"/>
              </a:ext>
            </a:extLst>
          </p:cNvPr>
          <p:cNvSpPr>
            <a:spLocks noGrp="1"/>
          </p:cNvSpPr>
          <p:nvPr>
            <p:ph type="sldNum" sz="quarter" idx="12"/>
          </p:nvPr>
        </p:nvSpPr>
        <p:spPr/>
        <p:txBody>
          <a:bodyPr/>
          <a:lstStyle/>
          <a:p>
            <a:fld id="{F6888FF3-6FFD-4A4E-BA49-7C971A992237}" type="slidenum">
              <a:rPr lang="en-IE" smtClean="0"/>
              <a:t>‹#›</a:t>
            </a:fld>
            <a:endParaRPr lang="en-IE"/>
          </a:p>
        </p:txBody>
      </p:sp>
    </p:spTree>
    <p:extLst>
      <p:ext uri="{BB962C8B-B14F-4D97-AF65-F5344CB8AC3E}">
        <p14:creationId xmlns:p14="http://schemas.microsoft.com/office/powerpoint/2010/main" val="1022246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6B098-8306-45CB-A279-D38AD8F5D3CF}"/>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7A36D834-1841-4C1C-B809-29258A8B6F3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E803332-80E0-4719-83AD-384AC8293EF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10664295-6C1B-4FB8-8E61-D5ABA5377EB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44AE0E3-5D6E-4CDE-A658-E1C676550CE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A3A76B52-F3FD-4CB4-B37F-1B63947059C6}"/>
              </a:ext>
            </a:extLst>
          </p:cNvPr>
          <p:cNvSpPr>
            <a:spLocks noGrp="1"/>
          </p:cNvSpPr>
          <p:nvPr>
            <p:ph type="dt" sz="half" idx="10"/>
          </p:nvPr>
        </p:nvSpPr>
        <p:spPr/>
        <p:txBody>
          <a:bodyPr/>
          <a:lstStyle/>
          <a:p>
            <a:fld id="{E84328D9-56BB-4DF7-9C8B-FDB643F655FE}" type="datetimeFigureOut">
              <a:rPr lang="en-IE" smtClean="0"/>
              <a:t>26/02/2024</a:t>
            </a:fld>
            <a:endParaRPr lang="en-IE"/>
          </a:p>
        </p:txBody>
      </p:sp>
      <p:sp>
        <p:nvSpPr>
          <p:cNvPr id="8" name="Footer Placeholder 7">
            <a:extLst>
              <a:ext uri="{FF2B5EF4-FFF2-40B4-BE49-F238E27FC236}">
                <a16:creationId xmlns:a16="http://schemas.microsoft.com/office/drawing/2014/main" id="{CBD73780-86C4-4B2B-9AFE-93639215ABF8}"/>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605292BC-3260-4E79-B95F-3F77F024238D}"/>
              </a:ext>
            </a:extLst>
          </p:cNvPr>
          <p:cNvSpPr>
            <a:spLocks noGrp="1"/>
          </p:cNvSpPr>
          <p:nvPr>
            <p:ph type="sldNum" sz="quarter" idx="12"/>
          </p:nvPr>
        </p:nvSpPr>
        <p:spPr/>
        <p:txBody>
          <a:bodyPr/>
          <a:lstStyle/>
          <a:p>
            <a:fld id="{F6888FF3-6FFD-4A4E-BA49-7C971A992237}" type="slidenum">
              <a:rPr lang="en-IE" smtClean="0"/>
              <a:t>‹#›</a:t>
            </a:fld>
            <a:endParaRPr lang="en-IE"/>
          </a:p>
        </p:txBody>
      </p:sp>
    </p:spTree>
    <p:extLst>
      <p:ext uri="{BB962C8B-B14F-4D97-AF65-F5344CB8AC3E}">
        <p14:creationId xmlns:p14="http://schemas.microsoft.com/office/powerpoint/2010/main" val="5334348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86DF8-DBA7-4FE8-9634-D1E94CD70B95}"/>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0AF8E863-2487-4CB3-9474-C809584DDC09}"/>
              </a:ext>
            </a:extLst>
          </p:cNvPr>
          <p:cNvSpPr>
            <a:spLocks noGrp="1"/>
          </p:cNvSpPr>
          <p:nvPr>
            <p:ph type="dt" sz="half" idx="10"/>
          </p:nvPr>
        </p:nvSpPr>
        <p:spPr/>
        <p:txBody>
          <a:bodyPr/>
          <a:lstStyle/>
          <a:p>
            <a:fld id="{E84328D9-56BB-4DF7-9C8B-FDB643F655FE}" type="datetimeFigureOut">
              <a:rPr lang="en-IE" smtClean="0"/>
              <a:t>26/02/2024</a:t>
            </a:fld>
            <a:endParaRPr lang="en-IE"/>
          </a:p>
        </p:txBody>
      </p:sp>
      <p:sp>
        <p:nvSpPr>
          <p:cNvPr id="4" name="Footer Placeholder 3">
            <a:extLst>
              <a:ext uri="{FF2B5EF4-FFF2-40B4-BE49-F238E27FC236}">
                <a16:creationId xmlns:a16="http://schemas.microsoft.com/office/drawing/2014/main" id="{C6977F00-EAE7-4207-B8F6-003ED1CFC78B}"/>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00843132-9A48-4836-A630-A656795EA8F3}"/>
              </a:ext>
            </a:extLst>
          </p:cNvPr>
          <p:cNvSpPr>
            <a:spLocks noGrp="1"/>
          </p:cNvSpPr>
          <p:nvPr>
            <p:ph type="sldNum" sz="quarter" idx="12"/>
          </p:nvPr>
        </p:nvSpPr>
        <p:spPr/>
        <p:txBody>
          <a:bodyPr/>
          <a:lstStyle/>
          <a:p>
            <a:fld id="{F6888FF3-6FFD-4A4E-BA49-7C971A992237}" type="slidenum">
              <a:rPr lang="en-IE" smtClean="0"/>
              <a:t>‹#›</a:t>
            </a:fld>
            <a:endParaRPr lang="en-IE"/>
          </a:p>
        </p:txBody>
      </p:sp>
    </p:spTree>
    <p:extLst>
      <p:ext uri="{BB962C8B-B14F-4D97-AF65-F5344CB8AC3E}">
        <p14:creationId xmlns:p14="http://schemas.microsoft.com/office/powerpoint/2010/main" val="10598269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33B837-6111-485A-9BCE-4120309738E9}"/>
              </a:ext>
            </a:extLst>
          </p:cNvPr>
          <p:cNvSpPr>
            <a:spLocks noGrp="1"/>
          </p:cNvSpPr>
          <p:nvPr>
            <p:ph type="dt" sz="half" idx="10"/>
          </p:nvPr>
        </p:nvSpPr>
        <p:spPr/>
        <p:txBody>
          <a:bodyPr/>
          <a:lstStyle/>
          <a:p>
            <a:fld id="{E84328D9-56BB-4DF7-9C8B-FDB643F655FE}" type="datetimeFigureOut">
              <a:rPr lang="en-IE" smtClean="0"/>
              <a:t>26/02/2024</a:t>
            </a:fld>
            <a:endParaRPr lang="en-IE"/>
          </a:p>
        </p:txBody>
      </p:sp>
      <p:sp>
        <p:nvSpPr>
          <p:cNvPr id="3" name="Footer Placeholder 2">
            <a:extLst>
              <a:ext uri="{FF2B5EF4-FFF2-40B4-BE49-F238E27FC236}">
                <a16:creationId xmlns:a16="http://schemas.microsoft.com/office/drawing/2014/main" id="{41D53646-5E0D-4DB0-9924-2C1517FFC053}"/>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547431F5-066E-46EE-BC03-BDFFD62393E2}"/>
              </a:ext>
            </a:extLst>
          </p:cNvPr>
          <p:cNvSpPr>
            <a:spLocks noGrp="1"/>
          </p:cNvSpPr>
          <p:nvPr>
            <p:ph type="sldNum" sz="quarter" idx="12"/>
          </p:nvPr>
        </p:nvSpPr>
        <p:spPr/>
        <p:txBody>
          <a:bodyPr/>
          <a:lstStyle/>
          <a:p>
            <a:fld id="{F6888FF3-6FFD-4A4E-BA49-7C971A992237}" type="slidenum">
              <a:rPr lang="en-IE" smtClean="0"/>
              <a:t>‹#›</a:t>
            </a:fld>
            <a:endParaRPr lang="en-IE"/>
          </a:p>
        </p:txBody>
      </p:sp>
    </p:spTree>
    <p:extLst>
      <p:ext uri="{BB962C8B-B14F-4D97-AF65-F5344CB8AC3E}">
        <p14:creationId xmlns:p14="http://schemas.microsoft.com/office/powerpoint/2010/main" val="14071895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4AC662-55FC-4EDA-B22F-EDFCBD00D75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954117CD-C7EB-4D70-81A9-DCDBCB8DC85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DDA6BF9F-1489-4EA0-9627-70EB7ECDF4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5F8F5A3-FAF8-4148-BCC9-84A53A37C597}"/>
              </a:ext>
            </a:extLst>
          </p:cNvPr>
          <p:cNvSpPr>
            <a:spLocks noGrp="1"/>
          </p:cNvSpPr>
          <p:nvPr>
            <p:ph type="dt" sz="half" idx="10"/>
          </p:nvPr>
        </p:nvSpPr>
        <p:spPr/>
        <p:txBody>
          <a:bodyPr/>
          <a:lstStyle/>
          <a:p>
            <a:fld id="{E84328D9-56BB-4DF7-9C8B-FDB643F655FE}" type="datetimeFigureOut">
              <a:rPr lang="en-IE" smtClean="0"/>
              <a:t>26/02/2024</a:t>
            </a:fld>
            <a:endParaRPr lang="en-IE"/>
          </a:p>
        </p:txBody>
      </p:sp>
      <p:sp>
        <p:nvSpPr>
          <p:cNvPr id="6" name="Footer Placeholder 5">
            <a:extLst>
              <a:ext uri="{FF2B5EF4-FFF2-40B4-BE49-F238E27FC236}">
                <a16:creationId xmlns:a16="http://schemas.microsoft.com/office/drawing/2014/main" id="{EA38F2FA-1A27-468A-99D0-C0C618B50E43}"/>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FCD83DDB-82FA-4C0C-B1E0-4F55C041844F}"/>
              </a:ext>
            </a:extLst>
          </p:cNvPr>
          <p:cNvSpPr>
            <a:spLocks noGrp="1"/>
          </p:cNvSpPr>
          <p:nvPr>
            <p:ph type="sldNum" sz="quarter" idx="12"/>
          </p:nvPr>
        </p:nvSpPr>
        <p:spPr/>
        <p:txBody>
          <a:bodyPr/>
          <a:lstStyle/>
          <a:p>
            <a:fld id="{F6888FF3-6FFD-4A4E-BA49-7C971A992237}" type="slidenum">
              <a:rPr lang="en-IE" smtClean="0"/>
              <a:t>‹#›</a:t>
            </a:fld>
            <a:endParaRPr lang="en-IE"/>
          </a:p>
        </p:txBody>
      </p:sp>
    </p:spTree>
    <p:extLst>
      <p:ext uri="{BB962C8B-B14F-4D97-AF65-F5344CB8AC3E}">
        <p14:creationId xmlns:p14="http://schemas.microsoft.com/office/powerpoint/2010/main" val="620811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1569C-B9FA-4EBF-B78B-EE32969EBC3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76AB3505-CC5F-4429-8378-0FC0A86D96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0690418C-0EC3-43D7-8B9A-5AAE9C69CF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5C2E5CF-D04E-46C7-9071-D3F648219CDF}"/>
              </a:ext>
            </a:extLst>
          </p:cNvPr>
          <p:cNvSpPr>
            <a:spLocks noGrp="1"/>
          </p:cNvSpPr>
          <p:nvPr>
            <p:ph type="dt" sz="half" idx="10"/>
          </p:nvPr>
        </p:nvSpPr>
        <p:spPr/>
        <p:txBody>
          <a:bodyPr/>
          <a:lstStyle/>
          <a:p>
            <a:fld id="{E84328D9-56BB-4DF7-9C8B-FDB643F655FE}" type="datetimeFigureOut">
              <a:rPr lang="en-IE" smtClean="0"/>
              <a:t>26/02/2024</a:t>
            </a:fld>
            <a:endParaRPr lang="en-IE"/>
          </a:p>
        </p:txBody>
      </p:sp>
      <p:sp>
        <p:nvSpPr>
          <p:cNvPr id="6" name="Footer Placeholder 5">
            <a:extLst>
              <a:ext uri="{FF2B5EF4-FFF2-40B4-BE49-F238E27FC236}">
                <a16:creationId xmlns:a16="http://schemas.microsoft.com/office/drawing/2014/main" id="{E9F832C5-4B6A-48FA-8840-5422E78621F3}"/>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90F8DE41-9776-4D7C-8751-3F90DADBC5F8}"/>
              </a:ext>
            </a:extLst>
          </p:cNvPr>
          <p:cNvSpPr>
            <a:spLocks noGrp="1"/>
          </p:cNvSpPr>
          <p:nvPr>
            <p:ph type="sldNum" sz="quarter" idx="12"/>
          </p:nvPr>
        </p:nvSpPr>
        <p:spPr/>
        <p:txBody>
          <a:bodyPr/>
          <a:lstStyle/>
          <a:p>
            <a:fld id="{F6888FF3-6FFD-4A4E-BA49-7C971A992237}" type="slidenum">
              <a:rPr lang="en-IE" smtClean="0"/>
              <a:t>‹#›</a:t>
            </a:fld>
            <a:endParaRPr lang="en-IE"/>
          </a:p>
        </p:txBody>
      </p:sp>
    </p:spTree>
    <p:extLst>
      <p:ext uri="{BB962C8B-B14F-4D97-AF65-F5344CB8AC3E}">
        <p14:creationId xmlns:p14="http://schemas.microsoft.com/office/powerpoint/2010/main" val="19897240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B1B6C91-5CBC-4B03-B4A0-23801C612DE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663406FD-97AD-4B91-9F2B-AAB7B3532EE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8957AAD8-1A1C-4191-BB1C-7F4F4B0778D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4328D9-56BB-4DF7-9C8B-FDB643F655FE}" type="datetimeFigureOut">
              <a:rPr lang="en-IE" smtClean="0"/>
              <a:t>26/02/2024</a:t>
            </a:fld>
            <a:endParaRPr lang="en-IE"/>
          </a:p>
        </p:txBody>
      </p:sp>
      <p:sp>
        <p:nvSpPr>
          <p:cNvPr id="5" name="Footer Placeholder 4">
            <a:extLst>
              <a:ext uri="{FF2B5EF4-FFF2-40B4-BE49-F238E27FC236}">
                <a16:creationId xmlns:a16="http://schemas.microsoft.com/office/drawing/2014/main" id="{C4B40920-6B9A-47D2-B74D-2EC990854C4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0635C0A1-9A1A-4934-8233-12E5C532312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888FF3-6FFD-4A4E-BA49-7C971A992237}" type="slidenum">
              <a:rPr lang="en-IE" smtClean="0"/>
              <a:t>‹#›</a:t>
            </a:fld>
            <a:endParaRPr lang="en-IE"/>
          </a:p>
        </p:txBody>
      </p:sp>
    </p:spTree>
    <p:extLst>
      <p:ext uri="{BB962C8B-B14F-4D97-AF65-F5344CB8AC3E}">
        <p14:creationId xmlns:p14="http://schemas.microsoft.com/office/powerpoint/2010/main" val="19936691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BFFB42A-1858-493C-939F-39D1BAAA5068}"/>
              </a:ext>
            </a:extLst>
          </p:cNvPr>
          <p:cNvPicPr/>
          <p:nvPr/>
        </p:nvPicPr>
        <p:blipFill rotWithShape="1">
          <a:blip r:embed="rId2">
            <a:extLst>
              <a:ext uri="{28A0092B-C50C-407E-A947-70E740481C1C}">
                <a14:useLocalDpi xmlns:a14="http://schemas.microsoft.com/office/drawing/2010/main" val="0"/>
              </a:ext>
            </a:extLst>
          </a:blip>
          <a:srcRect l="1136" r="198"/>
          <a:stretch/>
        </p:blipFill>
        <p:spPr>
          <a:xfrm>
            <a:off x="20" y="-87086"/>
            <a:ext cx="12191980" cy="5122496"/>
          </a:xfrm>
          <a:prstGeom prst="rect">
            <a:avLst/>
          </a:prstGeom>
        </p:spPr>
      </p:pic>
      <p:sp>
        <p:nvSpPr>
          <p:cNvPr id="3" name="Subtitle 2">
            <a:extLst>
              <a:ext uri="{FF2B5EF4-FFF2-40B4-BE49-F238E27FC236}">
                <a16:creationId xmlns:a16="http://schemas.microsoft.com/office/drawing/2014/main" id="{CF32AF9F-81E3-406C-B448-A1D82B9B63AE}"/>
              </a:ext>
            </a:extLst>
          </p:cNvPr>
          <p:cNvSpPr>
            <a:spLocks noGrp="1"/>
          </p:cNvSpPr>
          <p:nvPr>
            <p:ph type="subTitle" idx="1"/>
          </p:nvPr>
        </p:nvSpPr>
        <p:spPr>
          <a:xfrm>
            <a:off x="3983017" y="4957205"/>
            <a:ext cx="8598198" cy="1760933"/>
          </a:xfrm>
        </p:spPr>
        <p:txBody>
          <a:bodyPr vert="horz" lIns="91440" tIns="45720" rIns="91440" bIns="45720" rtlCol="0" anchor="t">
            <a:normAutofit/>
          </a:bodyPr>
          <a:lstStyle/>
          <a:p>
            <a:pPr defTabSz="457200">
              <a:lnSpc>
                <a:spcPct val="117000"/>
              </a:lnSpc>
              <a:spcBef>
                <a:spcPts val="0"/>
              </a:spcBef>
            </a:pPr>
            <a:r>
              <a:rPr lang="en-IE" sz="2000" b="1" dirty="0">
                <a:solidFill>
                  <a:srgbClr val="323E4F"/>
                </a:solidFill>
                <a:latin typeface="Segoe UI"/>
                <a:cs typeface="Times New Roman"/>
              </a:rPr>
              <a:t>LUPT </a:t>
            </a:r>
          </a:p>
          <a:p>
            <a:pPr defTabSz="457200">
              <a:lnSpc>
                <a:spcPct val="117000"/>
              </a:lnSpc>
              <a:spcBef>
                <a:spcPts val="0"/>
              </a:spcBef>
            </a:pPr>
            <a:r>
              <a:rPr lang="en-IE" sz="2000" b="1" dirty="0">
                <a:solidFill>
                  <a:srgbClr val="323E4F"/>
                </a:solidFill>
                <a:latin typeface="Segoe UI"/>
                <a:cs typeface="Times New Roman"/>
              </a:rPr>
              <a:t>SPC Meeting February 2024</a:t>
            </a:r>
          </a:p>
          <a:p>
            <a:pPr defTabSz="457200">
              <a:lnSpc>
                <a:spcPct val="117000"/>
              </a:lnSpc>
              <a:spcBef>
                <a:spcPts val="0"/>
              </a:spcBef>
            </a:pPr>
            <a:r>
              <a:rPr lang="en-IE" sz="2000" b="1" dirty="0">
                <a:solidFill>
                  <a:srgbClr val="323E4F"/>
                </a:solidFill>
                <a:latin typeface="Segoe UI"/>
                <a:cs typeface="Times New Roman"/>
              </a:rPr>
              <a:t>Development Plan </a:t>
            </a:r>
          </a:p>
          <a:p>
            <a:pPr defTabSz="457200">
              <a:lnSpc>
                <a:spcPct val="117000"/>
              </a:lnSpc>
              <a:spcBef>
                <a:spcPts val="0"/>
              </a:spcBef>
            </a:pPr>
            <a:r>
              <a:rPr lang="en-IE" sz="2000" b="1" dirty="0">
                <a:solidFill>
                  <a:srgbClr val="323E4F"/>
                </a:solidFill>
                <a:latin typeface="Segoe UI"/>
                <a:cs typeface="Times New Roman"/>
              </a:rPr>
              <a:t>Core Strategy Annual Monitoring Report       </a:t>
            </a:r>
          </a:p>
        </p:txBody>
      </p:sp>
      <p:pic>
        <p:nvPicPr>
          <p:cNvPr id="8" name="Picture 7">
            <a:extLst>
              <a:ext uri="{FF2B5EF4-FFF2-40B4-BE49-F238E27FC236}">
                <a16:creationId xmlns:a16="http://schemas.microsoft.com/office/drawing/2014/main" id="{46E048DA-A5DE-498F-9368-55990F6D8DA5}"/>
              </a:ext>
            </a:extLst>
          </p:cNvPr>
          <p:cNvPicPr/>
          <p:nvPr/>
        </p:nvPicPr>
        <p:blipFill>
          <a:blip r:embed="rId3" cstate="print">
            <a:alphaModFix/>
            <a:extLst>
              <a:ext uri="{28A0092B-C50C-407E-A947-70E740481C1C}">
                <a14:useLocalDpi xmlns:a14="http://schemas.microsoft.com/office/drawing/2010/main" val="0"/>
              </a:ext>
            </a:extLst>
          </a:blip>
          <a:stretch>
            <a:fillRect/>
          </a:stretch>
        </p:blipFill>
        <p:spPr>
          <a:xfrm>
            <a:off x="0" y="5557411"/>
            <a:ext cx="3775199" cy="1300589"/>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6200000" scaled="1"/>
            <a:tileRect/>
          </a:gradFill>
          <a:ln>
            <a:noFill/>
          </a:ln>
          <a:effectLst>
            <a:softEdge rad="112500"/>
          </a:effectLst>
        </p:spPr>
      </p:pic>
    </p:spTree>
    <p:extLst>
      <p:ext uri="{BB962C8B-B14F-4D97-AF65-F5344CB8AC3E}">
        <p14:creationId xmlns:p14="http://schemas.microsoft.com/office/powerpoint/2010/main" val="25896632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0C9E2F-F1C6-9BE5-6F35-35CFFCEB4E13}"/>
            </a:ext>
          </a:extLst>
        </p:cNvPr>
        <p:cNvGrpSpPr/>
        <p:nvPr/>
      </p:nvGrpSpPr>
      <p:grpSpPr>
        <a:xfrm>
          <a:off x="0" y="0"/>
          <a:ext cx="0" cy="0"/>
          <a:chOff x="0" y="0"/>
          <a:chExt cx="0" cy="0"/>
        </a:xfrm>
      </p:grpSpPr>
      <p:grpSp>
        <p:nvGrpSpPr>
          <p:cNvPr id="7" name="Group 6">
            <a:extLst>
              <a:ext uri="{FF2B5EF4-FFF2-40B4-BE49-F238E27FC236}">
                <a16:creationId xmlns:a16="http://schemas.microsoft.com/office/drawing/2014/main" id="{0C8CCD86-A3C0-D8B4-8021-DC2FD533C30F}"/>
              </a:ext>
            </a:extLst>
          </p:cNvPr>
          <p:cNvGrpSpPr/>
          <p:nvPr/>
        </p:nvGrpSpPr>
        <p:grpSpPr>
          <a:xfrm>
            <a:off x="137813" y="6042678"/>
            <a:ext cx="11624979" cy="746241"/>
            <a:chOff x="137813" y="6009122"/>
            <a:chExt cx="11624979" cy="746241"/>
          </a:xfrm>
        </p:grpSpPr>
        <p:pic>
          <p:nvPicPr>
            <p:cNvPr id="8" name="Picture 7">
              <a:extLst>
                <a:ext uri="{FF2B5EF4-FFF2-40B4-BE49-F238E27FC236}">
                  <a16:creationId xmlns:a16="http://schemas.microsoft.com/office/drawing/2014/main" id="{16FF37AA-A2D0-19E6-B47C-62A9EAAECCB6}"/>
                </a:ext>
              </a:extLst>
            </p:cNvPr>
            <p:cNvPicPr/>
            <p:nvPr/>
          </p:nvPicPr>
          <p:blipFill>
            <a:blip r:embed="rId3" cstate="print">
              <a:alphaModFix/>
              <a:extLst>
                <a:ext uri="{28A0092B-C50C-407E-A947-70E740481C1C}">
                  <a14:useLocalDpi xmlns:a14="http://schemas.microsoft.com/office/drawing/2010/main" val="0"/>
                </a:ext>
              </a:extLst>
            </a:blip>
            <a:stretch>
              <a:fillRect/>
            </a:stretch>
          </p:blipFill>
          <p:spPr>
            <a:xfrm>
              <a:off x="137813" y="6009122"/>
              <a:ext cx="2185510" cy="680927"/>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6200000" scaled="1"/>
              <a:tileRect/>
            </a:gradFill>
            <a:ln>
              <a:noFill/>
            </a:ln>
            <a:effectLst>
              <a:softEdge rad="112500"/>
            </a:effectLst>
          </p:spPr>
        </p:pic>
        <p:pic>
          <p:nvPicPr>
            <p:cNvPr id="9" name="Picture 8">
              <a:extLst>
                <a:ext uri="{FF2B5EF4-FFF2-40B4-BE49-F238E27FC236}">
                  <a16:creationId xmlns:a16="http://schemas.microsoft.com/office/drawing/2014/main" id="{F2D6B70C-117C-F9A1-37BB-3A1E03A3D513}"/>
                </a:ext>
              </a:extLst>
            </p:cNvPr>
            <p:cNvPicPr>
              <a:picLocks noChangeAspect="1"/>
            </p:cNvPicPr>
            <p:nvPr/>
          </p:nvPicPr>
          <p:blipFill>
            <a:blip r:embed="rId4"/>
            <a:stretch>
              <a:fillRect/>
            </a:stretch>
          </p:blipFill>
          <p:spPr>
            <a:xfrm>
              <a:off x="2435290" y="6009122"/>
              <a:ext cx="9327502" cy="746241"/>
            </a:xfrm>
            <a:prstGeom prst="rect">
              <a:avLst/>
            </a:prstGeom>
          </p:spPr>
        </p:pic>
      </p:grpSp>
      <p:sp>
        <p:nvSpPr>
          <p:cNvPr id="3" name="TextBox 2">
            <a:extLst>
              <a:ext uri="{FF2B5EF4-FFF2-40B4-BE49-F238E27FC236}">
                <a16:creationId xmlns:a16="http://schemas.microsoft.com/office/drawing/2014/main" id="{33020B46-811C-600A-E64B-7C2BEC5E8B47}"/>
              </a:ext>
            </a:extLst>
          </p:cNvPr>
          <p:cNvSpPr txBox="1"/>
          <p:nvPr/>
        </p:nvSpPr>
        <p:spPr>
          <a:xfrm>
            <a:off x="342176" y="427373"/>
            <a:ext cx="7399152" cy="461665"/>
          </a:xfrm>
          <a:prstGeom prst="rect">
            <a:avLst/>
          </a:prstGeom>
          <a:noFill/>
        </p:spPr>
        <p:txBody>
          <a:bodyPr wrap="square" lIns="91440" tIns="45720" rIns="91440" bIns="45720" rtlCol="0" anchor="t">
            <a:spAutoFit/>
          </a:bodyPr>
          <a:lstStyle/>
          <a:p>
            <a:r>
              <a:rPr lang="en-GB" sz="2400" b="1" dirty="0">
                <a:solidFill>
                  <a:srgbClr val="3E5263"/>
                </a:solidFill>
                <a:latin typeface="Source Sans Pro"/>
                <a:ea typeface="Source Sans Pro"/>
              </a:rPr>
              <a:t>Development Plan Guidelines and the Annual Report</a:t>
            </a:r>
          </a:p>
        </p:txBody>
      </p:sp>
      <p:sp>
        <p:nvSpPr>
          <p:cNvPr id="5" name="TextBox 4">
            <a:extLst>
              <a:ext uri="{FF2B5EF4-FFF2-40B4-BE49-F238E27FC236}">
                <a16:creationId xmlns:a16="http://schemas.microsoft.com/office/drawing/2014/main" id="{93570CF0-ABF7-B56D-B955-8605B6E0B134}"/>
              </a:ext>
            </a:extLst>
          </p:cNvPr>
          <p:cNvSpPr txBox="1"/>
          <p:nvPr/>
        </p:nvSpPr>
        <p:spPr>
          <a:xfrm>
            <a:off x="421954" y="1109072"/>
            <a:ext cx="6511506" cy="4031873"/>
          </a:xfrm>
          <a:prstGeom prst="rect">
            <a:avLst/>
          </a:prstGeom>
          <a:noFill/>
        </p:spPr>
        <p:txBody>
          <a:bodyPr wrap="square">
            <a:spAutoFit/>
          </a:bodyPr>
          <a:lstStyle/>
          <a:p>
            <a:pPr algn="l"/>
            <a:r>
              <a:rPr lang="en-GB" sz="1600" b="0" i="0" u="none" strike="noStrike" baseline="0" dirty="0">
                <a:solidFill>
                  <a:schemeClr val="tx2">
                    <a:lumMod val="75000"/>
                  </a:schemeClr>
                </a:solidFill>
              </a:rPr>
              <a:t>To assess the success with which the development plan is being implemented, the guidelines state that planning authorities will need to establish a frequent, reliable and ongoing monitoring system for their development plan as a permanent function.</a:t>
            </a:r>
          </a:p>
          <a:p>
            <a:pPr algn="l"/>
            <a:endParaRPr lang="en-GB" sz="1600" b="0" i="0" u="none" strike="noStrike" baseline="0" dirty="0">
              <a:solidFill>
                <a:schemeClr val="tx2">
                  <a:lumMod val="75000"/>
                </a:schemeClr>
              </a:solidFill>
            </a:endParaRPr>
          </a:p>
          <a:p>
            <a:pPr algn="l"/>
            <a:r>
              <a:rPr lang="en-GB" sz="1600" b="0" i="0" u="none" strike="noStrike" baseline="0" dirty="0">
                <a:solidFill>
                  <a:schemeClr val="tx2">
                    <a:lumMod val="75000"/>
                  </a:schemeClr>
                </a:solidFill>
              </a:rPr>
              <a:t>The monitoring task of the planning authority for its development plan comprises of two strategic monitoring elements:</a:t>
            </a:r>
          </a:p>
          <a:p>
            <a:pPr algn="l"/>
            <a:r>
              <a:rPr lang="en-IE" sz="1600" b="1" i="0" u="none" strike="noStrike" baseline="0" dirty="0">
                <a:solidFill>
                  <a:schemeClr val="tx2">
                    <a:lumMod val="75000"/>
                  </a:schemeClr>
                </a:solidFill>
              </a:rPr>
              <a:t>(a) Core Strategy Monitoring (Annual)</a:t>
            </a:r>
          </a:p>
          <a:p>
            <a:pPr algn="l"/>
            <a:r>
              <a:rPr lang="en-GB" sz="1600" b="0" i="0" u="none" strike="noStrike" baseline="0" dirty="0">
                <a:solidFill>
                  <a:schemeClr val="tx2">
                    <a:lumMod val="75000"/>
                  </a:schemeClr>
                </a:solidFill>
              </a:rPr>
              <a:t>(b) Plan Objectives Monitoring (including SEA Monitoring)</a:t>
            </a:r>
          </a:p>
          <a:p>
            <a:pPr algn="l"/>
            <a:endParaRPr lang="en-GB" sz="1600" dirty="0">
              <a:solidFill>
                <a:schemeClr val="tx2">
                  <a:lumMod val="75000"/>
                </a:schemeClr>
              </a:solidFill>
            </a:endParaRPr>
          </a:p>
          <a:p>
            <a:pPr algn="l"/>
            <a:r>
              <a:rPr lang="en-GB" sz="1600" dirty="0">
                <a:solidFill>
                  <a:schemeClr val="tx2">
                    <a:lumMod val="75000"/>
                  </a:schemeClr>
                </a:solidFill>
              </a:rPr>
              <a:t>This presentation relates to Part A the Core Strategy Annual Monitoring Report. </a:t>
            </a:r>
          </a:p>
          <a:p>
            <a:endParaRPr lang="en-GB" sz="1600" b="0" i="0" u="none" strike="noStrike" baseline="0" dirty="0">
              <a:solidFill>
                <a:schemeClr val="tx2">
                  <a:lumMod val="75000"/>
                </a:schemeClr>
              </a:solidFill>
            </a:endParaRPr>
          </a:p>
          <a:p>
            <a:r>
              <a:rPr lang="en-GB" sz="1600" b="0" i="0" u="none" strike="noStrike" baseline="0" dirty="0">
                <a:solidFill>
                  <a:schemeClr val="tx2">
                    <a:lumMod val="75000"/>
                  </a:schemeClr>
                </a:solidFill>
              </a:rPr>
              <a:t>The Development Plan Guidelines specifically set out that the Core Strategy Monitoring Report should be carried out Annually and sets out specific indicators which have </a:t>
            </a:r>
            <a:r>
              <a:rPr lang="en-GB" sz="1600" dirty="0">
                <a:solidFill>
                  <a:schemeClr val="tx2">
                    <a:lumMod val="75000"/>
                  </a:schemeClr>
                </a:solidFill>
              </a:rPr>
              <a:t>formed the structure of this presentation. </a:t>
            </a:r>
            <a:endParaRPr lang="en-IE" sz="1600" dirty="0">
              <a:solidFill>
                <a:schemeClr val="tx2">
                  <a:lumMod val="75000"/>
                </a:schemeClr>
              </a:solidFill>
            </a:endParaRPr>
          </a:p>
        </p:txBody>
      </p:sp>
      <p:pic>
        <p:nvPicPr>
          <p:cNvPr id="12" name="Picture 11">
            <a:extLst>
              <a:ext uri="{FF2B5EF4-FFF2-40B4-BE49-F238E27FC236}">
                <a16:creationId xmlns:a16="http://schemas.microsoft.com/office/drawing/2014/main" id="{FA625884-2461-5148-0BCC-F2371CA713C9}"/>
              </a:ext>
            </a:extLst>
          </p:cNvPr>
          <p:cNvPicPr>
            <a:picLocks noChangeAspect="1"/>
          </p:cNvPicPr>
          <p:nvPr/>
        </p:nvPicPr>
        <p:blipFill>
          <a:blip r:embed="rId5"/>
          <a:stretch>
            <a:fillRect/>
          </a:stretch>
        </p:blipFill>
        <p:spPr>
          <a:xfrm>
            <a:off x="6933460" y="983780"/>
            <a:ext cx="2160198" cy="3072021"/>
          </a:xfrm>
          <a:prstGeom prst="rect">
            <a:avLst/>
          </a:prstGeom>
        </p:spPr>
      </p:pic>
      <p:pic>
        <p:nvPicPr>
          <p:cNvPr id="20" name="Picture 19">
            <a:extLst>
              <a:ext uri="{FF2B5EF4-FFF2-40B4-BE49-F238E27FC236}">
                <a16:creationId xmlns:a16="http://schemas.microsoft.com/office/drawing/2014/main" id="{06A2C134-6932-65ED-C0FA-BB0E05413664}"/>
              </a:ext>
            </a:extLst>
          </p:cNvPr>
          <p:cNvPicPr>
            <a:picLocks noChangeAspect="1"/>
          </p:cNvPicPr>
          <p:nvPr/>
        </p:nvPicPr>
        <p:blipFill>
          <a:blip r:embed="rId6"/>
          <a:stretch>
            <a:fillRect/>
          </a:stretch>
        </p:blipFill>
        <p:spPr>
          <a:xfrm>
            <a:off x="9237310" y="2510217"/>
            <a:ext cx="1951963" cy="2931875"/>
          </a:xfrm>
          <a:prstGeom prst="rect">
            <a:avLst/>
          </a:prstGeom>
        </p:spPr>
      </p:pic>
    </p:spTree>
    <p:extLst>
      <p:ext uri="{BB962C8B-B14F-4D97-AF65-F5344CB8AC3E}">
        <p14:creationId xmlns:p14="http://schemas.microsoft.com/office/powerpoint/2010/main" val="33360888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2E4BC1-7E9D-3E0A-84C4-00016C68D533}"/>
            </a:ext>
          </a:extLst>
        </p:cNvPr>
        <p:cNvGrpSpPr/>
        <p:nvPr/>
      </p:nvGrpSpPr>
      <p:grpSpPr>
        <a:xfrm>
          <a:off x="0" y="0"/>
          <a:ext cx="0" cy="0"/>
          <a:chOff x="0" y="0"/>
          <a:chExt cx="0" cy="0"/>
        </a:xfrm>
      </p:grpSpPr>
      <p:grpSp>
        <p:nvGrpSpPr>
          <p:cNvPr id="7" name="Group 6">
            <a:extLst>
              <a:ext uri="{FF2B5EF4-FFF2-40B4-BE49-F238E27FC236}">
                <a16:creationId xmlns:a16="http://schemas.microsoft.com/office/drawing/2014/main" id="{C4277126-CA8C-8F6F-0BB1-80E42D596CCE}"/>
              </a:ext>
            </a:extLst>
          </p:cNvPr>
          <p:cNvGrpSpPr/>
          <p:nvPr/>
        </p:nvGrpSpPr>
        <p:grpSpPr>
          <a:xfrm>
            <a:off x="137813" y="6042678"/>
            <a:ext cx="11624979" cy="746241"/>
            <a:chOff x="137813" y="6009122"/>
            <a:chExt cx="11624979" cy="746241"/>
          </a:xfrm>
        </p:grpSpPr>
        <p:pic>
          <p:nvPicPr>
            <p:cNvPr id="8" name="Picture 7">
              <a:extLst>
                <a:ext uri="{FF2B5EF4-FFF2-40B4-BE49-F238E27FC236}">
                  <a16:creationId xmlns:a16="http://schemas.microsoft.com/office/drawing/2014/main" id="{D2FCC46D-35EB-C285-7120-188312AF1D9C}"/>
                </a:ext>
              </a:extLst>
            </p:cNvPr>
            <p:cNvPicPr/>
            <p:nvPr/>
          </p:nvPicPr>
          <p:blipFill>
            <a:blip r:embed="rId3" cstate="print">
              <a:alphaModFix/>
              <a:extLst>
                <a:ext uri="{28A0092B-C50C-407E-A947-70E740481C1C}">
                  <a14:useLocalDpi xmlns:a14="http://schemas.microsoft.com/office/drawing/2010/main" val="0"/>
                </a:ext>
              </a:extLst>
            </a:blip>
            <a:stretch>
              <a:fillRect/>
            </a:stretch>
          </p:blipFill>
          <p:spPr>
            <a:xfrm>
              <a:off x="137813" y="6009122"/>
              <a:ext cx="2185510" cy="680927"/>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6200000" scaled="1"/>
              <a:tileRect/>
            </a:gradFill>
            <a:ln>
              <a:noFill/>
            </a:ln>
            <a:effectLst>
              <a:softEdge rad="112500"/>
            </a:effectLst>
          </p:spPr>
        </p:pic>
        <p:pic>
          <p:nvPicPr>
            <p:cNvPr id="9" name="Picture 8">
              <a:extLst>
                <a:ext uri="{FF2B5EF4-FFF2-40B4-BE49-F238E27FC236}">
                  <a16:creationId xmlns:a16="http://schemas.microsoft.com/office/drawing/2014/main" id="{4ABC5CDE-0E3E-E6E6-7EAE-4DB736905737}"/>
                </a:ext>
              </a:extLst>
            </p:cNvPr>
            <p:cNvPicPr>
              <a:picLocks noChangeAspect="1"/>
            </p:cNvPicPr>
            <p:nvPr/>
          </p:nvPicPr>
          <p:blipFill>
            <a:blip r:embed="rId4"/>
            <a:stretch>
              <a:fillRect/>
            </a:stretch>
          </p:blipFill>
          <p:spPr>
            <a:xfrm>
              <a:off x="2435290" y="6009122"/>
              <a:ext cx="9327502" cy="746241"/>
            </a:xfrm>
            <a:prstGeom prst="rect">
              <a:avLst/>
            </a:prstGeom>
          </p:spPr>
        </p:pic>
      </p:grpSp>
      <p:sp>
        <p:nvSpPr>
          <p:cNvPr id="13" name="TextBox 12">
            <a:extLst>
              <a:ext uri="{FF2B5EF4-FFF2-40B4-BE49-F238E27FC236}">
                <a16:creationId xmlns:a16="http://schemas.microsoft.com/office/drawing/2014/main" id="{7EA58F8A-C378-DC93-B4A4-76D978D5FAF0}"/>
              </a:ext>
            </a:extLst>
          </p:cNvPr>
          <p:cNvSpPr txBox="1"/>
          <p:nvPr/>
        </p:nvSpPr>
        <p:spPr>
          <a:xfrm>
            <a:off x="351054" y="311789"/>
            <a:ext cx="5478132" cy="461665"/>
          </a:xfrm>
          <a:prstGeom prst="rect">
            <a:avLst/>
          </a:prstGeom>
          <a:noFill/>
        </p:spPr>
        <p:txBody>
          <a:bodyPr wrap="square" lIns="91440" tIns="45720" rIns="91440" bIns="45720" rtlCol="0" anchor="t">
            <a:spAutoFit/>
          </a:bodyPr>
          <a:lstStyle/>
          <a:p>
            <a:r>
              <a:rPr lang="en-GB" sz="2400" b="1" dirty="0">
                <a:solidFill>
                  <a:srgbClr val="3E5263"/>
                </a:solidFill>
                <a:latin typeface="Source Sans Pro"/>
                <a:ea typeface="Source Sans Pro"/>
              </a:rPr>
              <a:t>Presentation Structure</a:t>
            </a:r>
          </a:p>
        </p:txBody>
      </p:sp>
      <p:sp>
        <p:nvSpPr>
          <p:cNvPr id="6" name="TextBox 5">
            <a:extLst>
              <a:ext uri="{FF2B5EF4-FFF2-40B4-BE49-F238E27FC236}">
                <a16:creationId xmlns:a16="http://schemas.microsoft.com/office/drawing/2014/main" id="{DB515C12-6B5E-19D4-131B-612BAA1281AA}"/>
              </a:ext>
            </a:extLst>
          </p:cNvPr>
          <p:cNvSpPr txBox="1"/>
          <p:nvPr/>
        </p:nvSpPr>
        <p:spPr>
          <a:xfrm>
            <a:off x="430832" y="1071339"/>
            <a:ext cx="6191641" cy="4370748"/>
          </a:xfrm>
          <a:prstGeom prst="rect">
            <a:avLst/>
          </a:prstGeom>
          <a:noFill/>
        </p:spPr>
        <p:txBody>
          <a:bodyPr wrap="square">
            <a:spAutoFit/>
          </a:bodyPr>
          <a:lstStyle/>
          <a:p>
            <a:pPr>
              <a:lnSpc>
                <a:spcPct val="107000"/>
              </a:lnSpc>
              <a:spcAft>
                <a:spcPts val="800"/>
              </a:spcAft>
            </a:pPr>
            <a:r>
              <a:rPr lang="en-IE" sz="1600" b="1" kern="100" dirty="0">
                <a:solidFill>
                  <a:schemeClr val="tx2">
                    <a:lumMod val="75000"/>
                  </a:schemeClr>
                </a:solidFill>
                <a:effectLst/>
                <a:ea typeface="Calibri" panose="020F0502020204030204" pitchFamily="34" charset="0"/>
                <a:cs typeface="Calibri" panose="020F0502020204030204" pitchFamily="34" charset="0"/>
              </a:rPr>
              <a:t>Part 1 Residential Monitoring</a:t>
            </a:r>
            <a:endParaRPr lang="en-IE" sz="1600" b="1" kern="100" dirty="0">
              <a:solidFill>
                <a:schemeClr val="tx2">
                  <a:lumMod val="75000"/>
                </a:schemeClr>
              </a:solidFill>
              <a:ea typeface="Calibri" panose="020F0502020204030204" pitchFamily="34" charset="0"/>
              <a:cs typeface="Times New Roman" panose="02020603050405020304" pitchFamily="18" charset="0"/>
            </a:endParaRPr>
          </a:p>
          <a:p>
            <a:pPr>
              <a:lnSpc>
                <a:spcPct val="107000"/>
              </a:lnSpc>
              <a:spcAft>
                <a:spcPts val="800"/>
              </a:spcAft>
            </a:pPr>
            <a:r>
              <a:rPr lang="en-IE" sz="1600" kern="100" dirty="0">
                <a:solidFill>
                  <a:schemeClr val="tx2">
                    <a:lumMod val="75000"/>
                  </a:schemeClr>
                </a:solidFill>
                <a:effectLst/>
                <a:ea typeface="Lato-Regular"/>
                <a:cs typeface="Times New Roman" panose="02020603050405020304" pitchFamily="18" charset="0"/>
              </a:rPr>
              <a:t>1.1 </a:t>
            </a:r>
            <a:r>
              <a:rPr lang="en-IE" sz="1600" kern="0" dirty="0">
                <a:solidFill>
                  <a:schemeClr val="tx2">
                    <a:lumMod val="75000"/>
                  </a:schemeClr>
                </a:solidFill>
                <a:effectLst/>
                <a:ea typeface="Lato-Regular"/>
                <a:cs typeface="Calibri" panose="020F0502020204030204" pitchFamily="34" charset="0"/>
              </a:rPr>
              <a:t>New home completions</a:t>
            </a:r>
            <a:endParaRPr lang="en-IE" sz="1600" kern="100" dirty="0">
              <a:solidFill>
                <a:schemeClr val="tx2">
                  <a:lumMod val="75000"/>
                </a:schemeClr>
              </a:solidFill>
              <a:effectLst/>
              <a:ea typeface="Lato-Regular"/>
              <a:cs typeface="Times New Roman" panose="02020603050405020304" pitchFamily="18" charset="0"/>
            </a:endParaRPr>
          </a:p>
          <a:p>
            <a:pPr>
              <a:lnSpc>
                <a:spcPct val="107000"/>
              </a:lnSpc>
              <a:spcAft>
                <a:spcPts val="800"/>
              </a:spcAft>
            </a:pPr>
            <a:r>
              <a:rPr lang="en-IE" sz="1600" kern="100" dirty="0">
                <a:solidFill>
                  <a:schemeClr val="tx2">
                    <a:lumMod val="75000"/>
                  </a:schemeClr>
                </a:solidFill>
                <a:ea typeface="Lato-Regular"/>
                <a:cs typeface="Times New Roman" panose="02020603050405020304" pitchFamily="18" charset="0"/>
              </a:rPr>
              <a:t>1.2 </a:t>
            </a:r>
            <a:r>
              <a:rPr lang="en-IE" sz="1600" kern="0" dirty="0">
                <a:solidFill>
                  <a:schemeClr val="tx2">
                    <a:lumMod val="75000"/>
                  </a:schemeClr>
                </a:solidFill>
                <a:effectLst/>
                <a:ea typeface="Lato-Regular"/>
                <a:cs typeface="Calibri" panose="020F0502020204030204" pitchFamily="34" charset="0"/>
              </a:rPr>
              <a:t>New home completions per NPO 3</a:t>
            </a:r>
            <a:endParaRPr lang="en-IE" sz="1600" kern="100" dirty="0">
              <a:solidFill>
                <a:schemeClr val="tx2">
                  <a:lumMod val="75000"/>
                </a:schemeClr>
              </a:solidFill>
              <a:effectLst/>
              <a:ea typeface="Calibri" panose="020F0502020204030204" pitchFamily="34" charset="0"/>
              <a:cs typeface="Times New Roman" panose="02020603050405020304" pitchFamily="18" charset="0"/>
            </a:endParaRPr>
          </a:p>
          <a:p>
            <a:pPr>
              <a:lnSpc>
                <a:spcPct val="107000"/>
              </a:lnSpc>
              <a:spcAft>
                <a:spcPts val="800"/>
              </a:spcAft>
            </a:pPr>
            <a:r>
              <a:rPr lang="en-IE" sz="1600" kern="0" dirty="0">
                <a:solidFill>
                  <a:schemeClr val="tx2">
                    <a:lumMod val="75000"/>
                  </a:schemeClr>
                </a:solidFill>
                <a:effectLst/>
                <a:ea typeface="Lato-Regular"/>
                <a:cs typeface="Calibri" panose="020F0502020204030204" pitchFamily="34" charset="0"/>
              </a:rPr>
              <a:t>1.3 Planning permissions granted for residential development with:</a:t>
            </a:r>
            <a:endParaRPr lang="en-IE" sz="1600" kern="100" dirty="0">
              <a:solidFill>
                <a:schemeClr val="tx2">
                  <a:lumMod val="75000"/>
                </a:schemeClr>
              </a:solidFill>
              <a:effectLst/>
              <a:ea typeface="Calibri" panose="020F0502020204030204" pitchFamily="34" charset="0"/>
              <a:cs typeface="Times New Roman" panose="02020603050405020304" pitchFamily="18" charset="0"/>
            </a:endParaRPr>
          </a:p>
          <a:p>
            <a:pPr>
              <a:lnSpc>
                <a:spcPct val="107000"/>
              </a:lnSpc>
              <a:spcAft>
                <a:spcPts val="800"/>
              </a:spcAft>
            </a:pPr>
            <a:r>
              <a:rPr lang="en-IE" sz="1600" kern="0" dirty="0">
                <a:solidFill>
                  <a:schemeClr val="tx2">
                    <a:lumMod val="75000"/>
                  </a:schemeClr>
                </a:solidFill>
                <a:effectLst/>
                <a:ea typeface="Lato-Regular"/>
                <a:cs typeface="Calibri" panose="020F0502020204030204" pitchFamily="34" charset="0"/>
              </a:rPr>
              <a:t>1.4 Social and Affordable Housing Supply Pipeline during the plan period</a:t>
            </a:r>
            <a:endParaRPr lang="en-IE" sz="1600" kern="100" dirty="0">
              <a:solidFill>
                <a:schemeClr val="tx2">
                  <a:lumMod val="75000"/>
                </a:schemeClr>
              </a:solidFill>
              <a:effectLst/>
              <a:ea typeface="Calibri" panose="020F0502020204030204" pitchFamily="34" charset="0"/>
              <a:cs typeface="Times New Roman" panose="02020603050405020304" pitchFamily="18" charset="0"/>
            </a:endParaRPr>
          </a:p>
          <a:p>
            <a:pPr>
              <a:lnSpc>
                <a:spcPct val="107000"/>
              </a:lnSpc>
              <a:spcAft>
                <a:spcPts val="800"/>
              </a:spcAft>
            </a:pPr>
            <a:r>
              <a:rPr lang="en-IE" sz="1600" kern="0" dirty="0">
                <a:solidFill>
                  <a:schemeClr val="tx2">
                    <a:lumMod val="75000"/>
                  </a:schemeClr>
                </a:solidFill>
                <a:effectLst/>
                <a:ea typeface="Lato-Regular"/>
                <a:cs typeface="Calibri" panose="020F0502020204030204" pitchFamily="34" charset="0"/>
              </a:rPr>
              <a:t>1.5 The breakdown by relevant rural area type of rural housing:</a:t>
            </a:r>
            <a:endParaRPr lang="en-IE" sz="1600" kern="100" dirty="0">
              <a:solidFill>
                <a:schemeClr val="tx2">
                  <a:lumMod val="75000"/>
                </a:schemeClr>
              </a:solidFill>
              <a:effectLst/>
              <a:ea typeface="Calibri" panose="020F0502020204030204" pitchFamily="34" charset="0"/>
              <a:cs typeface="Times New Roman" panose="02020603050405020304" pitchFamily="18" charset="0"/>
            </a:endParaRPr>
          </a:p>
          <a:p>
            <a:pPr>
              <a:lnSpc>
                <a:spcPct val="107000"/>
              </a:lnSpc>
              <a:spcAft>
                <a:spcPts val="800"/>
              </a:spcAft>
            </a:pPr>
            <a:endParaRPr lang="en-IE" sz="1600" b="1" kern="0" dirty="0">
              <a:solidFill>
                <a:schemeClr val="tx2">
                  <a:lumMod val="75000"/>
                </a:schemeClr>
              </a:solidFill>
              <a:effectLst/>
              <a:ea typeface="Lato-Regular"/>
              <a:cs typeface="Calibri" panose="020F0502020204030204" pitchFamily="34" charset="0"/>
            </a:endParaRPr>
          </a:p>
          <a:p>
            <a:pPr>
              <a:lnSpc>
                <a:spcPct val="107000"/>
              </a:lnSpc>
              <a:spcAft>
                <a:spcPts val="800"/>
              </a:spcAft>
            </a:pPr>
            <a:r>
              <a:rPr lang="en-IE" sz="1600" b="1" kern="0" dirty="0">
                <a:solidFill>
                  <a:schemeClr val="tx2">
                    <a:lumMod val="75000"/>
                  </a:schemeClr>
                </a:solidFill>
                <a:effectLst/>
                <a:ea typeface="Lato-Regular"/>
                <a:cs typeface="Calibri" panose="020F0502020204030204" pitchFamily="34" charset="0"/>
              </a:rPr>
              <a:t>Part 2 Commercial Monitoring</a:t>
            </a:r>
          </a:p>
          <a:p>
            <a:pPr>
              <a:lnSpc>
                <a:spcPct val="107000"/>
              </a:lnSpc>
              <a:spcAft>
                <a:spcPts val="800"/>
              </a:spcAft>
            </a:pPr>
            <a:r>
              <a:rPr lang="en-IE" sz="1600" kern="100" dirty="0">
                <a:solidFill>
                  <a:schemeClr val="tx2">
                    <a:lumMod val="75000"/>
                  </a:schemeClr>
                </a:solidFill>
                <a:ea typeface="Lato-Regular"/>
                <a:cs typeface="Times New Roman" panose="02020603050405020304" pitchFamily="18" charset="0"/>
              </a:rPr>
              <a:t>2.1 </a:t>
            </a:r>
            <a:r>
              <a:rPr lang="en-IE" sz="1600" kern="0" dirty="0">
                <a:solidFill>
                  <a:schemeClr val="tx2">
                    <a:lumMod val="75000"/>
                  </a:schemeClr>
                </a:solidFill>
                <a:effectLst/>
                <a:ea typeface="Lato-Regular"/>
                <a:cs typeface="Calibri" panose="020F0502020204030204" pitchFamily="34" charset="0"/>
              </a:rPr>
              <a:t>Developed and occupied commercial floorspace</a:t>
            </a:r>
            <a:endParaRPr lang="en-IE" sz="1600" kern="100" dirty="0">
              <a:solidFill>
                <a:schemeClr val="tx2">
                  <a:lumMod val="75000"/>
                </a:schemeClr>
              </a:solidFill>
              <a:effectLst/>
              <a:ea typeface="Lato-Regular"/>
              <a:cs typeface="Times New Roman" panose="02020603050405020304" pitchFamily="18" charset="0"/>
            </a:endParaRPr>
          </a:p>
          <a:p>
            <a:pPr>
              <a:lnSpc>
                <a:spcPct val="107000"/>
              </a:lnSpc>
              <a:spcAft>
                <a:spcPts val="800"/>
              </a:spcAft>
            </a:pPr>
            <a:r>
              <a:rPr lang="en-IE" sz="1600" kern="0" dirty="0">
                <a:solidFill>
                  <a:schemeClr val="tx2">
                    <a:lumMod val="75000"/>
                  </a:schemeClr>
                </a:solidFill>
                <a:effectLst/>
                <a:ea typeface="Lato-Regular"/>
                <a:cs typeface="Calibri" panose="020F0502020204030204" pitchFamily="34" charset="0"/>
              </a:rPr>
              <a:t>2.2 Planning permissions for business/employment</a:t>
            </a:r>
            <a:endParaRPr lang="en-IE" sz="1600" kern="100" dirty="0">
              <a:solidFill>
                <a:schemeClr val="tx2">
                  <a:lumMod val="75000"/>
                </a:schemeClr>
              </a:solidFill>
              <a:effectLst/>
              <a:ea typeface="Calibri" panose="020F0502020204030204" pitchFamily="34" charset="0"/>
              <a:cs typeface="Times New Roman" panose="02020603050405020304" pitchFamily="18" charset="0"/>
            </a:endParaRPr>
          </a:p>
          <a:p>
            <a:pPr>
              <a:lnSpc>
                <a:spcPct val="107000"/>
              </a:lnSpc>
              <a:spcAft>
                <a:spcPts val="800"/>
              </a:spcAft>
            </a:pPr>
            <a:endParaRPr lang="en-IE" sz="1600" b="1" kern="0" dirty="0">
              <a:solidFill>
                <a:schemeClr val="tx2">
                  <a:lumMod val="75000"/>
                </a:schemeClr>
              </a:solidFill>
              <a:effectLst/>
              <a:ea typeface="Lato-Regular"/>
              <a:cs typeface="Calibri" panose="020F0502020204030204" pitchFamily="34" charset="0"/>
            </a:endParaRPr>
          </a:p>
          <a:p>
            <a:pPr>
              <a:lnSpc>
                <a:spcPct val="107000"/>
              </a:lnSpc>
              <a:spcAft>
                <a:spcPts val="800"/>
              </a:spcAft>
            </a:pPr>
            <a:r>
              <a:rPr lang="en-IE" sz="1600" b="1" kern="0" dirty="0">
                <a:solidFill>
                  <a:schemeClr val="tx2">
                    <a:lumMod val="75000"/>
                  </a:schemeClr>
                </a:solidFill>
                <a:effectLst/>
                <a:ea typeface="Lato-Regular"/>
                <a:cs typeface="Calibri" panose="020F0502020204030204" pitchFamily="34" charset="0"/>
              </a:rPr>
              <a:t>Part 3 Settlement Consolidation Sites</a:t>
            </a:r>
            <a:endParaRPr lang="en-IE" sz="1600" kern="100" dirty="0">
              <a:solidFill>
                <a:schemeClr val="tx2">
                  <a:lumMod val="75000"/>
                </a:schemeClr>
              </a:solidFill>
              <a:effectLst/>
              <a:ea typeface="Calibri" panose="020F0502020204030204" pitchFamily="34" charset="0"/>
              <a:cs typeface="Times New Roman" panose="02020603050405020304" pitchFamily="18" charset="0"/>
            </a:endParaRPr>
          </a:p>
        </p:txBody>
      </p:sp>
      <p:pic>
        <p:nvPicPr>
          <p:cNvPr id="4" name="Picture 3" descr="A building with balconies and a street light&#10;&#10;Description automatically generated">
            <a:extLst>
              <a:ext uri="{FF2B5EF4-FFF2-40B4-BE49-F238E27FC236}">
                <a16:creationId xmlns:a16="http://schemas.microsoft.com/office/drawing/2014/main" id="{98ECE088-7C80-1D2C-B92C-AF126731AF2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60163" y="435524"/>
            <a:ext cx="3124850" cy="1624185"/>
          </a:xfrm>
          <a:prstGeom prst="rect">
            <a:avLst/>
          </a:prstGeom>
          <a:ln>
            <a:noFill/>
          </a:ln>
          <a:effectLst>
            <a:outerShdw blurRad="292100" dist="139700" dir="2700000" algn="tl" rotWithShape="0">
              <a:srgbClr val="333333">
                <a:alpha val="65000"/>
              </a:srgbClr>
            </a:outerShdw>
          </a:effectLst>
        </p:spPr>
      </p:pic>
      <p:pic>
        <p:nvPicPr>
          <p:cNvPr id="10" name="Picture 9" descr="An aerial view of a city&#10;&#10;Description automatically generated">
            <a:extLst>
              <a:ext uri="{FF2B5EF4-FFF2-40B4-BE49-F238E27FC236}">
                <a16:creationId xmlns:a16="http://schemas.microsoft.com/office/drawing/2014/main" id="{6DAC5D27-EF6D-B44E-FFE8-B7261C3D8CC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60163" y="4385713"/>
            <a:ext cx="3124850" cy="1656965"/>
          </a:xfrm>
          <a:prstGeom prst="rect">
            <a:avLst/>
          </a:prstGeom>
          <a:ln>
            <a:noFill/>
          </a:ln>
          <a:effectLst>
            <a:outerShdw blurRad="292100" dist="139700" dir="2700000" algn="tl" rotWithShape="0">
              <a:srgbClr val="333333">
                <a:alpha val="65000"/>
              </a:srgbClr>
            </a:outerShdw>
          </a:effectLst>
        </p:spPr>
      </p:pic>
      <p:pic>
        <p:nvPicPr>
          <p:cNvPr id="11" name="Picture 10" descr="First Media Park Grange Castle Clondalkin | NewsGroup">
            <a:extLst>
              <a:ext uri="{FF2B5EF4-FFF2-40B4-BE49-F238E27FC236}">
                <a16:creationId xmlns:a16="http://schemas.microsoft.com/office/drawing/2014/main" id="{30C916CF-80EE-7AAD-67DD-A7D6FD499225}"/>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660163" y="2415129"/>
            <a:ext cx="3124850" cy="161516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085672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A7BC28-148D-FEAA-692B-CD986580670E}"/>
            </a:ext>
          </a:extLst>
        </p:cNvPr>
        <p:cNvGrpSpPr/>
        <p:nvPr/>
      </p:nvGrpSpPr>
      <p:grpSpPr>
        <a:xfrm>
          <a:off x="0" y="0"/>
          <a:ext cx="0" cy="0"/>
          <a:chOff x="0" y="0"/>
          <a:chExt cx="0" cy="0"/>
        </a:xfrm>
      </p:grpSpPr>
      <p:grpSp>
        <p:nvGrpSpPr>
          <p:cNvPr id="7" name="Group 6">
            <a:extLst>
              <a:ext uri="{FF2B5EF4-FFF2-40B4-BE49-F238E27FC236}">
                <a16:creationId xmlns:a16="http://schemas.microsoft.com/office/drawing/2014/main" id="{BA459685-7C62-ED28-5886-2D460DEFC948}"/>
              </a:ext>
            </a:extLst>
          </p:cNvPr>
          <p:cNvGrpSpPr/>
          <p:nvPr/>
        </p:nvGrpSpPr>
        <p:grpSpPr>
          <a:xfrm>
            <a:off x="137813" y="6042678"/>
            <a:ext cx="11624979" cy="746241"/>
            <a:chOff x="137813" y="6009122"/>
            <a:chExt cx="11624979" cy="746241"/>
          </a:xfrm>
        </p:grpSpPr>
        <p:pic>
          <p:nvPicPr>
            <p:cNvPr id="8" name="Picture 7">
              <a:extLst>
                <a:ext uri="{FF2B5EF4-FFF2-40B4-BE49-F238E27FC236}">
                  <a16:creationId xmlns:a16="http://schemas.microsoft.com/office/drawing/2014/main" id="{D06AA74E-6942-F988-D1F1-89E955905523}"/>
                </a:ext>
              </a:extLst>
            </p:cNvPr>
            <p:cNvPicPr/>
            <p:nvPr/>
          </p:nvPicPr>
          <p:blipFill>
            <a:blip r:embed="rId3" cstate="print">
              <a:alphaModFix/>
              <a:extLst>
                <a:ext uri="{28A0092B-C50C-407E-A947-70E740481C1C}">
                  <a14:useLocalDpi xmlns:a14="http://schemas.microsoft.com/office/drawing/2010/main" val="0"/>
                </a:ext>
              </a:extLst>
            </a:blip>
            <a:stretch>
              <a:fillRect/>
            </a:stretch>
          </p:blipFill>
          <p:spPr>
            <a:xfrm>
              <a:off x="137813" y="6009122"/>
              <a:ext cx="2185510" cy="680927"/>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6200000" scaled="1"/>
              <a:tileRect/>
            </a:gradFill>
            <a:ln>
              <a:noFill/>
            </a:ln>
            <a:effectLst>
              <a:softEdge rad="112500"/>
            </a:effectLst>
          </p:spPr>
        </p:pic>
        <p:pic>
          <p:nvPicPr>
            <p:cNvPr id="9" name="Picture 8">
              <a:extLst>
                <a:ext uri="{FF2B5EF4-FFF2-40B4-BE49-F238E27FC236}">
                  <a16:creationId xmlns:a16="http://schemas.microsoft.com/office/drawing/2014/main" id="{0089B9B9-FDE5-4A24-B197-A2C7D328B75F}"/>
                </a:ext>
              </a:extLst>
            </p:cNvPr>
            <p:cNvPicPr>
              <a:picLocks noChangeAspect="1"/>
            </p:cNvPicPr>
            <p:nvPr/>
          </p:nvPicPr>
          <p:blipFill>
            <a:blip r:embed="rId4"/>
            <a:stretch>
              <a:fillRect/>
            </a:stretch>
          </p:blipFill>
          <p:spPr>
            <a:xfrm>
              <a:off x="2435290" y="6009122"/>
              <a:ext cx="9327502" cy="746241"/>
            </a:xfrm>
            <a:prstGeom prst="rect">
              <a:avLst/>
            </a:prstGeom>
          </p:spPr>
        </p:pic>
      </p:grpSp>
      <p:sp>
        <p:nvSpPr>
          <p:cNvPr id="13" name="TextBox 12">
            <a:extLst>
              <a:ext uri="{FF2B5EF4-FFF2-40B4-BE49-F238E27FC236}">
                <a16:creationId xmlns:a16="http://schemas.microsoft.com/office/drawing/2014/main" id="{B3CEBB26-AF7A-CAA1-4C16-D320E8ADD983}"/>
              </a:ext>
            </a:extLst>
          </p:cNvPr>
          <p:cNvSpPr txBox="1"/>
          <p:nvPr/>
        </p:nvSpPr>
        <p:spPr>
          <a:xfrm>
            <a:off x="351054" y="311789"/>
            <a:ext cx="5478132" cy="470000"/>
          </a:xfrm>
          <a:prstGeom prst="rect">
            <a:avLst/>
          </a:prstGeom>
          <a:noFill/>
        </p:spPr>
        <p:txBody>
          <a:bodyPr wrap="square" lIns="91440" tIns="45720" rIns="91440" bIns="45720" rtlCol="0" anchor="t">
            <a:spAutoFit/>
          </a:bodyPr>
          <a:lstStyle/>
          <a:p>
            <a:pPr>
              <a:lnSpc>
                <a:spcPct val="107000"/>
              </a:lnSpc>
              <a:spcAft>
                <a:spcPts val="800"/>
              </a:spcAft>
            </a:pPr>
            <a:r>
              <a:rPr lang="en-IE" sz="2400" b="1" kern="100" dirty="0">
                <a:solidFill>
                  <a:schemeClr val="tx2">
                    <a:lumMod val="75000"/>
                  </a:schemeClr>
                </a:solidFill>
                <a:effectLst/>
                <a:ea typeface="Calibri" panose="020F0502020204030204" pitchFamily="34" charset="0"/>
                <a:cs typeface="Calibri" panose="020F0502020204030204" pitchFamily="34" charset="0"/>
              </a:rPr>
              <a:t>Part 1 Residential Monitoring</a:t>
            </a:r>
            <a:endParaRPr lang="en-IE" sz="2400" b="1" kern="100" dirty="0">
              <a:solidFill>
                <a:schemeClr val="tx2">
                  <a:lumMod val="75000"/>
                </a:schemeClr>
              </a:solidFill>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FF39AC12-58CD-86A2-44AE-2FB8703964D4}"/>
              </a:ext>
            </a:extLst>
          </p:cNvPr>
          <p:cNvSpPr txBox="1"/>
          <p:nvPr/>
        </p:nvSpPr>
        <p:spPr>
          <a:xfrm>
            <a:off x="351053" y="799807"/>
            <a:ext cx="11331959" cy="1237070"/>
          </a:xfrm>
          <a:prstGeom prst="rect">
            <a:avLst/>
          </a:prstGeom>
          <a:noFill/>
        </p:spPr>
        <p:txBody>
          <a:bodyPr wrap="square">
            <a:spAutoFit/>
          </a:bodyPr>
          <a:lstStyle/>
          <a:p>
            <a:pPr>
              <a:lnSpc>
                <a:spcPct val="107000"/>
              </a:lnSpc>
              <a:spcAft>
                <a:spcPts val="800"/>
              </a:spcAft>
            </a:pPr>
            <a:r>
              <a:rPr lang="en-GB" sz="1600" b="1" kern="100" dirty="0">
                <a:solidFill>
                  <a:schemeClr val="tx2">
                    <a:lumMod val="75000"/>
                  </a:schemeClr>
                </a:solidFill>
                <a:effectLst/>
                <a:latin typeface="Calibri" panose="020F0502020204030204" pitchFamily="34" charset="0"/>
                <a:ea typeface="Calibri" panose="020F0502020204030204" pitchFamily="34" charset="0"/>
                <a:cs typeface="Times New Roman" panose="02020603050405020304" pitchFamily="18" charset="0"/>
              </a:rPr>
              <a:t>1.1 </a:t>
            </a:r>
            <a:r>
              <a:rPr lang="en-GB" sz="1600" kern="100" dirty="0">
                <a:solidFill>
                  <a:schemeClr val="tx2">
                    <a:lumMod val="75000"/>
                  </a:schemeClr>
                </a:solidFill>
                <a:effectLst/>
                <a:latin typeface="Calibri" panose="020F0502020204030204" pitchFamily="34" charset="0"/>
                <a:ea typeface="Calibri" panose="020F0502020204030204" pitchFamily="34" charset="0"/>
                <a:cs typeface="Times New Roman" panose="02020603050405020304" pitchFamily="18" charset="0"/>
              </a:rPr>
              <a:t>The Development Plan was adopted in June 2022 and came into effect in August 2022. Combining both private and public housing delivery for the period end of Q2 2022 to the end of Q2 2023 a total of 2,245 units were delivered across the County during this period. </a:t>
            </a:r>
          </a:p>
          <a:p>
            <a:pPr>
              <a:lnSpc>
                <a:spcPct val="107000"/>
              </a:lnSpc>
              <a:spcAft>
                <a:spcPts val="800"/>
              </a:spcAft>
            </a:pPr>
            <a:r>
              <a:rPr lang="en-GB" sz="1600" kern="100" dirty="0">
                <a:solidFill>
                  <a:schemeClr val="tx2">
                    <a:lumMod val="75000"/>
                  </a:schemeClr>
                </a:solidFill>
                <a:effectLst/>
                <a:latin typeface="Calibri" panose="020F0502020204030204" pitchFamily="34" charset="0"/>
                <a:ea typeface="Calibri" panose="020F0502020204030204" pitchFamily="34" charset="0"/>
                <a:cs typeface="Times New Roman" panose="02020603050405020304" pitchFamily="18" charset="0"/>
              </a:rPr>
              <a:t>The County Development Plan Core Strategy set out an overall target of delivering 15,576 units over the plan period. Overall unit delivery within year 1 of the plan equates to 14% of the target set out in the plan as set out in the Table below. </a:t>
            </a:r>
            <a:endParaRPr lang="en-IE" sz="1600" kern="100" dirty="0">
              <a:solidFill>
                <a:schemeClr val="tx2">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0" name="Table 9">
            <a:extLst>
              <a:ext uri="{FF2B5EF4-FFF2-40B4-BE49-F238E27FC236}">
                <a16:creationId xmlns:a16="http://schemas.microsoft.com/office/drawing/2014/main" id="{DC76C74C-FF5D-595E-E3B6-6303E79333A0}"/>
              </a:ext>
            </a:extLst>
          </p:cNvPr>
          <p:cNvGraphicFramePr>
            <a:graphicFrameLocks noGrp="1"/>
          </p:cNvGraphicFramePr>
          <p:nvPr>
            <p:extLst>
              <p:ext uri="{D42A27DB-BD31-4B8C-83A1-F6EECF244321}">
                <p14:modId xmlns:p14="http://schemas.microsoft.com/office/powerpoint/2010/main" val="1555697834"/>
              </p:ext>
            </p:extLst>
          </p:nvPr>
        </p:nvGraphicFramePr>
        <p:xfrm>
          <a:off x="825500" y="2219232"/>
          <a:ext cx="5270500" cy="3641090"/>
        </p:xfrm>
        <a:graphic>
          <a:graphicData uri="http://schemas.openxmlformats.org/drawingml/2006/table">
            <a:tbl>
              <a:tblPr firstRow="1" firstCol="1" bandRow="1">
                <a:tableStyleId>{5C22544A-7EE6-4342-B048-85BDC9FD1C3A}</a:tableStyleId>
              </a:tblPr>
              <a:tblGrid>
                <a:gridCol w="2389505">
                  <a:extLst>
                    <a:ext uri="{9D8B030D-6E8A-4147-A177-3AD203B41FA5}">
                      <a16:colId xmlns:a16="http://schemas.microsoft.com/office/drawing/2014/main" val="2368958531"/>
                    </a:ext>
                  </a:extLst>
                </a:gridCol>
                <a:gridCol w="622935">
                  <a:extLst>
                    <a:ext uri="{9D8B030D-6E8A-4147-A177-3AD203B41FA5}">
                      <a16:colId xmlns:a16="http://schemas.microsoft.com/office/drawing/2014/main" val="51422004"/>
                    </a:ext>
                  </a:extLst>
                </a:gridCol>
                <a:gridCol w="741045">
                  <a:extLst>
                    <a:ext uri="{9D8B030D-6E8A-4147-A177-3AD203B41FA5}">
                      <a16:colId xmlns:a16="http://schemas.microsoft.com/office/drawing/2014/main" val="467559566"/>
                    </a:ext>
                  </a:extLst>
                </a:gridCol>
                <a:gridCol w="834390">
                  <a:extLst>
                    <a:ext uri="{9D8B030D-6E8A-4147-A177-3AD203B41FA5}">
                      <a16:colId xmlns:a16="http://schemas.microsoft.com/office/drawing/2014/main" val="1554882641"/>
                    </a:ext>
                  </a:extLst>
                </a:gridCol>
                <a:gridCol w="682625">
                  <a:extLst>
                    <a:ext uri="{9D8B030D-6E8A-4147-A177-3AD203B41FA5}">
                      <a16:colId xmlns:a16="http://schemas.microsoft.com/office/drawing/2014/main" val="3353210473"/>
                    </a:ext>
                  </a:extLst>
                </a:gridCol>
              </a:tblGrid>
              <a:tr h="581025">
                <a:tc rowSpan="2">
                  <a:txBody>
                    <a:bodyPr/>
                    <a:lstStyle/>
                    <a:p>
                      <a:pPr>
                        <a:lnSpc>
                          <a:spcPct val="107000"/>
                        </a:lnSpc>
                        <a:spcAft>
                          <a:spcPts val="800"/>
                        </a:spcAft>
                      </a:pPr>
                      <a:r>
                        <a:rPr lang="en-IE" sz="1000" kern="0" dirty="0">
                          <a:effectLst/>
                        </a:rPr>
                        <a:t>Neighbourhood Area</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tx2">
                        <a:lumMod val="75000"/>
                      </a:schemeClr>
                    </a:solidFill>
                  </a:tcPr>
                </a:tc>
                <a:tc rowSpan="2">
                  <a:txBody>
                    <a:bodyPr/>
                    <a:lstStyle/>
                    <a:p>
                      <a:pPr algn="ctr">
                        <a:lnSpc>
                          <a:spcPct val="107000"/>
                        </a:lnSpc>
                        <a:spcAft>
                          <a:spcPts val="800"/>
                        </a:spcAft>
                      </a:pPr>
                      <a:r>
                        <a:rPr lang="en-IE" sz="1000" kern="0" dirty="0">
                          <a:effectLst/>
                        </a:rPr>
                        <a:t>Target 2022 - 2028 Units</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tx2">
                        <a:lumMod val="75000"/>
                      </a:schemeClr>
                    </a:solidFill>
                  </a:tcPr>
                </a:tc>
                <a:tc>
                  <a:txBody>
                    <a:bodyPr/>
                    <a:lstStyle/>
                    <a:p>
                      <a:pPr algn="ctr">
                        <a:lnSpc>
                          <a:spcPct val="107000"/>
                        </a:lnSpc>
                        <a:spcAft>
                          <a:spcPts val="800"/>
                        </a:spcAft>
                      </a:pPr>
                      <a:r>
                        <a:rPr lang="en-IE" sz="1000" kern="0" dirty="0">
                          <a:effectLst/>
                        </a:rPr>
                        <a:t>Q2 2022 - Q2 2023</a:t>
                      </a:r>
                    </a:p>
                    <a:p>
                      <a:pPr algn="ctr">
                        <a:lnSpc>
                          <a:spcPct val="107000"/>
                        </a:lnSpc>
                        <a:spcAft>
                          <a:spcPts val="800"/>
                        </a:spcAft>
                      </a:pPr>
                      <a:r>
                        <a:rPr lang="en-IE" sz="1000" kern="0" dirty="0">
                          <a:effectLst/>
                        </a:rPr>
                        <a:t> </a:t>
                      </a:r>
                      <a:endParaRPr lang="en-IE" sz="1100" kern="100" dirty="0">
                        <a:effectLst/>
                        <a:latin typeface="Calibri" panose="020F0502020204030204" pitchFamily="34" charset="0"/>
                        <a:cs typeface="Times New Roman" panose="02020603050405020304" pitchFamily="18" charset="0"/>
                      </a:endParaRPr>
                    </a:p>
                  </a:txBody>
                  <a:tcPr marL="68580" marR="68580" marT="0" marB="0" anchor="ctr">
                    <a:solidFill>
                      <a:schemeClr val="tx2">
                        <a:lumMod val="75000"/>
                      </a:schemeClr>
                    </a:solidFill>
                  </a:tcPr>
                </a:tc>
                <a:tc rowSpan="2">
                  <a:txBody>
                    <a:bodyPr/>
                    <a:lstStyle/>
                    <a:p>
                      <a:pPr algn="ctr">
                        <a:lnSpc>
                          <a:spcPct val="107000"/>
                        </a:lnSpc>
                        <a:spcAft>
                          <a:spcPts val="800"/>
                        </a:spcAft>
                      </a:pPr>
                      <a:r>
                        <a:rPr lang="en-IE" sz="1000" kern="0">
                          <a:effectLst/>
                        </a:rPr>
                        <a:t>Percentage of Target Delivered</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tx2">
                        <a:lumMod val="75000"/>
                      </a:schemeClr>
                    </a:solidFill>
                  </a:tcPr>
                </a:tc>
                <a:tc rowSpan="2">
                  <a:txBody>
                    <a:bodyPr/>
                    <a:lstStyle/>
                    <a:p>
                      <a:pPr algn="ctr">
                        <a:lnSpc>
                          <a:spcPct val="107000"/>
                        </a:lnSpc>
                        <a:spcAft>
                          <a:spcPts val="800"/>
                        </a:spcAft>
                      </a:pPr>
                      <a:r>
                        <a:rPr lang="en-IE" sz="1000" kern="0">
                          <a:effectLst/>
                        </a:rPr>
                        <a:t>Remaining Units</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tx2">
                        <a:lumMod val="75000"/>
                      </a:schemeClr>
                    </a:solidFill>
                  </a:tcPr>
                </a:tc>
                <a:extLst>
                  <a:ext uri="{0D108BD9-81ED-4DB2-BD59-A6C34878D82A}">
                    <a16:rowId xmlns:a16="http://schemas.microsoft.com/office/drawing/2014/main" val="2632475255"/>
                  </a:ext>
                </a:extLst>
              </a:tr>
              <a:tr h="381000">
                <a:tc vMerge="1">
                  <a:txBody>
                    <a:bodyPr/>
                    <a:lstStyle/>
                    <a:p>
                      <a:endParaRPr lang="en-IE"/>
                    </a:p>
                  </a:txBody>
                  <a:tcPr/>
                </a:tc>
                <a:tc vMerge="1">
                  <a:txBody>
                    <a:bodyPr/>
                    <a:lstStyle/>
                    <a:p>
                      <a:endParaRPr lang="en-IE"/>
                    </a:p>
                  </a:txBody>
                  <a:tcPr/>
                </a:tc>
                <a:tc>
                  <a:txBody>
                    <a:bodyPr/>
                    <a:lstStyle/>
                    <a:p>
                      <a:pPr algn="ctr">
                        <a:lnSpc>
                          <a:spcPct val="107000"/>
                        </a:lnSpc>
                        <a:spcAft>
                          <a:spcPts val="800"/>
                        </a:spcAft>
                      </a:pPr>
                      <a:r>
                        <a:rPr lang="en-IE" sz="1000" kern="0" dirty="0">
                          <a:solidFill>
                            <a:schemeClr val="bg1"/>
                          </a:solidFill>
                          <a:effectLst/>
                        </a:rPr>
                        <a:t>Units Completed</a:t>
                      </a:r>
                      <a:endParaRPr lang="en-IE" sz="11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tx2">
                        <a:lumMod val="75000"/>
                      </a:schemeClr>
                    </a:solidFill>
                  </a:tcPr>
                </a:tc>
                <a:tc vMerge="1">
                  <a:txBody>
                    <a:bodyPr/>
                    <a:lstStyle/>
                    <a:p>
                      <a:endParaRPr lang="en-IE"/>
                    </a:p>
                  </a:txBody>
                  <a:tcPr/>
                </a:tc>
                <a:tc vMerge="1">
                  <a:txBody>
                    <a:bodyPr/>
                    <a:lstStyle/>
                    <a:p>
                      <a:endParaRPr lang="en-IE"/>
                    </a:p>
                  </a:txBody>
                  <a:tcPr/>
                </a:tc>
                <a:extLst>
                  <a:ext uri="{0D108BD9-81ED-4DB2-BD59-A6C34878D82A}">
                    <a16:rowId xmlns:a16="http://schemas.microsoft.com/office/drawing/2014/main" val="979474963"/>
                  </a:ext>
                </a:extLst>
              </a:tr>
              <a:tr h="190500">
                <a:tc>
                  <a:txBody>
                    <a:bodyPr/>
                    <a:lstStyle/>
                    <a:p>
                      <a:pPr>
                        <a:lnSpc>
                          <a:spcPct val="107000"/>
                        </a:lnSpc>
                        <a:spcAft>
                          <a:spcPts val="800"/>
                        </a:spcAft>
                      </a:pPr>
                      <a:r>
                        <a:rPr lang="en-IE" sz="1000" kern="0" dirty="0">
                          <a:effectLst/>
                        </a:rPr>
                        <a:t>Tallaght</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gn="ctr">
                        <a:lnSpc>
                          <a:spcPct val="107000"/>
                        </a:lnSpc>
                        <a:spcAft>
                          <a:spcPts val="800"/>
                        </a:spcAft>
                      </a:pPr>
                      <a:r>
                        <a:rPr lang="en-IE" sz="1000" kern="0" dirty="0">
                          <a:effectLst/>
                        </a:rPr>
                        <a:t>1865</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71</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4%</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1794</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144216202"/>
                  </a:ext>
                </a:extLst>
              </a:tr>
              <a:tr h="190500">
                <a:tc>
                  <a:txBody>
                    <a:bodyPr/>
                    <a:lstStyle/>
                    <a:p>
                      <a:pPr>
                        <a:lnSpc>
                          <a:spcPct val="107000"/>
                        </a:lnSpc>
                        <a:spcAft>
                          <a:spcPts val="800"/>
                        </a:spcAft>
                      </a:pPr>
                      <a:r>
                        <a:rPr lang="en-IE" sz="1000" kern="0" dirty="0">
                          <a:effectLst/>
                        </a:rPr>
                        <a:t>Naas Road/City Edge</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gn="ctr">
                        <a:lnSpc>
                          <a:spcPct val="107000"/>
                        </a:lnSpc>
                        <a:spcAft>
                          <a:spcPts val="800"/>
                        </a:spcAft>
                      </a:pPr>
                      <a:r>
                        <a:rPr lang="en-IE" sz="1000" kern="0">
                          <a:effectLst/>
                        </a:rPr>
                        <a:t>1010</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0</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0%</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1010</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552014945"/>
                  </a:ext>
                </a:extLst>
              </a:tr>
              <a:tr h="381000">
                <a:tc>
                  <a:txBody>
                    <a:bodyPr/>
                    <a:lstStyle/>
                    <a:p>
                      <a:pPr>
                        <a:lnSpc>
                          <a:spcPct val="107000"/>
                        </a:lnSpc>
                        <a:spcAft>
                          <a:spcPts val="800"/>
                        </a:spcAft>
                      </a:pPr>
                      <a:r>
                        <a:rPr lang="en-IE" sz="1000" kern="0" dirty="0">
                          <a:effectLst/>
                        </a:rPr>
                        <a:t>Templeogue/Walkinstown/Rathfarnham</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gn="ctr">
                        <a:lnSpc>
                          <a:spcPct val="107000"/>
                        </a:lnSpc>
                        <a:spcAft>
                          <a:spcPts val="800"/>
                        </a:spcAft>
                      </a:pPr>
                      <a:r>
                        <a:rPr lang="en-IE" sz="1000" kern="0">
                          <a:effectLst/>
                        </a:rPr>
                        <a:t>1677</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dirty="0">
                          <a:effectLst/>
                        </a:rPr>
                        <a:t>642</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38%</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1035</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363857724"/>
                  </a:ext>
                </a:extLst>
              </a:tr>
              <a:tr h="381000">
                <a:tc>
                  <a:txBody>
                    <a:bodyPr/>
                    <a:lstStyle/>
                    <a:p>
                      <a:pPr>
                        <a:lnSpc>
                          <a:spcPct val="107000"/>
                        </a:lnSpc>
                        <a:spcAft>
                          <a:spcPts val="800"/>
                        </a:spcAft>
                      </a:pPr>
                      <a:r>
                        <a:rPr lang="en-IE" sz="1000" kern="0" dirty="0">
                          <a:effectLst/>
                        </a:rPr>
                        <a:t>Clondalkin, Clonburris, Grangecastle</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gn="ctr">
                        <a:lnSpc>
                          <a:spcPct val="107000"/>
                        </a:lnSpc>
                        <a:spcAft>
                          <a:spcPts val="800"/>
                        </a:spcAft>
                      </a:pPr>
                      <a:r>
                        <a:rPr lang="en-IE" sz="1000" kern="0">
                          <a:effectLst/>
                        </a:rPr>
                        <a:t>5189</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554</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dirty="0">
                          <a:effectLst/>
                        </a:rPr>
                        <a:t>11%</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4635</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756690237"/>
                  </a:ext>
                </a:extLst>
              </a:tr>
              <a:tr h="381000">
                <a:tc>
                  <a:txBody>
                    <a:bodyPr/>
                    <a:lstStyle/>
                    <a:p>
                      <a:pPr>
                        <a:lnSpc>
                          <a:spcPct val="107000"/>
                        </a:lnSpc>
                        <a:spcAft>
                          <a:spcPts val="800"/>
                        </a:spcAft>
                      </a:pPr>
                      <a:r>
                        <a:rPr lang="en-IE" sz="1000" kern="0" dirty="0">
                          <a:effectLst/>
                        </a:rPr>
                        <a:t>Lucan/Adamstown/Palmerstown</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gn="ctr">
                        <a:lnSpc>
                          <a:spcPct val="107000"/>
                        </a:lnSpc>
                        <a:spcAft>
                          <a:spcPts val="800"/>
                        </a:spcAft>
                      </a:pPr>
                      <a:r>
                        <a:rPr lang="en-IE" sz="1000" kern="0">
                          <a:effectLst/>
                        </a:rPr>
                        <a:t>2673</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669</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dirty="0">
                          <a:effectLst/>
                        </a:rPr>
                        <a:t>25%</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dirty="0">
                          <a:effectLst/>
                        </a:rPr>
                        <a:t>2004</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494235675"/>
                  </a:ext>
                </a:extLst>
              </a:tr>
              <a:tr h="190500">
                <a:tc>
                  <a:txBody>
                    <a:bodyPr/>
                    <a:lstStyle/>
                    <a:p>
                      <a:pPr>
                        <a:lnSpc>
                          <a:spcPct val="107000"/>
                        </a:lnSpc>
                        <a:spcAft>
                          <a:spcPts val="800"/>
                        </a:spcAft>
                      </a:pPr>
                      <a:r>
                        <a:rPr lang="en-IE" sz="1000" kern="0" dirty="0">
                          <a:effectLst/>
                        </a:rPr>
                        <a:t>Citywest</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gn="ctr">
                        <a:lnSpc>
                          <a:spcPct val="107000"/>
                        </a:lnSpc>
                        <a:spcAft>
                          <a:spcPts val="800"/>
                        </a:spcAft>
                      </a:pPr>
                      <a:r>
                        <a:rPr lang="en-IE" sz="1000" kern="0">
                          <a:effectLst/>
                        </a:rPr>
                        <a:t>2113</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112</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5%</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dirty="0">
                          <a:effectLst/>
                        </a:rPr>
                        <a:t>2001</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147966425"/>
                  </a:ext>
                </a:extLst>
              </a:tr>
              <a:tr h="190500">
                <a:tc>
                  <a:txBody>
                    <a:bodyPr/>
                    <a:lstStyle/>
                    <a:p>
                      <a:pPr>
                        <a:lnSpc>
                          <a:spcPct val="107000"/>
                        </a:lnSpc>
                        <a:spcAft>
                          <a:spcPts val="800"/>
                        </a:spcAft>
                      </a:pPr>
                      <a:r>
                        <a:rPr lang="en-IE" sz="1000" kern="0" dirty="0">
                          <a:effectLst/>
                        </a:rPr>
                        <a:t>Newcastle</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gn="ctr">
                        <a:lnSpc>
                          <a:spcPct val="107000"/>
                        </a:lnSpc>
                        <a:spcAft>
                          <a:spcPts val="800"/>
                        </a:spcAft>
                      </a:pPr>
                      <a:r>
                        <a:rPr lang="en-IE" sz="1000" kern="0">
                          <a:effectLst/>
                        </a:rPr>
                        <a:t>398</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157</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39%</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dirty="0">
                          <a:effectLst/>
                        </a:rPr>
                        <a:t>241</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713244129"/>
                  </a:ext>
                </a:extLst>
              </a:tr>
              <a:tr h="190500">
                <a:tc>
                  <a:txBody>
                    <a:bodyPr/>
                    <a:lstStyle/>
                    <a:p>
                      <a:pPr>
                        <a:lnSpc>
                          <a:spcPct val="107000"/>
                        </a:lnSpc>
                        <a:spcAft>
                          <a:spcPts val="800"/>
                        </a:spcAft>
                      </a:pPr>
                      <a:r>
                        <a:rPr lang="en-IE" sz="1000" kern="0" dirty="0">
                          <a:effectLst/>
                        </a:rPr>
                        <a:t>Rathcoole</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gn="ctr">
                        <a:lnSpc>
                          <a:spcPct val="107000"/>
                        </a:lnSpc>
                        <a:spcAft>
                          <a:spcPts val="800"/>
                        </a:spcAft>
                      </a:pPr>
                      <a:r>
                        <a:rPr lang="en-IE" sz="1000" kern="0">
                          <a:effectLst/>
                        </a:rPr>
                        <a:t>487</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1</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0%</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dirty="0">
                          <a:effectLst/>
                        </a:rPr>
                        <a:t>486</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434568778"/>
                  </a:ext>
                </a:extLst>
              </a:tr>
              <a:tr h="190500">
                <a:tc>
                  <a:txBody>
                    <a:bodyPr/>
                    <a:lstStyle/>
                    <a:p>
                      <a:pPr>
                        <a:lnSpc>
                          <a:spcPct val="107000"/>
                        </a:lnSpc>
                        <a:spcAft>
                          <a:spcPts val="800"/>
                        </a:spcAft>
                      </a:pPr>
                      <a:r>
                        <a:rPr lang="en-IE" sz="1000" kern="0" dirty="0">
                          <a:effectLst/>
                        </a:rPr>
                        <a:t>Saggart</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gn="ctr">
                        <a:lnSpc>
                          <a:spcPct val="107000"/>
                        </a:lnSpc>
                        <a:spcAft>
                          <a:spcPts val="800"/>
                        </a:spcAft>
                      </a:pPr>
                      <a:r>
                        <a:rPr lang="en-IE" sz="1000" kern="0">
                          <a:effectLst/>
                        </a:rPr>
                        <a:t>165</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0</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0%</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dirty="0">
                          <a:effectLst/>
                        </a:rPr>
                        <a:t>165</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56522842"/>
                  </a:ext>
                </a:extLst>
              </a:tr>
              <a:tr h="190500">
                <a:tc>
                  <a:txBody>
                    <a:bodyPr/>
                    <a:lstStyle/>
                    <a:p>
                      <a:pPr>
                        <a:lnSpc>
                          <a:spcPct val="107000"/>
                        </a:lnSpc>
                        <a:spcAft>
                          <a:spcPts val="800"/>
                        </a:spcAft>
                      </a:pPr>
                      <a:r>
                        <a:rPr lang="en-IE" sz="1000" kern="0" dirty="0">
                          <a:effectLst/>
                        </a:rPr>
                        <a:t>One Off Infill Houses</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gn="ctr">
                        <a:lnSpc>
                          <a:spcPct val="107000"/>
                        </a:lnSpc>
                        <a:spcAft>
                          <a:spcPts val="800"/>
                        </a:spcAft>
                      </a:pPr>
                      <a:r>
                        <a:rPr lang="en-IE" sz="1000" kern="0">
                          <a:effectLst/>
                        </a:rPr>
                        <a:t> </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39</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 </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dirty="0">
                          <a:effectLst/>
                        </a:rPr>
                        <a:t> </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909063464"/>
                  </a:ext>
                </a:extLst>
              </a:tr>
              <a:tr h="200025">
                <a:tc>
                  <a:txBody>
                    <a:bodyPr/>
                    <a:lstStyle/>
                    <a:p>
                      <a:pPr>
                        <a:lnSpc>
                          <a:spcPct val="107000"/>
                        </a:lnSpc>
                        <a:spcAft>
                          <a:spcPts val="800"/>
                        </a:spcAft>
                      </a:pPr>
                      <a:r>
                        <a:rPr lang="en-IE" sz="1000" kern="0" dirty="0">
                          <a:effectLst/>
                        </a:rPr>
                        <a:t>Total</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gn="ctr">
                        <a:lnSpc>
                          <a:spcPct val="107000"/>
                        </a:lnSpc>
                        <a:spcAft>
                          <a:spcPts val="800"/>
                        </a:spcAft>
                      </a:pPr>
                      <a:r>
                        <a:rPr lang="en-IE" sz="1000" b="1" kern="0" dirty="0">
                          <a:solidFill>
                            <a:schemeClr val="bg1"/>
                          </a:solidFill>
                          <a:effectLst/>
                        </a:rPr>
                        <a:t>15577</a:t>
                      </a:r>
                      <a:endParaRPr lang="en-IE" sz="11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gn="ctr">
                        <a:lnSpc>
                          <a:spcPct val="107000"/>
                        </a:lnSpc>
                        <a:spcAft>
                          <a:spcPts val="800"/>
                        </a:spcAft>
                      </a:pPr>
                      <a:r>
                        <a:rPr lang="en-IE" sz="1000" b="1" kern="0" dirty="0">
                          <a:solidFill>
                            <a:schemeClr val="bg1"/>
                          </a:solidFill>
                          <a:effectLst/>
                        </a:rPr>
                        <a:t>2245</a:t>
                      </a:r>
                      <a:endParaRPr lang="en-IE" sz="11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gn="ctr">
                        <a:lnSpc>
                          <a:spcPct val="107000"/>
                        </a:lnSpc>
                        <a:spcAft>
                          <a:spcPts val="800"/>
                        </a:spcAft>
                      </a:pPr>
                      <a:r>
                        <a:rPr lang="en-IE" sz="1000" b="1" kern="0" dirty="0">
                          <a:solidFill>
                            <a:schemeClr val="bg1"/>
                          </a:solidFill>
                          <a:effectLst/>
                        </a:rPr>
                        <a:t>14%</a:t>
                      </a:r>
                      <a:endParaRPr lang="en-IE" sz="11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gn="ctr">
                        <a:lnSpc>
                          <a:spcPct val="107000"/>
                        </a:lnSpc>
                        <a:spcAft>
                          <a:spcPts val="800"/>
                        </a:spcAft>
                      </a:pPr>
                      <a:r>
                        <a:rPr lang="en-IE" sz="1000" b="1" kern="0" dirty="0">
                          <a:solidFill>
                            <a:schemeClr val="bg1"/>
                          </a:solidFill>
                          <a:effectLst/>
                        </a:rPr>
                        <a:t>13371</a:t>
                      </a:r>
                      <a:endParaRPr lang="en-IE" sz="11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extLst>
                  <a:ext uri="{0D108BD9-81ED-4DB2-BD59-A6C34878D82A}">
                    <a16:rowId xmlns:a16="http://schemas.microsoft.com/office/drawing/2014/main" val="2257746548"/>
                  </a:ext>
                </a:extLst>
              </a:tr>
            </a:tbl>
          </a:graphicData>
        </a:graphic>
      </p:graphicFrame>
      <p:sp>
        <p:nvSpPr>
          <p:cNvPr id="11" name="TextBox 10">
            <a:extLst>
              <a:ext uri="{FF2B5EF4-FFF2-40B4-BE49-F238E27FC236}">
                <a16:creationId xmlns:a16="http://schemas.microsoft.com/office/drawing/2014/main" id="{D29616E1-8BBF-1B46-EDA3-E22D883E8308}"/>
              </a:ext>
            </a:extLst>
          </p:cNvPr>
          <p:cNvSpPr txBox="1"/>
          <p:nvPr/>
        </p:nvSpPr>
        <p:spPr>
          <a:xfrm>
            <a:off x="6423963" y="2880270"/>
            <a:ext cx="2548371" cy="1924886"/>
          </a:xfrm>
          <a:prstGeom prst="rect">
            <a:avLst/>
          </a:prstGeom>
          <a:noFill/>
        </p:spPr>
        <p:txBody>
          <a:bodyPr wrap="square">
            <a:spAutoFit/>
          </a:bodyPr>
          <a:lstStyle/>
          <a:p>
            <a:pPr>
              <a:lnSpc>
                <a:spcPct val="107000"/>
              </a:lnSpc>
              <a:spcAft>
                <a:spcPts val="800"/>
              </a:spcAft>
            </a:pPr>
            <a:r>
              <a:rPr lang="en-GB" sz="1600" b="1" dirty="0">
                <a:solidFill>
                  <a:schemeClr val="tx2">
                    <a:lumMod val="75000"/>
                  </a:schemeClr>
                </a:solidFill>
                <a:effectLst/>
                <a:latin typeface="Calibri" panose="020F0502020204030204" pitchFamily="34" charset="0"/>
                <a:ea typeface="Calibri" panose="020F0502020204030204" pitchFamily="34" charset="0"/>
                <a:cs typeface="Times New Roman" panose="02020603050405020304" pitchFamily="18" charset="0"/>
              </a:rPr>
              <a:t>1.2 </a:t>
            </a:r>
            <a:r>
              <a:rPr lang="en-GB" sz="1600" dirty="0">
                <a:solidFill>
                  <a:schemeClr val="tx2">
                    <a:lumMod val="75000"/>
                  </a:schemeClr>
                </a:solidFill>
                <a:effectLst/>
                <a:latin typeface="Calibri" panose="020F0502020204030204" pitchFamily="34" charset="0"/>
                <a:ea typeface="Calibri" panose="020F0502020204030204" pitchFamily="34" charset="0"/>
                <a:cs typeface="Times New Roman" panose="02020603050405020304" pitchFamily="18" charset="0"/>
              </a:rPr>
              <a:t>It is an objective of NPO3 of the National Planning Framework to deliver at least 50% of all new homes in Dublin City and Suburbs within the existing built-up footprint.</a:t>
            </a:r>
            <a:endParaRPr lang="en-IE" sz="1400" kern="100" dirty="0">
              <a:solidFill>
                <a:schemeClr val="tx2">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4" name="Picture 13">
            <a:extLst>
              <a:ext uri="{FF2B5EF4-FFF2-40B4-BE49-F238E27FC236}">
                <a16:creationId xmlns:a16="http://schemas.microsoft.com/office/drawing/2014/main" id="{E07106EA-0055-AAC5-DF5A-808E389E4DC3}"/>
              </a:ext>
            </a:extLst>
          </p:cNvPr>
          <p:cNvPicPr>
            <a:picLocks noChangeAspect="1"/>
          </p:cNvPicPr>
          <p:nvPr/>
        </p:nvPicPr>
        <p:blipFill>
          <a:blip r:embed="rId5"/>
          <a:stretch>
            <a:fillRect/>
          </a:stretch>
        </p:blipFill>
        <p:spPr>
          <a:xfrm>
            <a:off x="8818131" y="2219232"/>
            <a:ext cx="2548370" cy="3410725"/>
          </a:xfrm>
          <a:prstGeom prst="rect">
            <a:avLst/>
          </a:prstGeom>
        </p:spPr>
      </p:pic>
    </p:spTree>
    <p:extLst>
      <p:ext uri="{BB962C8B-B14F-4D97-AF65-F5344CB8AC3E}">
        <p14:creationId xmlns:p14="http://schemas.microsoft.com/office/powerpoint/2010/main" val="40563748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BD6E1-B21D-E9C3-23D3-21F8738DF179}"/>
            </a:ext>
          </a:extLst>
        </p:cNvPr>
        <p:cNvGrpSpPr/>
        <p:nvPr/>
      </p:nvGrpSpPr>
      <p:grpSpPr>
        <a:xfrm>
          <a:off x="0" y="0"/>
          <a:ext cx="0" cy="0"/>
          <a:chOff x="0" y="0"/>
          <a:chExt cx="0" cy="0"/>
        </a:xfrm>
      </p:grpSpPr>
      <p:grpSp>
        <p:nvGrpSpPr>
          <p:cNvPr id="7" name="Group 6">
            <a:extLst>
              <a:ext uri="{FF2B5EF4-FFF2-40B4-BE49-F238E27FC236}">
                <a16:creationId xmlns:a16="http://schemas.microsoft.com/office/drawing/2014/main" id="{C280633E-CAC6-22A2-753C-E7C2C9F797E5}"/>
              </a:ext>
            </a:extLst>
          </p:cNvPr>
          <p:cNvGrpSpPr/>
          <p:nvPr/>
        </p:nvGrpSpPr>
        <p:grpSpPr>
          <a:xfrm>
            <a:off x="137813" y="6042678"/>
            <a:ext cx="11624979" cy="746241"/>
            <a:chOff x="137813" y="6009122"/>
            <a:chExt cx="11624979" cy="746241"/>
          </a:xfrm>
        </p:grpSpPr>
        <p:pic>
          <p:nvPicPr>
            <p:cNvPr id="8" name="Picture 7">
              <a:extLst>
                <a:ext uri="{FF2B5EF4-FFF2-40B4-BE49-F238E27FC236}">
                  <a16:creationId xmlns:a16="http://schemas.microsoft.com/office/drawing/2014/main" id="{E190646C-D74E-9FD4-FD78-B1A19AAACADF}"/>
                </a:ext>
              </a:extLst>
            </p:cNvPr>
            <p:cNvPicPr/>
            <p:nvPr/>
          </p:nvPicPr>
          <p:blipFill>
            <a:blip r:embed="rId3" cstate="print">
              <a:alphaModFix/>
              <a:extLst>
                <a:ext uri="{28A0092B-C50C-407E-A947-70E740481C1C}">
                  <a14:useLocalDpi xmlns:a14="http://schemas.microsoft.com/office/drawing/2010/main" val="0"/>
                </a:ext>
              </a:extLst>
            </a:blip>
            <a:stretch>
              <a:fillRect/>
            </a:stretch>
          </p:blipFill>
          <p:spPr>
            <a:xfrm>
              <a:off x="137813" y="6009122"/>
              <a:ext cx="2185510" cy="680927"/>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6200000" scaled="1"/>
              <a:tileRect/>
            </a:gradFill>
            <a:ln>
              <a:noFill/>
            </a:ln>
            <a:effectLst>
              <a:softEdge rad="112500"/>
            </a:effectLst>
          </p:spPr>
        </p:pic>
        <p:pic>
          <p:nvPicPr>
            <p:cNvPr id="9" name="Picture 8">
              <a:extLst>
                <a:ext uri="{FF2B5EF4-FFF2-40B4-BE49-F238E27FC236}">
                  <a16:creationId xmlns:a16="http://schemas.microsoft.com/office/drawing/2014/main" id="{99EB1BF5-C44E-D74D-CE81-19271D1F6C4C}"/>
                </a:ext>
              </a:extLst>
            </p:cNvPr>
            <p:cNvPicPr>
              <a:picLocks noChangeAspect="1"/>
            </p:cNvPicPr>
            <p:nvPr/>
          </p:nvPicPr>
          <p:blipFill>
            <a:blip r:embed="rId4"/>
            <a:stretch>
              <a:fillRect/>
            </a:stretch>
          </p:blipFill>
          <p:spPr>
            <a:xfrm>
              <a:off x="2435290" y="6009122"/>
              <a:ext cx="9327502" cy="746241"/>
            </a:xfrm>
            <a:prstGeom prst="rect">
              <a:avLst/>
            </a:prstGeom>
          </p:spPr>
        </p:pic>
      </p:grpSp>
      <p:sp>
        <p:nvSpPr>
          <p:cNvPr id="13" name="TextBox 12">
            <a:extLst>
              <a:ext uri="{FF2B5EF4-FFF2-40B4-BE49-F238E27FC236}">
                <a16:creationId xmlns:a16="http://schemas.microsoft.com/office/drawing/2014/main" id="{22D1F26D-CD6B-F60B-FDCF-58F832EDB188}"/>
              </a:ext>
            </a:extLst>
          </p:cNvPr>
          <p:cNvSpPr txBox="1"/>
          <p:nvPr/>
        </p:nvSpPr>
        <p:spPr>
          <a:xfrm>
            <a:off x="351054" y="311789"/>
            <a:ext cx="5478132" cy="470000"/>
          </a:xfrm>
          <a:prstGeom prst="rect">
            <a:avLst/>
          </a:prstGeom>
          <a:noFill/>
        </p:spPr>
        <p:txBody>
          <a:bodyPr wrap="square" lIns="91440" tIns="45720" rIns="91440" bIns="45720" rtlCol="0" anchor="t">
            <a:spAutoFit/>
          </a:bodyPr>
          <a:lstStyle/>
          <a:p>
            <a:pPr>
              <a:lnSpc>
                <a:spcPct val="107000"/>
              </a:lnSpc>
              <a:spcAft>
                <a:spcPts val="800"/>
              </a:spcAft>
            </a:pPr>
            <a:r>
              <a:rPr lang="en-IE" sz="2400" b="1" kern="100" dirty="0">
                <a:solidFill>
                  <a:schemeClr val="tx2">
                    <a:lumMod val="75000"/>
                  </a:schemeClr>
                </a:solidFill>
                <a:effectLst/>
                <a:ea typeface="Calibri" panose="020F0502020204030204" pitchFamily="34" charset="0"/>
                <a:cs typeface="Calibri" panose="020F0502020204030204" pitchFamily="34" charset="0"/>
              </a:rPr>
              <a:t>Part 1 Residential Monitoring</a:t>
            </a:r>
            <a:endParaRPr lang="en-IE" sz="2400" b="1" kern="100" dirty="0">
              <a:solidFill>
                <a:schemeClr val="tx2">
                  <a:lumMod val="75000"/>
                </a:schemeClr>
              </a:solidFill>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793DC13B-F80C-9CD7-7090-148C56547105}"/>
              </a:ext>
            </a:extLst>
          </p:cNvPr>
          <p:cNvSpPr txBox="1"/>
          <p:nvPr/>
        </p:nvSpPr>
        <p:spPr>
          <a:xfrm>
            <a:off x="351055" y="781789"/>
            <a:ext cx="11331959" cy="344069"/>
          </a:xfrm>
          <a:prstGeom prst="rect">
            <a:avLst/>
          </a:prstGeom>
          <a:noFill/>
        </p:spPr>
        <p:txBody>
          <a:bodyPr wrap="square">
            <a:spAutoFit/>
          </a:bodyPr>
          <a:lstStyle/>
          <a:p>
            <a:pPr>
              <a:lnSpc>
                <a:spcPct val="107000"/>
              </a:lnSpc>
              <a:spcAft>
                <a:spcPts val="800"/>
              </a:spcAft>
            </a:pPr>
            <a:r>
              <a:rPr lang="en-GB" sz="1600" b="1" kern="100" dirty="0">
                <a:solidFill>
                  <a:schemeClr val="tx2">
                    <a:lumMod val="75000"/>
                  </a:schemeClr>
                </a:solidFill>
                <a:effectLst/>
                <a:latin typeface="Calibri" panose="020F0502020204030204" pitchFamily="34" charset="0"/>
                <a:ea typeface="Calibri" panose="020F0502020204030204" pitchFamily="34" charset="0"/>
                <a:cs typeface="Times New Roman" panose="02020603050405020304" pitchFamily="18" charset="0"/>
              </a:rPr>
              <a:t>1.3 </a:t>
            </a:r>
            <a:r>
              <a:rPr lang="en-IE" sz="1600" kern="0" dirty="0">
                <a:solidFill>
                  <a:srgbClr val="323E4F"/>
                </a:solidFill>
                <a:effectLst/>
                <a:latin typeface="Calibri" panose="020F0502020204030204" pitchFamily="34" charset="0"/>
                <a:ea typeface="Lato-Regular"/>
              </a:rPr>
              <a:t>Planning Permissions Granted for residential development during the first year of the plan:</a:t>
            </a:r>
            <a:r>
              <a:rPr lang="en-GB" sz="1600" kern="100" dirty="0">
                <a:solidFill>
                  <a:schemeClr val="tx2">
                    <a:lumMod val="75000"/>
                  </a:schemeClr>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1600" kern="100" dirty="0">
              <a:solidFill>
                <a:schemeClr val="tx2">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Oval 4">
            <a:extLst>
              <a:ext uri="{FF2B5EF4-FFF2-40B4-BE49-F238E27FC236}">
                <a16:creationId xmlns:a16="http://schemas.microsoft.com/office/drawing/2014/main" id="{199B15C2-640B-ADF0-F559-0AF009D19AC0}"/>
              </a:ext>
            </a:extLst>
          </p:cNvPr>
          <p:cNvSpPr>
            <a:spLocks noChangeArrowheads="1"/>
          </p:cNvSpPr>
          <p:nvPr/>
        </p:nvSpPr>
        <p:spPr bwMode="auto">
          <a:xfrm>
            <a:off x="8963718" y="904879"/>
            <a:ext cx="1057910" cy="966470"/>
          </a:xfrm>
          <a:prstGeom prst="ellipse">
            <a:avLst/>
          </a:prstGeom>
          <a:solidFill>
            <a:schemeClr val="tx2">
              <a:lumMod val="75000"/>
              <a:lumOff val="0"/>
            </a:schemeClr>
          </a:solidFill>
          <a:ln w="57150">
            <a:solidFill>
              <a:schemeClr val="bg2">
                <a:lumMod val="100000"/>
                <a:lumOff val="0"/>
              </a:schemeClr>
            </a:solidFill>
            <a:miter lim="800000"/>
            <a:headEnd/>
            <a:tailEnd/>
          </a:ln>
        </p:spPr>
        <p:txBody>
          <a:bodyPr rot="0" vert="horz" wrap="square" lIns="91440" tIns="45720" rIns="91440" bIns="45720" anchor="ctr" anchorCtr="0" upright="1">
            <a:noAutofit/>
          </a:bodyPr>
          <a:lstStyle/>
          <a:p>
            <a:pPr algn="ctr">
              <a:lnSpc>
                <a:spcPct val="107000"/>
              </a:lnSpc>
              <a:spcAft>
                <a:spcPts val="800"/>
              </a:spcAft>
            </a:pPr>
            <a:r>
              <a:rPr lang="en-GB" sz="1800" kern="12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44%</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Oval 9">
            <a:extLst>
              <a:ext uri="{FF2B5EF4-FFF2-40B4-BE49-F238E27FC236}">
                <a16:creationId xmlns:a16="http://schemas.microsoft.com/office/drawing/2014/main" id="{FDCBA75A-8C0B-8A9E-0236-A475EC701F62}"/>
              </a:ext>
            </a:extLst>
          </p:cNvPr>
          <p:cNvSpPr>
            <a:spLocks noChangeArrowheads="1"/>
          </p:cNvSpPr>
          <p:nvPr/>
        </p:nvSpPr>
        <p:spPr bwMode="auto">
          <a:xfrm>
            <a:off x="10272453" y="904879"/>
            <a:ext cx="1057910" cy="966470"/>
          </a:xfrm>
          <a:prstGeom prst="ellipse">
            <a:avLst/>
          </a:prstGeom>
          <a:solidFill>
            <a:schemeClr val="tx2">
              <a:lumMod val="75000"/>
              <a:lumOff val="0"/>
            </a:schemeClr>
          </a:solidFill>
          <a:ln w="57150">
            <a:solidFill>
              <a:schemeClr val="bg2">
                <a:lumMod val="100000"/>
                <a:lumOff val="0"/>
              </a:schemeClr>
            </a:solidFill>
            <a:miter lim="800000"/>
            <a:headEnd/>
            <a:tailEnd/>
          </a:ln>
        </p:spPr>
        <p:txBody>
          <a:bodyPr rot="0" vert="horz" wrap="square" lIns="91440" tIns="45720" rIns="91440" bIns="45720" anchor="ctr" anchorCtr="0" upright="1">
            <a:noAutofit/>
          </a:bodyPr>
          <a:lstStyle/>
          <a:p>
            <a:pPr algn="ctr">
              <a:lnSpc>
                <a:spcPct val="107000"/>
              </a:lnSpc>
              <a:spcAft>
                <a:spcPts val="800"/>
              </a:spcAft>
            </a:pPr>
            <a:r>
              <a:rPr lang="en-GB" sz="1800" kern="12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56%</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Rectangle 10">
            <a:extLst>
              <a:ext uri="{FF2B5EF4-FFF2-40B4-BE49-F238E27FC236}">
                <a16:creationId xmlns:a16="http://schemas.microsoft.com/office/drawing/2014/main" id="{288E37AD-9ED2-446A-0CAF-4459932B4C01}"/>
              </a:ext>
            </a:extLst>
          </p:cNvPr>
          <p:cNvSpPr>
            <a:spLocks noChangeArrowheads="1"/>
          </p:cNvSpPr>
          <p:nvPr/>
        </p:nvSpPr>
        <p:spPr bwMode="auto">
          <a:xfrm>
            <a:off x="8738928" y="1931039"/>
            <a:ext cx="1533525" cy="4064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07000"/>
              </a:lnSpc>
              <a:spcAft>
                <a:spcPts val="800"/>
              </a:spcAft>
            </a:pPr>
            <a:r>
              <a:rPr lang="en-GB" sz="1200" b="1" kern="100">
                <a:solidFill>
                  <a:srgbClr val="323E4F"/>
                </a:solidFill>
                <a:effectLst/>
                <a:latin typeface="Calibri" panose="020F0502020204030204" pitchFamily="34" charset="0"/>
                <a:ea typeface="Calibri" panose="020F0502020204030204" pitchFamily="34" charset="0"/>
                <a:cs typeface="Times New Roman" panose="02020603050405020304" pitchFamily="18" charset="0"/>
              </a:rPr>
              <a:t>Housing Units</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tangle 11">
            <a:extLst>
              <a:ext uri="{FF2B5EF4-FFF2-40B4-BE49-F238E27FC236}">
                <a16:creationId xmlns:a16="http://schemas.microsoft.com/office/drawing/2014/main" id="{BCD3FAD7-0EF3-6C02-9198-56D5FEF6FE88}"/>
              </a:ext>
            </a:extLst>
          </p:cNvPr>
          <p:cNvSpPr>
            <a:spLocks noChangeArrowheads="1"/>
          </p:cNvSpPr>
          <p:nvPr/>
        </p:nvSpPr>
        <p:spPr bwMode="auto">
          <a:xfrm>
            <a:off x="10271818" y="1929134"/>
            <a:ext cx="1143000" cy="32575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07000"/>
              </a:lnSpc>
              <a:spcAft>
                <a:spcPts val="800"/>
              </a:spcAft>
            </a:pPr>
            <a:r>
              <a:rPr lang="en-GB" sz="1200" b="1" kern="100">
                <a:solidFill>
                  <a:srgbClr val="323E4F"/>
                </a:solidFill>
                <a:effectLst/>
                <a:latin typeface="Calibri" panose="020F0502020204030204" pitchFamily="34" charset="0"/>
                <a:ea typeface="Calibri" panose="020F0502020204030204" pitchFamily="34" charset="0"/>
                <a:cs typeface="Times New Roman" panose="02020603050405020304" pitchFamily="18" charset="0"/>
              </a:rPr>
              <a:t>Apartments</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Oval 13">
            <a:extLst>
              <a:ext uri="{FF2B5EF4-FFF2-40B4-BE49-F238E27FC236}">
                <a16:creationId xmlns:a16="http://schemas.microsoft.com/office/drawing/2014/main" id="{706E22FE-C2F7-E5A0-3C7F-4CB8ED85E261}"/>
              </a:ext>
            </a:extLst>
          </p:cNvPr>
          <p:cNvSpPr>
            <a:spLocks noChangeArrowheads="1"/>
          </p:cNvSpPr>
          <p:nvPr/>
        </p:nvSpPr>
        <p:spPr bwMode="auto">
          <a:xfrm>
            <a:off x="9630468" y="311789"/>
            <a:ext cx="1057910" cy="966470"/>
          </a:xfrm>
          <a:prstGeom prst="ellipse">
            <a:avLst/>
          </a:prstGeom>
          <a:solidFill>
            <a:schemeClr val="tx2">
              <a:lumMod val="75000"/>
              <a:lumOff val="0"/>
            </a:schemeClr>
          </a:solidFill>
          <a:ln w="57150">
            <a:solidFill>
              <a:schemeClr val="bg2">
                <a:lumMod val="100000"/>
                <a:lumOff val="0"/>
              </a:schemeClr>
            </a:solidFill>
            <a:miter lim="800000"/>
            <a:headEnd/>
            <a:tailEnd/>
          </a:ln>
        </p:spPr>
        <p:txBody>
          <a:bodyPr rot="0" vert="horz" wrap="square" lIns="91440" tIns="45720" rIns="91440" bIns="45720" anchor="ctr" anchorCtr="0" upright="1">
            <a:noAutofit/>
          </a:bodyPr>
          <a:lstStyle/>
          <a:p>
            <a:pPr algn="ctr">
              <a:lnSpc>
                <a:spcPct val="107000"/>
              </a:lnSpc>
              <a:spcAft>
                <a:spcPts val="800"/>
              </a:spcAft>
            </a:pPr>
            <a:r>
              <a:rPr lang="en-GB" sz="1800" kern="12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4530Units</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TextBox 15">
            <a:extLst>
              <a:ext uri="{FF2B5EF4-FFF2-40B4-BE49-F238E27FC236}">
                <a16:creationId xmlns:a16="http://schemas.microsoft.com/office/drawing/2014/main" id="{8EBC8077-D53C-8E9A-E05C-BDE72BB16D32}"/>
              </a:ext>
            </a:extLst>
          </p:cNvPr>
          <p:cNvSpPr txBox="1"/>
          <p:nvPr/>
        </p:nvSpPr>
        <p:spPr>
          <a:xfrm>
            <a:off x="361056" y="1218837"/>
            <a:ext cx="6096000" cy="338554"/>
          </a:xfrm>
          <a:prstGeom prst="rect">
            <a:avLst/>
          </a:prstGeom>
          <a:noFill/>
        </p:spPr>
        <p:txBody>
          <a:bodyPr wrap="square">
            <a:spAutoFit/>
          </a:bodyPr>
          <a:lstStyle/>
          <a:p>
            <a:r>
              <a:rPr lang="en-IE" sz="1600" kern="0" dirty="0">
                <a:solidFill>
                  <a:schemeClr val="tx2">
                    <a:lumMod val="75000"/>
                  </a:schemeClr>
                </a:solidFill>
                <a:effectLst/>
                <a:latin typeface="Calibri" panose="020F0502020204030204" pitchFamily="34" charset="0"/>
                <a:ea typeface="Lato-Regular"/>
              </a:rPr>
              <a:t>SDCC House Count Data indicates the fo</a:t>
            </a:r>
            <a:r>
              <a:rPr lang="en-IE" sz="1600" kern="0" dirty="0">
                <a:solidFill>
                  <a:schemeClr val="tx2">
                    <a:lumMod val="75000"/>
                  </a:schemeClr>
                </a:solidFill>
                <a:latin typeface="Calibri" panose="020F0502020204030204" pitchFamily="34" charset="0"/>
                <a:ea typeface="Lato-Regular"/>
              </a:rPr>
              <a:t>llowing: </a:t>
            </a:r>
            <a:endParaRPr lang="en-IE" sz="1600" dirty="0">
              <a:solidFill>
                <a:schemeClr val="tx2">
                  <a:lumMod val="75000"/>
                </a:schemeClr>
              </a:solidFill>
            </a:endParaRPr>
          </a:p>
        </p:txBody>
      </p:sp>
      <p:graphicFrame>
        <p:nvGraphicFramePr>
          <p:cNvPr id="17" name="Table 16">
            <a:extLst>
              <a:ext uri="{FF2B5EF4-FFF2-40B4-BE49-F238E27FC236}">
                <a16:creationId xmlns:a16="http://schemas.microsoft.com/office/drawing/2014/main" id="{07F8D3F4-22AB-BE38-9184-A6E98CCBE6EF}"/>
              </a:ext>
            </a:extLst>
          </p:cNvPr>
          <p:cNvGraphicFramePr>
            <a:graphicFrameLocks noGrp="1"/>
          </p:cNvGraphicFramePr>
          <p:nvPr>
            <p:extLst>
              <p:ext uri="{D42A27DB-BD31-4B8C-83A1-F6EECF244321}">
                <p14:modId xmlns:p14="http://schemas.microsoft.com/office/powerpoint/2010/main" val="3054063860"/>
              </p:ext>
            </p:extLst>
          </p:nvPr>
        </p:nvGraphicFramePr>
        <p:xfrm>
          <a:off x="1419225" y="2459768"/>
          <a:ext cx="9353550" cy="3083052"/>
        </p:xfrm>
        <a:graphic>
          <a:graphicData uri="http://schemas.openxmlformats.org/drawingml/2006/table">
            <a:tbl>
              <a:tblPr firstRow="1" firstCol="1" bandRow="1">
                <a:tableStyleId>{5C22544A-7EE6-4342-B048-85BDC9FD1C3A}</a:tableStyleId>
              </a:tblPr>
              <a:tblGrid>
                <a:gridCol w="548120">
                  <a:extLst>
                    <a:ext uri="{9D8B030D-6E8A-4147-A177-3AD203B41FA5}">
                      <a16:colId xmlns:a16="http://schemas.microsoft.com/office/drawing/2014/main" val="4101565898"/>
                    </a:ext>
                  </a:extLst>
                </a:gridCol>
                <a:gridCol w="1648980">
                  <a:extLst>
                    <a:ext uri="{9D8B030D-6E8A-4147-A177-3AD203B41FA5}">
                      <a16:colId xmlns:a16="http://schemas.microsoft.com/office/drawing/2014/main" val="1288124752"/>
                    </a:ext>
                  </a:extLst>
                </a:gridCol>
                <a:gridCol w="724766">
                  <a:extLst>
                    <a:ext uri="{9D8B030D-6E8A-4147-A177-3AD203B41FA5}">
                      <a16:colId xmlns:a16="http://schemas.microsoft.com/office/drawing/2014/main" val="124468132"/>
                    </a:ext>
                  </a:extLst>
                </a:gridCol>
                <a:gridCol w="683491">
                  <a:extLst>
                    <a:ext uri="{9D8B030D-6E8A-4147-A177-3AD203B41FA5}">
                      <a16:colId xmlns:a16="http://schemas.microsoft.com/office/drawing/2014/main" val="1882713117"/>
                    </a:ext>
                  </a:extLst>
                </a:gridCol>
                <a:gridCol w="492298">
                  <a:extLst>
                    <a:ext uri="{9D8B030D-6E8A-4147-A177-3AD203B41FA5}">
                      <a16:colId xmlns:a16="http://schemas.microsoft.com/office/drawing/2014/main" val="2102799855"/>
                    </a:ext>
                  </a:extLst>
                </a:gridCol>
                <a:gridCol w="406400">
                  <a:extLst>
                    <a:ext uri="{9D8B030D-6E8A-4147-A177-3AD203B41FA5}">
                      <a16:colId xmlns:a16="http://schemas.microsoft.com/office/drawing/2014/main" val="1660770593"/>
                    </a:ext>
                  </a:extLst>
                </a:gridCol>
                <a:gridCol w="406400">
                  <a:extLst>
                    <a:ext uri="{9D8B030D-6E8A-4147-A177-3AD203B41FA5}">
                      <a16:colId xmlns:a16="http://schemas.microsoft.com/office/drawing/2014/main" val="286925649"/>
                    </a:ext>
                  </a:extLst>
                </a:gridCol>
                <a:gridCol w="406400">
                  <a:extLst>
                    <a:ext uri="{9D8B030D-6E8A-4147-A177-3AD203B41FA5}">
                      <a16:colId xmlns:a16="http://schemas.microsoft.com/office/drawing/2014/main" val="2246432222"/>
                    </a:ext>
                  </a:extLst>
                </a:gridCol>
                <a:gridCol w="406400">
                  <a:extLst>
                    <a:ext uri="{9D8B030D-6E8A-4147-A177-3AD203B41FA5}">
                      <a16:colId xmlns:a16="http://schemas.microsoft.com/office/drawing/2014/main" val="3354311906"/>
                    </a:ext>
                  </a:extLst>
                </a:gridCol>
                <a:gridCol w="406400">
                  <a:extLst>
                    <a:ext uri="{9D8B030D-6E8A-4147-A177-3AD203B41FA5}">
                      <a16:colId xmlns:a16="http://schemas.microsoft.com/office/drawing/2014/main" val="697847917"/>
                    </a:ext>
                  </a:extLst>
                </a:gridCol>
                <a:gridCol w="723900">
                  <a:extLst>
                    <a:ext uri="{9D8B030D-6E8A-4147-A177-3AD203B41FA5}">
                      <a16:colId xmlns:a16="http://schemas.microsoft.com/office/drawing/2014/main" val="1150085795"/>
                    </a:ext>
                  </a:extLst>
                </a:gridCol>
                <a:gridCol w="467995">
                  <a:extLst>
                    <a:ext uri="{9D8B030D-6E8A-4147-A177-3AD203B41FA5}">
                      <a16:colId xmlns:a16="http://schemas.microsoft.com/office/drawing/2014/main" val="2733371040"/>
                    </a:ext>
                  </a:extLst>
                </a:gridCol>
                <a:gridCol w="406400">
                  <a:extLst>
                    <a:ext uri="{9D8B030D-6E8A-4147-A177-3AD203B41FA5}">
                      <a16:colId xmlns:a16="http://schemas.microsoft.com/office/drawing/2014/main" val="1677029069"/>
                    </a:ext>
                  </a:extLst>
                </a:gridCol>
                <a:gridCol w="406400">
                  <a:extLst>
                    <a:ext uri="{9D8B030D-6E8A-4147-A177-3AD203B41FA5}">
                      <a16:colId xmlns:a16="http://schemas.microsoft.com/office/drawing/2014/main" val="203668956"/>
                    </a:ext>
                  </a:extLst>
                </a:gridCol>
                <a:gridCol w="406400">
                  <a:extLst>
                    <a:ext uri="{9D8B030D-6E8A-4147-A177-3AD203B41FA5}">
                      <a16:colId xmlns:a16="http://schemas.microsoft.com/office/drawing/2014/main" val="1630010089"/>
                    </a:ext>
                  </a:extLst>
                </a:gridCol>
                <a:gridCol w="406400">
                  <a:extLst>
                    <a:ext uri="{9D8B030D-6E8A-4147-A177-3AD203B41FA5}">
                      <a16:colId xmlns:a16="http://schemas.microsoft.com/office/drawing/2014/main" val="3410353398"/>
                    </a:ext>
                  </a:extLst>
                </a:gridCol>
                <a:gridCol w="406400">
                  <a:extLst>
                    <a:ext uri="{9D8B030D-6E8A-4147-A177-3AD203B41FA5}">
                      <a16:colId xmlns:a16="http://schemas.microsoft.com/office/drawing/2014/main" val="3471643835"/>
                    </a:ext>
                  </a:extLst>
                </a:gridCol>
              </a:tblGrid>
              <a:tr h="495300">
                <a:tc>
                  <a:txBody>
                    <a:bodyPr/>
                    <a:lstStyle/>
                    <a:p>
                      <a:pPr algn="ctr">
                        <a:lnSpc>
                          <a:spcPct val="107000"/>
                        </a:lnSpc>
                        <a:spcAft>
                          <a:spcPts val="800"/>
                        </a:spcAft>
                      </a:pPr>
                      <a:r>
                        <a:rPr lang="en-IE" sz="1000" kern="0" dirty="0">
                          <a:effectLst/>
                        </a:rPr>
                        <a:t> </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gn="ctr">
                        <a:lnSpc>
                          <a:spcPct val="107000"/>
                        </a:lnSpc>
                        <a:spcAft>
                          <a:spcPts val="800"/>
                        </a:spcAft>
                      </a:pPr>
                      <a:r>
                        <a:rPr lang="en-IE" sz="1000" kern="0" dirty="0">
                          <a:effectLst/>
                        </a:rPr>
                        <a:t>Q2 2022 - to Q2 2023 Core Strategy Neighbourhood Areas</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gn="ctr">
                        <a:lnSpc>
                          <a:spcPct val="107000"/>
                        </a:lnSpc>
                        <a:spcAft>
                          <a:spcPts val="800"/>
                        </a:spcAft>
                      </a:pPr>
                      <a:r>
                        <a:rPr lang="en-IE" sz="1000" kern="0" dirty="0">
                          <a:effectLst/>
                        </a:rPr>
                        <a:t>Units Permitted</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gn="ctr">
                        <a:lnSpc>
                          <a:spcPct val="107000"/>
                        </a:lnSpc>
                        <a:spcAft>
                          <a:spcPts val="800"/>
                        </a:spcAft>
                      </a:pPr>
                      <a:r>
                        <a:rPr lang="en-IE" sz="1000" kern="0" dirty="0">
                          <a:effectLst/>
                        </a:rPr>
                        <a:t>Housing Units Permitted</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gridSpan="6">
                  <a:txBody>
                    <a:bodyPr/>
                    <a:lstStyle/>
                    <a:p>
                      <a:pPr algn="ctr">
                        <a:lnSpc>
                          <a:spcPct val="107000"/>
                        </a:lnSpc>
                        <a:spcAft>
                          <a:spcPts val="800"/>
                        </a:spcAft>
                      </a:pPr>
                      <a:r>
                        <a:rPr lang="en-IE" sz="1000" kern="0" dirty="0">
                          <a:effectLst/>
                        </a:rPr>
                        <a:t>Housing Mix</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a:txBody>
                    <a:bodyPr/>
                    <a:lstStyle/>
                    <a:p>
                      <a:pPr algn="ctr">
                        <a:lnSpc>
                          <a:spcPct val="107000"/>
                        </a:lnSpc>
                        <a:spcAft>
                          <a:spcPts val="800"/>
                        </a:spcAft>
                      </a:pPr>
                      <a:r>
                        <a:rPr lang="en-IE" sz="1000" kern="0" dirty="0">
                          <a:effectLst/>
                        </a:rPr>
                        <a:t>Apartment Units Permitted</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gridSpan="6">
                  <a:txBody>
                    <a:bodyPr/>
                    <a:lstStyle/>
                    <a:p>
                      <a:pPr algn="ctr">
                        <a:lnSpc>
                          <a:spcPct val="107000"/>
                        </a:lnSpc>
                        <a:spcAft>
                          <a:spcPts val="800"/>
                        </a:spcAft>
                      </a:pPr>
                      <a:r>
                        <a:rPr lang="en-IE" sz="1000" kern="0" dirty="0">
                          <a:effectLst/>
                        </a:rPr>
                        <a:t>Apartment Mix</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2384919004"/>
                  </a:ext>
                </a:extLst>
              </a:tr>
              <a:tr h="190500">
                <a:tc>
                  <a:txBody>
                    <a:bodyPr/>
                    <a:lstStyle/>
                    <a:p>
                      <a:pPr algn="ctr">
                        <a:lnSpc>
                          <a:spcPct val="107000"/>
                        </a:lnSpc>
                        <a:spcAft>
                          <a:spcPts val="800"/>
                        </a:spcAft>
                      </a:pPr>
                      <a:r>
                        <a:rPr lang="en-IE" sz="1000" kern="0" dirty="0">
                          <a:effectLst/>
                        </a:rPr>
                        <a:t>Sites</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gn="ctr">
                        <a:lnSpc>
                          <a:spcPct val="107000"/>
                        </a:lnSpc>
                        <a:spcAft>
                          <a:spcPts val="800"/>
                        </a:spcAft>
                      </a:pPr>
                      <a:r>
                        <a:rPr lang="en-IE" sz="1000" kern="0" dirty="0">
                          <a:effectLst/>
                        </a:rPr>
                        <a:t> </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60000"/>
                        <a:lumOff val="40000"/>
                      </a:schemeClr>
                    </a:solidFill>
                  </a:tcPr>
                </a:tc>
                <a:tc>
                  <a:txBody>
                    <a:bodyPr/>
                    <a:lstStyle/>
                    <a:p>
                      <a:pPr algn="ctr">
                        <a:lnSpc>
                          <a:spcPct val="107000"/>
                        </a:lnSpc>
                        <a:spcAft>
                          <a:spcPts val="800"/>
                        </a:spcAft>
                      </a:pPr>
                      <a:r>
                        <a:rPr lang="en-IE" sz="1000" kern="0" dirty="0">
                          <a:solidFill>
                            <a:schemeClr val="bg1"/>
                          </a:solidFill>
                          <a:effectLst/>
                        </a:rPr>
                        <a:t>Units</a:t>
                      </a:r>
                      <a:endParaRPr lang="en-IE" sz="11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60000"/>
                        <a:lumOff val="40000"/>
                      </a:schemeClr>
                    </a:solidFill>
                  </a:tcPr>
                </a:tc>
                <a:tc>
                  <a:txBody>
                    <a:bodyPr/>
                    <a:lstStyle/>
                    <a:p>
                      <a:pPr algn="ctr">
                        <a:lnSpc>
                          <a:spcPct val="107000"/>
                        </a:lnSpc>
                        <a:spcAft>
                          <a:spcPts val="800"/>
                        </a:spcAft>
                      </a:pPr>
                      <a:r>
                        <a:rPr lang="en-IE" sz="1000" kern="0" dirty="0">
                          <a:solidFill>
                            <a:schemeClr val="bg1"/>
                          </a:solidFill>
                          <a:effectLst/>
                        </a:rPr>
                        <a:t> </a:t>
                      </a:r>
                      <a:endParaRPr lang="en-IE" sz="11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60000"/>
                        <a:lumOff val="40000"/>
                      </a:schemeClr>
                    </a:solidFill>
                  </a:tcPr>
                </a:tc>
                <a:tc>
                  <a:txBody>
                    <a:bodyPr/>
                    <a:lstStyle/>
                    <a:p>
                      <a:pPr algn="ctr">
                        <a:lnSpc>
                          <a:spcPct val="107000"/>
                        </a:lnSpc>
                        <a:spcAft>
                          <a:spcPts val="800"/>
                        </a:spcAft>
                      </a:pPr>
                      <a:r>
                        <a:rPr lang="en-IE" sz="1000" kern="0" dirty="0">
                          <a:solidFill>
                            <a:schemeClr val="bg1"/>
                          </a:solidFill>
                          <a:effectLst/>
                        </a:rPr>
                        <a:t>studio</a:t>
                      </a:r>
                      <a:endParaRPr lang="en-IE" sz="11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60000"/>
                        <a:lumOff val="40000"/>
                      </a:schemeClr>
                    </a:solidFill>
                  </a:tcPr>
                </a:tc>
                <a:tc>
                  <a:txBody>
                    <a:bodyPr/>
                    <a:lstStyle/>
                    <a:p>
                      <a:pPr algn="ctr">
                        <a:lnSpc>
                          <a:spcPct val="107000"/>
                        </a:lnSpc>
                        <a:spcAft>
                          <a:spcPts val="800"/>
                        </a:spcAft>
                      </a:pPr>
                      <a:r>
                        <a:rPr lang="en-IE" sz="1000" kern="0" dirty="0">
                          <a:solidFill>
                            <a:schemeClr val="bg1"/>
                          </a:solidFill>
                          <a:effectLst/>
                        </a:rPr>
                        <a:t>1-bed</a:t>
                      </a:r>
                      <a:endParaRPr lang="en-IE" sz="11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60000"/>
                        <a:lumOff val="40000"/>
                      </a:schemeClr>
                    </a:solidFill>
                  </a:tcPr>
                </a:tc>
                <a:tc>
                  <a:txBody>
                    <a:bodyPr/>
                    <a:lstStyle/>
                    <a:p>
                      <a:pPr algn="ctr">
                        <a:lnSpc>
                          <a:spcPct val="107000"/>
                        </a:lnSpc>
                        <a:spcAft>
                          <a:spcPts val="800"/>
                        </a:spcAft>
                      </a:pPr>
                      <a:r>
                        <a:rPr lang="en-IE" sz="1000" kern="0" dirty="0">
                          <a:solidFill>
                            <a:schemeClr val="bg1"/>
                          </a:solidFill>
                          <a:effectLst/>
                        </a:rPr>
                        <a:t>2-bed</a:t>
                      </a:r>
                      <a:endParaRPr lang="en-IE" sz="11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60000"/>
                        <a:lumOff val="40000"/>
                      </a:schemeClr>
                    </a:solidFill>
                  </a:tcPr>
                </a:tc>
                <a:tc>
                  <a:txBody>
                    <a:bodyPr/>
                    <a:lstStyle/>
                    <a:p>
                      <a:pPr algn="ctr">
                        <a:lnSpc>
                          <a:spcPct val="107000"/>
                        </a:lnSpc>
                        <a:spcAft>
                          <a:spcPts val="800"/>
                        </a:spcAft>
                      </a:pPr>
                      <a:r>
                        <a:rPr lang="en-IE" sz="1000" kern="0" dirty="0">
                          <a:solidFill>
                            <a:schemeClr val="bg1"/>
                          </a:solidFill>
                          <a:effectLst/>
                        </a:rPr>
                        <a:t>3-bed</a:t>
                      </a:r>
                      <a:endParaRPr lang="en-IE" sz="11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60000"/>
                        <a:lumOff val="40000"/>
                      </a:schemeClr>
                    </a:solidFill>
                  </a:tcPr>
                </a:tc>
                <a:tc>
                  <a:txBody>
                    <a:bodyPr/>
                    <a:lstStyle/>
                    <a:p>
                      <a:pPr algn="ctr">
                        <a:lnSpc>
                          <a:spcPct val="107000"/>
                        </a:lnSpc>
                        <a:spcAft>
                          <a:spcPts val="800"/>
                        </a:spcAft>
                      </a:pPr>
                      <a:r>
                        <a:rPr lang="en-IE" sz="1000" kern="0" dirty="0">
                          <a:solidFill>
                            <a:schemeClr val="bg1"/>
                          </a:solidFill>
                          <a:effectLst/>
                        </a:rPr>
                        <a:t>4-bed</a:t>
                      </a:r>
                      <a:endParaRPr lang="en-IE" sz="11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60000"/>
                        <a:lumOff val="40000"/>
                      </a:schemeClr>
                    </a:solidFill>
                  </a:tcPr>
                </a:tc>
                <a:tc>
                  <a:txBody>
                    <a:bodyPr/>
                    <a:lstStyle/>
                    <a:p>
                      <a:pPr algn="ctr">
                        <a:lnSpc>
                          <a:spcPct val="107000"/>
                        </a:lnSpc>
                        <a:spcAft>
                          <a:spcPts val="800"/>
                        </a:spcAft>
                      </a:pPr>
                      <a:r>
                        <a:rPr lang="en-IE" sz="1000" kern="0" dirty="0">
                          <a:solidFill>
                            <a:schemeClr val="bg1"/>
                          </a:solidFill>
                          <a:effectLst/>
                        </a:rPr>
                        <a:t>5-bed</a:t>
                      </a:r>
                      <a:endParaRPr lang="en-IE" sz="11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60000"/>
                        <a:lumOff val="40000"/>
                      </a:schemeClr>
                    </a:solidFill>
                  </a:tcPr>
                </a:tc>
                <a:tc>
                  <a:txBody>
                    <a:bodyPr/>
                    <a:lstStyle/>
                    <a:p>
                      <a:pPr algn="ctr">
                        <a:lnSpc>
                          <a:spcPct val="107000"/>
                        </a:lnSpc>
                        <a:spcAft>
                          <a:spcPts val="800"/>
                        </a:spcAft>
                      </a:pPr>
                      <a:r>
                        <a:rPr lang="en-IE" sz="1000" kern="0" dirty="0">
                          <a:solidFill>
                            <a:schemeClr val="bg1"/>
                          </a:solidFill>
                          <a:effectLst/>
                        </a:rPr>
                        <a:t> </a:t>
                      </a:r>
                      <a:endParaRPr lang="en-IE" sz="11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60000"/>
                        <a:lumOff val="40000"/>
                      </a:schemeClr>
                    </a:solidFill>
                  </a:tcPr>
                </a:tc>
                <a:tc>
                  <a:txBody>
                    <a:bodyPr/>
                    <a:lstStyle/>
                    <a:p>
                      <a:pPr algn="ctr">
                        <a:lnSpc>
                          <a:spcPct val="107000"/>
                        </a:lnSpc>
                        <a:spcAft>
                          <a:spcPts val="800"/>
                        </a:spcAft>
                      </a:pPr>
                      <a:r>
                        <a:rPr lang="en-IE" sz="1000" kern="0" dirty="0">
                          <a:solidFill>
                            <a:schemeClr val="bg1"/>
                          </a:solidFill>
                          <a:effectLst/>
                        </a:rPr>
                        <a:t>studio</a:t>
                      </a:r>
                      <a:endParaRPr lang="en-IE" sz="11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60000"/>
                        <a:lumOff val="40000"/>
                      </a:schemeClr>
                    </a:solidFill>
                  </a:tcPr>
                </a:tc>
                <a:tc>
                  <a:txBody>
                    <a:bodyPr/>
                    <a:lstStyle/>
                    <a:p>
                      <a:pPr algn="ctr">
                        <a:lnSpc>
                          <a:spcPct val="107000"/>
                        </a:lnSpc>
                        <a:spcAft>
                          <a:spcPts val="800"/>
                        </a:spcAft>
                      </a:pPr>
                      <a:r>
                        <a:rPr lang="en-IE" sz="1000" kern="0" dirty="0">
                          <a:solidFill>
                            <a:schemeClr val="bg1"/>
                          </a:solidFill>
                          <a:effectLst/>
                        </a:rPr>
                        <a:t>1-bed</a:t>
                      </a:r>
                      <a:endParaRPr lang="en-IE" sz="11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60000"/>
                        <a:lumOff val="40000"/>
                      </a:schemeClr>
                    </a:solidFill>
                  </a:tcPr>
                </a:tc>
                <a:tc>
                  <a:txBody>
                    <a:bodyPr/>
                    <a:lstStyle/>
                    <a:p>
                      <a:pPr algn="ctr">
                        <a:lnSpc>
                          <a:spcPct val="107000"/>
                        </a:lnSpc>
                        <a:spcAft>
                          <a:spcPts val="800"/>
                        </a:spcAft>
                      </a:pPr>
                      <a:r>
                        <a:rPr lang="en-IE" sz="1000" kern="0" dirty="0">
                          <a:solidFill>
                            <a:schemeClr val="bg1"/>
                          </a:solidFill>
                          <a:effectLst/>
                        </a:rPr>
                        <a:t>2-bed</a:t>
                      </a:r>
                      <a:endParaRPr lang="en-IE" sz="11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60000"/>
                        <a:lumOff val="40000"/>
                      </a:schemeClr>
                    </a:solidFill>
                  </a:tcPr>
                </a:tc>
                <a:tc>
                  <a:txBody>
                    <a:bodyPr/>
                    <a:lstStyle/>
                    <a:p>
                      <a:pPr algn="ctr">
                        <a:lnSpc>
                          <a:spcPct val="107000"/>
                        </a:lnSpc>
                        <a:spcAft>
                          <a:spcPts val="800"/>
                        </a:spcAft>
                      </a:pPr>
                      <a:r>
                        <a:rPr lang="en-IE" sz="1000" kern="0" dirty="0">
                          <a:solidFill>
                            <a:schemeClr val="bg1"/>
                          </a:solidFill>
                          <a:effectLst/>
                        </a:rPr>
                        <a:t>3-bed</a:t>
                      </a:r>
                      <a:endParaRPr lang="en-IE" sz="11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60000"/>
                        <a:lumOff val="40000"/>
                      </a:schemeClr>
                    </a:solidFill>
                  </a:tcPr>
                </a:tc>
                <a:tc>
                  <a:txBody>
                    <a:bodyPr/>
                    <a:lstStyle/>
                    <a:p>
                      <a:pPr algn="ctr">
                        <a:lnSpc>
                          <a:spcPct val="107000"/>
                        </a:lnSpc>
                        <a:spcAft>
                          <a:spcPts val="800"/>
                        </a:spcAft>
                      </a:pPr>
                      <a:r>
                        <a:rPr lang="en-IE" sz="1000" kern="0" dirty="0">
                          <a:solidFill>
                            <a:schemeClr val="bg1"/>
                          </a:solidFill>
                          <a:effectLst/>
                        </a:rPr>
                        <a:t>4-bed</a:t>
                      </a:r>
                      <a:endParaRPr lang="en-IE" sz="11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60000"/>
                        <a:lumOff val="40000"/>
                      </a:schemeClr>
                    </a:solidFill>
                  </a:tcPr>
                </a:tc>
                <a:tc>
                  <a:txBody>
                    <a:bodyPr/>
                    <a:lstStyle/>
                    <a:p>
                      <a:pPr algn="ctr">
                        <a:lnSpc>
                          <a:spcPct val="107000"/>
                        </a:lnSpc>
                        <a:spcAft>
                          <a:spcPts val="800"/>
                        </a:spcAft>
                      </a:pPr>
                      <a:r>
                        <a:rPr lang="en-IE" sz="1000" kern="0" dirty="0">
                          <a:solidFill>
                            <a:schemeClr val="bg1"/>
                          </a:solidFill>
                          <a:effectLst/>
                        </a:rPr>
                        <a:t>5-bed</a:t>
                      </a:r>
                      <a:endParaRPr lang="en-IE" sz="11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60000"/>
                        <a:lumOff val="40000"/>
                      </a:schemeClr>
                    </a:solidFill>
                  </a:tcPr>
                </a:tc>
                <a:extLst>
                  <a:ext uri="{0D108BD9-81ED-4DB2-BD59-A6C34878D82A}">
                    <a16:rowId xmlns:a16="http://schemas.microsoft.com/office/drawing/2014/main" val="4289706077"/>
                  </a:ext>
                </a:extLst>
              </a:tr>
              <a:tr h="381000">
                <a:tc>
                  <a:txBody>
                    <a:bodyPr/>
                    <a:lstStyle/>
                    <a:p>
                      <a:pPr algn="ctr">
                        <a:lnSpc>
                          <a:spcPct val="107000"/>
                        </a:lnSpc>
                        <a:spcAft>
                          <a:spcPts val="800"/>
                        </a:spcAft>
                      </a:pPr>
                      <a:r>
                        <a:rPr lang="en-IE" sz="1000" kern="0" dirty="0">
                          <a:effectLst/>
                        </a:rPr>
                        <a:t>10</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nSpc>
                          <a:spcPct val="107000"/>
                        </a:lnSpc>
                        <a:spcAft>
                          <a:spcPts val="800"/>
                        </a:spcAft>
                      </a:pPr>
                      <a:r>
                        <a:rPr lang="en-IE" sz="1000" kern="0">
                          <a:effectLst/>
                        </a:rPr>
                        <a:t>CITYWEST NEWCASTLE SAGGART RATHCOOLE</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769</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176</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0</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0</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47</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120</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9</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0</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dirty="0">
                          <a:effectLst/>
                        </a:rPr>
                        <a:t>593</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dirty="0">
                          <a:effectLst/>
                        </a:rPr>
                        <a:t>0</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dirty="0">
                          <a:effectLst/>
                        </a:rPr>
                        <a:t>150</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dirty="0">
                          <a:effectLst/>
                        </a:rPr>
                        <a:t>365</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dirty="0">
                          <a:effectLst/>
                        </a:rPr>
                        <a:t>78</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dirty="0">
                          <a:effectLst/>
                        </a:rPr>
                        <a:t>0</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0</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114982822"/>
                  </a:ext>
                </a:extLst>
              </a:tr>
              <a:tr h="363855">
                <a:tc>
                  <a:txBody>
                    <a:bodyPr/>
                    <a:lstStyle/>
                    <a:p>
                      <a:pPr algn="ctr">
                        <a:lnSpc>
                          <a:spcPct val="107000"/>
                        </a:lnSpc>
                        <a:spcAft>
                          <a:spcPts val="800"/>
                        </a:spcAft>
                      </a:pPr>
                      <a:r>
                        <a:rPr lang="en-IE" sz="1000" kern="0" dirty="0">
                          <a:effectLst/>
                        </a:rPr>
                        <a:t>14</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nSpc>
                          <a:spcPct val="107000"/>
                        </a:lnSpc>
                        <a:spcAft>
                          <a:spcPts val="800"/>
                        </a:spcAft>
                      </a:pPr>
                      <a:r>
                        <a:rPr lang="en-IE" sz="1000" kern="0" dirty="0">
                          <a:effectLst/>
                        </a:rPr>
                        <a:t>CLONDALKIN CLONBURRIS GRANGECASTLE</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dirty="0">
                          <a:effectLst/>
                        </a:rPr>
                        <a:t>1183</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dirty="0">
                          <a:effectLst/>
                        </a:rPr>
                        <a:t>374</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dirty="0">
                          <a:effectLst/>
                        </a:rPr>
                        <a:t>0</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dirty="0">
                          <a:effectLst/>
                        </a:rPr>
                        <a:t>6</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dirty="0">
                          <a:effectLst/>
                        </a:rPr>
                        <a:t>15</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295</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dirty="0">
                          <a:effectLst/>
                        </a:rPr>
                        <a:t>42</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dirty="0">
                          <a:effectLst/>
                        </a:rPr>
                        <a:t>0</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dirty="0">
                          <a:effectLst/>
                        </a:rPr>
                        <a:t>809</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dirty="0">
                          <a:effectLst/>
                        </a:rPr>
                        <a:t>0</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dirty="0">
                          <a:effectLst/>
                        </a:rPr>
                        <a:t>207</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dirty="0">
                          <a:effectLst/>
                        </a:rPr>
                        <a:t>378</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dirty="0">
                          <a:effectLst/>
                        </a:rPr>
                        <a:t>140</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dirty="0">
                          <a:effectLst/>
                        </a:rPr>
                        <a:t>0</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dirty="0">
                          <a:effectLst/>
                        </a:rPr>
                        <a:t>0</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625000695"/>
                  </a:ext>
                </a:extLst>
              </a:tr>
              <a:tr h="381000">
                <a:tc>
                  <a:txBody>
                    <a:bodyPr/>
                    <a:lstStyle/>
                    <a:p>
                      <a:pPr algn="ctr">
                        <a:lnSpc>
                          <a:spcPct val="107000"/>
                        </a:lnSpc>
                        <a:spcAft>
                          <a:spcPts val="800"/>
                        </a:spcAft>
                      </a:pPr>
                      <a:r>
                        <a:rPr lang="en-IE" sz="1000" kern="0" dirty="0">
                          <a:effectLst/>
                        </a:rPr>
                        <a:t>15</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nSpc>
                          <a:spcPct val="107000"/>
                        </a:lnSpc>
                        <a:spcAft>
                          <a:spcPts val="800"/>
                        </a:spcAft>
                      </a:pPr>
                      <a:r>
                        <a:rPr lang="en-IE" sz="1000" kern="0">
                          <a:effectLst/>
                        </a:rPr>
                        <a:t>LUCAN PALMERSTOWN ADAMSTOWN</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1842</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928</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0</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1</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141</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608</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176</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0</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914</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9</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304</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413</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188</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0</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0</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73128628"/>
                  </a:ext>
                </a:extLst>
              </a:tr>
              <a:tr h="190500">
                <a:tc>
                  <a:txBody>
                    <a:bodyPr/>
                    <a:lstStyle/>
                    <a:p>
                      <a:pPr algn="ctr">
                        <a:lnSpc>
                          <a:spcPct val="107000"/>
                        </a:lnSpc>
                        <a:spcAft>
                          <a:spcPts val="800"/>
                        </a:spcAft>
                      </a:pPr>
                      <a:r>
                        <a:rPr lang="en-IE" sz="1000" kern="0" dirty="0">
                          <a:effectLst/>
                        </a:rPr>
                        <a:t>9</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nSpc>
                          <a:spcPct val="107000"/>
                        </a:lnSpc>
                        <a:spcAft>
                          <a:spcPts val="800"/>
                        </a:spcAft>
                      </a:pPr>
                      <a:r>
                        <a:rPr lang="en-IE" sz="1000" kern="0">
                          <a:effectLst/>
                        </a:rPr>
                        <a:t>TALLAGHT</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674</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441</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0</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1</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3</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404</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33</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0</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233</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0</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21</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165</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47</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0</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0</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712285236"/>
                  </a:ext>
                </a:extLst>
              </a:tr>
              <a:tr h="571500">
                <a:tc>
                  <a:txBody>
                    <a:bodyPr/>
                    <a:lstStyle/>
                    <a:p>
                      <a:pPr algn="ctr">
                        <a:lnSpc>
                          <a:spcPct val="107000"/>
                        </a:lnSpc>
                        <a:spcAft>
                          <a:spcPts val="800"/>
                        </a:spcAft>
                      </a:pPr>
                      <a:r>
                        <a:rPr lang="en-IE" sz="1000" kern="0" dirty="0">
                          <a:effectLst/>
                        </a:rPr>
                        <a:t>19</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nSpc>
                          <a:spcPct val="107000"/>
                        </a:lnSpc>
                        <a:spcAft>
                          <a:spcPts val="800"/>
                        </a:spcAft>
                      </a:pPr>
                      <a:r>
                        <a:rPr lang="en-IE" sz="1000" kern="0">
                          <a:effectLst/>
                        </a:rPr>
                        <a:t>TEMPLEOGUE WALKINSTOWN RATHFARNHAM</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62</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57</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0</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10</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17</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22</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7</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1</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5</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0</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4</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1</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0</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0</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0</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892119352"/>
                  </a:ext>
                </a:extLst>
              </a:tr>
              <a:tr h="190500">
                <a:tc>
                  <a:txBody>
                    <a:bodyPr/>
                    <a:lstStyle/>
                    <a:p>
                      <a:pPr algn="ctr">
                        <a:lnSpc>
                          <a:spcPct val="107000"/>
                        </a:lnSpc>
                        <a:spcAft>
                          <a:spcPts val="800"/>
                        </a:spcAft>
                      </a:pPr>
                      <a:r>
                        <a:rPr lang="en-IE" sz="1000" kern="0" dirty="0">
                          <a:effectLst/>
                        </a:rPr>
                        <a:t>0</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nSpc>
                          <a:spcPct val="107000"/>
                        </a:lnSpc>
                        <a:spcAft>
                          <a:spcPts val="800"/>
                        </a:spcAft>
                      </a:pPr>
                      <a:r>
                        <a:rPr lang="en-IE" sz="1000" kern="0">
                          <a:effectLst/>
                        </a:rPr>
                        <a:t>Naas Road</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0</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0</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0</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0</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0</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0</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0</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0</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0</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0</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0</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0</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0</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0</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000" kern="0">
                          <a:effectLst/>
                        </a:rPr>
                        <a:t>0</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241369288"/>
                  </a:ext>
                </a:extLst>
              </a:tr>
              <a:tr h="190500">
                <a:tc>
                  <a:txBody>
                    <a:bodyPr/>
                    <a:lstStyle/>
                    <a:p>
                      <a:pPr algn="ctr">
                        <a:lnSpc>
                          <a:spcPct val="107000"/>
                        </a:lnSpc>
                        <a:spcAft>
                          <a:spcPts val="800"/>
                        </a:spcAft>
                      </a:pPr>
                      <a:r>
                        <a:rPr lang="en-IE" sz="1000" kern="0" dirty="0">
                          <a:effectLst/>
                        </a:rPr>
                        <a:t>67</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nSpc>
                          <a:spcPct val="107000"/>
                        </a:lnSpc>
                        <a:spcAft>
                          <a:spcPts val="800"/>
                        </a:spcAft>
                      </a:pPr>
                      <a:r>
                        <a:rPr lang="en-IE" sz="1000" b="1" kern="0" dirty="0">
                          <a:solidFill>
                            <a:schemeClr val="bg1"/>
                          </a:solidFill>
                          <a:effectLst/>
                        </a:rPr>
                        <a:t>Totals</a:t>
                      </a:r>
                      <a:endParaRPr lang="en-IE" sz="11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gn="ctr">
                        <a:lnSpc>
                          <a:spcPct val="107000"/>
                        </a:lnSpc>
                        <a:spcAft>
                          <a:spcPts val="800"/>
                        </a:spcAft>
                      </a:pPr>
                      <a:r>
                        <a:rPr lang="en-IE" sz="1000" b="1" kern="0" dirty="0">
                          <a:solidFill>
                            <a:schemeClr val="bg1"/>
                          </a:solidFill>
                          <a:effectLst/>
                        </a:rPr>
                        <a:t>4530</a:t>
                      </a:r>
                      <a:endParaRPr lang="en-IE" sz="11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gn="ctr">
                        <a:lnSpc>
                          <a:spcPct val="107000"/>
                        </a:lnSpc>
                        <a:spcAft>
                          <a:spcPts val="800"/>
                        </a:spcAft>
                      </a:pPr>
                      <a:r>
                        <a:rPr lang="en-IE" sz="1000" b="1" kern="0" dirty="0">
                          <a:solidFill>
                            <a:schemeClr val="bg1"/>
                          </a:solidFill>
                          <a:effectLst/>
                        </a:rPr>
                        <a:t>1976</a:t>
                      </a:r>
                      <a:endParaRPr lang="en-IE" sz="11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gn="ctr">
                        <a:lnSpc>
                          <a:spcPct val="107000"/>
                        </a:lnSpc>
                        <a:spcAft>
                          <a:spcPts val="800"/>
                        </a:spcAft>
                      </a:pPr>
                      <a:r>
                        <a:rPr lang="en-IE" sz="1000" b="1" kern="0" dirty="0">
                          <a:solidFill>
                            <a:schemeClr val="bg1"/>
                          </a:solidFill>
                          <a:effectLst/>
                        </a:rPr>
                        <a:t>0</a:t>
                      </a:r>
                      <a:endParaRPr lang="en-IE" sz="11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gn="ctr">
                        <a:lnSpc>
                          <a:spcPct val="107000"/>
                        </a:lnSpc>
                        <a:spcAft>
                          <a:spcPts val="800"/>
                        </a:spcAft>
                      </a:pPr>
                      <a:r>
                        <a:rPr lang="en-IE" sz="1000" b="1" kern="0" dirty="0">
                          <a:solidFill>
                            <a:schemeClr val="bg1"/>
                          </a:solidFill>
                          <a:effectLst/>
                        </a:rPr>
                        <a:t>18</a:t>
                      </a:r>
                      <a:endParaRPr lang="en-IE" sz="11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gn="ctr">
                        <a:lnSpc>
                          <a:spcPct val="107000"/>
                        </a:lnSpc>
                        <a:spcAft>
                          <a:spcPts val="800"/>
                        </a:spcAft>
                      </a:pPr>
                      <a:r>
                        <a:rPr lang="en-IE" sz="1000" b="1" kern="0">
                          <a:solidFill>
                            <a:schemeClr val="bg1"/>
                          </a:solidFill>
                          <a:effectLst/>
                        </a:rPr>
                        <a:t>223</a:t>
                      </a:r>
                      <a:endParaRPr lang="en-IE" sz="1100" b="1" kern="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gn="ctr">
                        <a:lnSpc>
                          <a:spcPct val="107000"/>
                        </a:lnSpc>
                        <a:spcAft>
                          <a:spcPts val="800"/>
                        </a:spcAft>
                      </a:pPr>
                      <a:r>
                        <a:rPr lang="en-IE" sz="1000" b="1" kern="0">
                          <a:solidFill>
                            <a:schemeClr val="bg1"/>
                          </a:solidFill>
                          <a:effectLst/>
                        </a:rPr>
                        <a:t>1449</a:t>
                      </a:r>
                      <a:endParaRPr lang="en-IE" sz="1100" b="1" kern="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gn="ctr">
                        <a:lnSpc>
                          <a:spcPct val="107000"/>
                        </a:lnSpc>
                        <a:spcAft>
                          <a:spcPts val="800"/>
                        </a:spcAft>
                      </a:pPr>
                      <a:r>
                        <a:rPr lang="en-IE" sz="1000" b="1" kern="0" dirty="0">
                          <a:solidFill>
                            <a:schemeClr val="bg1"/>
                          </a:solidFill>
                          <a:effectLst/>
                        </a:rPr>
                        <a:t>267</a:t>
                      </a:r>
                      <a:endParaRPr lang="en-IE" sz="11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gn="ctr">
                        <a:lnSpc>
                          <a:spcPct val="107000"/>
                        </a:lnSpc>
                        <a:spcAft>
                          <a:spcPts val="800"/>
                        </a:spcAft>
                      </a:pPr>
                      <a:r>
                        <a:rPr lang="en-IE" sz="1000" b="1" kern="0" dirty="0">
                          <a:solidFill>
                            <a:schemeClr val="bg1"/>
                          </a:solidFill>
                          <a:effectLst/>
                        </a:rPr>
                        <a:t>1</a:t>
                      </a:r>
                      <a:endParaRPr lang="en-IE" sz="11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gn="ctr">
                        <a:lnSpc>
                          <a:spcPct val="107000"/>
                        </a:lnSpc>
                        <a:spcAft>
                          <a:spcPts val="800"/>
                        </a:spcAft>
                      </a:pPr>
                      <a:r>
                        <a:rPr lang="en-IE" sz="1000" b="1" kern="0" dirty="0">
                          <a:solidFill>
                            <a:schemeClr val="bg1"/>
                          </a:solidFill>
                          <a:effectLst/>
                        </a:rPr>
                        <a:t>2554</a:t>
                      </a:r>
                      <a:endParaRPr lang="en-IE" sz="11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gn="ctr">
                        <a:lnSpc>
                          <a:spcPct val="107000"/>
                        </a:lnSpc>
                        <a:spcAft>
                          <a:spcPts val="800"/>
                        </a:spcAft>
                      </a:pPr>
                      <a:r>
                        <a:rPr lang="en-IE" sz="1000" b="1" kern="0" dirty="0">
                          <a:solidFill>
                            <a:schemeClr val="bg1"/>
                          </a:solidFill>
                          <a:effectLst/>
                        </a:rPr>
                        <a:t>9</a:t>
                      </a:r>
                      <a:endParaRPr lang="en-IE" sz="11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gn="ctr">
                        <a:lnSpc>
                          <a:spcPct val="107000"/>
                        </a:lnSpc>
                        <a:spcAft>
                          <a:spcPts val="800"/>
                        </a:spcAft>
                      </a:pPr>
                      <a:r>
                        <a:rPr lang="en-IE" sz="1000" b="1" kern="0" dirty="0">
                          <a:solidFill>
                            <a:schemeClr val="bg1"/>
                          </a:solidFill>
                          <a:effectLst/>
                        </a:rPr>
                        <a:t>686</a:t>
                      </a:r>
                      <a:endParaRPr lang="en-IE" sz="11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gn="ctr">
                        <a:lnSpc>
                          <a:spcPct val="107000"/>
                        </a:lnSpc>
                        <a:spcAft>
                          <a:spcPts val="800"/>
                        </a:spcAft>
                      </a:pPr>
                      <a:r>
                        <a:rPr lang="en-IE" sz="1000" b="1" kern="0" dirty="0">
                          <a:solidFill>
                            <a:schemeClr val="bg1"/>
                          </a:solidFill>
                          <a:effectLst/>
                        </a:rPr>
                        <a:t>1322</a:t>
                      </a:r>
                      <a:endParaRPr lang="en-IE" sz="11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gn="ctr">
                        <a:lnSpc>
                          <a:spcPct val="107000"/>
                        </a:lnSpc>
                        <a:spcAft>
                          <a:spcPts val="800"/>
                        </a:spcAft>
                      </a:pPr>
                      <a:r>
                        <a:rPr lang="en-IE" sz="1000" b="1" kern="0" dirty="0">
                          <a:solidFill>
                            <a:schemeClr val="bg1"/>
                          </a:solidFill>
                          <a:effectLst/>
                        </a:rPr>
                        <a:t>453</a:t>
                      </a:r>
                      <a:endParaRPr lang="en-IE" sz="11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gn="ctr">
                        <a:lnSpc>
                          <a:spcPct val="107000"/>
                        </a:lnSpc>
                        <a:spcAft>
                          <a:spcPts val="800"/>
                        </a:spcAft>
                      </a:pPr>
                      <a:r>
                        <a:rPr lang="en-IE" sz="1000" b="1" kern="0" dirty="0">
                          <a:solidFill>
                            <a:schemeClr val="bg1"/>
                          </a:solidFill>
                          <a:effectLst/>
                        </a:rPr>
                        <a:t>0</a:t>
                      </a:r>
                      <a:endParaRPr lang="en-IE" sz="11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gn="ctr">
                        <a:lnSpc>
                          <a:spcPct val="107000"/>
                        </a:lnSpc>
                        <a:spcAft>
                          <a:spcPts val="800"/>
                        </a:spcAft>
                      </a:pPr>
                      <a:r>
                        <a:rPr lang="en-IE" sz="1000" b="1" kern="0" dirty="0">
                          <a:solidFill>
                            <a:schemeClr val="bg1"/>
                          </a:solidFill>
                          <a:effectLst/>
                        </a:rPr>
                        <a:t>4530</a:t>
                      </a:r>
                      <a:endParaRPr lang="en-IE" sz="11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extLst>
                  <a:ext uri="{0D108BD9-81ED-4DB2-BD59-A6C34878D82A}">
                    <a16:rowId xmlns:a16="http://schemas.microsoft.com/office/drawing/2014/main" val="3301800839"/>
                  </a:ext>
                </a:extLst>
              </a:tr>
            </a:tbl>
          </a:graphicData>
        </a:graphic>
      </p:graphicFrame>
    </p:spTree>
    <p:extLst>
      <p:ext uri="{BB962C8B-B14F-4D97-AF65-F5344CB8AC3E}">
        <p14:creationId xmlns:p14="http://schemas.microsoft.com/office/powerpoint/2010/main" val="35740492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FAE648-C6ED-6C05-2C0F-C54A58E632FC}"/>
            </a:ext>
          </a:extLst>
        </p:cNvPr>
        <p:cNvGrpSpPr/>
        <p:nvPr/>
      </p:nvGrpSpPr>
      <p:grpSpPr>
        <a:xfrm>
          <a:off x="0" y="0"/>
          <a:ext cx="0" cy="0"/>
          <a:chOff x="0" y="0"/>
          <a:chExt cx="0" cy="0"/>
        </a:xfrm>
      </p:grpSpPr>
      <p:grpSp>
        <p:nvGrpSpPr>
          <p:cNvPr id="7" name="Group 6">
            <a:extLst>
              <a:ext uri="{FF2B5EF4-FFF2-40B4-BE49-F238E27FC236}">
                <a16:creationId xmlns:a16="http://schemas.microsoft.com/office/drawing/2014/main" id="{20BC36C8-D52B-CEC1-A5D5-D5AE42533C98}"/>
              </a:ext>
            </a:extLst>
          </p:cNvPr>
          <p:cNvGrpSpPr/>
          <p:nvPr/>
        </p:nvGrpSpPr>
        <p:grpSpPr>
          <a:xfrm>
            <a:off x="137813" y="6042678"/>
            <a:ext cx="11624979" cy="746241"/>
            <a:chOff x="137813" y="6009122"/>
            <a:chExt cx="11624979" cy="746241"/>
          </a:xfrm>
        </p:grpSpPr>
        <p:pic>
          <p:nvPicPr>
            <p:cNvPr id="8" name="Picture 7">
              <a:extLst>
                <a:ext uri="{FF2B5EF4-FFF2-40B4-BE49-F238E27FC236}">
                  <a16:creationId xmlns:a16="http://schemas.microsoft.com/office/drawing/2014/main" id="{3E76BD2C-5D32-7E40-FE6D-9387B7BE20E5}"/>
                </a:ext>
              </a:extLst>
            </p:cNvPr>
            <p:cNvPicPr/>
            <p:nvPr/>
          </p:nvPicPr>
          <p:blipFill>
            <a:blip r:embed="rId3" cstate="print">
              <a:alphaModFix/>
              <a:extLst>
                <a:ext uri="{28A0092B-C50C-407E-A947-70E740481C1C}">
                  <a14:useLocalDpi xmlns:a14="http://schemas.microsoft.com/office/drawing/2010/main" val="0"/>
                </a:ext>
              </a:extLst>
            </a:blip>
            <a:stretch>
              <a:fillRect/>
            </a:stretch>
          </p:blipFill>
          <p:spPr>
            <a:xfrm>
              <a:off x="137813" y="6009122"/>
              <a:ext cx="2185510" cy="680927"/>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6200000" scaled="1"/>
              <a:tileRect/>
            </a:gradFill>
            <a:ln>
              <a:noFill/>
            </a:ln>
            <a:effectLst>
              <a:softEdge rad="112500"/>
            </a:effectLst>
          </p:spPr>
        </p:pic>
        <p:pic>
          <p:nvPicPr>
            <p:cNvPr id="9" name="Picture 8">
              <a:extLst>
                <a:ext uri="{FF2B5EF4-FFF2-40B4-BE49-F238E27FC236}">
                  <a16:creationId xmlns:a16="http://schemas.microsoft.com/office/drawing/2014/main" id="{A256E4E0-8A0E-28F0-226B-028EB72B3E3F}"/>
                </a:ext>
              </a:extLst>
            </p:cNvPr>
            <p:cNvPicPr>
              <a:picLocks noChangeAspect="1"/>
            </p:cNvPicPr>
            <p:nvPr/>
          </p:nvPicPr>
          <p:blipFill>
            <a:blip r:embed="rId4"/>
            <a:stretch>
              <a:fillRect/>
            </a:stretch>
          </p:blipFill>
          <p:spPr>
            <a:xfrm>
              <a:off x="2435290" y="6009122"/>
              <a:ext cx="9327502" cy="746241"/>
            </a:xfrm>
            <a:prstGeom prst="rect">
              <a:avLst/>
            </a:prstGeom>
          </p:spPr>
        </p:pic>
      </p:grpSp>
      <p:sp>
        <p:nvSpPr>
          <p:cNvPr id="13" name="TextBox 12">
            <a:extLst>
              <a:ext uri="{FF2B5EF4-FFF2-40B4-BE49-F238E27FC236}">
                <a16:creationId xmlns:a16="http://schemas.microsoft.com/office/drawing/2014/main" id="{3CE41B34-11AF-9B56-DA58-669EB229578E}"/>
              </a:ext>
            </a:extLst>
          </p:cNvPr>
          <p:cNvSpPr txBox="1"/>
          <p:nvPr/>
        </p:nvSpPr>
        <p:spPr>
          <a:xfrm>
            <a:off x="351054" y="311789"/>
            <a:ext cx="5478132" cy="470000"/>
          </a:xfrm>
          <a:prstGeom prst="rect">
            <a:avLst/>
          </a:prstGeom>
          <a:noFill/>
        </p:spPr>
        <p:txBody>
          <a:bodyPr wrap="square" lIns="91440" tIns="45720" rIns="91440" bIns="45720" rtlCol="0" anchor="t">
            <a:spAutoFit/>
          </a:bodyPr>
          <a:lstStyle/>
          <a:p>
            <a:pPr>
              <a:lnSpc>
                <a:spcPct val="107000"/>
              </a:lnSpc>
              <a:spcAft>
                <a:spcPts val="800"/>
              </a:spcAft>
            </a:pPr>
            <a:r>
              <a:rPr lang="en-IE" sz="2400" b="1" kern="100" dirty="0">
                <a:solidFill>
                  <a:schemeClr val="tx2">
                    <a:lumMod val="75000"/>
                  </a:schemeClr>
                </a:solidFill>
                <a:effectLst/>
                <a:ea typeface="Calibri" panose="020F0502020204030204" pitchFamily="34" charset="0"/>
                <a:cs typeface="Calibri" panose="020F0502020204030204" pitchFamily="34" charset="0"/>
              </a:rPr>
              <a:t>Part 1 Residential Monitoring</a:t>
            </a:r>
            <a:endParaRPr lang="en-IE" sz="2400" b="1" kern="100" dirty="0">
              <a:solidFill>
                <a:schemeClr val="tx2">
                  <a:lumMod val="75000"/>
                </a:schemeClr>
              </a:solidFill>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9B7CB09F-53D4-2499-745D-0BA51F27A56B}"/>
              </a:ext>
            </a:extLst>
          </p:cNvPr>
          <p:cNvSpPr txBox="1"/>
          <p:nvPr/>
        </p:nvSpPr>
        <p:spPr>
          <a:xfrm>
            <a:off x="351055" y="781789"/>
            <a:ext cx="11331959" cy="344069"/>
          </a:xfrm>
          <a:prstGeom prst="rect">
            <a:avLst/>
          </a:prstGeom>
          <a:noFill/>
        </p:spPr>
        <p:txBody>
          <a:bodyPr wrap="square">
            <a:spAutoFit/>
          </a:bodyPr>
          <a:lstStyle/>
          <a:p>
            <a:pPr>
              <a:lnSpc>
                <a:spcPct val="107000"/>
              </a:lnSpc>
              <a:spcAft>
                <a:spcPts val="800"/>
              </a:spcAft>
            </a:pPr>
            <a:r>
              <a:rPr lang="en-GB" sz="1600" b="1" kern="100" dirty="0">
                <a:solidFill>
                  <a:schemeClr val="tx2">
                    <a:lumMod val="75000"/>
                  </a:schemeClr>
                </a:solidFill>
                <a:effectLst/>
                <a:latin typeface="Calibri" panose="020F0502020204030204" pitchFamily="34" charset="0"/>
                <a:ea typeface="Calibri" panose="020F0502020204030204" pitchFamily="34" charset="0"/>
                <a:cs typeface="Times New Roman" panose="02020603050405020304" pitchFamily="18" charset="0"/>
              </a:rPr>
              <a:t>1.4 </a:t>
            </a:r>
            <a:r>
              <a:rPr lang="en-IE" sz="1600" b="1" kern="0" dirty="0">
                <a:solidFill>
                  <a:schemeClr val="tx2">
                    <a:lumMod val="75000"/>
                  </a:schemeClr>
                </a:solidFill>
                <a:effectLst/>
                <a:ea typeface="Lato-Regular"/>
                <a:cs typeface="Calibri" panose="020F0502020204030204" pitchFamily="34" charset="0"/>
              </a:rPr>
              <a:t>Social and Affordable Housing Supply Pipeline during the plan period</a:t>
            </a:r>
            <a:endParaRPr lang="en-IE" sz="1600" b="1" kern="100" dirty="0">
              <a:solidFill>
                <a:schemeClr val="tx2">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8CACD887-2D7D-92C1-0341-C3113BF704F5}"/>
              </a:ext>
            </a:extLst>
          </p:cNvPr>
          <p:cNvSpPr txBox="1"/>
          <p:nvPr/>
        </p:nvSpPr>
        <p:spPr>
          <a:xfrm>
            <a:off x="362135" y="1144969"/>
            <a:ext cx="8257237" cy="871008"/>
          </a:xfrm>
          <a:prstGeom prst="rect">
            <a:avLst/>
          </a:prstGeom>
          <a:noFill/>
        </p:spPr>
        <p:txBody>
          <a:bodyPr wrap="square">
            <a:spAutoFit/>
          </a:bodyPr>
          <a:lstStyle/>
          <a:p>
            <a:pPr>
              <a:lnSpc>
                <a:spcPct val="107000"/>
              </a:lnSpc>
              <a:spcAft>
                <a:spcPts val="800"/>
              </a:spcAft>
            </a:pPr>
            <a:r>
              <a:rPr lang="en-IE" sz="1600" kern="0" dirty="0">
                <a:solidFill>
                  <a:schemeClr val="tx2">
                    <a:lumMod val="75000"/>
                  </a:schemeClr>
                </a:solidFill>
                <a:effectLst/>
                <a:latin typeface="Calibri" panose="020F0502020204030204" pitchFamily="34" charset="0"/>
                <a:ea typeface="Lato-Regular"/>
                <a:cs typeface="Calibri" panose="020F0502020204030204" pitchFamily="34" charset="0"/>
              </a:rPr>
              <a:t>In addition to the above private housing developments there are a number of Social and Affordable Housing Developments which have been permitted through the Part 8 process and which are either under construction or at detailed design/preliminary construction stage. </a:t>
            </a:r>
            <a:endParaRPr lang="en-IE" sz="1600" kern="100" dirty="0">
              <a:solidFill>
                <a:schemeClr val="tx2">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Table 5">
            <a:extLst>
              <a:ext uri="{FF2B5EF4-FFF2-40B4-BE49-F238E27FC236}">
                <a16:creationId xmlns:a16="http://schemas.microsoft.com/office/drawing/2014/main" id="{C645D09D-7469-06D0-688F-0C051C2C2144}"/>
              </a:ext>
            </a:extLst>
          </p:cNvPr>
          <p:cNvGraphicFramePr>
            <a:graphicFrameLocks noGrp="1"/>
          </p:cNvGraphicFramePr>
          <p:nvPr>
            <p:extLst>
              <p:ext uri="{D42A27DB-BD31-4B8C-83A1-F6EECF244321}">
                <p14:modId xmlns:p14="http://schemas.microsoft.com/office/powerpoint/2010/main" val="370628632"/>
              </p:ext>
            </p:extLst>
          </p:nvPr>
        </p:nvGraphicFramePr>
        <p:xfrm>
          <a:off x="822582" y="2070591"/>
          <a:ext cx="6705600" cy="3017838"/>
        </p:xfrm>
        <a:graphic>
          <a:graphicData uri="http://schemas.openxmlformats.org/drawingml/2006/table">
            <a:tbl>
              <a:tblPr firstRow="1" firstCol="1" bandRow="1">
                <a:tableStyleId>{5C22544A-7EE6-4342-B048-85BDC9FD1C3A}</a:tableStyleId>
              </a:tblPr>
              <a:tblGrid>
                <a:gridCol w="1663700">
                  <a:extLst>
                    <a:ext uri="{9D8B030D-6E8A-4147-A177-3AD203B41FA5}">
                      <a16:colId xmlns:a16="http://schemas.microsoft.com/office/drawing/2014/main" val="163773807"/>
                    </a:ext>
                  </a:extLst>
                </a:gridCol>
                <a:gridCol w="1930400">
                  <a:extLst>
                    <a:ext uri="{9D8B030D-6E8A-4147-A177-3AD203B41FA5}">
                      <a16:colId xmlns:a16="http://schemas.microsoft.com/office/drawing/2014/main" val="2107328963"/>
                    </a:ext>
                  </a:extLst>
                </a:gridCol>
                <a:gridCol w="1455420">
                  <a:extLst>
                    <a:ext uri="{9D8B030D-6E8A-4147-A177-3AD203B41FA5}">
                      <a16:colId xmlns:a16="http://schemas.microsoft.com/office/drawing/2014/main" val="2677271527"/>
                    </a:ext>
                  </a:extLst>
                </a:gridCol>
                <a:gridCol w="779780">
                  <a:extLst>
                    <a:ext uri="{9D8B030D-6E8A-4147-A177-3AD203B41FA5}">
                      <a16:colId xmlns:a16="http://schemas.microsoft.com/office/drawing/2014/main" val="1805982713"/>
                    </a:ext>
                  </a:extLst>
                </a:gridCol>
                <a:gridCol w="876300">
                  <a:extLst>
                    <a:ext uri="{9D8B030D-6E8A-4147-A177-3AD203B41FA5}">
                      <a16:colId xmlns:a16="http://schemas.microsoft.com/office/drawing/2014/main" val="3086011335"/>
                    </a:ext>
                  </a:extLst>
                </a:gridCol>
              </a:tblGrid>
              <a:tr h="381000">
                <a:tc>
                  <a:txBody>
                    <a:bodyPr/>
                    <a:lstStyle/>
                    <a:p>
                      <a:pPr>
                        <a:lnSpc>
                          <a:spcPct val="107000"/>
                        </a:lnSpc>
                        <a:spcAft>
                          <a:spcPts val="800"/>
                        </a:spcAft>
                      </a:pPr>
                      <a:r>
                        <a:rPr lang="en-IE" sz="1100" kern="0" dirty="0">
                          <a:solidFill>
                            <a:schemeClr val="bg1"/>
                          </a:solidFill>
                          <a:effectLst/>
                        </a:rPr>
                        <a:t>Neighbourhood Area</a:t>
                      </a:r>
                      <a:endParaRPr lang="en-IE"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gn="ctr">
                        <a:lnSpc>
                          <a:spcPct val="107000"/>
                        </a:lnSpc>
                        <a:spcAft>
                          <a:spcPts val="800"/>
                        </a:spcAft>
                      </a:pPr>
                      <a:r>
                        <a:rPr lang="en-IE" sz="1100" kern="0" dirty="0">
                          <a:solidFill>
                            <a:schemeClr val="bg1"/>
                          </a:solidFill>
                          <a:effectLst/>
                        </a:rPr>
                        <a:t>Scheme Name</a:t>
                      </a:r>
                      <a:endParaRPr lang="en-IE"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gn="ctr">
                        <a:lnSpc>
                          <a:spcPct val="107000"/>
                        </a:lnSpc>
                        <a:spcAft>
                          <a:spcPts val="800"/>
                        </a:spcAft>
                      </a:pPr>
                      <a:r>
                        <a:rPr lang="en-IE" sz="1100" kern="0" dirty="0">
                          <a:solidFill>
                            <a:schemeClr val="bg1"/>
                          </a:solidFill>
                          <a:effectLst/>
                        </a:rPr>
                        <a:t>Part 8 Units Approved</a:t>
                      </a:r>
                      <a:endParaRPr lang="en-IE"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nSpc>
                          <a:spcPct val="107000"/>
                        </a:lnSpc>
                        <a:spcAft>
                          <a:spcPts val="800"/>
                        </a:spcAft>
                      </a:pPr>
                      <a:r>
                        <a:rPr lang="en-IE" sz="1100" kern="0" dirty="0">
                          <a:solidFill>
                            <a:schemeClr val="bg1"/>
                          </a:solidFill>
                          <a:effectLst/>
                        </a:rPr>
                        <a:t>Houses</a:t>
                      </a:r>
                      <a:endParaRPr lang="en-IE"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nSpc>
                          <a:spcPct val="107000"/>
                        </a:lnSpc>
                        <a:spcAft>
                          <a:spcPts val="800"/>
                        </a:spcAft>
                      </a:pPr>
                      <a:r>
                        <a:rPr lang="en-IE" sz="1100" kern="0" dirty="0">
                          <a:solidFill>
                            <a:schemeClr val="bg1"/>
                          </a:solidFill>
                          <a:effectLst/>
                        </a:rPr>
                        <a:t>Apartments</a:t>
                      </a:r>
                      <a:endParaRPr lang="en-IE"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extLst>
                  <a:ext uri="{0D108BD9-81ED-4DB2-BD59-A6C34878D82A}">
                    <a16:rowId xmlns:a16="http://schemas.microsoft.com/office/drawing/2014/main" val="3996873315"/>
                  </a:ext>
                </a:extLst>
              </a:tr>
              <a:tr h="190500">
                <a:tc>
                  <a:txBody>
                    <a:bodyPr/>
                    <a:lstStyle/>
                    <a:p>
                      <a:pPr>
                        <a:lnSpc>
                          <a:spcPct val="107000"/>
                        </a:lnSpc>
                        <a:spcAft>
                          <a:spcPts val="800"/>
                        </a:spcAft>
                      </a:pPr>
                      <a:r>
                        <a:rPr lang="en-IE" sz="1100" kern="0" dirty="0">
                          <a:effectLst/>
                        </a:rPr>
                        <a:t> </a:t>
                      </a:r>
                      <a:endParaRPr lang="en-IE"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nSpc>
                          <a:spcPct val="107000"/>
                        </a:lnSpc>
                        <a:spcAft>
                          <a:spcPts val="800"/>
                        </a:spcAft>
                      </a:pPr>
                      <a:r>
                        <a:rPr lang="en-IE" sz="1100" kern="0">
                          <a:effectLst/>
                        </a:rPr>
                        <a:t> </a:t>
                      </a:r>
                      <a:endParaRPr lang="en-I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800"/>
                        </a:spcAft>
                      </a:pPr>
                      <a:r>
                        <a:rPr lang="en-IE" sz="1100" kern="0" dirty="0">
                          <a:effectLst/>
                        </a:rPr>
                        <a:t> </a:t>
                      </a:r>
                      <a:endParaRPr lang="en-IE"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800"/>
                        </a:spcAft>
                      </a:pPr>
                      <a:r>
                        <a:rPr lang="en-IE" sz="1100" kern="0">
                          <a:effectLst/>
                        </a:rPr>
                        <a:t> </a:t>
                      </a:r>
                      <a:endParaRPr lang="en-I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800"/>
                        </a:spcAft>
                      </a:pPr>
                      <a:r>
                        <a:rPr lang="en-IE" sz="1100" kern="0">
                          <a:effectLst/>
                        </a:rPr>
                        <a:t> </a:t>
                      </a:r>
                      <a:endParaRPr lang="en-I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762764449"/>
                  </a:ext>
                </a:extLst>
              </a:tr>
              <a:tr h="190500">
                <a:tc>
                  <a:txBody>
                    <a:bodyPr/>
                    <a:lstStyle/>
                    <a:p>
                      <a:pPr>
                        <a:lnSpc>
                          <a:spcPct val="107000"/>
                        </a:lnSpc>
                        <a:spcAft>
                          <a:spcPts val="800"/>
                        </a:spcAft>
                      </a:pPr>
                      <a:r>
                        <a:rPr lang="en-IE" sz="1100" kern="0" dirty="0">
                          <a:effectLst/>
                        </a:rPr>
                        <a:t>Tallaght </a:t>
                      </a:r>
                      <a:endParaRPr lang="en-IE"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nSpc>
                          <a:spcPct val="107000"/>
                        </a:lnSpc>
                        <a:spcAft>
                          <a:spcPts val="800"/>
                        </a:spcAft>
                      </a:pPr>
                      <a:r>
                        <a:rPr lang="en-IE" sz="1100" kern="0">
                          <a:effectLst/>
                        </a:rPr>
                        <a:t>Oldbawn</a:t>
                      </a:r>
                      <a:endParaRPr lang="en-I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kern="0" dirty="0">
                          <a:effectLst/>
                        </a:rPr>
                        <a:t>12</a:t>
                      </a:r>
                      <a:endParaRPr lang="en-IE"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kern="0">
                          <a:effectLst/>
                        </a:rPr>
                        <a:t>8</a:t>
                      </a:r>
                      <a:endParaRPr lang="en-I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kern="0">
                          <a:effectLst/>
                        </a:rPr>
                        <a:t>4</a:t>
                      </a:r>
                      <a:endParaRPr lang="en-I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644856787"/>
                  </a:ext>
                </a:extLst>
              </a:tr>
              <a:tr h="190500">
                <a:tc>
                  <a:txBody>
                    <a:bodyPr/>
                    <a:lstStyle/>
                    <a:p>
                      <a:pPr>
                        <a:lnSpc>
                          <a:spcPct val="107000"/>
                        </a:lnSpc>
                        <a:spcAft>
                          <a:spcPts val="800"/>
                        </a:spcAft>
                      </a:pPr>
                      <a:r>
                        <a:rPr lang="en-IE" sz="1100" kern="0" dirty="0">
                          <a:effectLst/>
                        </a:rPr>
                        <a:t>Clondalkin</a:t>
                      </a:r>
                      <a:endParaRPr lang="en-IE"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nSpc>
                          <a:spcPct val="107000"/>
                        </a:lnSpc>
                        <a:spcAft>
                          <a:spcPts val="800"/>
                        </a:spcAft>
                      </a:pPr>
                      <a:r>
                        <a:rPr lang="en-IE" sz="1100" kern="0">
                          <a:effectLst/>
                        </a:rPr>
                        <a:t>Grand Canal Lindis Farne</a:t>
                      </a:r>
                      <a:endParaRPr lang="en-I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kern="0" dirty="0">
                          <a:effectLst/>
                        </a:rPr>
                        <a:t>28</a:t>
                      </a:r>
                      <a:endParaRPr lang="en-IE"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kern="0">
                          <a:effectLst/>
                        </a:rPr>
                        <a:t>24</a:t>
                      </a:r>
                      <a:endParaRPr lang="en-I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kern="0">
                          <a:effectLst/>
                        </a:rPr>
                        <a:t>4</a:t>
                      </a:r>
                      <a:endParaRPr lang="en-I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321760814"/>
                  </a:ext>
                </a:extLst>
              </a:tr>
              <a:tr h="190500">
                <a:tc>
                  <a:txBody>
                    <a:bodyPr/>
                    <a:lstStyle/>
                    <a:p>
                      <a:pPr>
                        <a:lnSpc>
                          <a:spcPct val="107000"/>
                        </a:lnSpc>
                        <a:spcAft>
                          <a:spcPts val="800"/>
                        </a:spcAft>
                      </a:pPr>
                      <a:r>
                        <a:rPr lang="en-IE" sz="1100" kern="0">
                          <a:effectLst/>
                        </a:rPr>
                        <a:t>Clondalkin</a:t>
                      </a:r>
                      <a:endParaRPr lang="en-I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nSpc>
                          <a:spcPct val="107000"/>
                        </a:lnSpc>
                        <a:spcAft>
                          <a:spcPts val="800"/>
                        </a:spcAft>
                      </a:pPr>
                      <a:r>
                        <a:rPr lang="en-IE" sz="1100" kern="0" dirty="0">
                          <a:effectLst/>
                        </a:rPr>
                        <a:t>Clonburris SDZ  </a:t>
                      </a:r>
                      <a:endParaRPr lang="en-IE"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kern="0" dirty="0">
                          <a:effectLst/>
                        </a:rPr>
                        <a:t>118</a:t>
                      </a:r>
                      <a:endParaRPr lang="en-IE"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kern="0">
                          <a:effectLst/>
                        </a:rPr>
                        <a:t>22</a:t>
                      </a:r>
                      <a:endParaRPr lang="en-I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kern="0">
                          <a:effectLst/>
                        </a:rPr>
                        <a:t>96</a:t>
                      </a:r>
                      <a:endParaRPr lang="en-I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763993416"/>
                  </a:ext>
                </a:extLst>
              </a:tr>
              <a:tr h="190500">
                <a:tc>
                  <a:txBody>
                    <a:bodyPr/>
                    <a:lstStyle/>
                    <a:p>
                      <a:pPr>
                        <a:lnSpc>
                          <a:spcPct val="107000"/>
                        </a:lnSpc>
                        <a:spcAft>
                          <a:spcPts val="800"/>
                        </a:spcAft>
                      </a:pPr>
                      <a:r>
                        <a:rPr lang="en-IE" sz="1100" kern="0" dirty="0">
                          <a:effectLst/>
                        </a:rPr>
                        <a:t>Clondalkin</a:t>
                      </a:r>
                      <a:endParaRPr lang="en-IE"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nSpc>
                          <a:spcPct val="107000"/>
                        </a:lnSpc>
                        <a:spcAft>
                          <a:spcPts val="800"/>
                        </a:spcAft>
                      </a:pPr>
                      <a:r>
                        <a:rPr lang="en-IE" sz="1100" kern="0" dirty="0">
                          <a:effectLst/>
                        </a:rPr>
                        <a:t>Clonburris SDZ</a:t>
                      </a:r>
                      <a:endParaRPr lang="en-IE"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kern="0" dirty="0">
                          <a:effectLst/>
                        </a:rPr>
                        <a:t>263</a:t>
                      </a:r>
                      <a:endParaRPr lang="en-IE"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kern="0">
                          <a:effectLst/>
                        </a:rPr>
                        <a:t>129</a:t>
                      </a:r>
                      <a:endParaRPr lang="en-I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kern="0">
                          <a:effectLst/>
                        </a:rPr>
                        <a:t>134</a:t>
                      </a:r>
                      <a:endParaRPr lang="en-I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775157070"/>
                  </a:ext>
                </a:extLst>
              </a:tr>
              <a:tr h="190500">
                <a:tc>
                  <a:txBody>
                    <a:bodyPr/>
                    <a:lstStyle/>
                    <a:p>
                      <a:pPr>
                        <a:lnSpc>
                          <a:spcPct val="107000"/>
                        </a:lnSpc>
                        <a:spcAft>
                          <a:spcPts val="800"/>
                        </a:spcAft>
                      </a:pPr>
                      <a:r>
                        <a:rPr lang="en-IE" sz="1100" kern="0" dirty="0">
                          <a:effectLst/>
                        </a:rPr>
                        <a:t>Total</a:t>
                      </a:r>
                      <a:endParaRPr lang="en-IE"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nSpc>
                          <a:spcPct val="107000"/>
                        </a:lnSpc>
                        <a:spcAft>
                          <a:spcPts val="800"/>
                        </a:spcAft>
                      </a:pPr>
                      <a:r>
                        <a:rPr lang="en-IE" sz="1100" b="1" kern="0" dirty="0">
                          <a:solidFill>
                            <a:schemeClr val="bg1"/>
                          </a:solidFill>
                          <a:effectLst/>
                        </a:rPr>
                        <a:t> </a:t>
                      </a:r>
                      <a:endParaRPr lang="en-IE" sz="14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gn="ctr">
                        <a:lnSpc>
                          <a:spcPct val="107000"/>
                        </a:lnSpc>
                        <a:spcAft>
                          <a:spcPts val="800"/>
                        </a:spcAft>
                      </a:pPr>
                      <a:r>
                        <a:rPr lang="en-IE" sz="1100" b="1" kern="0" dirty="0">
                          <a:solidFill>
                            <a:schemeClr val="bg1"/>
                          </a:solidFill>
                          <a:effectLst/>
                        </a:rPr>
                        <a:t>421</a:t>
                      </a:r>
                      <a:endParaRPr lang="en-IE" sz="14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gn="ctr">
                        <a:lnSpc>
                          <a:spcPct val="107000"/>
                        </a:lnSpc>
                        <a:spcAft>
                          <a:spcPts val="800"/>
                        </a:spcAft>
                      </a:pPr>
                      <a:r>
                        <a:rPr lang="en-IE" sz="1100" b="1" kern="0" dirty="0">
                          <a:solidFill>
                            <a:schemeClr val="bg1"/>
                          </a:solidFill>
                          <a:effectLst/>
                        </a:rPr>
                        <a:t>183</a:t>
                      </a:r>
                      <a:endParaRPr lang="en-IE" sz="14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gn="ctr">
                        <a:lnSpc>
                          <a:spcPct val="107000"/>
                        </a:lnSpc>
                        <a:spcAft>
                          <a:spcPts val="800"/>
                        </a:spcAft>
                      </a:pPr>
                      <a:r>
                        <a:rPr lang="en-IE" sz="1100" b="1" kern="0" dirty="0">
                          <a:solidFill>
                            <a:schemeClr val="bg1"/>
                          </a:solidFill>
                          <a:effectLst/>
                        </a:rPr>
                        <a:t>238</a:t>
                      </a:r>
                      <a:endParaRPr lang="en-IE" sz="14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extLst>
                  <a:ext uri="{0D108BD9-81ED-4DB2-BD59-A6C34878D82A}">
                    <a16:rowId xmlns:a16="http://schemas.microsoft.com/office/drawing/2014/main" val="3666688358"/>
                  </a:ext>
                </a:extLst>
              </a:tr>
              <a:tr h="190500">
                <a:tc>
                  <a:txBody>
                    <a:bodyPr/>
                    <a:lstStyle/>
                    <a:p>
                      <a:pPr>
                        <a:lnSpc>
                          <a:spcPct val="107000"/>
                        </a:lnSpc>
                        <a:spcAft>
                          <a:spcPts val="800"/>
                        </a:spcAft>
                      </a:pPr>
                      <a:r>
                        <a:rPr lang="en-IE" sz="1100" kern="0">
                          <a:effectLst/>
                        </a:rPr>
                        <a:t> </a:t>
                      </a:r>
                      <a:endParaRPr lang="en-I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nSpc>
                          <a:spcPct val="107000"/>
                        </a:lnSpc>
                        <a:spcAft>
                          <a:spcPts val="800"/>
                        </a:spcAft>
                      </a:pPr>
                      <a:r>
                        <a:rPr lang="en-IE" sz="1100" kern="0">
                          <a:effectLst/>
                        </a:rPr>
                        <a:t> </a:t>
                      </a:r>
                      <a:endParaRPr lang="en-I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kern="0" dirty="0">
                          <a:effectLst/>
                        </a:rPr>
                        <a:t> </a:t>
                      </a:r>
                      <a:endParaRPr lang="en-IE"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kern="0" dirty="0">
                          <a:effectLst/>
                        </a:rPr>
                        <a:t> </a:t>
                      </a:r>
                      <a:endParaRPr lang="en-IE"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kern="0">
                          <a:effectLst/>
                        </a:rPr>
                        <a:t> </a:t>
                      </a:r>
                      <a:endParaRPr lang="en-I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849711148"/>
                  </a:ext>
                </a:extLst>
              </a:tr>
              <a:tr h="190500">
                <a:tc>
                  <a:txBody>
                    <a:bodyPr/>
                    <a:lstStyle/>
                    <a:p>
                      <a:pPr>
                        <a:lnSpc>
                          <a:spcPct val="107000"/>
                        </a:lnSpc>
                        <a:spcAft>
                          <a:spcPts val="800"/>
                        </a:spcAft>
                      </a:pPr>
                      <a:r>
                        <a:rPr lang="en-IE" sz="1100" kern="0" dirty="0">
                          <a:effectLst/>
                        </a:rPr>
                        <a:t>Other Live Part 8s</a:t>
                      </a:r>
                      <a:endParaRPr lang="en-IE"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nSpc>
                          <a:spcPct val="107000"/>
                        </a:lnSpc>
                        <a:spcAft>
                          <a:spcPts val="800"/>
                        </a:spcAft>
                      </a:pPr>
                      <a:r>
                        <a:rPr lang="en-IE" sz="1100" kern="0">
                          <a:effectLst/>
                        </a:rPr>
                        <a:t> </a:t>
                      </a:r>
                      <a:endParaRPr lang="en-I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kern="0">
                          <a:effectLst/>
                        </a:rPr>
                        <a:t> </a:t>
                      </a:r>
                      <a:endParaRPr lang="en-I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kern="0" dirty="0">
                          <a:effectLst/>
                        </a:rPr>
                        <a:t> </a:t>
                      </a:r>
                      <a:endParaRPr lang="en-IE"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kern="0">
                          <a:effectLst/>
                        </a:rPr>
                        <a:t> </a:t>
                      </a:r>
                      <a:endParaRPr lang="en-I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86372615"/>
                  </a:ext>
                </a:extLst>
              </a:tr>
              <a:tr h="190500">
                <a:tc>
                  <a:txBody>
                    <a:bodyPr/>
                    <a:lstStyle/>
                    <a:p>
                      <a:pPr>
                        <a:lnSpc>
                          <a:spcPct val="107000"/>
                        </a:lnSpc>
                        <a:spcAft>
                          <a:spcPts val="800"/>
                        </a:spcAft>
                      </a:pPr>
                      <a:r>
                        <a:rPr lang="en-IE" sz="1100" kern="0" dirty="0">
                          <a:effectLst/>
                        </a:rPr>
                        <a:t>Templeogue Walkinstown </a:t>
                      </a:r>
                      <a:endParaRPr lang="en-IE"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nSpc>
                          <a:spcPct val="107000"/>
                        </a:lnSpc>
                        <a:spcAft>
                          <a:spcPts val="800"/>
                        </a:spcAft>
                      </a:pPr>
                      <a:r>
                        <a:rPr lang="en-IE" sz="1100" kern="0">
                          <a:effectLst/>
                        </a:rPr>
                        <a:t>Homeville (2019)</a:t>
                      </a:r>
                      <a:endParaRPr lang="en-I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kern="0">
                          <a:effectLst/>
                        </a:rPr>
                        <a:t>16</a:t>
                      </a:r>
                      <a:endParaRPr lang="en-I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kern="0" dirty="0">
                          <a:effectLst/>
                        </a:rPr>
                        <a:t>7</a:t>
                      </a:r>
                      <a:endParaRPr lang="en-IE"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kern="0" dirty="0">
                          <a:effectLst/>
                        </a:rPr>
                        <a:t>9</a:t>
                      </a:r>
                      <a:endParaRPr lang="en-IE"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567455182"/>
                  </a:ext>
                </a:extLst>
              </a:tr>
              <a:tr h="190500">
                <a:tc>
                  <a:txBody>
                    <a:bodyPr/>
                    <a:lstStyle/>
                    <a:p>
                      <a:pPr>
                        <a:lnSpc>
                          <a:spcPct val="107000"/>
                        </a:lnSpc>
                        <a:spcAft>
                          <a:spcPts val="800"/>
                        </a:spcAft>
                      </a:pPr>
                      <a:r>
                        <a:rPr lang="en-IE" sz="1100" kern="0" dirty="0">
                          <a:effectLst/>
                        </a:rPr>
                        <a:t>Clondalkin </a:t>
                      </a:r>
                      <a:endParaRPr lang="en-IE"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nSpc>
                          <a:spcPct val="107000"/>
                        </a:lnSpc>
                        <a:spcAft>
                          <a:spcPts val="800"/>
                        </a:spcAft>
                      </a:pPr>
                      <a:r>
                        <a:rPr lang="en-IE" sz="1100" kern="0">
                          <a:effectLst/>
                        </a:rPr>
                        <a:t>Eircom Site Nangor Road (2019)</a:t>
                      </a:r>
                      <a:endParaRPr lang="en-I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kern="0">
                          <a:effectLst/>
                        </a:rPr>
                        <a:t>93</a:t>
                      </a:r>
                      <a:endParaRPr lang="en-I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kern="0" dirty="0">
                          <a:effectLst/>
                        </a:rPr>
                        <a:t>15</a:t>
                      </a:r>
                      <a:endParaRPr lang="en-IE"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kern="0" dirty="0">
                          <a:effectLst/>
                        </a:rPr>
                        <a:t>78</a:t>
                      </a:r>
                      <a:endParaRPr lang="en-IE"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326349830"/>
                  </a:ext>
                </a:extLst>
              </a:tr>
              <a:tr h="190500">
                <a:tc>
                  <a:txBody>
                    <a:bodyPr/>
                    <a:lstStyle/>
                    <a:p>
                      <a:pPr>
                        <a:lnSpc>
                          <a:spcPct val="107000"/>
                        </a:lnSpc>
                        <a:spcAft>
                          <a:spcPts val="800"/>
                        </a:spcAft>
                      </a:pPr>
                      <a:r>
                        <a:rPr lang="en-IE" sz="1100" kern="0" dirty="0">
                          <a:effectLst/>
                        </a:rPr>
                        <a:t>Total</a:t>
                      </a:r>
                      <a:endParaRPr lang="en-IE"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nSpc>
                          <a:spcPct val="107000"/>
                        </a:lnSpc>
                        <a:spcAft>
                          <a:spcPts val="800"/>
                        </a:spcAft>
                      </a:pPr>
                      <a:r>
                        <a:rPr lang="en-IE" sz="1100" kern="0">
                          <a:effectLst/>
                        </a:rPr>
                        <a:t> </a:t>
                      </a:r>
                      <a:endParaRPr lang="en-I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kern="0">
                          <a:effectLst/>
                        </a:rPr>
                        <a:t>109</a:t>
                      </a:r>
                      <a:endParaRPr lang="en-I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kern="0">
                          <a:effectLst/>
                        </a:rPr>
                        <a:t>22</a:t>
                      </a:r>
                      <a:endParaRPr lang="en-I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kern="0" dirty="0">
                          <a:effectLst/>
                        </a:rPr>
                        <a:t>87</a:t>
                      </a:r>
                      <a:endParaRPr lang="en-IE"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637654266"/>
                  </a:ext>
                </a:extLst>
              </a:tr>
              <a:tr h="190500">
                <a:tc>
                  <a:txBody>
                    <a:bodyPr/>
                    <a:lstStyle/>
                    <a:p>
                      <a:pPr>
                        <a:lnSpc>
                          <a:spcPct val="107000"/>
                        </a:lnSpc>
                        <a:spcAft>
                          <a:spcPts val="800"/>
                        </a:spcAft>
                      </a:pPr>
                      <a:r>
                        <a:rPr lang="en-IE" sz="1100" kern="0" dirty="0">
                          <a:effectLst/>
                        </a:rPr>
                        <a:t> </a:t>
                      </a:r>
                      <a:endParaRPr lang="en-IE"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nSpc>
                          <a:spcPct val="107000"/>
                        </a:lnSpc>
                        <a:spcAft>
                          <a:spcPts val="800"/>
                        </a:spcAft>
                      </a:pPr>
                      <a:r>
                        <a:rPr lang="en-IE" sz="1100" kern="0">
                          <a:effectLst/>
                        </a:rPr>
                        <a:t> </a:t>
                      </a:r>
                      <a:endParaRPr lang="en-I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kern="0">
                          <a:effectLst/>
                        </a:rPr>
                        <a:t> </a:t>
                      </a:r>
                      <a:endParaRPr lang="en-I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kern="0">
                          <a:effectLst/>
                        </a:rPr>
                        <a:t> </a:t>
                      </a:r>
                      <a:endParaRPr lang="en-I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100" kern="0" dirty="0">
                          <a:effectLst/>
                        </a:rPr>
                        <a:t> </a:t>
                      </a:r>
                      <a:endParaRPr lang="en-IE"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69934964"/>
                  </a:ext>
                </a:extLst>
              </a:tr>
              <a:tr h="190500">
                <a:tc>
                  <a:txBody>
                    <a:bodyPr/>
                    <a:lstStyle/>
                    <a:p>
                      <a:pPr>
                        <a:lnSpc>
                          <a:spcPct val="107000"/>
                        </a:lnSpc>
                        <a:spcAft>
                          <a:spcPts val="800"/>
                        </a:spcAft>
                      </a:pPr>
                      <a:r>
                        <a:rPr lang="en-IE" sz="1100" kern="0" dirty="0">
                          <a:effectLst/>
                        </a:rPr>
                        <a:t>Combined Total Potential</a:t>
                      </a:r>
                      <a:endParaRPr lang="en-IE"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nSpc>
                          <a:spcPct val="107000"/>
                        </a:lnSpc>
                        <a:spcAft>
                          <a:spcPts val="800"/>
                        </a:spcAft>
                      </a:pPr>
                      <a:r>
                        <a:rPr lang="en-IE" sz="1100" b="1" kern="0" dirty="0">
                          <a:effectLst/>
                        </a:rPr>
                        <a:t> </a:t>
                      </a:r>
                      <a:endParaRPr lang="en-IE" sz="14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gn="ctr">
                        <a:lnSpc>
                          <a:spcPct val="107000"/>
                        </a:lnSpc>
                        <a:spcAft>
                          <a:spcPts val="800"/>
                        </a:spcAft>
                      </a:pPr>
                      <a:r>
                        <a:rPr lang="en-IE" sz="1100" b="1" kern="0" dirty="0">
                          <a:solidFill>
                            <a:schemeClr val="bg1"/>
                          </a:solidFill>
                          <a:effectLst/>
                        </a:rPr>
                        <a:t>530</a:t>
                      </a:r>
                      <a:endParaRPr lang="en-IE" sz="14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gn="ctr">
                        <a:lnSpc>
                          <a:spcPct val="107000"/>
                        </a:lnSpc>
                        <a:spcAft>
                          <a:spcPts val="800"/>
                        </a:spcAft>
                      </a:pPr>
                      <a:r>
                        <a:rPr lang="en-IE" sz="1100" b="1" kern="0" dirty="0">
                          <a:solidFill>
                            <a:schemeClr val="bg1"/>
                          </a:solidFill>
                          <a:effectLst/>
                        </a:rPr>
                        <a:t>205</a:t>
                      </a:r>
                      <a:endParaRPr lang="en-IE" sz="14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tc>
                  <a:txBody>
                    <a:bodyPr/>
                    <a:lstStyle/>
                    <a:p>
                      <a:pPr algn="ctr">
                        <a:lnSpc>
                          <a:spcPct val="107000"/>
                        </a:lnSpc>
                        <a:spcAft>
                          <a:spcPts val="800"/>
                        </a:spcAft>
                      </a:pPr>
                      <a:r>
                        <a:rPr lang="en-IE" sz="1100" b="1" kern="0" dirty="0">
                          <a:solidFill>
                            <a:schemeClr val="bg1"/>
                          </a:solidFill>
                          <a:effectLst/>
                        </a:rPr>
                        <a:t>325</a:t>
                      </a:r>
                      <a:endParaRPr lang="en-IE" sz="14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2">
                        <a:lumMod val="75000"/>
                      </a:schemeClr>
                    </a:solidFill>
                  </a:tcPr>
                </a:tc>
                <a:extLst>
                  <a:ext uri="{0D108BD9-81ED-4DB2-BD59-A6C34878D82A}">
                    <a16:rowId xmlns:a16="http://schemas.microsoft.com/office/drawing/2014/main" val="4287669359"/>
                  </a:ext>
                </a:extLst>
              </a:tr>
            </a:tbl>
          </a:graphicData>
        </a:graphic>
      </p:graphicFrame>
      <p:sp>
        <p:nvSpPr>
          <p:cNvPr id="15" name="Oval 14">
            <a:extLst>
              <a:ext uri="{FF2B5EF4-FFF2-40B4-BE49-F238E27FC236}">
                <a16:creationId xmlns:a16="http://schemas.microsoft.com/office/drawing/2014/main" id="{401050B9-886D-2A3E-ABC9-2E4A6856536E}"/>
              </a:ext>
            </a:extLst>
          </p:cNvPr>
          <p:cNvSpPr>
            <a:spLocks noChangeArrowheads="1"/>
          </p:cNvSpPr>
          <p:nvPr/>
        </p:nvSpPr>
        <p:spPr bwMode="auto">
          <a:xfrm>
            <a:off x="8090417" y="2432377"/>
            <a:ext cx="1057910" cy="966470"/>
          </a:xfrm>
          <a:prstGeom prst="ellipse">
            <a:avLst/>
          </a:prstGeom>
          <a:solidFill>
            <a:schemeClr val="tx2">
              <a:lumMod val="75000"/>
              <a:lumOff val="0"/>
            </a:schemeClr>
          </a:solidFill>
          <a:ln w="57150">
            <a:solidFill>
              <a:schemeClr val="bg2">
                <a:lumMod val="100000"/>
                <a:lumOff val="0"/>
              </a:schemeClr>
            </a:solidFill>
            <a:miter lim="800000"/>
            <a:headEnd/>
            <a:tailEnd/>
          </a:ln>
        </p:spPr>
        <p:txBody>
          <a:bodyPr rot="0" vert="horz" wrap="square" lIns="91440" tIns="45720" rIns="91440" bIns="45720" anchor="ctr" anchorCtr="0" upright="1">
            <a:noAutofit/>
          </a:bodyPr>
          <a:lstStyle/>
          <a:p>
            <a:pPr algn="ctr">
              <a:lnSpc>
                <a:spcPct val="107000"/>
              </a:lnSpc>
              <a:spcAft>
                <a:spcPts val="800"/>
              </a:spcAft>
            </a:pPr>
            <a:r>
              <a:rPr lang="en-GB" sz="1800" kern="12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39%</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8" name="Oval 17">
            <a:extLst>
              <a:ext uri="{FF2B5EF4-FFF2-40B4-BE49-F238E27FC236}">
                <a16:creationId xmlns:a16="http://schemas.microsoft.com/office/drawing/2014/main" id="{ED28E1CD-B8BA-1AF1-D311-C0743E1CD3F4}"/>
              </a:ext>
            </a:extLst>
          </p:cNvPr>
          <p:cNvSpPr>
            <a:spLocks noChangeArrowheads="1"/>
          </p:cNvSpPr>
          <p:nvPr/>
        </p:nvSpPr>
        <p:spPr bwMode="auto">
          <a:xfrm>
            <a:off x="9748146" y="2400428"/>
            <a:ext cx="1057910" cy="966470"/>
          </a:xfrm>
          <a:prstGeom prst="ellipse">
            <a:avLst/>
          </a:prstGeom>
          <a:solidFill>
            <a:schemeClr val="tx2">
              <a:lumMod val="75000"/>
              <a:lumOff val="0"/>
            </a:schemeClr>
          </a:solidFill>
          <a:ln w="57150">
            <a:solidFill>
              <a:schemeClr val="bg2">
                <a:lumMod val="100000"/>
                <a:lumOff val="0"/>
              </a:schemeClr>
            </a:solidFill>
            <a:miter lim="800000"/>
            <a:headEnd/>
            <a:tailEnd/>
          </a:ln>
        </p:spPr>
        <p:txBody>
          <a:bodyPr rot="0" vert="horz" wrap="square" lIns="91440" tIns="45720" rIns="91440" bIns="45720" anchor="ctr" anchorCtr="0" upright="1">
            <a:noAutofit/>
          </a:bodyPr>
          <a:lstStyle/>
          <a:p>
            <a:pPr algn="ctr">
              <a:lnSpc>
                <a:spcPct val="107000"/>
              </a:lnSpc>
              <a:spcAft>
                <a:spcPts val="800"/>
              </a:spcAft>
            </a:pPr>
            <a:r>
              <a:rPr lang="en-GB" sz="1800" kern="12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61%</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9" name="Rectangle 18">
            <a:extLst>
              <a:ext uri="{FF2B5EF4-FFF2-40B4-BE49-F238E27FC236}">
                <a16:creationId xmlns:a16="http://schemas.microsoft.com/office/drawing/2014/main" id="{3EECDDC3-621B-3743-6112-862D95178B5D}"/>
              </a:ext>
            </a:extLst>
          </p:cNvPr>
          <p:cNvSpPr>
            <a:spLocks noChangeArrowheads="1"/>
          </p:cNvSpPr>
          <p:nvPr/>
        </p:nvSpPr>
        <p:spPr bwMode="auto">
          <a:xfrm>
            <a:off x="7890148" y="3524589"/>
            <a:ext cx="1533525" cy="4064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07000"/>
              </a:lnSpc>
              <a:spcAft>
                <a:spcPts val="800"/>
              </a:spcAft>
            </a:pPr>
            <a:r>
              <a:rPr lang="en-GB" sz="1200" b="1" kern="100" dirty="0">
                <a:solidFill>
                  <a:srgbClr val="323E4F"/>
                </a:solidFill>
                <a:effectLst/>
                <a:latin typeface="Calibri" panose="020F0502020204030204" pitchFamily="34" charset="0"/>
                <a:ea typeface="Calibri" panose="020F0502020204030204" pitchFamily="34" charset="0"/>
                <a:cs typeface="Times New Roman" panose="02020603050405020304" pitchFamily="18" charset="0"/>
              </a:rPr>
              <a:t>Houses</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 name="Rectangle 19">
            <a:extLst>
              <a:ext uri="{FF2B5EF4-FFF2-40B4-BE49-F238E27FC236}">
                <a16:creationId xmlns:a16="http://schemas.microsoft.com/office/drawing/2014/main" id="{B7DC9F10-38B5-51D0-052D-4AD3244132EA}"/>
              </a:ext>
            </a:extLst>
          </p:cNvPr>
          <p:cNvSpPr>
            <a:spLocks noChangeArrowheads="1"/>
          </p:cNvSpPr>
          <p:nvPr/>
        </p:nvSpPr>
        <p:spPr bwMode="auto">
          <a:xfrm>
            <a:off x="9748146" y="3536632"/>
            <a:ext cx="1143000" cy="34353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07000"/>
              </a:lnSpc>
              <a:spcAft>
                <a:spcPts val="800"/>
              </a:spcAft>
            </a:pPr>
            <a:r>
              <a:rPr lang="en-GB" sz="1200" b="1" kern="100" dirty="0">
                <a:solidFill>
                  <a:srgbClr val="323E4F"/>
                </a:solidFill>
                <a:effectLst/>
                <a:latin typeface="Calibri" panose="020F0502020204030204" pitchFamily="34" charset="0"/>
                <a:ea typeface="Calibri" panose="020F0502020204030204" pitchFamily="34" charset="0"/>
                <a:cs typeface="Times New Roman" panose="02020603050405020304" pitchFamily="18" charset="0"/>
              </a:rPr>
              <a:t>Apartments</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1" name="Picture 20" descr="A picture containing outdoor, building, cloud, plant&#10;&#10;Description automatically generated">
            <a:extLst>
              <a:ext uri="{FF2B5EF4-FFF2-40B4-BE49-F238E27FC236}">
                <a16:creationId xmlns:a16="http://schemas.microsoft.com/office/drawing/2014/main" id="{BCA99A0F-1F86-4EBD-1C29-84CE0C99ABF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56911" y="297825"/>
            <a:ext cx="2915143" cy="1944912"/>
          </a:xfrm>
          <a:prstGeom prst="rect">
            <a:avLst/>
          </a:prstGeom>
        </p:spPr>
      </p:pic>
      <p:sp>
        <p:nvSpPr>
          <p:cNvPr id="22" name="TextBox 21">
            <a:extLst>
              <a:ext uri="{FF2B5EF4-FFF2-40B4-BE49-F238E27FC236}">
                <a16:creationId xmlns:a16="http://schemas.microsoft.com/office/drawing/2014/main" id="{0F3C2805-6600-4982-FEB2-8B606A21743D}"/>
              </a:ext>
            </a:extLst>
          </p:cNvPr>
          <p:cNvSpPr txBox="1"/>
          <p:nvPr/>
        </p:nvSpPr>
        <p:spPr>
          <a:xfrm>
            <a:off x="429208" y="5143043"/>
            <a:ext cx="11221196" cy="1339662"/>
          </a:xfrm>
          <a:prstGeom prst="rect">
            <a:avLst/>
          </a:prstGeom>
          <a:noFill/>
        </p:spPr>
        <p:txBody>
          <a:bodyPr wrap="square">
            <a:spAutoFit/>
          </a:bodyPr>
          <a:lstStyle/>
          <a:p>
            <a:pPr>
              <a:lnSpc>
                <a:spcPct val="107000"/>
              </a:lnSpc>
              <a:spcAft>
                <a:spcPts val="800"/>
              </a:spcAft>
            </a:pPr>
            <a:r>
              <a:rPr lang="en-IE" sz="1600" b="1" kern="0" dirty="0">
                <a:solidFill>
                  <a:schemeClr val="tx2">
                    <a:lumMod val="75000"/>
                  </a:schemeClr>
                </a:solidFill>
                <a:effectLst/>
                <a:latin typeface="Calibri" panose="020F0502020204030204" pitchFamily="34" charset="0"/>
                <a:ea typeface="Lato-Regular"/>
                <a:cs typeface="Calibri" panose="020F0502020204030204" pitchFamily="34" charset="0"/>
              </a:rPr>
              <a:t>1.5 Rural Housing </a:t>
            </a:r>
          </a:p>
          <a:p>
            <a:pPr>
              <a:lnSpc>
                <a:spcPct val="107000"/>
              </a:lnSpc>
              <a:spcAft>
                <a:spcPts val="800"/>
              </a:spcAft>
            </a:pPr>
            <a:r>
              <a:rPr lang="en-IE" sz="1600" kern="100" dirty="0">
                <a:solidFill>
                  <a:schemeClr val="tx2">
                    <a:lumMod val="75000"/>
                  </a:schemeClr>
                </a:solidFill>
                <a:effectLst/>
                <a:latin typeface="Calibri" panose="020F0502020204030204" pitchFamily="34" charset="0"/>
                <a:ea typeface="Calibri" panose="020F0502020204030204" pitchFamily="34" charset="0"/>
                <a:cs typeface="Calibri" panose="020F0502020204030204" pitchFamily="34" charset="0"/>
              </a:rPr>
              <a:t>South Dublin County Council made decisions on 5 planning applications for rural dwellings during the period Q2 2022 to the end of Q2 2023. 1 planning application was granted planning permission and 5 were refused permission. </a:t>
            </a:r>
            <a:endParaRPr lang="en-IE" sz="1600" kern="100" dirty="0">
              <a:solidFill>
                <a:schemeClr val="tx2">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IE" sz="1600" kern="100" dirty="0">
              <a:solidFill>
                <a:schemeClr val="tx2">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339283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97C2C9-A7A2-4653-6C11-C3D8C52D644E}"/>
            </a:ext>
          </a:extLst>
        </p:cNvPr>
        <p:cNvGrpSpPr/>
        <p:nvPr/>
      </p:nvGrpSpPr>
      <p:grpSpPr>
        <a:xfrm>
          <a:off x="0" y="0"/>
          <a:ext cx="0" cy="0"/>
          <a:chOff x="0" y="0"/>
          <a:chExt cx="0" cy="0"/>
        </a:xfrm>
      </p:grpSpPr>
      <p:grpSp>
        <p:nvGrpSpPr>
          <p:cNvPr id="7" name="Group 6">
            <a:extLst>
              <a:ext uri="{FF2B5EF4-FFF2-40B4-BE49-F238E27FC236}">
                <a16:creationId xmlns:a16="http://schemas.microsoft.com/office/drawing/2014/main" id="{19207B8D-3C6F-BB54-DA8B-6C778419076F}"/>
              </a:ext>
            </a:extLst>
          </p:cNvPr>
          <p:cNvGrpSpPr/>
          <p:nvPr/>
        </p:nvGrpSpPr>
        <p:grpSpPr>
          <a:xfrm>
            <a:off x="137813" y="6042678"/>
            <a:ext cx="11624979" cy="746241"/>
            <a:chOff x="137813" y="6009122"/>
            <a:chExt cx="11624979" cy="746241"/>
          </a:xfrm>
        </p:grpSpPr>
        <p:pic>
          <p:nvPicPr>
            <p:cNvPr id="8" name="Picture 7">
              <a:extLst>
                <a:ext uri="{FF2B5EF4-FFF2-40B4-BE49-F238E27FC236}">
                  <a16:creationId xmlns:a16="http://schemas.microsoft.com/office/drawing/2014/main" id="{A66BE22B-8CD1-B92F-79F2-1E165F55506E}"/>
                </a:ext>
              </a:extLst>
            </p:cNvPr>
            <p:cNvPicPr/>
            <p:nvPr/>
          </p:nvPicPr>
          <p:blipFill>
            <a:blip r:embed="rId3" cstate="print">
              <a:alphaModFix/>
              <a:extLst>
                <a:ext uri="{28A0092B-C50C-407E-A947-70E740481C1C}">
                  <a14:useLocalDpi xmlns:a14="http://schemas.microsoft.com/office/drawing/2010/main" val="0"/>
                </a:ext>
              </a:extLst>
            </a:blip>
            <a:stretch>
              <a:fillRect/>
            </a:stretch>
          </p:blipFill>
          <p:spPr>
            <a:xfrm>
              <a:off x="137813" y="6009122"/>
              <a:ext cx="2185510" cy="680927"/>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6200000" scaled="1"/>
              <a:tileRect/>
            </a:gradFill>
            <a:ln>
              <a:noFill/>
            </a:ln>
            <a:effectLst>
              <a:softEdge rad="112500"/>
            </a:effectLst>
          </p:spPr>
        </p:pic>
        <p:pic>
          <p:nvPicPr>
            <p:cNvPr id="9" name="Picture 8">
              <a:extLst>
                <a:ext uri="{FF2B5EF4-FFF2-40B4-BE49-F238E27FC236}">
                  <a16:creationId xmlns:a16="http://schemas.microsoft.com/office/drawing/2014/main" id="{46873F10-2C99-6E68-2725-F79FF6349EF0}"/>
                </a:ext>
              </a:extLst>
            </p:cNvPr>
            <p:cNvPicPr>
              <a:picLocks noChangeAspect="1"/>
            </p:cNvPicPr>
            <p:nvPr/>
          </p:nvPicPr>
          <p:blipFill>
            <a:blip r:embed="rId4"/>
            <a:stretch>
              <a:fillRect/>
            </a:stretch>
          </p:blipFill>
          <p:spPr>
            <a:xfrm>
              <a:off x="2435290" y="6009122"/>
              <a:ext cx="9327502" cy="746241"/>
            </a:xfrm>
            <a:prstGeom prst="rect">
              <a:avLst/>
            </a:prstGeom>
          </p:spPr>
        </p:pic>
      </p:grpSp>
      <p:sp>
        <p:nvSpPr>
          <p:cNvPr id="13" name="TextBox 12">
            <a:extLst>
              <a:ext uri="{FF2B5EF4-FFF2-40B4-BE49-F238E27FC236}">
                <a16:creationId xmlns:a16="http://schemas.microsoft.com/office/drawing/2014/main" id="{187E2CD6-738F-6D1F-B05F-94458583FC76}"/>
              </a:ext>
            </a:extLst>
          </p:cNvPr>
          <p:cNvSpPr txBox="1"/>
          <p:nvPr/>
        </p:nvSpPr>
        <p:spPr>
          <a:xfrm>
            <a:off x="351054" y="311789"/>
            <a:ext cx="5478132" cy="470000"/>
          </a:xfrm>
          <a:prstGeom prst="rect">
            <a:avLst/>
          </a:prstGeom>
          <a:noFill/>
        </p:spPr>
        <p:txBody>
          <a:bodyPr wrap="square" lIns="91440" tIns="45720" rIns="91440" bIns="45720" rtlCol="0" anchor="t">
            <a:spAutoFit/>
          </a:bodyPr>
          <a:lstStyle/>
          <a:p>
            <a:pPr>
              <a:lnSpc>
                <a:spcPct val="107000"/>
              </a:lnSpc>
              <a:spcAft>
                <a:spcPts val="800"/>
              </a:spcAft>
            </a:pPr>
            <a:r>
              <a:rPr lang="en-IE" sz="2400" b="1" kern="100" dirty="0">
                <a:solidFill>
                  <a:srgbClr val="7030A0"/>
                </a:solidFill>
                <a:effectLst/>
                <a:ea typeface="Calibri" panose="020F0502020204030204" pitchFamily="34" charset="0"/>
                <a:cs typeface="Calibri" panose="020F0502020204030204" pitchFamily="34" charset="0"/>
              </a:rPr>
              <a:t>Part 2 </a:t>
            </a:r>
            <a:r>
              <a:rPr lang="en-IE" sz="2400" b="1" kern="100" dirty="0">
                <a:solidFill>
                  <a:srgbClr val="7030A0"/>
                </a:solidFill>
                <a:ea typeface="Calibri" panose="020F0502020204030204" pitchFamily="34" charset="0"/>
                <a:cs typeface="Calibri" panose="020F0502020204030204" pitchFamily="34" charset="0"/>
              </a:rPr>
              <a:t>Commercial Monitoring </a:t>
            </a:r>
            <a:endParaRPr lang="en-IE" sz="2400" b="1" kern="100" dirty="0">
              <a:solidFill>
                <a:srgbClr val="7030A0"/>
              </a:solidFill>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4253764E-53E5-E9C9-A77C-EB578DB8F91B}"/>
              </a:ext>
            </a:extLst>
          </p:cNvPr>
          <p:cNvSpPr txBox="1"/>
          <p:nvPr/>
        </p:nvSpPr>
        <p:spPr>
          <a:xfrm>
            <a:off x="351054" y="888260"/>
            <a:ext cx="5478132" cy="375552"/>
          </a:xfrm>
          <a:prstGeom prst="rect">
            <a:avLst/>
          </a:prstGeom>
          <a:noFill/>
        </p:spPr>
        <p:txBody>
          <a:bodyPr wrap="square">
            <a:spAutoFit/>
          </a:bodyPr>
          <a:lstStyle/>
          <a:p>
            <a:pPr>
              <a:lnSpc>
                <a:spcPct val="107000"/>
              </a:lnSpc>
              <a:spcAft>
                <a:spcPts val="800"/>
              </a:spcAft>
            </a:pPr>
            <a:r>
              <a:rPr lang="en-IE" b="1" kern="0" dirty="0">
                <a:solidFill>
                  <a:srgbClr val="7030A0"/>
                </a:solidFill>
                <a:effectLst/>
                <a:latin typeface="Calibri" panose="020F0502020204030204" pitchFamily="34" charset="0"/>
                <a:ea typeface="Lato-Regular"/>
                <a:cs typeface="Calibri" panose="020F0502020204030204" pitchFamily="34" charset="0"/>
              </a:rPr>
              <a:t>2.1 Developed and occupied commercial floorspace</a:t>
            </a:r>
            <a:endParaRPr lang="en-IE" kern="100" dirty="0">
              <a:effectLst/>
              <a:latin typeface="Calibri" panose="020F0502020204030204" pitchFamily="34" charset="0"/>
              <a:ea typeface="Lato-Regular"/>
              <a:cs typeface="Times New Roman" panose="02020603050405020304" pitchFamily="18" charset="0"/>
            </a:endParaRPr>
          </a:p>
        </p:txBody>
      </p:sp>
      <p:sp>
        <p:nvSpPr>
          <p:cNvPr id="11" name="TextBox 10">
            <a:extLst>
              <a:ext uri="{FF2B5EF4-FFF2-40B4-BE49-F238E27FC236}">
                <a16:creationId xmlns:a16="http://schemas.microsoft.com/office/drawing/2014/main" id="{F9113967-EB59-9351-077F-4B467CD48A87}"/>
              </a:ext>
            </a:extLst>
          </p:cNvPr>
          <p:cNvSpPr txBox="1"/>
          <p:nvPr/>
        </p:nvSpPr>
        <p:spPr>
          <a:xfrm>
            <a:off x="351054" y="1263812"/>
            <a:ext cx="5181528" cy="1569660"/>
          </a:xfrm>
          <a:prstGeom prst="rect">
            <a:avLst/>
          </a:prstGeom>
          <a:noFill/>
        </p:spPr>
        <p:txBody>
          <a:bodyPr wrap="square">
            <a:spAutoFit/>
          </a:bodyPr>
          <a:lstStyle/>
          <a:p>
            <a:r>
              <a:rPr lang="en-IE" sz="1600" dirty="0">
                <a:solidFill>
                  <a:schemeClr val="tx2">
                    <a:lumMod val="75000"/>
                  </a:schemeClr>
                </a:solidFill>
                <a:effectLst/>
                <a:latin typeface="Calibri" panose="020F0502020204030204" pitchFamily="34" charset="0"/>
                <a:ea typeface="Calibri" panose="020F0502020204030204" pitchFamily="34" charset="0"/>
              </a:rPr>
              <a:t>In order to decipher the level of developed and occupied commercial floorspace within the County from the end of Q2 2022 up to the end of Q2 2023, the postal service Geo-directory spatial dataset was used to identify all registered commercial buildings which had been identified as new additions during this period. </a:t>
            </a:r>
            <a:endParaRPr lang="en-IE" sz="1600" dirty="0">
              <a:solidFill>
                <a:schemeClr val="tx2">
                  <a:lumMod val="75000"/>
                </a:schemeClr>
              </a:solidFill>
            </a:endParaRPr>
          </a:p>
        </p:txBody>
      </p:sp>
      <p:sp>
        <p:nvSpPr>
          <p:cNvPr id="14" name="TextBox 13">
            <a:extLst>
              <a:ext uri="{FF2B5EF4-FFF2-40B4-BE49-F238E27FC236}">
                <a16:creationId xmlns:a16="http://schemas.microsoft.com/office/drawing/2014/main" id="{53AC5815-B526-16D8-0227-563B1E57701E}"/>
              </a:ext>
            </a:extLst>
          </p:cNvPr>
          <p:cNvSpPr txBox="1"/>
          <p:nvPr/>
        </p:nvSpPr>
        <p:spPr>
          <a:xfrm>
            <a:off x="5029555" y="4471791"/>
            <a:ext cx="6733237" cy="871008"/>
          </a:xfrm>
          <a:prstGeom prst="rect">
            <a:avLst/>
          </a:prstGeom>
          <a:noFill/>
        </p:spPr>
        <p:txBody>
          <a:bodyPr wrap="square">
            <a:spAutoFit/>
          </a:bodyPr>
          <a:lstStyle/>
          <a:p>
            <a:pPr marR="43180">
              <a:lnSpc>
                <a:spcPct val="107000"/>
              </a:lnSpc>
              <a:spcAft>
                <a:spcPts val="800"/>
              </a:spcAft>
            </a:pPr>
            <a:r>
              <a:rPr lang="en-IE" sz="1600" kern="100" dirty="0">
                <a:solidFill>
                  <a:schemeClr val="tx2">
                    <a:lumMod val="75000"/>
                  </a:schemeClr>
                </a:solidFill>
                <a:effectLst/>
                <a:ea typeface="Calibri" panose="020F0502020204030204" pitchFamily="34" charset="0"/>
                <a:cs typeface="Calibri" panose="020F0502020204030204" pitchFamily="34" charset="0"/>
              </a:rPr>
              <a:t>This table provides details in regard to the floor area of the developed and occupied commercial floorspace for each industry type identified totalling 230,220sqm. </a:t>
            </a:r>
            <a:endParaRPr lang="en-IE" sz="1600" kern="100" dirty="0">
              <a:solidFill>
                <a:schemeClr val="tx2">
                  <a:lumMod val="75000"/>
                </a:schemeClr>
              </a:solidFill>
              <a:effectLst/>
              <a:ea typeface="Calibri" panose="020F0502020204030204" pitchFamily="34" charset="0"/>
              <a:cs typeface="Times New Roman" panose="02020603050405020304" pitchFamily="18" charset="0"/>
            </a:endParaRPr>
          </a:p>
        </p:txBody>
      </p:sp>
      <p:graphicFrame>
        <p:nvGraphicFramePr>
          <p:cNvPr id="16" name="Table 15">
            <a:extLst>
              <a:ext uri="{FF2B5EF4-FFF2-40B4-BE49-F238E27FC236}">
                <a16:creationId xmlns:a16="http://schemas.microsoft.com/office/drawing/2014/main" id="{64FF96E6-5AF8-B84E-A47F-4079C1112877}"/>
              </a:ext>
            </a:extLst>
          </p:cNvPr>
          <p:cNvGraphicFramePr>
            <a:graphicFrameLocks noGrp="1"/>
          </p:cNvGraphicFramePr>
          <p:nvPr>
            <p:extLst>
              <p:ext uri="{D42A27DB-BD31-4B8C-83A1-F6EECF244321}">
                <p14:modId xmlns:p14="http://schemas.microsoft.com/office/powerpoint/2010/main" val="4113617394"/>
              </p:ext>
            </p:extLst>
          </p:nvPr>
        </p:nvGraphicFramePr>
        <p:xfrm>
          <a:off x="501109" y="3070153"/>
          <a:ext cx="4419600" cy="2191957"/>
        </p:xfrm>
        <a:graphic>
          <a:graphicData uri="http://schemas.openxmlformats.org/drawingml/2006/table">
            <a:tbl>
              <a:tblPr firstRow="1" firstCol="1" bandRow="1">
                <a:tableStyleId>{5C22544A-7EE6-4342-B048-85BDC9FD1C3A}</a:tableStyleId>
              </a:tblPr>
              <a:tblGrid>
                <a:gridCol w="3009900">
                  <a:extLst>
                    <a:ext uri="{9D8B030D-6E8A-4147-A177-3AD203B41FA5}">
                      <a16:colId xmlns:a16="http://schemas.microsoft.com/office/drawing/2014/main" val="1225314846"/>
                    </a:ext>
                  </a:extLst>
                </a:gridCol>
                <a:gridCol w="1409700">
                  <a:extLst>
                    <a:ext uri="{9D8B030D-6E8A-4147-A177-3AD203B41FA5}">
                      <a16:colId xmlns:a16="http://schemas.microsoft.com/office/drawing/2014/main" val="1928830507"/>
                    </a:ext>
                  </a:extLst>
                </a:gridCol>
              </a:tblGrid>
              <a:tr h="190500">
                <a:tc>
                  <a:txBody>
                    <a:bodyPr/>
                    <a:lstStyle/>
                    <a:p>
                      <a:pPr algn="l">
                        <a:lnSpc>
                          <a:spcPct val="107000"/>
                        </a:lnSpc>
                        <a:spcAft>
                          <a:spcPts val="800"/>
                        </a:spcAft>
                      </a:pPr>
                      <a:r>
                        <a:rPr lang="en-IE" sz="1400" kern="0" dirty="0">
                          <a:solidFill>
                            <a:schemeClr val="bg1"/>
                          </a:solidFill>
                          <a:effectLst/>
                        </a:rPr>
                        <a:t>Industry Type</a:t>
                      </a:r>
                      <a:endParaRPr lang="en-IE"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rgbClr val="7030A0"/>
                    </a:solidFill>
                  </a:tcPr>
                </a:tc>
                <a:tc>
                  <a:txBody>
                    <a:bodyPr/>
                    <a:lstStyle/>
                    <a:p>
                      <a:pPr algn="ctr">
                        <a:lnSpc>
                          <a:spcPct val="107000"/>
                        </a:lnSpc>
                        <a:spcAft>
                          <a:spcPts val="800"/>
                        </a:spcAft>
                      </a:pPr>
                      <a:r>
                        <a:rPr lang="en-IE" sz="1400" kern="0" dirty="0">
                          <a:effectLst/>
                        </a:rPr>
                        <a:t>Floor Area (Sqm)</a:t>
                      </a:r>
                      <a:endParaRPr lang="en-IE"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rgbClr val="7030A0"/>
                    </a:solidFill>
                  </a:tcPr>
                </a:tc>
                <a:extLst>
                  <a:ext uri="{0D108BD9-81ED-4DB2-BD59-A6C34878D82A}">
                    <a16:rowId xmlns:a16="http://schemas.microsoft.com/office/drawing/2014/main" val="3346875327"/>
                  </a:ext>
                </a:extLst>
              </a:tr>
              <a:tr h="190500">
                <a:tc>
                  <a:txBody>
                    <a:bodyPr/>
                    <a:lstStyle/>
                    <a:p>
                      <a:pPr algn="l">
                        <a:lnSpc>
                          <a:spcPct val="107000"/>
                        </a:lnSpc>
                        <a:spcAft>
                          <a:spcPts val="800"/>
                        </a:spcAft>
                      </a:pPr>
                      <a:r>
                        <a:rPr lang="en-IE" sz="1400" kern="0" dirty="0">
                          <a:solidFill>
                            <a:schemeClr val="bg1"/>
                          </a:solidFill>
                          <a:effectLst/>
                        </a:rPr>
                        <a:t>Light Industry</a:t>
                      </a:r>
                      <a:endParaRPr lang="en-IE"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rgbClr val="7030A0"/>
                    </a:solidFill>
                  </a:tcPr>
                </a:tc>
                <a:tc>
                  <a:txBody>
                    <a:bodyPr/>
                    <a:lstStyle/>
                    <a:p>
                      <a:pPr algn="ctr">
                        <a:lnSpc>
                          <a:spcPct val="107000"/>
                        </a:lnSpc>
                        <a:spcAft>
                          <a:spcPts val="800"/>
                        </a:spcAft>
                      </a:pPr>
                      <a:r>
                        <a:rPr lang="en-IE" sz="1400" kern="0">
                          <a:effectLst/>
                        </a:rPr>
                        <a:t>42,983</a:t>
                      </a:r>
                      <a:endParaRPr lang="en-I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86811112"/>
                  </a:ext>
                </a:extLst>
              </a:tr>
              <a:tr h="190500">
                <a:tc>
                  <a:txBody>
                    <a:bodyPr/>
                    <a:lstStyle/>
                    <a:p>
                      <a:pPr algn="l">
                        <a:lnSpc>
                          <a:spcPct val="107000"/>
                        </a:lnSpc>
                        <a:spcAft>
                          <a:spcPts val="800"/>
                        </a:spcAft>
                      </a:pPr>
                      <a:r>
                        <a:rPr lang="en-IE" sz="1400" kern="0" dirty="0">
                          <a:solidFill>
                            <a:schemeClr val="bg1"/>
                          </a:solidFill>
                          <a:effectLst/>
                        </a:rPr>
                        <a:t>Logistics </a:t>
                      </a:r>
                      <a:endParaRPr lang="en-IE"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rgbClr val="7030A0"/>
                    </a:solidFill>
                  </a:tcPr>
                </a:tc>
                <a:tc>
                  <a:txBody>
                    <a:bodyPr/>
                    <a:lstStyle/>
                    <a:p>
                      <a:pPr algn="ctr">
                        <a:lnSpc>
                          <a:spcPct val="107000"/>
                        </a:lnSpc>
                        <a:spcAft>
                          <a:spcPts val="800"/>
                        </a:spcAft>
                      </a:pPr>
                      <a:r>
                        <a:rPr lang="en-IE" sz="1400" kern="0">
                          <a:effectLst/>
                        </a:rPr>
                        <a:t>48,649</a:t>
                      </a:r>
                      <a:endParaRPr lang="en-I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565850498"/>
                  </a:ext>
                </a:extLst>
              </a:tr>
              <a:tr h="190500">
                <a:tc>
                  <a:txBody>
                    <a:bodyPr/>
                    <a:lstStyle/>
                    <a:p>
                      <a:pPr algn="l">
                        <a:lnSpc>
                          <a:spcPct val="107000"/>
                        </a:lnSpc>
                        <a:spcAft>
                          <a:spcPts val="800"/>
                        </a:spcAft>
                      </a:pPr>
                      <a:r>
                        <a:rPr lang="en-IE" sz="1400" kern="0" dirty="0">
                          <a:solidFill>
                            <a:schemeClr val="bg1"/>
                          </a:solidFill>
                          <a:effectLst/>
                        </a:rPr>
                        <a:t>Office/Service Industry </a:t>
                      </a:r>
                      <a:endParaRPr lang="en-IE"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rgbClr val="7030A0"/>
                    </a:solidFill>
                  </a:tcPr>
                </a:tc>
                <a:tc>
                  <a:txBody>
                    <a:bodyPr/>
                    <a:lstStyle/>
                    <a:p>
                      <a:pPr algn="ctr">
                        <a:lnSpc>
                          <a:spcPct val="107000"/>
                        </a:lnSpc>
                        <a:spcAft>
                          <a:spcPts val="800"/>
                        </a:spcAft>
                      </a:pPr>
                      <a:r>
                        <a:rPr lang="en-IE" sz="1400" kern="0">
                          <a:effectLst/>
                        </a:rPr>
                        <a:t>18,512</a:t>
                      </a:r>
                      <a:endParaRPr lang="en-I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707240081"/>
                  </a:ext>
                </a:extLst>
              </a:tr>
              <a:tr h="190500">
                <a:tc>
                  <a:txBody>
                    <a:bodyPr/>
                    <a:lstStyle/>
                    <a:p>
                      <a:pPr algn="l">
                        <a:lnSpc>
                          <a:spcPct val="107000"/>
                        </a:lnSpc>
                        <a:spcAft>
                          <a:spcPts val="800"/>
                        </a:spcAft>
                      </a:pPr>
                      <a:r>
                        <a:rPr lang="en-IE" sz="1400" kern="0" dirty="0">
                          <a:solidFill>
                            <a:schemeClr val="bg1"/>
                          </a:solidFill>
                          <a:effectLst/>
                        </a:rPr>
                        <a:t>Storage/Warehousing</a:t>
                      </a:r>
                      <a:endParaRPr lang="en-IE"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rgbClr val="7030A0"/>
                    </a:solidFill>
                  </a:tcPr>
                </a:tc>
                <a:tc>
                  <a:txBody>
                    <a:bodyPr/>
                    <a:lstStyle/>
                    <a:p>
                      <a:pPr algn="ctr">
                        <a:lnSpc>
                          <a:spcPct val="107000"/>
                        </a:lnSpc>
                        <a:spcAft>
                          <a:spcPts val="800"/>
                        </a:spcAft>
                      </a:pPr>
                      <a:r>
                        <a:rPr lang="en-IE" sz="1400" kern="0">
                          <a:effectLst/>
                        </a:rPr>
                        <a:t>14,672</a:t>
                      </a:r>
                      <a:endParaRPr lang="en-I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96278228"/>
                  </a:ext>
                </a:extLst>
              </a:tr>
              <a:tr h="190500">
                <a:tc>
                  <a:txBody>
                    <a:bodyPr/>
                    <a:lstStyle/>
                    <a:p>
                      <a:pPr algn="l">
                        <a:lnSpc>
                          <a:spcPct val="107000"/>
                        </a:lnSpc>
                        <a:spcAft>
                          <a:spcPts val="800"/>
                        </a:spcAft>
                      </a:pPr>
                      <a:r>
                        <a:rPr lang="en-IE" sz="1400" kern="0" dirty="0">
                          <a:solidFill>
                            <a:schemeClr val="bg1"/>
                          </a:solidFill>
                          <a:effectLst/>
                        </a:rPr>
                        <a:t>Retail Distribution</a:t>
                      </a:r>
                      <a:endParaRPr lang="en-IE"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rgbClr val="7030A0"/>
                    </a:solidFill>
                  </a:tcPr>
                </a:tc>
                <a:tc>
                  <a:txBody>
                    <a:bodyPr/>
                    <a:lstStyle/>
                    <a:p>
                      <a:pPr algn="ctr">
                        <a:lnSpc>
                          <a:spcPct val="107000"/>
                        </a:lnSpc>
                        <a:spcAft>
                          <a:spcPts val="800"/>
                        </a:spcAft>
                      </a:pPr>
                      <a:r>
                        <a:rPr lang="en-IE" sz="1400" kern="0">
                          <a:effectLst/>
                        </a:rPr>
                        <a:t>88,025</a:t>
                      </a:r>
                      <a:endParaRPr lang="en-I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47630186"/>
                  </a:ext>
                </a:extLst>
              </a:tr>
              <a:tr h="190500">
                <a:tc>
                  <a:txBody>
                    <a:bodyPr/>
                    <a:lstStyle/>
                    <a:p>
                      <a:pPr algn="l">
                        <a:lnSpc>
                          <a:spcPct val="107000"/>
                        </a:lnSpc>
                        <a:spcAft>
                          <a:spcPts val="800"/>
                        </a:spcAft>
                      </a:pPr>
                      <a:r>
                        <a:rPr lang="en-IE" sz="1400" kern="0" dirty="0">
                          <a:solidFill>
                            <a:schemeClr val="bg1"/>
                          </a:solidFill>
                          <a:effectLst/>
                        </a:rPr>
                        <a:t>Retail Sales (Includes general retail/cars sales etc</a:t>
                      </a:r>
                      <a:endParaRPr lang="en-IE"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rgbClr val="7030A0"/>
                    </a:solidFill>
                  </a:tcPr>
                </a:tc>
                <a:tc>
                  <a:txBody>
                    <a:bodyPr/>
                    <a:lstStyle/>
                    <a:p>
                      <a:pPr algn="ctr">
                        <a:lnSpc>
                          <a:spcPct val="107000"/>
                        </a:lnSpc>
                        <a:spcAft>
                          <a:spcPts val="800"/>
                        </a:spcAft>
                      </a:pPr>
                      <a:r>
                        <a:rPr lang="en-IE" sz="1400" kern="0">
                          <a:effectLst/>
                        </a:rPr>
                        <a:t>10,698</a:t>
                      </a:r>
                      <a:endParaRPr lang="en-I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653563794"/>
                  </a:ext>
                </a:extLst>
              </a:tr>
              <a:tr h="190500">
                <a:tc>
                  <a:txBody>
                    <a:bodyPr/>
                    <a:lstStyle/>
                    <a:p>
                      <a:pPr algn="l">
                        <a:lnSpc>
                          <a:spcPct val="107000"/>
                        </a:lnSpc>
                        <a:spcAft>
                          <a:spcPts val="800"/>
                        </a:spcAft>
                      </a:pPr>
                      <a:r>
                        <a:rPr lang="en-IE" sz="1400" kern="0" dirty="0">
                          <a:solidFill>
                            <a:schemeClr val="bg1"/>
                          </a:solidFill>
                          <a:effectLst/>
                        </a:rPr>
                        <a:t>Data Centre</a:t>
                      </a:r>
                      <a:endParaRPr lang="en-IE"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rgbClr val="7030A0"/>
                    </a:solidFill>
                  </a:tcPr>
                </a:tc>
                <a:tc>
                  <a:txBody>
                    <a:bodyPr/>
                    <a:lstStyle/>
                    <a:p>
                      <a:pPr algn="ctr">
                        <a:lnSpc>
                          <a:spcPct val="107000"/>
                        </a:lnSpc>
                        <a:spcAft>
                          <a:spcPts val="800"/>
                        </a:spcAft>
                      </a:pPr>
                      <a:r>
                        <a:rPr lang="en-IE" sz="1400" kern="0" dirty="0">
                          <a:effectLst/>
                        </a:rPr>
                        <a:t>6,681</a:t>
                      </a:r>
                      <a:endParaRPr lang="en-IE"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798366039"/>
                  </a:ext>
                </a:extLst>
              </a:tr>
              <a:tr h="190500">
                <a:tc>
                  <a:txBody>
                    <a:bodyPr/>
                    <a:lstStyle/>
                    <a:p>
                      <a:pPr algn="l">
                        <a:lnSpc>
                          <a:spcPct val="107000"/>
                        </a:lnSpc>
                        <a:spcAft>
                          <a:spcPts val="800"/>
                        </a:spcAft>
                      </a:pPr>
                      <a:r>
                        <a:rPr lang="en-IE" sz="1400" kern="0" dirty="0">
                          <a:solidFill>
                            <a:schemeClr val="bg1"/>
                          </a:solidFill>
                          <a:effectLst/>
                        </a:rPr>
                        <a:t>Total</a:t>
                      </a:r>
                      <a:endParaRPr lang="en-IE"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rgbClr val="7030A0"/>
                    </a:solidFill>
                  </a:tcPr>
                </a:tc>
                <a:tc>
                  <a:txBody>
                    <a:bodyPr/>
                    <a:lstStyle/>
                    <a:p>
                      <a:pPr algn="ctr">
                        <a:lnSpc>
                          <a:spcPct val="107000"/>
                        </a:lnSpc>
                        <a:spcAft>
                          <a:spcPts val="800"/>
                        </a:spcAft>
                      </a:pPr>
                      <a:r>
                        <a:rPr lang="en-IE" sz="1400" kern="0" dirty="0">
                          <a:effectLst/>
                        </a:rPr>
                        <a:t>230,220</a:t>
                      </a:r>
                      <a:endParaRPr lang="en-IE"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065342662"/>
                  </a:ext>
                </a:extLst>
              </a:tr>
            </a:tbl>
          </a:graphicData>
        </a:graphic>
      </p:graphicFrame>
      <p:grpSp>
        <p:nvGrpSpPr>
          <p:cNvPr id="17" name="Group 16">
            <a:extLst>
              <a:ext uri="{FF2B5EF4-FFF2-40B4-BE49-F238E27FC236}">
                <a16:creationId xmlns:a16="http://schemas.microsoft.com/office/drawing/2014/main" id="{3E1F8422-6521-8CC4-EDD4-68ABD2F1FF72}"/>
              </a:ext>
            </a:extLst>
          </p:cNvPr>
          <p:cNvGrpSpPr>
            <a:grpSpLocks/>
          </p:cNvGrpSpPr>
          <p:nvPr/>
        </p:nvGrpSpPr>
        <p:grpSpPr bwMode="auto">
          <a:xfrm>
            <a:off x="5754153" y="3070153"/>
            <a:ext cx="2019300" cy="1310005"/>
            <a:chOff x="8227" y="4631"/>
            <a:chExt cx="3180" cy="2063"/>
          </a:xfrm>
        </p:grpSpPr>
        <p:sp>
          <p:nvSpPr>
            <p:cNvPr id="29" name="Oval 28">
              <a:extLst>
                <a:ext uri="{FF2B5EF4-FFF2-40B4-BE49-F238E27FC236}">
                  <a16:creationId xmlns:a16="http://schemas.microsoft.com/office/drawing/2014/main" id="{552A20C1-9EBC-DC50-A8AE-F06BD0FB3628}"/>
                </a:ext>
              </a:extLst>
            </p:cNvPr>
            <p:cNvSpPr>
              <a:spLocks noChangeArrowheads="1"/>
            </p:cNvSpPr>
            <p:nvPr/>
          </p:nvSpPr>
          <p:spPr bwMode="auto">
            <a:xfrm>
              <a:off x="9004" y="4631"/>
              <a:ext cx="1666" cy="1522"/>
            </a:xfrm>
            <a:prstGeom prst="ellipse">
              <a:avLst/>
            </a:prstGeom>
            <a:solidFill>
              <a:srgbClr val="7030A0"/>
            </a:solidFill>
            <a:ln w="57150">
              <a:solidFill>
                <a:schemeClr val="bg2">
                  <a:lumMod val="100000"/>
                  <a:lumOff val="0"/>
                </a:schemeClr>
              </a:solidFill>
              <a:miter lim="800000"/>
              <a:headEnd/>
              <a:tailEnd/>
            </a:ln>
          </p:spPr>
          <p:txBody>
            <a:bodyPr rot="0" vert="horz" wrap="square" lIns="91440" tIns="45720" rIns="91440" bIns="45720" anchor="ctr" anchorCtr="0" upright="1">
              <a:noAutofit/>
            </a:bodyPr>
            <a:lstStyle/>
            <a:p>
              <a:pPr algn="ctr">
                <a:lnSpc>
                  <a:spcPct val="107000"/>
                </a:lnSpc>
                <a:spcAft>
                  <a:spcPts val="800"/>
                </a:spcAft>
              </a:pPr>
              <a:r>
                <a:rPr lang="en-GB" sz="1800" b="1" kern="12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38%</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0" name="Rectangle 29">
              <a:extLst>
                <a:ext uri="{FF2B5EF4-FFF2-40B4-BE49-F238E27FC236}">
                  <a16:creationId xmlns:a16="http://schemas.microsoft.com/office/drawing/2014/main" id="{8377444C-9D8E-4BD7-000E-BCE6ACB9A6DF}"/>
                </a:ext>
              </a:extLst>
            </p:cNvPr>
            <p:cNvSpPr>
              <a:spLocks noChangeArrowheads="1"/>
            </p:cNvSpPr>
            <p:nvPr/>
          </p:nvSpPr>
          <p:spPr bwMode="auto">
            <a:xfrm>
              <a:off x="8227" y="6153"/>
              <a:ext cx="3180" cy="54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07000"/>
                </a:lnSpc>
                <a:spcAft>
                  <a:spcPts val="800"/>
                </a:spcAft>
              </a:pPr>
              <a:r>
                <a:rPr lang="en-GB" sz="1200" b="1" kern="10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Retail Distribution</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23" name="Group 22">
            <a:extLst>
              <a:ext uri="{FF2B5EF4-FFF2-40B4-BE49-F238E27FC236}">
                <a16:creationId xmlns:a16="http://schemas.microsoft.com/office/drawing/2014/main" id="{638649EB-716A-D949-754C-601C68C8A440}"/>
              </a:ext>
            </a:extLst>
          </p:cNvPr>
          <p:cNvGrpSpPr>
            <a:grpSpLocks/>
          </p:cNvGrpSpPr>
          <p:nvPr/>
        </p:nvGrpSpPr>
        <p:grpSpPr bwMode="auto">
          <a:xfrm>
            <a:off x="7669948" y="3070153"/>
            <a:ext cx="1057910" cy="1310005"/>
            <a:chOff x="11244" y="4631"/>
            <a:chExt cx="1666" cy="2063"/>
          </a:xfrm>
        </p:grpSpPr>
        <p:sp>
          <p:nvSpPr>
            <p:cNvPr id="27" name="Oval 26">
              <a:extLst>
                <a:ext uri="{FF2B5EF4-FFF2-40B4-BE49-F238E27FC236}">
                  <a16:creationId xmlns:a16="http://schemas.microsoft.com/office/drawing/2014/main" id="{0383630B-9EB8-6094-B8BD-3FBD5DB9BA50}"/>
                </a:ext>
              </a:extLst>
            </p:cNvPr>
            <p:cNvSpPr>
              <a:spLocks noChangeArrowheads="1"/>
            </p:cNvSpPr>
            <p:nvPr/>
          </p:nvSpPr>
          <p:spPr bwMode="auto">
            <a:xfrm>
              <a:off x="11244" y="4631"/>
              <a:ext cx="1666" cy="1522"/>
            </a:xfrm>
            <a:prstGeom prst="ellipse">
              <a:avLst/>
            </a:prstGeom>
            <a:solidFill>
              <a:srgbClr val="7030A0"/>
            </a:solidFill>
            <a:ln w="57150">
              <a:solidFill>
                <a:schemeClr val="bg2">
                  <a:lumMod val="100000"/>
                  <a:lumOff val="0"/>
                </a:schemeClr>
              </a:solidFill>
              <a:miter lim="800000"/>
              <a:headEnd/>
              <a:tailEnd/>
            </a:ln>
          </p:spPr>
          <p:txBody>
            <a:bodyPr rot="0" vert="horz" wrap="square" lIns="91440" tIns="45720" rIns="91440" bIns="45720" anchor="ctr" anchorCtr="0" upright="1">
              <a:noAutofit/>
            </a:bodyPr>
            <a:lstStyle/>
            <a:p>
              <a:pPr algn="ctr">
                <a:lnSpc>
                  <a:spcPct val="107000"/>
                </a:lnSpc>
                <a:spcAft>
                  <a:spcPts val="800"/>
                </a:spcAft>
              </a:pPr>
              <a:r>
                <a:rPr lang="en-GB" sz="1800" b="1" kern="12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21%</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8" name="Rectangle 27">
              <a:extLst>
                <a:ext uri="{FF2B5EF4-FFF2-40B4-BE49-F238E27FC236}">
                  <a16:creationId xmlns:a16="http://schemas.microsoft.com/office/drawing/2014/main" id="{2A6554EE-72D1-1C85-7F64-BA3A21BE9200}"/>
                </a:ext>
              </a:extLst>
            </p:cNvPr>
            <p:cNvSpPr>
              <a:spLocks noChangeArrowheads="1"/>
            </p:cNvSpPr>
            <p:nvPr/>
          </p:nvSpPr>
          <p:spPr bwMode="auto">
            <a:xfrm>
              <a:off x="11379" y="6153"/>
              <a:ext cx="1531" cy="54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07000"/>
                </a:lnSpc>
                <a:spcAft>
                  <a:spcPts val="800"/>
                </a:spcAft>
              </a:pPr>
              <a:r>
                <a:rPr lang="en-GB" sz="1200" b="1" kern="10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Logistics</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24" name="Group 23">
            <a:extLst>
              <a:ext uri="{FF2B5EF4-FFF2-40B4-BE49-F238E27FC236}">
                <a16:creationId xmlns:a16="http://schemas.microsoft.com/office/drawing/2014/main" id="{67182169-1B70-34CD-8953-F2B45B692AB2}"/>
              </a:ext>
            </a:extLst>
          </p:cNvPr>
          <p:cNvGrpSpPr>
            <a:grpSpLocks/>
          </p:cNvGrpSpPr>
          <p:nvPr/>
        </p:nvGrpSpPr>
        <p:grpSpPr bwMode="auto">
          <a:xfrm>
            <a:off x="8775483" y="3070153"/>
            <a:ext cx="1590040" cy="1310005"/>
            <a:chOff x="12985" y="4631"/>
            <a:chExt cx="2504" cy="2063"/>
          </a:xfrm>
        </p:grpSpPr>
        <p:sp>
          <p:nvSpPr>
            <p:cNvPr id="25" name="Oval 24">
              <a:extLst>
                <a:ext uri="{FF2B5EF4-FFF2-40B4-BE49-F238E27FC236}">
                  <a16:creationId xmlns:a16="http://schemas.microsoft.com/office/drawing/2014/main" id="{9C8D8118-B9E3-361A-EBA7-96AD78692463}"/>
                </a:ext>
              </a:extLst>
            </p:cNvPr>
            <p:cNvSpPr>
              <a:spLocks noChangeArrowheads="1"/>
            </p:cNvSpPr>
            <p:nvPr/>
          </p:nvSpPr>
          <p:spPr bwMode="auto">
            <a:xfrm>
              <a:off x="13375" y="4631"/>
              <a:ext cx="1666" cy="1522"/>
            </a:xfrm>
            <a:prstGeom prst="ellipse">
              <a:avLst/>
            </a:prstGeom>
            <a:solidFill>
              <a:srgbClr val="7030A0"/>
            </a:solidFill>
            <a:ln w="57150">
              <a:solidFill>
                <a:schemeClr val="bg2">
                  <a:lumMod val="100000"/>
                  <a:lumOff val="0"/>
                </a:schemeClr>
              </a:solidFill>
              <a:miter lim="800000"/>
              <a:headEnd/>
              <a:tailEnd/>
            </a:ln>
          </p:spPr>
          <p:txBody>
            <a:bodyPr rot="0" vert="horz" wrap="square" lIns="91440" tIns="45720" rIns="91440" bIns="45720" anchor="ctr" anchorCtr="0" upright="1">
              <a:noAutofit/>
            </a:bodyPr>
            <a:lstStyle/>
            <a:p>
              <a:pPr algn="ctr">
                <a:lnSpc>
                  <a:spcPct val="107000"/>
                </a:lnSpc>
                <a:spcAft>
                  <a:spcPts val="800"/>
                </a:spcAft>
              </a:pPr>
              <a:r>
                <a:rPr lang="en-GB" sz="1800" b="1" kern="12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19%</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6" name="Rectangle 25">
              <a:extLst>
                <a:ext uri="{FF2B5EF4-FFF2-40B4-BE49-F238E27FC236}">
                  <a16:creationId xmlns:a16="http://schemas.microsoft.com/office/drawing/2014/main" id="{03513B1E-1A65-FB09-FA66-562C67720A58}"/>
                </a:ext>
              </a:extLst>
            </p:cNvPr>
            <p:cNvSpPr>
              <a:spLocks noChangeArrowheads="1"/>
            </p:cNvSpPr>
            <p:nvPr/>
          </p:nvSpPr>
          <p:spPr bwMode="auto">
            <a:xfrm>
              <a:off x="12985" y="6153"/>
              <a:ext cx="2504" cy="54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07000"/>
                </a:lnSpc>
                <a:spcAft>
                  <a:spcPts val="800"/>
                </a:spcAft>
              </a:pPr>
              <a:r>
                <a:rPr lang="en-GB" sz="1200" b="1" kern="10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Light Industry</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p:txBody>
        </p:sp>
      </p:grpSp>
      <p:pic>
        <p:nvPicPr>
          <p:cNvPr id="31" name="Picture 30" descr="First Media Park Grange Castle Clondalkin | NewsGroup">
            <a:extLst>
              <a:ext uri="{FF2B5EF4-FFF2-40B4-BE49-F238E27FC236}">
                <a16:creationId xmlns:a16="http://schemas.microsoft.com/office/drawing/2014/main" id="{02DE7A2D-E703-78A3-D7BE-11C0067C29C6}"/>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46754" y="328660"/>
            <a:ext cx="4008530" cy="2668635"/>
          </a:xfrm>
          <a:prstGeom prst="rect">
            <a:avLst/>
          </a:prstGeom>
          <a:ln>
            <a:noFill/>
          </a:ln>
          <a:effectLst>
            <a:softEdge rad="112500"/>
          </a:effectLst>
        </p:spPr>
      </p:pic>
    </p:spTree>
    <p:extLst>
      <p:ext uri="{BB962C8B-B14F-4D97-AF65-F5344CB8AC3E}">
        <p14:creationId xmlns:p14="http://schemas.microsoft.com/office/powerpoint/2010/main" val="11222397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C0D5FC-D284-25E7-FE76-D359241DBC9E}"/>
            </a:ext>
          </a:extLst>
        </p:cNvPr>
        <p:cNvGrpSpPr/>
        <p:nvPr/>
      </p:nvGrpSpPr>
      <p:grpSpPr>
        <a:xfrm>
          <a:off x="0" y="0"/>
          <a:ext cx="0" cy="0"/>
          <a:chOff x="0" y="0"/>
          <a:chExt cx="0" cy="0"/>
        </a:xfrm>
      </p:grpSpPr>
      <p:grpSp>
        <p:nvGrpSpPr>
          <p:cNvPr id="7" name="Group 6">
            <a:extLst>
              <a:ext uri="{FF2B5EF4-FFF2-40B4-BE49-F238E27FC236}">
                <a16:creationId xmlns:a16="http://schemas.microsoft.com/office/drawing/2014/main" id="{2C54527E-A13A-3F47-F12B-7EBB540DF580}"/>
              </a:ext>
            </a:extLst>
          </p:cNvPr>
          <p:cNvGrpSpPr/>
          <p:nvPr/>
        </p:nvGrpSpPr>
        <p:grpSpPr>
          <a:xfrm>
            <a:off x="137813" y="6042678"/>
            <a:ext cx="11624979" cy="746241"/>
            <a:chOff x="137813" y="6009122"/>
            <a:chExt cx="11624979" cy="746241"/>
          </a:xfrm>
        </p:grpSpPr>
        <p:pic>
          <p:nvPicPr>
            <p:cNvPr id="8" name="Picture 7">
              <a:extLst>
                <a:ext uri="{FF2B5EF4-FFF2-40B4-BE49-F238E27FC236}">
                  <a16:creationId xmlns:a16="http://schemas.microsoft.com/office/drawing/2014/main" id="{E2F2AE96-A676-33B6-53D0-8C70C7E3CBDA}"/>
                </a:ext>
              </a:extLst>
            </p:cNvPr>
            <p:cNvPicPr/>
            <p:nvPr/>
          </p:nvPicPr>
          <p:blipFill>
            <a:blip r:embed="rId3" cstate="print">
              <a:alphaModFix/>
              <a:extLst>
                <a:ext uri="{28A0092B-C50C-407E-A947-70E740481C1C}">
                  <a14:useLocalDpi xmlns:a14="http://schemas.microsoft.com/office/drawing/2010/main" val="0"/>
                </a:ext>
              </a:extLst>
            </a:blip>
            <a:stretch>
              <a:fillRect/>
            </a:stretch>
          </p:blipFill>
          <p:spPr>
            <a:xfrm>
              <a:off x="137813" y="6009122"/>
              <a:ext cx="2185510" cy="680927"/>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6200000" scaled="1"/>
              <a:tileRect/>
            </a:gradFill>
            <a:ln>
              <a:noFill/>
            </a:ln>
            <a:effectLst>
              <a:softEdge rad="112500"/>
            </a:effectLst>
          </p:spPr>
        </p:pic>
        <p:pic>
          <p:nvPicPr>
            <p:cNvPr id="9" name="Picture 8">
              <a:extLst>
                <a:ext uri="{FF2B5EF4-FFF2-40B4-BE49-F238E27FC236}">
                  <a16:creationId xmlns:a16="http://schemas.microsoft.com/office/drawing/2014/main" id="{F2A7588D-C2E8-CB60-9CD5-DD201F22C927}"/>
                </a:ext>
              </a:extLst>
            </p:cNvPr>
            <p:cNvPicPr>
              <a:picLocks noChangeAspect="1"/>
            </p:cNvPicPr>
            <p:nvPr/>
          </p:nvPicPr>
          <p:blipFill>
            <a:blip r:embed="rId4"/>
            <a:stretch>
              <a:fillRect/>
            </a:stretch>
          </p:blipFill>
          <p:spPr>
            <a:xfrm>
              <a:off x="2435290" y="6009122"/>
              <a:ext cx="9327502" cy="746241"/>
            </a:xfrm>
            <a:prstGeom prst="rect">
              <a:avLst/>
            </a:prstGeom>
          </p:spPr>
        </p:pic>
      </p:grpSp>
      <p:sp>
        <p:nvSpPr>
          <p:cNvPr id="13" name="TextBox 12">
            <a:extLst>
              <a:ext uri="{FF2B5EF4-FFF2-40B4-BE49-F238E27FC236}">
                <a16:creationId xmlns:a16="http://schemas.microsoft.com/office/drawing/2014/main" id="{FA70B166-84A3-FBDB-5261-23A4E39976B7}"/>
              </a:ext>
            </a:extLst>
          </p:cNvPr>
          <p:cNvSpPr txBox="1"/>
          <p:nvPr/>
        </p:nvSpPr>
        <p:spPr>
          <a:xfrm>
            <a:off x="351054" y="311789"/>
            <a:ext cx="5478132" cy="470000"/>
          </a:xfrm>
          <a:prstGeom prst="rect">
            <a:avLst/>
          </a:prstGeom>
          <a:noFill/>
        </p:spPr>
        <p:txBody>
          <a:bodyPr wrap="square" lIns="91440" tIns="45720" rIns="91440" bIns="45720" rtlCol="0" anchor="t">
            <a:spAutoFit/>
          </a:bodyPr>
          <a:lstStyle/>
          <a:p>
            <a:pPr>
              <a:lnSpc>
                <a:spcPct val="107000"/>
              </a:lnSpc>
              <a:spcAft>
                <a:spcPts val="800"/>
              </a:spcAft>
            </a:pPr>
            <a:r>
              <a:rPr lang="en-IE" sz="2400" b="1" kern="100" dirty="0">
                <a:solidFill>
                  <a:srgbClr val="7030A0"/>
                </a:solidFill>
                <a:effectLst/>
                <a:ea typeface="Calibri" panose="020F0502020204030204" pitchFamily="34" charset="0"/>
                <a:cs typeface="Calibri" panose="020F0502020204030204" pitchFamily="34" charset="0"/>
              </a:rPr>
              <a:t>Part 2 </a:t>
            </a:r>
            <a:r>
              <a:rPr lang="en-IE" sz="2400" b="1" kern="100" dirty="0">
                <a:solidFill>
                  <a:srgbClr val="7030A0"/>
                </a:solidFill>
                <a:ea typeface="Calibri" panose="020F0502020204030204" pitchFamily="34" charset="0"/>
                <a:cs typeface="Calibri" panose="020F0502020204030204" pitchFamily="34" charset="0"/>
              </a:rPr>
              <a:t>Commercial Monitoring </a:t>
            </a:r>
            <a:endParaRPr lang="en-IE" sz="2400" b="1" kern="100" dirty="0">
              <a:solidFill>
                <a:srgbClr val="7030A0"/>
              </a:solidFill>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2118788E-A1C5-6DEB-234D-498807EA02E3}"/>
              </a:ext>
            </a:extLst>
          </p:cNvPr>
          <p:cNvSpPr txBox="1"/>
          <p:nvPr/>
        </p:nvSpPr>
        <p:spPr>
          <a:xfrm>
            <a:off x="351054" y="888260"/>
            <a:ext cx="10169164" cy="1173463"/>
          </a:xfrm>
          <a:prstGeom prst="rect">
            <a:avLst/>
          </a:prstGeom>
          <a:noFill/>
        </p:spPr>
        <p:txBody>
          <a:bodyPr wrap="square">
            <a:spAutoFit/>
          </a:bodyPr>
          <a:lstStyle/>
          <a:p>
            <a:pPr>
              <a:lnSpc>
                <a:spcPct val="107000"/>
              </a:lnSpc>
              <a:spcAft>
                <a:spcPts val="800"/>
              </a:spcAft>
            </a:pPr>
            <a:r>
              <a:rPr lang="en-IE" b="1" kern="0" dirty="0">
                <a:solidFill>
                  <a:srgbClr val="7030A0"/>
                </a:solidFill>
                <a:effectLst/>
                <a:latin typeface="Calibri" panose="020F0502020204030204" pitchFamily="34" charset="0"/>
                <a:ea typeface="Lato-Regular"/>
                <a:cs typeface="Calibri" panose="020F0502020204030204" pitchFamily="34" charset="0"/>
              </a:rPr>
              <a:t>2.2 </a:t>
            </a:r>
            <a:r>
              <a:rPr lang="en-IE" sz="1800" b="1" kern="0" dirty="0">
                <a:solidFill>
                  <a:srgbClr val="7030A0"/>
                </a:solidFill>
                <a:effectLst/>
                <a:latin typeface="Calibri" panose="020F0502020204030204" pitchFamily="34" charset="0"/>
                <a:ea typeface="Lato-Regular"/>
                <a:cs typeface="Calibri" panose="020F0502020204030204" pitchFamily="34" charset="0"/>
              </a:rPr>
              <a:t>Planning permissions for business/employment uses (m2 of development) for:</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en-IE" sz="1800" b="1" kern="0" dirty="0">
                <a:solidFill>
                  <a:srgbClr val="7030A0"/>
                </a:solidFill>
                <a:effectLst/>
                <a:latin typeface="Calibri" panose="020F0502020204030204" pitchFamily="34" charset="0"/>
                <a:ea typeface="Lato-Regular"/>
                <a:cs typeface="Calibri" panose="020F0502020204030204" pitchFamily="34" charset="0"/>
              </a:rPr>
              <a:t>(</a:t>
            </a:r>
            <a:r>
              <a:rPr lang="en-IE" sz="1800" b="1" kern="0" dirty="0" err="1">
                <a:solidFill>
                  <a:srgbClr val="7030A0"/>
                </a:solidFill>
                <a:effectLst/>
                <a:latin typeface="Calibri" panose="020F0502020204030204" pitchFamily="34" charset="0"/>
                <a:ea typeface="Lato-Regular"/>
                <a:cs typeface="Calibri" panose="020F0502020204030204" pitchFamily="34" charset="0"/>
              </a:rPr>
              <a:t>i</a:t>
            </a:r>
            <a:r>
              <a:rPr lang="en-IE" sz="1800" b="1" kern="0" dirty="0">
                <a:solidFill>
                  <a:srgbClr val="7030A0"/>
                </a:solidFill>
                <a:effectLst/>
                <a:latin typeface="Calibri" panose="020F0502020204030204" pitchFamily="34" charset="0"/>
                <a:ea typeface="Lato-Regular"/>
                <a:cs typeface="Calibri" panose="020F0502020204030204" pitchFamily="34" charset="0"/>
              </a:rPr>
              <a:t>) Office, (ii) Industrial, (iii) Retail, (iv) Warehousing/Logistics </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b="1" kern="0" dirty="0">
                <a:solidFill>
                  <a:srgbClr val="7030A0"/>
                </a:solidFill>
                <a:effectLst/>
                <a:latin typeface="Calibri" panose="020F0502020204030204" pitchFamily="34" charset="0"/>
                <a:ea typeface="Lato-Regular"/>
                <a:cs typeface="Calibri" panose="020F0502020204030204" pitchFamily="34" charset="0"/>
              </a:rPr>
              <a:t> </a:t>
            </a:r>
            <a:endParaRPr lang="en-IE" kern="100" dirty="0">
              <a:effectLst/>
              <a:latin typeface="Calibri" panose="020F0502020204030204" pitchFamily="34" charset="0"/>
              <a:ea typeface="Lato-Regular"/>
              <a:cs typeface="Times New Roman" panose="02020603050405020304" pitchFamily="18" charset="0"/>
            </a:endParaRPr>
          </a:p>
        </p:txBody>
      </p:sp>
      <p:sp>
        <p:nvSpPr>
          <p:cNvPr id="37" name="TextBox 36">
            <a:extLst>
              <a:ext uri="{FF2B5EF4-FFF2-40B4-BE49-F238E27FC236}">
                <a16:creationId xmlns:a16="http://schemas.microsoft.com/office/drawing/2014/main" id="{48F9FA09-3A67-DF46-2A0D-E51E4574D636}"/>
              </a:ext>
            </a:extLst>
          </p:cNvPr>
          <p:cNvSpPr txBox="1"/>
          <p:nvPr/>
        </p:nvSpPr>
        <p:spPr>
          <a:xfrm>
            <a:off x="351054" y="1743876"/>
            <a:ext cx="7832364" cy="1323439"/>
          </a:xfrm>
          <a:prstGeom prst="rect">
            <a:avLst/>
          </a:prstGeom>
          <a:noFill/>
        </p:spPr>
        <p:txBody>
          <a:bodyPr wrap="square">
            <a:spAutoFit/>
          </a:bodyPr>
          <a:lstStyle/>
          <a:p>
            <a:r>
              <a:rPr lang="en-IE" sz="1600" kern="0" dirty="0">
                <a:solidFill>
                  <a:schemeClr val="tx2">
                    <a:lumMod val="75000"/>
                  </a:schemeClr>
                </a:solidFill>
                <a:effectLst/>
                <a:latin typeface="Calibri" panose="020F0502020204030204" pitchFamily="34" charset="0"/>
                <a:ea typeface="Lato-Regular"/>
              </a:rPr>
              <a:t>Since the adoption of the Plan South Dublin County Council have been maintaining a manual dataset relating to permissions for business/employment uses and the sqm of development permitted. The data set includes details of all development types in the County and from a monitoring perspective categorises all commercial permissions into the four identified categories of Office, Industrial, Retail and Warehousing/Logistics. </a:t>
            </a:r>
            <a:endParaRPr lang="en-IE" sz="1600" dirty="0">
              <a:solidFill>
                <a:schemeClr val="tx2">
                  <a:lumMod val="75000"/>
                </a:schemeClr>
              </a:solidFill>
            </a:endParaRPr>
          </a:p>
        </p:txBody>
      </p:sp>
      <p:graphicFrame>
        <p:nvGraphicFramePr>
          <p:cNvPr id="38" name="Table 37">
            <a:extLst>
              <a:ext uri="{FF2B5EF4-FFF2-40B4-BE49-F238E27FC236}">
                <a16:creationId xmlns:a16="http://schemas.microsoft.com/office/drawing/2014/main" id="{1721E6CC-9B3A-5C1B-514F-C95D2D8088E0}"/>
              </a:ext>
            </a:extLst>
          </p:cNvPr>
          <p:cNvGraphicFramePr>
            <a:graphicFrameLocks noGrp="1"/>
          </p:cNvGraphicFramePr>
          <p:nvPr>
            <p:extLst>
              <p:ext uri="{D42A27DB-BD31-4B8C-83A1-F6EECF244321}">
                <p14:modId xmlns:p14="http://schemas.microsoft.com/office/powerpoint/2010/main" val="27299430"/>
              </p:ext>
            </p:extLst>
          </p:nvPr>
        </p:nvGraphicFramePr>
        <p:xfrm>
          <a:off x="1097396" y="3429000"/>
          <a:ext cx="5617440" cy="1718056"/>
        </p:xfrm>
        <a:graphic>
          <a:graphicData uri="http://schemas.openxmlformats.org/drawingml/2006/table">
            <a:tbl>
              <a:tblPr firstRow="1" firstCol="1" bandRow="1">
                <a:tableStyleId>{5C22544A-7EE6-4342-B048-85BDC9FD1C3A}</a:tableStyleId>
              </a:tblPr>
              <a:tblGrid>
                <a:gridCol w="1528254">
                  <a:extLst>
                    <a:ext uri="{9D8B030D-6E8A-4147-A177-3AD203B41FA5}">
                      <a16:colId xmlns:a16="http://schemas.microsoft.com/office/drawing/2014/main" val="4116755318"/>
                    </a:ext>
                  </a:extLst>
                </a:gridCol>
                <a:gridCol w="1050423">
                  <a:extLst>
                    <a:ext uri="{9D8B030D-6E8A-4147-A177-3AD203B41FA5}">
                      <a16:colId xmlns:a16="http://schemas.microsoft.com/office/drawing/2014/main" val="3553476068"/>
                    </a:ext>
                  </a:extLst>
                </a:gridCol>
                <a:gridCol w="751073">
                  <a:extLst>
                    <a:ext uri="{9D8B030D-6E8A-4147-A177-3AD203B41FA5}">
                      <a16:colId xmlns:a16="http://schemas.microsoft.com/office/drawing/2014/main" val="3629521946"/>
                    </a:ext>
                  </a:extLst>
                </a:gridCol>
                <a:gridCol w="1077085">
                  <a:extLst>
                    <a:ext uri="{9D8B030D-6E8A-4147-A177-3AD203B41FA5}">
                      <a16:colId xmlns:a16="http://schemas.microsoft.com/office/drawing/2014/main" val="2135849355"/>
                    </a:ext>
                  </a:extLst>
                </a:gridCol>
                <a:gridCol w="1210605">
                  <a:extLst>
                    <a:ext uri="{9D8B030D-6E8A-4147-A177-3AD203B41FA5}">
                      <a16:colId xmlns:a16="http://schemas.microsoft.com/office/drawing/2014/main" val="849434813"/>
                    </a:ext>
                  </a:extLst>
                </a:gridCol>
              </a:tblGrid>
              <a:tr h="381000">
                <a:tc>
                  <a:txBody>
                    <a:bodyPr/>
                    <a:lstStyle/>
                    <a:p>
                      <a:pPr>
                        <a:lnSpc>
                          <a:spcPct val="107000"/>
                        </a:lnSpc>
                        <a:spcAft>
                          <a:spcPts val="800"/>
                        </a:spcAft>
                      </a:pPr>
                      <a:r>
                        <a:rPr lang="en-IE" sz="1200" kern="0" dirty="0">
                          <a:effectLst/>
                        </a:rPr>
                        <a:t>Industry Type</a:t>
                      </a:r>
                      <a:endParaRPr lang="en-IE"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7030A0"/>
                    </a:solidFill>
                  </a:tcPr>
                </a:tc>
                <a:tc>
                  <a:txBody>
                    <a:bodyPr/>
                    <a:lstStyle/>
                    <a:p>
                      <a:pPr algn="ctr">
                        <a:lnSpc>
                          <a:spcPct val="107000"/>
                        </a:lnSpc>
                        <a:spcAft>
                          <a:spcPts val="800"/>
                        </a:spcAft>
                      </a:pPr>
                      <a:r>
                        <a:rPr lang="en-IE" sz="1200" kern="0" dirty="0">
                          <a:effectLst/>
                        </a:rPr>
                        <a:t>Total sqm of Development</a:t>
                      </a:r>
                      <a:endParaRPr lang="en-IE"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7030A0"/>
                    </a:solidFill>
                  </a:tcPr>
                </a:tc>
                <a:tc>
                  <a:txBody>
                    <a:bodyPr/>
                    <a:lstStyle/>
                    <a:p>
                      <a:pPr algn="ctr">
                        <a:lnSpc>
                          <a:spcPct val="107000"/>
                        </a:lnSpc>
                        <a:spcAft>
                          <a:spcPts val="800"/>
                        </a:spcAft>
                      </a:pPr>
                      <a:r>
                        <a:rPr lang="en-IE" sz="1200" kern="0" dirty="0">
                          <a:effectLst/>
                        </a:rPr>
                        <a:t>SQM</a:t>
                      </a:r>
                      <a:endParaRPr lang="en-IE"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7030A0"/>
                    </a:solidFill>
                  </a:tcPr>
                </a:tc>
                <a:tc>
                  <a:txBody>
                    <a:bodyPr/>
                    <a:lstStyle/>
                    <a:p>
                      <a:pPr algn="ctr">
                        <a:lnSpc>
                          <a:spcPct val="107000"/>
                        </a:lnSpc>
                        <a:spcAft>
                          <a:spcPts val="800"/>
                        </a:spcAft>
                      </a:pPr>
                      <a:r>
                        <a:rPr lang="en-IE" sz="1200" kern="0" dirty="0">
                          <a:effectLst/>
                        </a:rPr>
                        <a:t>Development Type (No.)</a:t>
                      </a:r>
                      <a:endParaRPr lang="en-IE"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7030A0"/>
                    </a:solidFill>
                  </a:tcPr>
                </a:tc>
                <a:tc>
                  <a:txBody>
                    <a:bodyPr/>
                    <a:lstStyle/>
                    <a:p>
                      <a:pPr algn="ctr">
                        <a:lnSpc>
                          <a:spcPct val="107000"/>
                        </a:lnSpc>
                        <a:spcAft>
                          <a:spcPts val="800"/>
                        </a:spcAft>
                      </a:pPr>
                      <a:r>
                        <a:rPr lang="en-IE" sz="1200" kern="0" dirty="0">
                          <a:effectLst/>
                        </a:rPr>
                        <a:t>Development Type </a:t>
                      </a:r>
                      <a:endParaRPr lang="en-IE"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7030A0"/>
                    </a:solidFill>
                  </a:tcPr>
                </a:tc>
                <a:extLst>
                  <a:ext uri="{0D108BD9-81ED-4DB2-BD59-A6C34878D82A}">
                    <a16:rowId xmlns:a16="http://schemas.microsoft.com/office/drawing/2014/main" val="755456696"/>
                  </a:ext>
                </a:extLst>
              </a:tr>
              <a:tr h="190500">
                <a:tc>
                  <a:txBody>
                    <a:bodyPr/>
                    <a:lstStyle/>
                    <a:p>
                      <a:pPr>
                        <a:lnSpc>
                          <a:spcPct val="107000"/>
                        </a:lnSpc>
                        <a:spcAft>
                          <a:spcPts val="800"/>
                        </a:spcAft>
                      </a:pPr>
                      <a:r>
                        <a:rPr lang="en-IE" sz="1200" kern="0">
                          <a:effectLst/>
                        </a:rPr>
                        <a:t>Data Centre</a:t>
                      </a:r>
                      <a:endParaRPr lang="en-IE"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7030A0"/>
                    </a:solidFill>
                  </a:tcPr>
                </a:tc>
                <a:tc>
                  <a:txBody>
                    <a:bodyPr/>
                    <a:lstStyle/>
                    <a:p>
                      <a:pPr algn="ctr">
                        <a:lnSpc>
                          <a:spcPct val="107000"/>
                        </a:lnSpc>
                        <a:spcAft>
                          <a:spcPts val="800"/>
                        </a:spcAft>
                      </a:pPr>
                      <a:r>
                        <a:rPr lang="en-IE" sz="1200" kern="0">
                          <a:effectLst/>
                        </a:rPr>
                        <a:t>62,337</a:t>
                      </a:r>
                      <a:endParaRPr lang="en-IE"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200" kern="0">
                          <a:effectLst/>
                        </a:rPr>
                        <a:t>37.1%</a:t>
                      </a:r>
                      <a:endParaRPr lang="en-IE"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200" kern="0">
                          <a:effectLst/>
                        </a:rPr>
                        <a:t>11</a:t>
                      </a:r>
                      <a:endParaRPr lang="en-IE"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200" kern="0">
                          <a:effectLst/>
                        </a:rPr>
                        <a:t>11.5%</a:t>
                      </a:r>
                      <a:endParaRPr lang="en-IE"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846421272"/>
                  </a:ext>
                </a:extLst>
              </a:tr>
              <a:tr h="190500">
                <a:tc>
                  <a:txBody>
                    <a:bodyPr/>
                    <a:lstStyle/>
                    <a:p>
                      <a:pPr>
                        <a:lnSpc>
                          <a:spcPct val="107000"/>
                        </a:lnSpc>
                        <a:spcAft>
                          <a:spcPts val="800"/>
                        </a:spcAft>
                      </a:pPr>
                      <a:r>
                        <a:rPr lang="en-IE" sz="1200" kern="0">
                          <a:effectLst/>
                        </a:rPr>
                        <a:t>Industrial</a:t>
                      </a:r>
                      <a:endParaRPr lang="en-IE"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7030A0"/>
                    </a:solidFill>
                  </a:tcPr>
                </a:tc>
                <a:tc>
                  <a:txBody>
                    <a:bodyPr/>
                    <a:lstStyle/>
                    <a:p>
                      <a:pPr algn="ctr">
                        <a:lnSpc>
                          <a:spcPct val="107000"/>
                        </a:lnSpc>
                        <a:spcAft>
                          <a:spcPts val="800"/>
                        </a:spcAft>
                      </a:pPr>
                      <a:r>
                        <a:rPr lang="en-IE" sz="1200" kern="0">
                          <a:effectLst/>
                        </a:rPr>
                        <a:t>10,338</a:t>
                      </a:r>
                      <a:endParaRPr lang="en-IE"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200" kern="0">
                          <a:effectLst/>
                        </a:rPr>
                        <a:t>6.1%</a:t>
                      </a:r>
                      <a:endParaRPr lang="en-IE"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200" kern="0">
                          <a:effectLst/>
                        </a:rPr>
                        <a:t>31</a:t>
                      </a:r>
                      <a:endParaRPr lang="en-IE"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200" kern="0">
                          <a:effectLst/>
                        </a:rPr>
                        <a:t>32.3%</a:t>
                      </a:r>
                      <a:endParaRPr lang="en-IE"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511098955"/>
                  </a:ext>
                </a:extLst>
              </a:tr>
              <a:tr h="190500">
                <a:tc>
                  <a:txBody>
                    <a:bodyPr/>
                    <a:lstStyle/>
                    <a:p>
                      <a:pPr>
                        <a:lnSpc>
                          <a:spcPct val="107000"/>
                        </a:lnSpc>
                        <a:spcAft>
                          <a:spcPts val="800"/>
                        </a:spcAft>
                      </a:pPr>
                      <a:r>
                        <a:rPr lang="en-IE" sz="1200" kern="0">
                          <a:effectLst/>
                        </a:rPr>
                        <a:t>Office</a:t>
                      </a:r>
                      <a:endParaRPr lang="en-IE"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7030A0"/>
                    </a:solidFill>
                  </a:tcPr>
                </a:tc>
                <a:tc>
                  <a:txBody>
                    <a:bodyPr/>
                    <a:lstStyle/>
                    <a:p>
                      <a:pPr algn="ctr">
                        <a:lnSpc>
                          <a:spcPct val="107000"/>
                        </a:lnSpc>
                        <a:spcAft>
                          <a:spcPts val="800"/>
                        </a:spcAft>
                      </a:pPr>
                      <a:r>
                        <a:rPr lang="en-IE" sz="1200" kern="0">
                          <a:effectLst/>
                        </a:rPr>
                        <a:t>4,893</a:t>
                      </a:r>
                      <a:endParaRPr lang="en-IE"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200" kern="0">
                          <a:effectLst/>
                        </a:rPr>
                        <a:t>2.9%</a:t>
                      </a:r>
                      <a:endParaRPr lang="en-IE"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200" kern="0">
                          <a:effectLst/>
                        </a:rPr>
                        <a:t>7</a:t>
                      </a:r>
                      <a:endParaRPr lang="en-IE"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200" kern="0">
                          <a:effectLst/>
                        </a:rPr>
                        <a:t>7.3%</a:t>
                      </a:r>
                      <a:endParaRPr lang="en-IE"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676574353"/>
                  </a:ext>
                </a:extLst>
              </a:tr>
              <a:tr h="190500">
                <a:tc>
                  <a:txBody>
                    <a:bodyPr/>
                    <a:lstStyle/>
                    <a:p>
                      <a:pPr>
                        <a:lnSpc>
                          <a:spcPct val="107000"/>
                        </a:lnSpc>
                        <a:spcAft>
                          <a:spcPts val="800"/>
                        </a:spcAft>
                      </a:pPr>
                      <a:r>
                        <a:rPr lang="en-IE" sz="1200" kern="0">
                          <a:effectLst/>
                        </a:rPr>
                        <a:t>Retail</a:t>
                      </a:r>
                      <a:endParaRPr lang="en-IE"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7030A0"/>
                    </a:solidFill>
                  </a:tcPr>
                </a:tc>
                <a:tc>
                  <a:txBody>
                    <a:bodyPr/>
                    <a:lstStyle/>
                    <a:p>
                      <a:pPr algn="ctr">
                        <a:lnSpc>
                          <a:spcPct val="107000"/>
                        </a:lnSpc>
                        <a:spcAft>
                          <a:spcPts val="800"/>
                        </a:spcAft>
                      </a:pPr>
                      <a:r>
                        <a:rPr lang="en-IE" sz="1200" kern="0">
                          <a:effectLst/>
                        </a:rPr>
                        <a:t>8,243</a:t>
                      </a:r>
                      <a:endParaRPr lang="en-IE"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200" kern="0">
                          <a:effectLst/>
                        </a:rPr>
                        <a:t>4.9%</a:t>
                      </a:r>
                      <a:endParaRPr lang="en-IE"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200" kern="0">
                          <a:effectLst/>
                        </a:rPr>
                        <a:t>25</a:t>
                      </a:r>
                      <a:endParaRPr lang="en-IE"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200" kern="0">
                          <a:effectLst/>
                        </a:rPr>
                        <a:t>26.0%</a:t>
                      </a:r>
                      <a:endParaRPr lang="en-IE"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629629209"/>
                  </a:ext>
                </a:extLst>
              </a:tr>
              <a:tr h="190500">
                <a:tc>
                  <a:txBody>
                    <a:bodyPr/>
                    <a:lstStyle/>
                    <a:p>
                      <a:pPr>
                        <a:lnSpc>
                          <a:spcPct val="107000"/>
                        </a:lnSpc>
                        <a:spcAft>
                          <a:spcPts val="800"/>
                        </a:spcAft>
                      </a:pPr>
                      <a:r>
                        <a:rPr lang="en-IE" sz="1200" kern="0">
                          <a:effectLst/>
                        </a:rPr>
                        <a:t>Warehousing / Logistics</a:t>
                      </a:r>
                      <a:endParaRPr lang="en-IE"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7030A0"/>
                    </a:solidFill>
                  </a:tcPr>
                </a:tc>
                <a:tc>
                  <a:txBody>
                    <a:bodyPr/>
                    <a:lstStyle/>
                    <a:p>
                      <a:pPr algn="ctr">
                        <a:lnSpc>
                          <a:spcPct val="107000"/>
                        </a:lnSpc>
                        <a:spcAft>
                          <a:spcPts val="800"/>
                        </a:spcAft>
                      </a:pPr>
                      <a:r>
                        <a:rPr lang="en-IE" sz="1200" kern="0">
                          <a:effectLst/>
                        </a:rPr>
                        <a:t>82,389</a:t>
                      </a:r>
                      <a:endParaRPr lang="en-IE"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200" kern="0">
                          <a:effectLst/>
                        </a:rPr>
                        <a:t>49.0%</a:t>
                      </a:r>
                      <a:endParaRPr lang="en-IE"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200" kern="0">
                          <a:effectLst/>
                        </a:rPr>
                        <a:t>22</a:t>
                      </a:r>
                      <a:endParaRPr lang="en-IE"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200" kern="0">
                          <a:effectLst/>
                        </a:rPr>
                        <a:t>22.9%</a:t>
                      </a:r>
                      <a:endParaRPr lang="en-IE"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872708927"/>
                  </a:ext>
                </a:extLst>
              </a:tr>
              <a:tr h="190500">
                <a:tc>
                  <a:txBody>
                    <a:bodyPr/>
                    <a:lstStyle/>
                    <a:p>
                      <a:pPr>
                        <a:lnSpc>
                          <a:spcPct val="107000"/>
                        </a:lnSpc>
                        <a:spcAft>
                          <a:spcPts val="800"/>
                        </a:spcAft>
                      </a:pPr>
                      <a:r>
                        <a:rPr lang="en-IE" sz="1200" kern="0" dirty="0">
                          <a:effectLst/>
                        </a:rPr>
                        <a:t>Totals</a:t>
                      </a:r>
                      <a:endParaRPr lang="en-IE"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7030A0"/>
                    </a:solidFill>
                  </a:tcPr>
                </a:tc>
                <a:tc>
                  <a:txBody>
                    <a:bodyPr/>
                    <a:lstStyle/>
                    <a:p>
                      <a:pPr algn="ctr">
                        <a:lnSpc>
                          <a:spcPct val="107000"/>
                        </a:lnSpc>
                        <a:spcAft>
                          <a:spcPts val="800"/>
                        </a:spcAft>
                      </a:pPr>
                      <a:r>
                        <a:rPr lang="en-IE" sz="1200" kern="0">
                          <a:effectLst/>
                        </a:rPr>
                        <a:t>168,199</a:t>
                      </a:r>
                      <a:endParaRPr lang="en-IE"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200" kern="0">
                          <a:effectLst/>
                        </a:rPr>
                        <a:t>100.0%</a:t>
                      </a:r>
                      <a:endParaRPr lang="en-IE"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200" kern="0">
                          <a:effectLst/>
                        </a:rPr>
                        <a:t>96</a:t>
                      </a:r>
                      <a:endParaRPr lang="en-IE"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en-IE" sz="1200" kern="0" dirty="0">
                          <a:effectLst/>
                        </a:rPr>
                        <a:t>100%</a:t>
                      </a:r>
                      <a:endParaRPr lang="en-IE"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981893810"/>
                  </a:ext>
                </a:extLst>
              </a:tr>
            </a:tbl>
          </a:graphicData>
        </a:graphic>
      </p:graphicFrame>
      <p:pic>
        <p:nvPicPr>
          <p:cNvPr id="40" name="Picture 39">
            <a:extLst>
              <a:ext uri="{FF2B5EF4-FFF2-40B4-BE49-F238E27FC236}">
                <a16:creationId xmlns:a16="http://schemas.microsoft.com/office/drawing/2014/main" id="{28C6536A-B90E-C576-50ED-D353EA056140}"/>
              </a:ext>
            </a:extLst>
          </p:cNvPr>
          <p:cNvPicPr>
            <a:picLocks noChangeAspect="1"/>
          </p:cNvPicPr>
          <p:nvPr/>
        </p:nvPicPr>
        <p:blipFill>
          <a:blip r:embed="rId5"/>
          <a:stretch>
            <a:fillRect/>
          </a:stretch>
        </p:blipFill>
        <p:spPr>
          <a:xfrm>
            <a:off x="8604028" y="335998"/>
            <a:ext cx="3158764" cy="5171202"/>
          </a:xfrm>
          <a:prstGeom prst="rect">
            <a:avLst/>
          </a:prstGeom>
        </p:spPr>
      </p:pic>
    </p:spTree>
    <p:extLst>
      <p:ext uri="{BB962C8B-B14F-4D97-AF65-F5344CB8AC3E}">
        <p14:creationId xmlns:p14="http://schemas.microsoft.com/office/powerpoint/2010/main" val="10012578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1E1AC-4137-A81F-F2E8-6EDAC22A0408}"/>
            </a:ext>
          </a:extLst>
        </p:cNvPr>
        <p:cNvGrpSpPr/>
        <p:nvPr/>
      </p:nvGrpSpPr>
      <p:grpSpPr>
        <a:xfrm>
          <a:off x="0" y="0"/>
          <a:ext cx="0" cy="0"/>
          <a:chOff x="0" y="0"/>
          <a:chExt cx="0" cy="0"/>
        </a:xfrm>
      </p:grpSpPr>
      <p:grpSp>
        <p:nvGrpSpPr>
          <p:cNvPr id="7" name="Group 6">
            <a:extLst>
              <a:ext uri="{FF2B5EF4-FFF2-40B4-BE49-F238E27FC236}">
                <a16:creationId xmlns:a16="http://schemas.microsoft.com/office/drawing/2014/main" id="{AE190767-1636-2A81-5AFB-38897DF8B0C0}"/>
              </a:ext>
            </a:extLst>
          </p:cNvPr>
          <p:cNvGrpSpPr/>
          <p:nvPr/>
        </p:nvGrpSpPr>
        <p:grpSpPr>
          <a:xfrm>
            <a:off x="137813" y="6042678"/>
            <a:ext cx="11624979" cy="746241"/>
            <a:chOff x="137813" y="6009122"/>
            <a:chExt cx="11624979" cy="746241"/>
          </a:xfrm>
        </p:grpSpPr>
        <p:pic>
          <p:nvPicPr>
            <p:cNvPr id="8" name="Picture 7">
              <a:extLst>
                <a:ext uri="{FF2B5EF4-FFF2-40B4-BE49-F238E27FC236}">
                  <a16:creationId xmlns:a16="http://schemas.microsoft.com/office/drawing/2014/main" id="{0727773E-5D22-68E5-5012-B42A99DD5B04}"/>
                </a:ext>
              </a:extLst>
            </p:cNvPr>
            <p:cNvPicPr/>
            <p:nvPr/>
          </p:nvPicPr>
          <p:blipFill>
            <a:blip r:embed="rId3" cstate="print">
              <a:alphaModFix/>
              <a:extLst>
                <a:ext uri="{28A0092B-C50C-407E-A947-70E740481C1C}">
                  <a14:useLocalDpi xmlns:a14="http://schemas.microsoft.com/office/drawing/2010/main" val="0"/>
                </a:ext>
              </a:extLst>
            </a:blip>
            <a:stretch>
              <a:fillRect/>
            </a:stretch>
          </p:blipFill>
          <p:spPr>
            <a:xfrm>
              <a:off x="137813" y="6009122"/>
              <a:ext cx="2185510" cy="680927"/>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6200000" scaled="1"/>
              <a:tileRect/>
            </a:gradFill>
            <a:ln>
              <a:noFill/>
            </a:ln>
            <a:effectLst>
              <a:softEdge rad="112500"/>
            </a:effectLst>
          </p:spPr>
        </p:pic>
        <p:pic>
          <p:nvPicPr>
            <p:cNvPr id="9" name="Picture 8">
              <a:extLst>
                <a:ext uri="{FF2B5EF4-FFF2-40B4-BE49-F238E27FC236}">
                  <a16:creationId xmlns:a16="http://schemas.microsoft.com/office/drawing/2014/main" id="{0843725D-BB4B-092E-3AE3-9CAB9E704713}"/>
                </a:ext>
              </a:extLst>
            </p:cNvPr>
            <p:cNvPicPr>
              <a:picLocks noChangeAspect="1"/>
            </p:cNvPicPr>
            <p:nvPr/>
          </p:nvPicPr>
          <p:blipFill>
            <a:blip r:embed="rId4"/>
            <a:stretch>
              <a:fillRect/>
            </a:stretch>
          </p:blipFill>
          <p:spPr>
            <a:xfrm>
              <a:off x="2435290" y="6009122"/>
              <a:ext cx="9327502" cy="746241"/>
            </a:xfrm>
            <a:prstGeom prst="rect">
              <a:avLst/>
            </a:prstGeom>
          </p:spPr>
        </p:pic>
      </p:grpSp>
      <p:sp>
        <p:nvSpPr>
          <p:cNvPr id="13" name="TextBox 12">
            <a:extLst>
              <a:ext uri="{FF2B5EF4-FFF2-40B4-BE49-F238E27FC236}">
                <a16:creationId xmlns:a16="http://schemas.microsoft.com/office/drawing/2014/main" id="{3C076B57-4433-1396-AD02-CEB0C494DA87}"/>
              </a:ext>
            </a:extLst>
          </p:cNvPr>
          <p:cNvSpPr txBox="1"/>
          <p:nvPr/>
        </p:nvSpPr>
        <p:spPr>
          <a:xfrm>
            <a:off x="277024" y="258905"/>
            <a:ext cx="5478132" cy="470000"/>
          </a:xfrm>
          <a:prstGeom prst="rect">
            <a:avLst/>
          </a:prstGeom>
          <a:noFill/>
        </p:spPr>
        <p:txBody>
          <a:bodyPr wrap="square" lIns="91440" tIns="45720" rIns="91440" bIns="45720" rtlCol="0" anchor="t">
            <a:spAutoFit/>
          </a:bodyPr>
          <a:lstStyle/>
          <a:p>
            <a:pPr>
              <a:lnSpc>
                <a:spcPct val="107000"/>
              </a:lnSpc>
              <a:spcAft>
                <a:spcPts val="800"/>
              </a:spcAft>
            </a:pPr>
            <a:r>
              <a:rPr lang="en-IE" sz="2400" b="1" kern="100" dirty="0">
                <a:solidFill>
                  <a:schemeClr val="tx2">
                    <a:lumMod val="75000"/>
                  </a:schemeClr>
                </a:solidFill>
                <a:effectLst/>
                <a:ea typeface="Calibri" panose="020F0502020204030204" pitchFamily="34" charset="0"/>
                <a:cs typeface="Calibri" panose="020F0502020204030204" pitchFamily="34" charset="0"/>
              </a:rPr>
              <a:t>Part 3 Settlement Consolidation Sites</a:t>
            </a:r>
            <a:endParaRPr lang="en-IE" sz="2400" b="1" kern="100" dirty="0">
              <a:solidFill>
                <a:schemeClr val="tx2">
                  <a:lumMod val="75000"/>
                </a:schemeClr>
              </a:solidFill>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ECADD6EB-03D1-971D-8B42-04BC715DF4CB}"/>
              </a:ext>
            </a:extLst>
          </p:cNvPr>
          <p:cNvSpPr txBox="1"/>
          <p:nvPr/>
        </p:nvSpPr>
        <p:spPr>
          <a:xfrm>
            <a:off x="277024" y="815321"/>
            <a:ext cx="3417315" cy="5016758"/>
          </a:xfrm>
          <a:prstGeom prst="rect">
            <a:avLst/>
          </a:prstGeom>
          <a:noFill/>
        </p:spPr>
        <p:txBody>
          <a:bodyPr wrap="square">
            <a:spAutoFit/>
          </a:bodyPr>
          <a:lstStyle/>
          <a:p>
            <a:r>
              <a:rPr lang="en-IE" sz="1600" kern="0" dirty="0">
                <a:solidFill>
                  <a:schemeClr val="tx2">
                    <a:lumMod val="75000"/>
                  </a:schemeClr>
                </a:solidFill>
                <a:effectLst/>
                <a:latin typeface="Calibri" panose="020F0502020204030204" pitchFamily="34" charset="0"/>
                <a:ea typeface="Lato-Regular"/>
              </a:rPr>
              <a:t>For the purposes of this monitoring report such sites are considered to align with the identified Strategic Development Areas as set out in the Regional Spatial and Economic Strategy for the Eastern and Midland Region which within South Dublin relate to: </a:t>
            </a:r>
          </a:p>
          <a:p>
            <a:endParaRPr lang="en-IE" sz="1600" kern="0" dirty="0">
              <a:solidFill>
                <a:schemeClr val="tx2">
                  <a:lumMod val="75000"/>
                </a:schemeClr>
              </a:solidFill>
              <a:effectLst/>
              <a:latin typeface="Calibri" panose="020F0502020204030204" pitchFamily="34" charset="0"/>
              <a:ea typeface="Lato-Regular"/>
            </a:endParaRPr>
          </a:p>
          <a:p>
            <a:r>
              <a:rPr lang="en-IE" sz="1600" kern="0" dirty="0">
                <a:solidFill>
                  <a:schemeClr val="tx2">
                    <a:lumMod val="75000"/>
                  </a:schemeClr>
                </a:solidFill>
                <a:effectLst/>
                <a:latin typeface="Calibri" panose="020F0502020204030204" pitchFamily="34" charset="0"/>
                <a:ea typeface="Lato-Regular"/>
              </a:rPr>
              <a:t>Adamstown SDZ, </a:t>
            </a:r>
          </a:p>
          <a:p>
            <a:endParaRPr lang="en-IE" sz="1600" kern="0" dirty="0">
              <a:solidFill>
                <a:schemeClr val="tx2">
                  <a:lumMod val="75000"/>
                </a:schemeClr>
              </a:solidFill>
              <a:effectLst/>
              <a:latin typeface="Calibri" panose="020F0502020204030204" pitchFamily="34" charset="0"/>
              <a:ea typeface="Lato-Regular"/>
            </a:endParaRPr>
          </a:p>
          <a:p>
            <a:r>
              <a:rPr lang="en-IE" sz="1600" kern="0" dirty="0">
                <a:solidFill>
                  <a:schemeClr val="tx2">
                    <a:lumMod val="75000"/>
                  </a:schemeClr>
                </a:solidFill>
                <a:effectLst/>
                <a:latin typeface="Calibri" panose="020F0502020204030204" pitchFamily="34" charset="0"/>
                <a:ea typeface="Lato-Regular"/>
              </a:rPr>
              <a:t>Clonburris SDZ, </a:t>
            </a:r>
          </a:p>
          <a:p>
            <a:endParaRPr lang="en-IE" sz="1600" kern="0" dirty="0">
              <a:solidFill>
                <a:schemeClr val="tx2">
                  <a:lumMod val="75000"/>
                </a:schemeClr>
              </a:solidFill>
              <a:effectLst/>
              <a:latin typeface="Calibri" panose="020F0502020204030204" pitchFamily="34" charset="0"/>
              <a:ea typeface="Lato-Regular"/>
            </a:endParaRPr>
          </a:p>
          <a:p>
            <a:r>
              <a:rPr lang="en-IE" sz="1600" kern="0" dirty="0">
                <a:solidFill>
                  <a:schemeClr val="tx2">
                    <a:lumMod val="75000"/>
                  </a:schemeClr>
                </a:solidFill>
                <a:effectLst/>
                <a:latin typeface="Calibri" panose="020F0502020204030204" pitchFamily="34" charset="0"/>
                <a:ea typeface="Lato-Regular"/>
              </a:rPr>
              <a:t>Tallaght Town Centre, </a:t>
            </a:r>
          </a:p>
          <a:p>
            <a:endParaRPr lang="en-IE" sz="1600" kern="0" dirty="0">
              <a:solidFill>
                <a:schemeClr val="tx2">
                  <a:lumMod val="75000"/>
                </a:schemeClr>
              </a:solidFill>
              <a:effectLst/>
              <a:latin typeface="Calibri" panose="020F0502020204030204" pitchFamily="34" charset="0"/>
              <a:ea typeface="Lato-Regular"/>
            </a:endParaRPr>
          </a:p>
          <a:p>
            <a:r>
              <a:rPr lang="en-IE" sz="1600" kern="0" dirty="0">
                <a:solidFill>
                  <a:schemeClr val="tx2">
                    <a:lumMod val="75000"/>
                  </a:schemeClr>
                </a:solidFill>
                <a:effectLst/>
                <a:latin typeface="Calibri" panose="020F0502020204030204" pitchFamily="34" charset="0"/>
                <a:ea typeface="Lato-Regular"/>
              </a:rPr>
              <a:t>Naas Road/City Edge </a:t>
            </a:r>
          </a:p>
          <a:p>
            <a:endParaRPr lang="en-IE" sz="1600" kern="0" dirty="0">
              <a:solidFill>
                <a:schemeClr val="tx2">
                  <a:lumMod val="75000"/>
                </a:schemeClr>
              </a:solidFill>
              <a:effectLst/>
              <a:latin typeface="Calibri" panose="020F0502020204030204" pitchFamily="34" charset="0"/>
              <a:ea typeface="Lato-Regular"/>
            </a:endParaRPr>
          </a:p>
          <a:p>
            <a:r>
              <a:rPr lang="en-IE" sz="1600" kern="0" dirty="0">
                <a:solidFill>
                  <a:schemeClr val="tx2">
                    <a:lumMod val="75000"/>
                  </a:schemeClr>
                </a:solidFill>
                <a:effectLst/>
                <a:latin typeface="Calibri" panose="020F0502020204030204" pitchFamily="34" charset="0"/>
                <a:ea typeface="Lato-Regular"/>
              </a:rPr>
              <a:t>Fortunestown Area.</a:t>
            </a:r>
          </a:p>
          <a:p>
            <a:endParaRPr lang="en-IE" sz="1600" kern="0" dirty="0">
              <a:solidFill>
                <a:schemeClr val="tx2">
                  <a:lumMod val="75000"/>
                </a:schemeClr>
              </a:solidFill>
              <a:latin typeface="Calibri" panose="020F0502020204030204" pitchFamily="34" charset="0"/>
            </a:endParaRPr>
          </a:p>
          <a:p>
            <a:endParaRPr lang="en-IE" sz="1600" dirty="0">
              <a:solidFill>
                <a:schemeClr val="tx2">
                  <a:lumMod val="75000"/>
                </a:schemeClr>
              </a:solidFill>
            </a:endParaRPr>
          </a:p>
        </p:txBody>
      </p:sp>
      <p:graphicFrame>
        <p:nvGraphicFramePr>
          <p:cNvPr id="16" name="Table 15">
            <a:extLst>
              <a:ext uri="{FF2B5EF4-FFF2-40B4-BE49-F238E27FC236}">
                <a16:creationId xmlns:a16="http://schemas.microsoft.com/office/drawing/2014/main" id="{76DDBB01-A386-B880-609C-022D2FE5AF53}"/>
              </a:ext>
            </a:extLst>
          </p:cNvPr>
          <p:cNvGraphicFramePr>
            <a:graphicFrameLocks noGrp="1"/>
          </p:cNvGraphicFramePr>
          <p:nvPr>
            <p:extLst>
              <p:ext uri="{D42A27DB-BD31-4B8C-83A1-F6EECF244321}">
                <p14:modId xmlns:p14="http://schemas.microsoft.com/office/powerpoint/2010/main" val="1051407364"/>
              </p:ext>
            </p:extLst>
          </p:nvPr>
        </p:nvGraphicFramePr>
        <p:xfrm>
          <a:off x="3740314" y="979067"/>
          <a:ext cx="8146607" cy="4689265"/>
        </p:xfrm>
        <a:graphic>
          <a:graphicData uri="http://schemas.openxmlformats.org/drawingml/2006/table">
            <a:tbl>
              <a:tblPr firstRow="1" firstCol="1" bandRow="1">
                <a:tableStyleId>{5C22544A-7EE6-4342-B048-85BDC9FD1C3A}</a:tableStyleId>
              </a:tblPr>
              <a:tblGrid>
                <a:gridCol w="701340">
                  <a:extLst>
                    <a:ext uri="{9D8B030D-6E8A-4147-A177-3AD203B41FA5}">
                      <a16:colId xmlns:a16="http://schemas.microsoft.com/office/drawing/2014/main" val="1889893503"/>
                    </a:ext>
                  </a:extLst>
                </a:gridCol>
                <a:gridCol w="1100727">
                  <a:extLst>
                    <a:ext uri="{9D8B030D-6E8A-4147-A177-3AD203B41FA5}">
                      <a16:colId xmlns:a16="http://schemas.microsoft.com/office/drawing/2014/main" val="670200202"/>
                    </a:ext>
                  </a:extLst>
                </a:gridCol>
                <a:gridCol w="933072">
                  <a:extLst>
                    <a:ext uri="{9D8B030D-6E8A-4147-A177-3AD203B41FA5}">
                      <a16:colId xmlns:a16="http://schemas.microsoft.com/office/drawing/2014/main" val="3116708384"/>
                    </a:ext>
                  </a:extLst>
                </a:gridCol>
                <a:gridCol w="994077">
                  <a:extLst>
                    <a:ext uri="{9D8B030D-6E8A-4147-A177-3AD203B41FA5}">
                      <a16:colId xmlns:a16="http://schemas.microsoft.com/office/drawing/2014/main" val="665104993"/>
                    </a:ext>
                  </a:extLst>
                </a:gridCol>
                <a:gridCol w="990772">
                  <a:extLst>
                    <a:ext uri="{9D8B030D-6E8A-4147-A177-3AD203B41FA5}">
                      <a16:colId xmlns:a16="http://schemas.microsoft.com/office/drawing/2014/main" val="1514912609"/>
                    </a:ext>
                  </a:extLst>
                </a:gridCol>
                <a:gridCol w="1114127">
                  <a:extLst>
                    <a:ext uri="{9D8B030D-6E8A-4147-A177-3AD203B41FA5}">
                      <a16:colId xmlns:a16="http://schemas.microsoft.com/office/drawing/2014/main" val="884290692"/>
                    </a:ext>
                  </a:extLst>
                </a:gridCol>
                <a:gridCol w="1192454">
                  <a:extLst>
                    <a:ext uri="{9D8B030D-6E8A-4147-A177-3AD203B41FA5}">
                      <a16:colId xmlns:a16="http://schemas.microsoft.com/office/drawing/2014/main" val="3048557053"/>
                    </a:ext>
                  </a:extLst>
                </a:gridCol>
                <a:gridCol w="1120038">
                  <a:extLst>
                    <a:ext uri="{9D8B030D-6E8A-4147-A177-3AD203B41FA5}">
                      <a16:colId xmlns:a16="http://schemas.microsoft.com/office/drawing/2014/main" val="2208257498"/>
                    </a:ext>
                  </a:extLst>
                </a:gridCol>
              </a:tblGrid>
              <a:tr h="242485">
                <a:tc>
                  <a:txBody>
                    <a:bodyPr/>
                    <a:lstStyle/>
                    <a:p>
                      <a:pPr>
                        <a:lnSpc>
                          <a:spcPct val="107000"/>
                        </a:lnSpc>
                        <a:spcAft>
                          <a:spcPts val="800"/>
                        </a:spcAft>
                      </a:pPr>
                      <a:r>
                        <a:rPr lang="en-IE" sz="800" kern="0" dirty="0">
                          <a:effectLst/>
                        </a:rPr>
                        <a:t>Category </a:t>
                      </a:r>
                      <a:endParaRPr lang="en-IE" sz="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7400" marR="47400" marT="0" marB="0">
                    <a:solidFill>
                      <a:schemeClr val="tx2">
                        <a:lumMod val="75000"/>
                      </a:schemeClr>
                    </a:solidFill>
                  </a:tcPr>
                </a:tc>
                <a:tc>
                  <a:txBody>
                    <a:bodyPr/>
                    <a:lstStyle/>
                    <a:p>
                      <a:pPr>
                        <a:lnSpc>
                          <a:spcPct val="107000"/>
                        </a:lnSpc>
                        <a:spcAft>
                          <a:spcPts val="800"/>
                        </a:spcAft>
                      </a:pPr>
                      <a:r>
                        <a:rPr lang="en-IE" sz="800" kern="0" dirty="0">
                          <a:effectLst/>
                        </a:rPr>
                        <a:t>Adamstown</a:t>
                      </a:r>
                      <a:endParaRPr lang="en-IE" sz="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7400" marR="47400" marT="0" marB="0">
                    <a:solidFill>
                      <a:schemeClr val="tx2">
                        <a:lumMod val="75000"/>
                      </a:schemeClr>
                    </a:solidFill>
                  </a:tcPr>
                </a:tc>
                <a:tc>
                  <a:txBody>
                    <a:bodyPr/>
                    <a:lstStyle/>
                    <a:p>
                      <a:pPr>
                        <a:lnSpc>
                          <a:spcPct val="107000"/>
                        </a:lnSpc>
                        <a:spcAft>
                          <a:spcPts val="800"/>
                        </a:spcAft>
                      </a:pPr>
                      <a:r>
                        <a:rPr lang="en-IE" sz="800" kern="0" dirty="0">
                          <a:effectLst/>
                        </a:rPr>
                        <a:t>Clonburris</a:t>
                      </a:r>
                      <a:endParaRPr lang="en-IE" sz="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7400" marR="47400" marT="0" marB="0">
                    <a:solidFill>
                      <a:schemeClr val="tx2">
                        <a:lumMod val="75000"/>
                      </a:schemeClr>
                    </a:solidFill>
                  </a:tcPr>
                </a:tc>
                <a:tc>
                  <a:txBody>
                    <a:bodyPr/>
                    <a:lstStyle/>
                    <a:p>
                      <a:pPr>
                        <a:lnSpc>
                          <a:spcPct val="107000"/>
                        </a:lnSpc>
                        <a:spcAft>
                          <a:spcPts val="800"/>
                        </a:spcAft>
                      </a:pPr>
                      <a:r>
                        <a:rPr lang="en-IE" sz="800" kern="0" dirty="0">
                          <a:effectLst/>
                        </a:rPr>
                        <a:t>City Edge</a:t>
                      </a:r>
                      <a:endParaRPr lang="en-IE" sz="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7400" marR="47400" marT="0" marB="0">
                    <a:solidFill>
                      <a:schemeClr val="tx2">
                        <a:lumMod val="75000"/>
                      </a:schemeClr>
                    </a:solidFill>
                  </a:tcPr>
                </a:tc>
                <a:tc>
                  <a:txBody>
                    <a:bodyPr/>
                    <a:lstStyle/>
                    <a:p>
                      <a:pPr>
                        <a:lnSpc>
                          <a:spcPct val="107000"/>
                        </a:lnSpc>
                        <a:spcAft>
                          <a:spcPts val="800"/>
                        </a:spcAft>
                      </a:pPr>
                      <a:r>
                        <a:rPr lang="en-IE" sz="800" kern="0" dirty="0">
                          <a:effectLst/>
                        </a:rPr>
                        <a:t>Tallaght</a:t>
                      </a:r>
                      <a:endParaRPr lang="en-IE" sz="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7400" marR="47400" marT="0" marB="0">
                    <a:solidFill>
                      <a:schemeClr val="tx2">
                        <a:lumMod val="75000"/>
                      </a:schemeClr>
                    </a:solidFill>
                  </a:tcPr>
                </a:tc>
                <a:tc>
                  <a:txBody>
                    <a:bodyPr/>
                    <a:lstStyle/>
                    <a:p>
                      <a:pPr>
                        <a:lnSpc>
                          <a:spcPct val="107000"/>
                        </a:lnSpc>
                        <a:spcAft>
                          <a:spcPts val="800"/>
                        </a:spcAft>
                      </a:pPr>
                      <a:r>
                        <a:rPr lang="en-IE" sz="800" kern="0" dirty="0">
                          <a:effectLst/>
                        </a:rPr>
                        <a:t>Citywest/Fortunestown</a:t>
                      </a:r>
                      <a:endParaRPr lang="en-IE" sz="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7400" marR="47400" marT="0" marB="0">
                    <a:solidFill>
                      <a:schemeClr val="tx2">
                        <a:lumMod val="75000"/>
                      </a:schemeClr>
                    </a:solidFill>
                  </a:tcPr>
                </a:tc>
                <a:tc>
                  <a:txBody>
                    <a:bodyPr/>
                    <a:lstStyle/>
                    <a:p>
                      <a:pPr>
                        <a:lnSpc>
                          <a:spcPct val="107000"/>
                        </a:lnSpc>
                        <a:spcAft>
                          <a:spcPts val="800"/>
                        </a:spcAft>
                      </a:pPr>
                      <a:r>
                        <a:rPr lang="en-IE" sz="800" kern="0" dirty="0">
                          <a:effectLst/>
                        </a:rPr>
                        <a:t>Kilcarbery</a:t>
                      </a:r>
                      <a:endParaRPr lang="en-IE" sz="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7400" marR="47400" marT="0" marB="0">
                    <a:solidFill>
                      <a:schemeClr val="tx2">
                        <a:lumMod val="75000"/>
                      </a:schemeClr>
                    </a:solidFill>
                  </a:tcPr>
                </a:tc>
                <a:tc>
                  <a:txBody>
                    <a:bodyPr/>
                    <a:lstStyle/>
                    <a:p>
                      <a:pPr>
                        <a:lnSpc>
                          <a:spcPct val="107000"/>
                        </a:lnSpc>
                        <a:spcAft>
                          <a:spcPts val="800"/>
                        </a:spcAft>
                      </a:pPr>
                      <a:r>
                        <a:rPr lang="en-IE" sz="800" kern="0" dirty="0">
                          <a:effectLst/>
                        </a:rPr>
                        <a:t>Grangecastle</a:t>
                      </a:r>
                      <a:endParaRPr lang="en-IE" sz="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7400" marR="47400" marT="0" marB="0">
                    <a:solidFill>
                      <a:schemeClr val="tx2">
                        <a:lumMod val="75000"/>
                      </a:schemeClr>
                    </a:solidFill>
                  </a:tcPr>
                </a:tc>
                <a:extLst>
                  <a:ext uri="{0D108BD9-81ED-4DB2-BD59-A6C34878D82A}">
                    <a16:rowId xmlns:a16="http://schemas.microsoft.com/office/drawing/2014/main" val="3803422297"/>
                  </a:ext>
                </a:extLst>
              </a:tr>
              <a:tr h="930000">
                <a:tc>
                  <a:txBody>
                    <a:bodyPr/>
                    <a:lstStyle/>
                    <a:p>
                      <a:pPr>
                        <a:lnSpc>
                          <a:spcPct val="107000"/>
                        </a:lnSpc>
                        <a:spcAft>
                          <a:spcPts val="800"/>
                        </a:spcAft>
                      </a:pPr>
                      <a:r>
                        <a:rPr lang="en-IE" sz="700" kern="0" dirty="0">
                          <a:effectLst/>
                        </a:rPr>
                        <a:t>Enabling Infrastructure</a:t>
                      </a:r>
                      <a:endParaRPr lang="en-IE" sz="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7400" marR="47400" marT="0" marB="0">
                    <a:solidFill>
                      <a:schemeClr val="tx2">
                        <a:lumMod val="75000"/>
                      </a:schemeClr>
                    </a:solidFill>
                  </a:tcPr>
                </a:tc>
                <a:tc>
                  <a:txBody>
                    <a:bodyPr/>
                    <a:lstStyle/>
                    <a:p>
                      <a:pPr>
                        <a:lnSpc>
                          <a:spcPct val="107000"/>
                        </a:lnSpc>
                        <a:spcAft>
                          <a:spcPts val="800"/>
                        </a:spcAft>
                      </a:pPr>
                      <a:r>
                        <a:rPr lang="en-IE" sz="700" kern="0" dirty="0">
                          <a:effectLst/>
                        </a:rPr>
                        <a:t>Majority of main Infrastructure delivered</a:t>
                      </a:r>
                      <a:endParaRPr lang="en-IE" sz="800" kern="100" dirty="0">
                        <a:effectLst/>
                      </a:endParaRPr>
                    </a:p>
                    <a:p>
                      <a:pPr>
                        <a:lnSpc>
                          <a:spcPct val="107000"/>
                        </a:lnSpc>
                        <a:spcAft>
                          <a:spcPts val="800"/>
                        </a:spcAft>
                      </a:pPr>
                      <a:r>
                        <a:rPr lang="en-IE" sz="700" kern="0" dirty="0">
                          <a:effectLst/>
                        </a:rPr>
                        <a:t> DART + SW under consultation via Railway Order process</a:t>
                      </a:r>
                      <a:endParaRPr lang="en-IE" sz="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7400" marR="47400" marT="0" marB="0"/>
                </a:tc>
                <a:tc>
                  <a:txBody>
                    <a:bodyPr/>
                    <a:lstStyle/>
                    <a:p>
                      <a:r>
                        <a:rPr lang="en-IE" sz="700">
                          <a:effectLst/>
                        </a:rPr>
                        <a:t>Dart+ SW will serve the new community at Clonburris with more regular trains and quicker journey times. </a:t>
                      </a:r>
                      <a:endParaRPr lang="en-IE" sz="800">
                        <a:effectLst/>
                      </a:endParaRPr>
                    </a:p>
                    <a:p>
                      <a:pPr>
                        <a:lnSpc>
                          <a:spcPct val="107000"/>
                        </a:lnSpc>
                        <a:spcAft>
                          <a:spcPts val="800"/>
                        </a:spcAft>
                      </a:pPr>
                      <a:r>
                        <a:rPr lang="en-IE" sz="700" kern="0">
                          <a:effectLst/>
                        </a:rPr>
                        <a:t> </a:t>
                      </a:r>
                      <a:endParaRPr lang="en-IE" sz="800" kern="100">
                        <a:effectLst/>
                      </a:endParaRPr>
                    </a:p>
                    <a:p>
                      <a:pPr>
                        <a:lnSpc>
                          <a:spcPct val="107000"/>
                        </a:lnSpc>
                        <a:spcAft>
                          <a:spcPts val="800"/>
                        </a:spcAft>
                      </a:pPr>
                      <a:r>
                        <a:rPr lang="en-IE" sz="700" kern="0">
                          <a:effectLst/>
                        </a:rPr>
                        <a:t>Kishouge Station Opening 2024</a:t>
                      </a:r>
                      <a:endParaRPr lang="en-IE"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7400" marR="47400" marT="0" marB="0"/>
                </a:tc>
                <a:tc>
                  <a:txBody>
                    <a:bodyPr/>
                    <a:lstStyle/>
                    <a:p>
                      <a:pPr>
                        <a:lnSpc>
                          <a:spcPct val="107000"/>
                        </a:lnSpc>
                        <a:spcAft>
                          <a:spcPts val="800"/>
                        </a:spcAft>
                      </a:pPr>
                      <a:r>
                        <a:rPr lang="en-GB" sz="700" kern="0">
                          <a:effectLst/>
                        </a:rPr>
                        <a:t>Engagement with NTA to progress public transport and active travel initiatives for City Edge.</a:t>
                      </a:r>
                      <a:endParaRPr lang="en-IE"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7400" marR="47400" marT="0" marB="0"/>
                </a:tc>
                <a:tc>
                  <a:txBody>
                    <a:bodyPr/>
                    <a:lstStyle/>
                    <a:p>
                      <a:pPr>
                        <a:lnSpc>
                          <a:spcPct val="107000"/>
                        </a:lnSpc>
                        <a:spcAft>
                          <a:spcPts val="800"/>
                        </a:spcAft>
                      </a:pPr>
                      <a:r>
                        <a:rPr lang="en-IE" sz="700" kern="0" dirty="0">
                          <a:effectLst/>
                        </a:rPr>
                        <a:t>SDCC has been progressing a number of Council led schemes within the Tallaght LAP development area.</a:t>
                      </a:r>
                      <a:endParaRPr lang="en-IE" sz="800" kern="100" dirty="0">
                        <a:effectLst/>
                      </a:endParaRPr>
                    </a:p>
                    <a:p>
                      <a:pPr>
                        <a:lnSpc>
                          <a:spcPct val="107000"/>
                        </a:lnSpc>
                        <a:spcAft>
                          <a:spcPts val="800"/>
                        </a:spcAft>
                      </a:pPr>
                      <a:r>
                        <a:rPr lang="en-IE" sz="700" kern="0" dirty="0">
                          <a:effectLst/>
                        </a:rPr>
                        <a:t> </a:t>
                      </a:r>
                      <a:endParaRPr lang="en-IE" sz="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7400" marR="47400" marT="0" marB="0"/>
                </a:tc>
                <a:tc>
                  <a:txBody>
                    <a:bodyPr/>
                    <a:lstStyle/>
                    <a:p>
                      <a:pPr>
                        <a:lnSpc>
                          <a:spcPct val="107000"/>
                        </a:lnSpc>
                        <a:spcAft>
                          <a:spcPts val="800"/>
                        </a:spcAft>
                      </a:pPr>
                      <a:r>
                        <a:rPr lang="en-IE" sz="700" kern="0">
                          <a:effectLst/>
                        </a:rPr>
                        <a:t>Citywest Neighbourhood Park will enhance the open space and Green Infrastructure offering. Citywest junction link at Tallaght/Fortunestown LUAS has now been completed.</a:t>
                      </a:r>
                      <a:endParaRPr lang="en-IE"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7400" marR="47400" marT="0" marB="0"/>
                </a:tc>
                <a:tc>
                  <a:txBody>
                    <a:bodyPr/>
                    <a:lstStyle/>
                    <a:p>
                      <a:pPr>
                        <a:lnSpc>
                          <a:spcPct val="107000"/>
                        </a:lnSpc>
                        <a:spcAft>
                          <a:spcPts val="800"/>
                        </a:spcAft>
                      </a:pPr>
                      <a:r>
                        <a:rPr lang="en-GB" sz="700" kern="0">
                          <a:effectLst/>
                        </a:rPr>
                        <a:t>LIHAF Funding infrastructure</a:t>
                      </a:r>
                      <a:endParaRPr lang="en-IE" sz="800" kern="100">
                        <a:effectLst/>
                      </a:endParaRPr>
                    </a:p>
                    <a:p>
                      <a:pPr>
                        <a:lnSpc>
                          <a:spcPct val="107000"/>
                        </a:lnSpc>
                        <a:spcAft>
                          <a:spcPts val="800"/>
                        </a:spcAft>
                      </a:pPr>
                      <a:r>
                        <a:rPr lang="en-IE" sz="700" kern="0">
                          <a:effectLst/>
                        </a:rPr>
                        <a:t>Access Road</a:t>
                      </a:r>
                      <a:endParaRPr lang="en-IE" sz="800" kern="100">
                        <a:effectLst/>
                      </a:endParaRPr>
                    </a:p>
                    <a:p>
                      <a:pPr>
                        <a:lnSpc>
                          <a:spcPct val="107000"/>
                        </a:lnSpc>
                        <a:spcAft>
                          <a:spcPts val="800"/>
                        </a:spcAft>
                      </a:pPr>
                      <a:r>
                        <a:rPr lang="en-IE" sz="700" kern="0">
                          <a:effectLst/>
                        </a:rPr>
                        <a:t>Spine Road Joint Venture, Junction 1 and 2. Final Sections to be completed Mid 2024</a:t>
                      </a:r>
                      <a:endParaRPr lang="en-IE"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7400" marR="47400" marT="0" marB="0"/>
                </a:tc>
                <a:tc>
                  <a:txBody>
                    <a:bodyPr/>
                    <a:lstStyle/>
                    <a:p>
                      <a:pPr>
                        <a:lnSpc>
                          <a:spcPct val="107000"/>
                        </a:lnSpc>
                        <a:spcAft>
                          <a:spcPts val="800"/>
                        </a:spcAft>
                      </a:pPr>
                      <a:r>
                        <a:rPr lang="en-IE" sz="700" kern="0">
                          <a:effectLst/>
                        </a:rPr>
                        <a:t>Grange Castle West Access Road Complete. €13 million investment including full services</a:t>
                      </a:r>
                      <a:endParaRPr lang="en-IE"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7400" marR="47400" marT="0" marB="0"/>
                </a:tc>
                <a:extLst>
                  <a:ext uri="{0D108BD9-81ED-4DB2-BD59-A6C34878D82A}">
                    <a16:rowId xmlns:a16="http://schemas.microsoft.com/office/drawing/2014/main" val="1180061225"/>
                  </a:ext>
                </a:extLst>
              </a:tr>
              <a:tr h="698970">
                <a:tc>
                  <a:txBody>
                    <a:bodyPr/>
                    <a:lstStyle/>
                    <a:p>
                      <a:pPr>
                        <a:lnSpc>
                          <a:spcPct val="107000"/>
                        </a:lnSpc>
                        <a:spcAft>
                          <a:spcPts val="800"/>
                        </a:spcAft>
                      </a:pPr>
                      <a:r>
                        <a:rPr lang="en-IE" sz="700" kern="0" dirty="0">
                          <a:effectLst/>
                        </a:rPr>
                        <a:t>Permissions Granted</a:t>
                      </a:r>
                      <a:endParaRPr lang="en-IE" sz="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7400" marR="47400" marT="0" marB="0">
                    <a:solidFill>
                      <a:schemeClr val="tx2">
                        <a:lumMod val="75000"/>
                      </a:schemeClr>
                    </a:solidFill>
                  </a:tcPr>
                </a:tc>
                <a:tc>
                  <a:txBody>
                    <a:bodyPr/>
                    <a:lstStyle/>
                    <a:p>
                      <a:pPr>
                        <a:lnSpc>
                          <a:spcPct val="107000"/>
                        </a:lnSpc>
                        <a:spcAft>
                          <a:spcPts val="800"/>
                        </a:spcAft>
                      </a:pPr>
                      <a:r>
                        <a:rPr lang="en-IE" sz="700" kern="0">
                          <a:effectLst/>
                        </a:rPr>
                        <a:t>Total Units 2967</a:t>
                      </a:r>
                      <a:endParaRPr lang="en-IE" sz="800" kern="100">
                        <a:effectLst/>
                      </a:endParaRPr>
                    </a:p>
                    <a:p>
                      <a:pPr>
                        <a:lnSpc>
                          <a:spcPct val="107000"/>
                        </a:lnSpc>
                        <a:spcAft>
                          <a:spcPts val="800"/>
                        </a:spcAft>
                      </a:pPr>
                      <a:r>
                        <a:rPr lang="en-IE" sz="700" kern="0">
                          <a:effectLst/>
                        </a:rPr>
                        <a:t>930 Units permitted and Under Construction</a:t>
                      </a:r>
                      <a:endParaRPr lang="en-IE" sz="800" kern="100">
                        <a:effectLst/>
                      </a:endParaRPr>
                    </a:p>
                    <a:p>
                      <a:pPr>
                        <a:lnSpc>
                          <a:spcPct val="107000"/>
                        </a:lnSpc>
                        <a:spcAft>
                          <a:spcPts val="800"/>
                        </a:spcAft>
                      </a:pPr>
                      <a:r>
                        <a:rPr lang="en-IE" sz="700" kern="0">
                          <a:effectLst/>
                        </a:rPr>
                        <a:t>2037 Units Permitted not commenced</a:t>
                      </a:r>
                      <a:endParaRPr lang="en-IE"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7400" marR="47400" marT="0" marB="0"/>
                </a:tc>
                <a:tc>
                  <a:txBody>
                    <a:bodyPr/>
                    <a:lstStyle/>
                    <a:p>
                      <a:pPr>
                        <a:lnSpc>
                          <a:spcPct val="107000"/>
                        </a:lnSpc>
                        <a:spcAft>
                          <a:spcPts val="800"/>
                        </a:spcAft>
                      </a:pPr>
                      <a:r>
                        <a:rPr lang="en-IE" sz="700" kern="0">
                          <a:effectLst/>
                        </a:rPr>
                        <a:t>569</a:t>
                      </a:r>
                      <a:endParaRPr lang="en-IE"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7400" marR="47400" marT="0" marB="0"/>
                </a:tc>
                <a:tc>
                  <a:txBody>
                    <a:bodyPr/>
                    <a:lstStyle/>
                    <a:p>
                      <a:pPr>
                        <a:lnSpc>
                          <a:spcPct val="107000"/>
                        </a:lnSpc>
                        <a:spcAft>
                          <a:spcPts val="800"/>
                        </a:spcAft>
                      </a:pPr>
                      <a:r>
                        <a:rPr lang="en-IE" sz="700" kern="0">
                          <a:effectLst/>
                        </a:rPr>
                        <a:t>163</a:t>
                      </a:r>
                      <a:endParaRPr lang="en-IE"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7400" marR="47400" marT="0" marB="0"/>
                </a:tc>
                <a:tc>
                  <a:txBody>
                    <a:bodyPr/>
                    <a:lstStyle/>
                    <a:p>
                      <a:pPr>
                        <a:lnSpc>
                          <a:spcPct val="107000"/>
                        </a:lnSpc>
                        <a:spcAft>
                          <a:spcPts val="800"/>
                        </a:spcAft>
                      </a:pPr>
                      <a:r>
                        <a:rPr lang="en-IE" sz="700" kern="0">
                          <a:effectLst/>
                        </a:rPr>
                        <a:t>1918</a:t>
                      </a:r>
                      <a:endParaRPr lang="en-IE"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7400" marR="47400" marT="0" marB="0"/>
                </a:tc>
                <a:tc>
                  <a:txBody>
                    <a:bodyPr/>
                    <a:lstStyle/>
                    <a:p>
                      <a:pPr>
                        <a:lnSpc>
                          <a:spcPct val="107000"/>
                        </a:lnSpc>
                        <a:spcAft>
                          <a:spcPts val="800"/>
                        </a:spcAft>
                      </a:pPr>
                      <a:r>
                        <a:rPr lang="en-IE" sz="700" kern="0">
                          <a:effectLst/>
                        </a:rPr>
                        <a:t>2,378</a:t>
                      </a:r>
                      <a:endParaRPr lang="en-IE"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7400" marR="47400" marT="0" marB="0"/>
                </a:tc>
                <a:tc>
                  <a:txBody>
                    <a:bodyPr/>
                    <a:lstStyle/>
                    <a:p>
                      <a:pPr>
                        <a:lnSpc>
                          <a:spcPct val="107000"/>
                        </a:lnSpc>
                        <a:spcAft>
                          <a:spcPts val="800"/>
                        </a:spcAft>
                      </a:pPr>
                      <a:r>
                        <a:rPr lang="en-IE" sz="700" kern="0">
                          <a:effectLst/>
                        </a:rPr>
                        <a:t>1,133</a:t>
                      </a:r>
                      <a:endParaRPr lang="en-IE"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7400" marR="47400" marT="0" marB="0"/>
                </a:tc>
                <a:tc>
                  <a:txBody>
                    <a:bodyPr/>
                    <a:lstStyle/>
                    <a:p>
                      <a:pPr>
                        <a:lnSpc>
                          <a:spcPct val="107000"/>
                        </a:lnSpc>
                        <a:spcAft>
                          <a:spcPts val="800"/>
                        </a:spcAft>
                      </a:pPr>
                      <a:r>
                        <a:rPr lang="en-IE" sz="700" kern="0">
                          <a:effectLst/>
                        </a:rPr>
                        <a:t>11 grants of planning permission within Grangecastle since the plan has been adopted providing for a total of 102,000sqm.</a:t>
                      </a:r>
                      <a:endParaRPr lang="en-IE"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7400" marR="47400" marT="0" marB="0"/>
                </a:tc>
                <a:extLst>
                  <a:ext uri="{0D108BD9-81ED-4DB2-BD59-A6C34878D82A}">
                    <a16:rowId xmlns:a16="http://schemas.microsoft.com/office/drawing/2014/main" val="3354213968"/>
                  </a:ext>
                </a:extLst>
              </a:tr>
              <a:tr h="671233">
                <a:tc>
                  <a:txBody>
                    <a:bodyPr/>
                    <a:lstStyle/>
                    <a:p>
                      <a:pPr>
                        <a:lnSpc>
                          <a:spcPct val="107000"/>
                        </a:lnSpc>
                        <a:spcAft>
                          <a:spcPts val="800"/>
                        </a:spcAft>
                      </a:pPr>
                      <a:r>
                        <a:rPr lang="en-IE" sz="700" kern="0" dirty="0">
                          <a:effectLst/>
                        </a:rPr>
                        <a:t>Units Constructed</a:t>
                      </a:r>
                      <a:endParaRPr lang="en-IE" sz="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7400" marR="47400" marT="0" marB="0">
                    <a:solidFill>
                      <a:schemeClr val="tx2">
                        <a:lumMod val="75000"/>
                      </a:schemeClr>
                    </a:solidFill>
                  </a:tcPr>
                </a:tc>
                <a:tc>
                  <a:txBody>
                    <a:bodyPr/>
                    <a:lstStyle/>
                    <a:p>
                      <a:pPr>
                        <a:lnSpc>
                          <a:spcPct val="107000"/>
                        </a:lnSpc>
                        <a:spcAft>
                          <a:spcPts val="800"/>
                        </a:spcAft>
                      </a:pPr>
                      <a:r>
                        <a:rPr lang="en-IE" sz="700" kern="0">
                          <a:effectLst/>
                        </a:rPr>
                        <a:t>1949 Units Constructed</a:t>
                      </a:r>
                      <a:endParaRPr lang="en-IE"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7400" marR="47400" marT="0" marB="0"/>
                </a:tc>
                <a:tc>
                  <a:txBody>
                    <a:bodyPr/>
                    <a:lstStyle/>
                    <a:p>
                      <a:pPr>
                        <a:lnSpc>
                          <a:spcPct val="107000"/>
                        </a:lnSpc>
                        <a:spcAft>
                          <a:spcPts val="800"/>
                        </a:spcAft>
                      </a:pPr>
                      <a:r>
                        <a:rPr lang="en-IE" sz="700" kern="0">
                          <a:effectLst/>
                        </a:rPr>
                        <a:t>0, 115 units permitted and under construction. 415 Units permitted but not commenced.</a:t>
                      </a:r>
                      <a:endParaRPr lang="en-IE"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7400" marR="47400" marT="0" marB="0"/>
                </a:tc>
                <a:tc>
                  <a:txBody>
                    <a:bodyPr/>
                    <a:lstStyle/>
                    <a:p>
                      <a:pPr>
                        <a:lnSpc>
                          <a:spcPct val="107000"/>
                        </a:lnSpc>
                        <a:spcAft>
                          <a:spcPts val="800"/>
                        </a:spcAft>
                      </a:pPr>
                      <a:r>
                        <a:rPr lang="en-IE" sz="700" kern="0">
                          <a:effectLst/>
                        </a:rPr>
                        <a:t>0 (163 Under Construction)</a:t>
                      </a:r>
                      <a:endParaRPr lang="en-IE"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7400" marR="47400" marT="0" marB="0"/>
                </a:tc>
                <a:tc>
                  <a:txBody>
                    <a:bodyPr/>
                    <a:lstStyle/>
                    <a:p>
                      <a:pPr>
                        <a:lnSpc>
                          <a:spcPct val="107000"/>
                        </a:lnSpc>
                        <a:spcAft>
                          <a:spcPts val="800"/>
                        </a:spcAft>
                      </a:pPr>
                      <a:r>
                        <a:rPr lang="en-IE" sz="700" kern="0">
                          <a:effectLst/>
                        </a:rPr>
                        <a:t>32 (1095 permitted and under construction)</a:t>
                      </a:r>
                      <a:endParaRPr lang="en-IE"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7400" marR="47400" marT="0" marB="0"/>
                </a:tc>
                <a:tc>
                  <a:txBody>
                    <a:bodyPr/>
                    <a:lstStyle/>
                    <a:p>
                      <a:pPr>
                        <a:lnSpc>
                          <a:spcPct val="107000"/>
                        </a:lnSpc>
                        <a:spcAft>
                          <a:spcPts val="800"/>
                        </a:spcAft>
                      </a:pPr>
                      <a:r>
                        <a:rPr lang="en-IE" sz="700" kern="0">
                          <a:effectLst/>
                        </a:rPr>
                        <a:t>1,345 Units constructed within the LAP Area. 2,378 Units permitted with 912 under construction and 1466 units permitted and yet to commence. </a:t>
                      </a:r>
                      <a:endParaRPr lang="en-IE"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7400" marR="47400" marT="0" marB="0"/>
                </a:tc>
                <a:tc>
                  <a:txBody>
                    <a:bodyPr/>
                    <a:lstStyle/>
                    <a:p>
                      <a:pPr>
                        <a:lnSpc>
                          <a:spcPct val="107000"/>
                        </a:lnSpc>
                        <a:spcAft>
                          <a:spcPts val="800"/>
                        </a:spcAft>
                      </a:pPr>
                      <a:r>
                        <a:rPr lang="en-IE" sz="700" kern="0">
                          <a:effectLst/>
                        </a:rPr>
                        <a:t>285 Unit Constructed, 309 permitted and under construction. 539 Units permitted not commenced</a:t>
                      </a:r>
                      <a:endParaRPr lang="en-IE"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7400" marR="47400" marT="0" marB="0"/>
                </a:tc>
                <a:tc>
                  <a:txBody>
                    <a:bodyPr/>
                    <a:lstStyle/>
                    <a:p>
                      <a:pPr>
                        <a:lnSpc>
                          <a:spcPct val="107000"/>
                        </a:lnSpc>
                        <a:spcAft>
                          <a:spcPts val="800"/>
                        </a:spcAft>
                      </a:pPr>
                      <a:r>
                        <a:rPr lang="en-IE" sz="700" kern="0">
                          <a:effectLst/>
                        </a:rPr>
                        <a:t>N/A</a:t>
                      </a:r>
                      <a:endParaRPr lang="en-IE"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7400" marR="47400" marT="0" marB="0"/>
                </a:tc>
                <a:extLst>
                  <a:ext uri="{0D108BD9-81ED-4DB2-BD59-A6C34878D82A}">
                    <a16:rowId xmlns:a16="http://schemas.microsoft.com/office/drawing/2014/main" val="2091869163"/>
                  </a:ext>
                </a:extLst>
              </a:tr>
              <a:tr h="847840">
                <a:tc>
                  <a:txBody>
                    <a:bodyPr/>
                    <a:lstStyle/>
                    <a:p>
                      <a:pPr>
                        <a:lnSpc>
                          <a:spcPct val="107000"/>
                        </a:lnSpc>
                        <a:spcAft>
                          <a:spcPts val="800"/>
                        </a:spcAft>
                      </a:pPr>
                      <a:r>
                        <a:rPr lang="en-IE" sz="700" kern="0" dirty="0">
                          <a:effectLst/>
                        </a:rPr>
                        <a:t>Funding Applications Made</a:t>
                      </a:r>
                      <a:endParaRPr lang="en-IE" sz="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7400" marR="47400" marT="0" marB="0">
                    <a:solidFill>
                      <a:schemeClr val="tx2">
                        <a:lumMod val="75000"/>
                      </a:schemeClr>
                    </a:solidFill>
                  </a:tcPr>
                </a:tc>
                <a:tc>
                  <a:txBody>
                    <a:bodyPr/>
                    <a:lstStyle/>
                    <a:p>
                      <a:pPr>
                        <a:lnSpc>
                          <a:spcPct val="107000"/>
                        </a:lnSpc>
                        <a:spcAft>
                          <a:spcPts val="800"/>
                        </a:spcAft>
                      </a:pPr>
                      <a:r>
                        <a:rPr lang="en-IE" sz="700" kern="0">
                          <a:effectLst/>
                        </a:rPr>
                        <a:t>The €9.997 million in URDF funding announced will provide for public infrastructure and amenities that will facilitate the development of the Adamstown Town Centre</a:t>
                      </a:r>
                      <a:endParaRPr lang="en-IE"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7400" marR="47400" marT="0" marB="0"/>
                </a:tc>
                <a:tc>
                  <a:txBody>
                    <a:bodyPr/>
                    <a:lstStyle/>
                    <a:p>
                      <a:pPr>
                        <a:lnSpc>
                          <a:spcPct val="107000"/>
                        </a:lnSpc>
                        <a:spcAft>
                          <a:spcPts val="800"/>
                        </a:spcAft>
                      </a:pPr>
                      <a:r>
                        <a:rPr lang="en-IE" sz="700" kern="0">
                          <a:effectLst/>
                        </a:rPr>
                        <a:t>€186.3 Million allocated under URDF call 2</a:t>
                      </a:r>
                      <a:endParaRPr lang="en-IE"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7400" marR="47400" marT="0" marB="0"/>
                </a:tc>
                <a:tc>
                  <a:txBody>
                    <a:bodyPr/>
                    <a:lstStyle/>
                    <a:p>
                      <a:pPr>
                        <a:lnSpc>
                          <a:spcPct val="106000"/>
                        </a:lnSpc>
                        <a:spcAft>
                          <a:spcPts val="800"/>
                        </a:spcAft>
                      </a:pPr>
                      <a:r>
                        <a:rPr lang="en-GB" sz="700" kern="0">
                          <a:effectLst/>
                        </a:rPr>
                        <a:t>URDF drawdown of €920,000 by SDCC/DCC to fund preparation of Strategic Framework, fully complete, with 25% match funding provided.</a:t>
                      </a:r>
                      <a:endParaRPr lang="en-IE" sz="800" kern="100">
                        <a:effectLst/>
                      </a:endParaRPr>
                    </a:p>
                    <a:p>
                      <a:pPr>
                        <a:lnSpc>
                          <a:spcPct val="107000"/>
                        </a:lnSpc>
                        <a:spcAft>
                          <a:spcPts val="800"/>
                        </a:spcAft>
                      </a:pPr>
                      <a:r>
                        <a:rPr lang="en-IE" sz="700" kern="0">
                          <a:effectLst/>
                        </a:rPr>
                        <a:t> </a:t>
                      </a:r>
                      <a:endParaRPr lang="en-IE"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7400" marR="47400" marT="0" marB="0"/>
                </a:tc>
                <a:tc>
                  <a:txBody>
                    <a:bodyPr/>
                    <a:lstStyle/>
                    <a:p>
                      <a:pPr>
                        <a:lnSpc>
                          <a:spcPct val="107000"/>
                        </a:lnSpc>
                        <a:spcAft>
                          <a:spcPts val="800"/>
                        </a:spcAft>
                      </a:pPr>
                      <a:r>
                        <a:rPr lang="en-IE" sz="700" kern="0">
                          <a:effectLst/>
                        </a:rPr>
                        <a:t>URDF Funding obtained c.€32 million with a further 25% funding by South Dublin County Council.</a:t>
                      </a:r>
                      <a:endParaRPr lang="en-IE"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7400" marR="47400" marT="0" marB="0"/>
                </a:tc>
                <a:tc>
                  <a:txBody>
                    <a:bodyPr/>
                    <a:lstStyle/>
                    <a:p>
                      <a:pPr>
                        <a:lnSpc>
                          <a:spcPct val="107000"/>
                        </a:lnSpc>
                        <a:spcAft>
                          <a:spcPts val="800"/>
                        </a:spcAft>
                      </a:pPr>
                      <a:r>
                        <a:rPr lang="en-IE" sz="700" kern="0">
                          <a:effectLst/>
                        </a:rPr>
                        <a:t>N/A</a:t>
                      </a:r>
                      <a:endParaRPr lang="en-IE"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7400" marR="47400" marT="0" marB="0"/>
                </a:tc>
                <a:tc>
                  <a:txBody>
                    <a:bodyPr/>
                    <a:lstStyle/>
                    <a:p>
                      <a:pPr>
                        <a:lnSpc>
                          <a:spcPct val="107000"/>
                        </a:lnSpc>
                        <a:spcAft>
                          <a:spcPts val="800"/>
                        </a:spcAft>
                      </a:pPr>
                      <a:r>
                        <a:rPr lang="en-IE" sz="700" kern="0">
                          <a:effectLst/>
                        </a:rPr>
                        <a:t>N/A</a:t>
                      </a:r>
                      <a:endParaRPr lang="en-IE"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7400" marR="47400" marT="0" marB="0"/>
                </a:tc>
                <a:tc>
                  <a:txBody>
                    <a:bodyPr/>
                    <a:lstStyle/>
                    <a:p>
                      <a:pPr>
                        <a:lnSpc>
                          <a:spcPct val="107000"/>
                        </a:lnSpc>
                        <a:spcAft>
                          <a:spcPts val="800"/>
                        </a:spcAft>
                      </a:pPr>
                      <a:r>
                        <a:rPr lang="en-IE" sz="700" kern="0">
                          <a:effectLst/>
                        </a:rPr>
                        <a:t>N/A</a:t>
                      </a:r>
                      <a:endParaRPr lang="en-IE"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7400" marR="47400" marT="0" marB="0"/>
                </a:tc>
                <a:extLst>
                  <a:ext uri="{0D108BD9-81ED-4DB2-BD59-A6C34878D82A}">
                    <a16:rowId xmlns:a16="http://schemas.microsoft.com/office/drawing/2014/main" val="3651619452"/>
                  </a:ext>
                </a:extLst>
              </a:tr>
              <a:tr h="960810">
                <a:tc>
                  <a:txBody>
                    <a:bodyPr/>
                    <a:lstStyle/>
                    <a:p>
                      <a:pPr>
                        <a:lnSpc>
                          <a:spcPct val="107000"/>
                        </a:lnSpc>
                        <a:spcAft>
                          <a:spcPts val="800"/>
                        </a:spcAft>
                      </a:pPr>
                      <a:r>
                        <a:rPr lang="en-IE" sz="700" kern="0" dirty="0">
                          <a:effectLst/>
                        </a:rPr>
                        <a:t>Project Timelines</a:t>
                      </a:r>
                      <a:endParaRPr lang="en-IE" sz="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7400" marR="47400" marT="0" marB="0">
                    <a:solidFill>
                      <a:schemeClr val="tx2">
                        <a:lumMod val="75000"/>
                      </a:schemeClr>
                    </a:solidFill>
                  </a:tcPr>
                </a:tc>
                <a:tc>
                  <a:txBody>
                    <a:bodyPr/>
                    <a:lstStyle/>
                    <a:p>
                      <a:pPr>
                        <a:lnSpc>
                          <a:spcPct val="107000"/>
                        </a:lnSpc>
                        <a:spcAft>
                          <a:spcPts val="800"/>
                        </a:spcAft>
                      </a:pPr>
                      <a:r>
                        <a:rPr lang="en-IE" sz="700" kern="0">
                          <a:effectLst/>
                        </a:rPr>
                        <a:t>Currently within Phases 6 of the SDZ Planning Scheme.</a:t>
                      </a:r>
                      <a:endParaRPr lang="en-IE"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7400" marR="47400" marT="0" marB="0"/>
                </a:tc>
                <a:tc>
                  <a:txBody>
                    <a:bodyPr/>
                    <a:lstStyle/>
                    <a:p>
                      <a:pPr>
                        <a:lnSpc>
                          <a:spcPct val="107000"/>
                        </a:lnSpc>
                        <a:spcAft>
                          <a:spcPts val="800"/>
                        </a:spcAft>
                      </a:pPr>
                      <a:r>
                        <a:rPr lang="en-IE" sz="700" kern="0">
                          <a:effectLst/>
                        </a:rPr>
                        <a:t>Phased in accordance with SDZ Planning Scheme</a:t>
                      </a:r>
                      <a:endParaRPr lang="en-IE"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7400" marR="47400" marT="0" marB="0"/>
                </a:tc>
                <a:tc>
                  <a:txBody>
                    <a:bodyPr/>
                    <a:lstStyle/>
                    <a:p>
                      <a:pPr>
                        <a:lnSpc>
                          <a:spcPct val="106000"/>
                        </a:lnSpc>
                        <a:spcAft>
                          <a:spcPts val="800"/>
                        </a:spcAft>
                      </a:pPr>
                      <a:r>
                        <a:rPr lang="en-GB" sz="700" kern="0" dirty="0">
                          <a:effectLst/>
                        </a:rPr>
                        <a:t>City Edge Strategic Framework published in August 2022, setting out the long term vision for the area to 2070. </a:t>
                      </a:r>
                      <a:endParaRPr lang="en-IE" sz="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7400" marR="47400" marT="0" marB="0"/>
                </a:tc>
                <a:tc>
                  <a:txBody>
                    <a:bodyPr/>
                    <a:lstStyle/>
                    <a:p>
                      <a:pPr>
                        <a:lnSpc>
                          <a:spcPct val="107000"/>
                        </a:lnSpc>
                        <a:spcAft>
                          <a:spcPts val="800"/>
                        </a:spcAft>
                      </a:pPr>
                      <a:r>
                        <a:rPr lang="en-IE" sz="700" kern="0">
                          <a:effectLst/>
                        </a:rPr>
                        <a:t>Works underway and nearing completion. </a:t>
                      </a:r>
                      <a:endParaRPr lang="en-IE" sz="800" kern="100">
                        <a:effectLst/>
                      </a:endParaRPr>
                    </a:p>
                    <a:p>
                      <a:pPr algn="just">
                        <a:lnSpc>
                          <a:spcPct val="106000"/>
                        </a:lnSpc>
                        <a:spcAft>
                          <a:spcPts val="800"/>
                        </a:spcAft>
                      </a:pPr>
                      <a:r>
                        <a:rPr lang="en-GB" sz="700" kern="0">
                          <a:effectLst/>
                        </a:rPr>
                        <a:t>Tallaght Public Realm, Transport interchange, Affordable Housing, Contractor Appointed, 4</a:t>
                      </a:r>
                      <a:r>
                        <a:rPr lang="en-GB" sz="700" kern="0" baseline="30000">
                          <a:effectLst/>
                        </a:rPr>
                        <a:t>Th</a:t>
                      </a:r>
                      <a:r>
                        <a:rPr lang="en-GB" sz="700" kern="0">
                          <a:effectLst/>
                        </a:rPr>
                        <a:t> Stand, Innovation Centre – Nearing Completion</a:t>
                      </a:r>
                      <a:endParaRPr lang="en-IE"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7400" marR="47400" marT="0" marB="0"/>
                </a:tc>
                <a:tc>
                  <a:txBody>
                    <a:bodyPr/>
                    <a:lstStyle/>
                    <a:p>
                      <a:pPr>
                        <a:lnSpc>
                          <a:spcPct val="107000"/>
                        </a:lnSpc>
                        <a:spcAft>
                          <a:spcPts val="800"/>
                        </a:spcAft>
                      </a:pPr>
                      <a:r>
                        <a:rPr lang="en-IE" sz="700" kern="0">
                          <a:effectLst/>
                        </a:rPr>
                        <a:t>The vast majority of the zoned residential lands within the LAP area are expected to be completed during the life of the current County Development Plan. </a:t>
                      </a:r>
                      <a:endParaRPr lang="en-IE"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7400" marR="47400" marT="0" marB="0"/>
                </a:tc>
                <a:tc>
                  <a:txBody>
                    <a:bodyPr/>
                    <a:lstStyle/>
                    <a:p>
                      <a:pPr>
                        <a:lnSpc>
                          <a:spcPct val="107000"/>
                        </a:lnSpc>
                        <a:spcAft>
                          <a:spcPts val="800"/>
                        </a:spcAft>
                      </a:pPr>
                      <a:r>
                        <a:rPr lang="en-IE" sz="700" kern="0">
                          <a:effectLst/>
                        </a:rPr>
                        <a:t>2021 - 2025</a:t>
                      </a:r>
                      <a:endParaRPr lang="en-IE"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7400" marR="47400" marT="0" marB="0"/>
                </a:tc>
                <a:tc>
                  <a:txBody>
                    <a:bodyPr/>
                    <a:lstStyle/>
                    <a:p>
                      <a:pPr>
                        <a:lnSpc>
                          <a:spcPct val="107000"/>
                        </a:lnSpc>
                        <a:spcAft>
                          <a:spcPts val="800"/>
                        </a:spcAft>
                      </a:pPr>
                      <a:r>
                        <a:rPr lang="en-IE" sz="700" kern="0" dirty="0">
                          <a:effectLst/>
                        </a:rPr>
                        <a:t>N/A</a:t>
                      </a:r>
                      <a:endParaRPr lang="en-IE" sz="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7400" marR="47400" marT="0" marB="0"/>
                </a:tc>
                <a:extLst>
                  <a:ext uri="{0D108BD9-81ED-4DB2-BD59-A6C34878D82A}">
                    <a16:rowId xmlns:a16="http://schemas.microsoft.com/office/drawing/2014/main" val="3275350323"/>
                  </a:ext>
                </a:extLst>
              </a:tr>
            </a:tbl>
          </a:graphicData>
        </a:graphic>
      </p:graphicFrame>
      <p:sp>
        <p:nvSpPr>
          <p:cNvPr id="17" name="TextBox 16">
            <a:extLst>
              <a:ext uri="{FF2B5EF4-FFF2-40B4-BE49-F238E27FC236}">
                <a16:creationId xmlns:a16="http://schemas.microsoft.com/office/drawing/2014/main" id="{4908DF68-DA0F-2398-87E4-DF8FEDB974CC}"/>
              </a:ext>
            </a:extLst>
          </p:cNvPr>
          <p:cNvSpPr txBox="1"/>
          <p:nvPr/>
        </p:nvSpPr>
        <p:spPr>
          <a:xfrm>
            <a:off x="5532582" y="354729"/>
            <a:ext cx="5643417" cy="584775"/>
          </a:xfrm>
          <a:prstGeom prst="rect">
            <a:avLst/>
          </a:prstGeom>
          <a:noFill/>
        </p:spPr>
        <p:txBody>
          <a:bodyPr wrap="square">
            <a:spAutoFit/>
          </a:bodyPr>
          <a:lstStyle/>
          <a:p>
            <a:pPr algn="ctr"/>
            <a:r>
              <a:rPr lang="en-IE" sz="1600" kern="0" dirty="0">
                <a:solidFill>
                  <a:schemeClr val="tx2">
                    <a:lumMod val="75000"/>
                  </a:schemeClr>
                </a:solidFill>
                <a:effectLst/>
                <a:latin typeface="Calibri" panose="020F0502020204030204" pitchFamily="34" charset="0"/>
                <a:ea typeface="Lato-Regular"/>
              </a:rPr>
              <a:t>High Level Overview Table of progression of Strategic Development Areas  </a:t>
            </a:r>
            <a:endParaRPr lang="en-IE" sz="1600" dirty="0">
              <a:solidFill>
                <a:schemeClr val="tx2">
                  <a:lumMod val="75000"/>
                </a:schemeClr>
              </a:solidFill>
            </a:endParaRPr>
          </a:p>
        </p:txBody>
      </p:sp>
    </p:spTree>
    <p:extLst>
      <p:ext uri="{BB962C8B-B14F-4D97-AF65-F5344CB8AC3E}">
        <p14:creationId xmlns:p14="http://schemas.microsoft.com/office/powerpoint/2010/main" val="6130702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BF2E152FE2E634BAE52F3CFE40F111E" ma:contentTypeVersion="7" ma:contentTypeDescription="Create a new document." ma:contentTypeScope="" ma:versionID="ba30ec42e4ead9262b5d3e9dcefb8cfb">
  <xsd:schema xmlns:xsd="http://www.w3.org/2001/XMLSchema" xmlns:xs="http://www.w3.org/2001/XMLSchema" xmlns:p="http://schemas.microsoft.com/office/2006/metadata/properties" xmlns:ns3="4631508f-7818-4981-9c00-19b4d9049d65" xmlns:ns4="b2262cff-5113-4e0a-af76-40a03b9ef4ef" targetNamespace="http://schemas.microsoft.com/office/2006/metadata/properties" ma:root="true" ma:fieldsID="e8b9b100b7d298dd5963c508f38e8fb3" ns3:_="" ns4:_="">
    <xsd:import namespace="4631508f-7818-4981-9c00-19b4d9049d65"/>
    <xsd:import namespace="b2262cff-5113-4e0a-af76-40a03b9ef4ef"/>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631508f-7818-4981-9c00-19b4d9049d65"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2262cff-5113-4e0a-af76-40a03b9ef4ef"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D6286BB-8A7F-40F2-B874-D800BEB505CB}">
  <ds:schemaRefs>
    <ds:schemaRef ds:uri="http://schemas.microsoft.com/sharepoint/v3/contenttype/forms"/>
  </ds:schemaRefs>
</ds:datastoreItem>
</file>

<file path=customXml/itemProps2.xml><?xml version="1.0" encoding="utf-8"?>
<ds:datastoreItem xmlns:ds="http://schemas.openxmlformats.org/officeDocument/2006/customXml" ds:itemID="{7D0489EF-3A76-4BEC-8730-F5749AE1D874}">
  <ds:schemaRefs>
    <ds:schemaRef ds:uri="4631508f-7818-4981-9c00-19b4d9049d65"/>
    <ds:schemaRef ds:uri="b2262cff-5113-4e0a-af76-40a03b9ef4e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36A68E9A-7C07-440F-95FA-2EA37D464B78}">
  <ds:schemaRefs>
    <ds:schemaRef ds:uri="http://schemas.microsoft.com/office/2006/documentManagement/types"/>
    <ds:schemaRef ds:uri="http://purl.org/dc/dcmitype/"/>
    <ds:schemaRef ds:uri="b2262cff-5113-4e0a-af76-40a03b9ef4ef"/>
    <ds:schemaRef ds:uri="http://purl.org/dc/terms/"/>
    <ds:schemaRef ds:uri="http://purl.org/dc/elements/1.1/"/>
    <ds:schemaRef ds:uri="http://schemas.microsoft.com/office/infopath/2007/PartnerControls"/>
    <ds:schemaRef ds:uri="4631508f-7818-4981-9c00-19b4d9049d65"/>
    <ds:schemaRef ds:uri="http://schemas.openxmlformats.org/package/2006/metadata/core-properties"/>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5168</TotalTime>
  <Words>1957</Words>
  <Application>Microsoft Office PowerPoint</Application>
  <PresentationFormat>Widescreen</PresentationFormat>
  <Paragraphs>473</Paragraphs>
  <Slides>9</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Arial</vt:lpstr>
      <vt:lpstr>Calibri</vt:lpstr>
      <vt:lpstr>Calibri Light</vt:lpstr>
      <vt:lpstr>Lato-Regular</vt:lpstr>
      <vt:lpstr>Segoe UI</vt:lpstr>
      <vt:lpstr>Source Sans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Stephen Willoughby</dc:creator>
  <cp:lastModifiedBy>Hazel Craigie</cp:lastModifiedBy>
  <cp:revision>108</cp:revision>
  <dcterms:created xsi:type="dcterms:W3CDTF">2020-08-11T10:50:12Z</dcterms:created>
  <dcterms:modified xsi:type="dcterms:W3CDTF">2024-02-26T12:00:27Z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0x010100CBF2E152FE2E634BAE52F3CFE40F111E</vt:lpwstr>
  </property>
</Properties>
</file>