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6" r:id="rId5"/>
    <p:sldId id="323" r:id="rId6"/>
    <p:sldId id="324" r:id="rId7"/>
    <p:sldId id="325" r:id="rId8"/>
    <p:sldId id="326" r:id="rId9"/>
    <p:sldId id="327" r:id="rId10"/>
    <p:sldId id="329" r:id="rId11"/>
    <p:sldId id="330" r:id="rId12"/>
    <p:sldId id="3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Carty" initials="JC" lastIdx="1" clrIdx="0">
    <p:extLst>
      <p:ext uri="{19B8F6BF-5375-455C-9EA6-DF929625EA0E}">
        <p15:presenceInfo xmlns:p15="http://schemas.microsoft.com/office/powerpoint/2012/main" userId="S::jcarty@sdublincoco.ie::f83020db-dbfe-480a-abbb-33403211ae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E5263"/>
    <a:srgbClr val="31C1D6"/>
    <a:srgbClr val="DFE282"/>
    <a:srgbClr val="FA8370"/>
    <a:srgbClr val="82C77C"/>
    <a:srgbClr val="18A79D"/>
    <a:srgbClr val="92C849"/>
    <a:srgbClr val="F36F23"/>
    <a:srgbClr val="6F4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D26B66-1CA2-438E-8CC0-159A294667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34E4647-811C-4540-9F5B-6775283125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4553FA-FAF2-4658-B3B6-4C1437C87B71}" type="datetimeFigureOut">
              <a:rPr lang="en-GB" smtClean="0"/>
              <a:t>26/02/2024</a:t>
            </a:fld>
            <a:endParaRPr lang="en-GB"/>
          </a:p>
        </p:txBody>
      </p:sp>
      <p:sp>
        <p:nvSpPr>
          <p:cNvPr id="4" name="Footer Placeholder 3">
            <a:extLst>
              <a:ext uri="{FF2B5EF4-FFF2-40B4-BE49-F238E27FC236}">
                <a16:creationId xmlns:a16="http://schemas.microsoft.com/office/drawing/2014/main" id="{E61E3FE3-99C0-4AEE-8F66-26175E59A4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9739646-0BDF-4E6A-B81E-CF30924A6F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D1A0B8-7B05-44A5-B103-A6A51FEA6CEF}" type="slidenum">
              <a:rPr lang="en-GB" smtClean="0"/>
              <a:t>‹#›</a:t>
            </a:fld>
            <a:endParaRPr lang="en-GB"/>
          </a:p>
        </p:txBody>
      </p:sp>
    </p:spTree>
    <p:extLst>
      <p:ext uri="{BB962C8B-B14F-4D97-AF65-F5344CB8AC3E}">
        <p14:creationId xmlns:p14="http://schemas.microsoft.com/office/powerpoint/2010/main" val="3997060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BBD19-BF2F-4A78-A5CE-BF31094A9E8B}" type="datetimeFigureOut">
              <a:rPr lang="en-IE" smtClean="0"/>
              <a:t>26/02/2024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BD91C-D2DC-47C5-B6DA-41CFB85CD8EE}" type="slidenum">
              <a:rPr lang="en-IE" smtClean="0"/>
              <a:t>‹#›</a:t>
            </a:fld>
            <a:endParaRPr lang="en-IE"/>
          </a:p>
        </p:txBody>
      </p:sp>
    </p:spTree>
    <p:extLst>
      <p:ext uri="{BB962C8B-B14F-4D97-AF65-F5344CB8AC3E}">
        <p14:creationId xmlns:p14="http://schemas.microsoft.com/office/powerpoint/2010/main" val="182359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89B3-7337-6FBD-2B93-A813C1FCE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87382-367B-BD5F-980D-CE1A6D486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30514-C029-011A-4553-1603296E4F2A}"/>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DF4F8DA1-CC74-2F56-1A66-CD087D9EAA9B}"/>
              </a:ext>
            </a:extLst>
          </p:cNvPr>
          <p:cNvSpPr>
            <a:spLocks noGrp="1"/>
          </p:cNvSpPr>
          <p:nvPr>
            <p:ph type="sldNum" sz="quarter" idx="5"/>
          </p:nvPr>
        </p:nvSpPr>
        <p:spPr/>
        <p:txBody>
          <a:bodyPr/>
          <a:lstStyle/>
          <a:p>
            <a:fld id="{D7DBD91C-D2DC-47C5-B6DA-41CFB85CD8EE}" type="slidenum">
              <a:rPr lang="en-IE" smtClean="0"/>
              <a:t>2</a:t>
            </a:fld>
            <a:endParaRPr lang="en-IE"/>
          </a:p>
        </p:txBody>
      </p:sp>
    </p:spTree>
    <p:extLst>
      <p:ext uri="{BB962C8B-B14F-4D97-AF65-F5344CB8AC3E}">
        <p14:creationId xmlns:p14="http://schemas.microsoft.com/office/powerpoint/2010/main" val="160107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E8DCD-F95F-FD7C-4272-E828056A7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AD247-DF76-E72A-5282-F998F9F9F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F686C-45FA-45B5-9669-388040A05A99}"/>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BA8B6667-65C8-1901-3588-6D7129C7D7A7}"/>
              </a:ext>
            </a:extLst>
          </p:cNvPr>
          <p:cNvSpPr>
            <a:spLocks noGrp="1"/>
          </p:cNvSpPr>
          <p:nvPr>
            <p:ph type="sldNum" sz="quarter" idx="5"/>
          </p:nvPr>
        </p:nvSpPr>
        <p:spPr/>
        <p:txBody>
          <a:bodyPr/>
          <a:lstStyle/>
          <a:p>
            <a:fld id="{D7DBD91C-D2DC-47C5-B6DA-41CFB85CD8EE}" type="slidenum">
              <a:rPr lang="en-IE" smtClean="0"/>
              <a:t>3</a:t>
            </a:fld>
            <a:endParaRPr lang="en-IE"/>
          </a:p>
        </p:txBody>
      </p:sp>
    </p:spTree>
    <p:extLst>
      <p:ext uri="{BB962C8B-B14F-4D97-AF65-F5344CB8AC3E}">
        <p14:creationId xmlns:p14="http://schemas.microsoft.com/office/powerpoint/2010/main" val="130889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AAF35-8635-419E-2518-277928880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88882-5D56-DAA4-F665-754E4B13B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CB38D-647E-895E-E113-E4E695DAC28E}"/>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14C52784-08F0-BD5B-2805-EDEFC7FF37A5}"/>
              </a:ext>
            </a:extLst>
          </p:cNvPr>
          <p:cNvSpPr>
            <a:spLocks noGrp="1"/>
          </p:cNvSpPr>
          <p:nvPr>
            <p:ph type="sldNum" sz="quarter" idx="5"/>
          </p:nvPr>
        </p:nvSpPr>
        <p:spPr/>
        <p:txBody>
          <a:bodyPr/>
          <a:lstStyle/>
          <a:p>
            <a:fld id="{D7DBD91C-D2DC-47C5-B6DA-41CFB85CD8EE}" type="slidenum">
              <a:rPr lang="en-IE" smtClean="0"/>
              <a:t>4</a:t>
            </a:fld>
            <a:endParaRPr lang="en-IE"/>
          </a:p>
        </p:txBody>
      </p:sp>
    </p:spTree>
    <p:extLst>
      <p:ext uri="{BB962C8B-B14F-4D97-AF65-F5344CB8AC3E}">
        <p14:creationId xmlns:p14="http://schemas.microsoft.com/office/powerpoint/2010/main" val="56974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8724-DA26-4FE7-8178-6B53ED4A8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7FDA2-8AF1-FE8E-3DF7-82685CD50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F1ED8-572B-EFF4-69F5-76DAC1CA0D3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EA97423-0429-3584-B7F8-C81D1005670D}"/>
              </a:ext>
            </a:extLst>
          </p:cNvPr>
          <p:cNvSpPr>
            <a:spLocks noGrp="1"/>
          </p:cNvSpPr>
          <p:nvPr>
            <p:ph type="sldNum" sz="quarter" idx="5"/>
          </p:nvPr>
        </p:nvSpPr>
        <p:spPr/>
        <p:txBody>
          <a:bodyPr/>
          <a:lstStyle/>
          <a:p>
            <a:fld id="{D7DBD91C-D2DC-47C5-B6DA-41CFB85CD8EE}" type="slidenum">
              <a:rPr lang="en-IE" smtClean="0"/>
              <a:t>5</a:t>
            </a:fld>
            <a:endParaRPr lang="en-IE"/>
          </a:p>
        </p:txBody>
      </p:sp>
    </p:spTree>
    <p:extLst>
      <p:ext uri="{BB962C8B-B14F-4D97-AF65-F5344CB8AC3E}">
        <p14:creationId xmlns:p14="http://schemas.microsoft.com/office/powerpoint/2010/main" val="194839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52C7-FD9B-EEA2-F0FC-646D224B6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A1437-2DBC-1F6D-7ACE-5BDC72955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9341D-E259-69E8-469E-7C5F85977CD4}"/>
              </a:ext>
            </a:extLst>
          </p:cNvPr>
          <p:cNvSpPr>
            <a:spLocks noGrp="1"/>
          </p:cNvSpPr>
          <p:nvPr>
            <p:ph type="body" idx="1"/>
          </p:nvPr>
        </p:nvSpPr>
        <p:spPr/>
        <p:txBody>
          <a:bodyPr/>
          <a:lstStyle/>
          <a:p>
            <a:r>
              <a:rPr lang="en-IE" sz="1200" kern="0" dirty="0">
                <a:solidFill>
                  <a:schemeClr val="tx2">
                    <a:lumMod val="75000"/>
                  </a:schemeClr>
                </a:solidFill>
                <a:effectLst/>
                <a:latin typeface="Calibri" panose="020F0502020204030204" pitchFamily="34" charset="0"/>
                <a:ea typeface="Lato-Regular"/>
                <a:cs typeface="Calibri" panose="020F0502020204030204" pitchFamily="34" charset="0"/>
              </a:rPr>
              <a:t>Table  below sets out that there have been 421 Units permitted through the Part 8 process during the first year of the plan broken down into 183 Housing Units and 238 Apartments. In addition to these developments there are two sites which were previously permitted through the part 8 process which are due to commence works in 2024 totalling 109 Units (22 houses and 87 apartments), providing an overall potential pipeline of 530 social/affordable units with housing units making up 39% and Apartments making up 61% of this unit pipeline. </a:t>
            </a:r>
            <a:endParaRPr lang="en-IE" dirty="0"/>
          </a:p>
        </p:txBody>
      </p:sp>
      <p:sp>
        <p:nvSpPr>
          <p:cNvPr id="4" name="Slide Number Placeholder 3">
            <a:extLst>
              <a:ext uri="{FF2B5EF4-FFF2-40B4-BE49-F238E27FC236}">
                <a16:creationId xmlns:a16="http://schemas.microsoft.com/office/drawing/2014/main" id="{07F49FEB-40E8-0B72-5E97-4A714C35E46D}"/>
              </a:ext>
            </a:extLst>
          </p:cNvPr>
          <p:cNvSpPr>
            <a:spLocks noGrp="1"/>
          </p:cNvSpPr>
          <p:nvPr>
            <p:ph type="sldNum" sz="quarter" idx="5"/>
          </p:nvPr>
        </p:nvSpPr>
        <p:spPr/>
        <p:txBody>
          <a:bodyPr/>
          <a:lstStyle/>
          <a:p>
            <a:fld id="{D7DBD91C-D2DC-47C5-B6DA-41CFB85CD8EE}" type="slidenum">
              <a:rPr lang="en-IE" smtClean="0"/>
              <a:t>6</a:t>
            </a:fld>
            <a:endParaRPr lang="en-IE"/>
          </a:p>
        </p:txBody>
      </p:sp>
    </p:spTree>
    <p:extLst>
      <p:ext uri="{BB962C8B-B14F-4D97-AF65-F5344CB8AC3E}">
        <p14:creationId xmlns:p14="http://schemas.microsoft.com/office/powerpoint/2010/main" val="383210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C7CF0-BBE4-6191-AA5F-A46D198E0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473D0-0D18-66E6-2D5D-95F888A9E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59FAE-396F-236E-ACD9-B893386F26CF}"/>
              </a:ext>
            </a:extLst>
          </p:cNvPr>
          <p:cNvSpPr>
            <a:spLocks noGrp="1"/>
          </p:cNvSpPr>
          <p:nvPr>
            <p:ph type="body" idx="1"/>
          </p:nvPr>
        </p:nvSpPr>
        <p:spPr/>
        <p:txBody>
          <a:bodyPr/>
          <a:lstStyle/>
          <a:p>
            <a:r>
              <a:rPr lang="en-IE" sz="1200" kern="100" dirty="0">
                <a:solidFill>
                  <a:schemeClr val="tx2">
                    <a:lumMod val="75000"/>
                  </a:schemeClr>
                </a:solidFill>
                <a:effectLst/>
                <a:ea typeface="Calibri" panose="020F0502020204030204" pitchFamily="34" charset="0"/>
                <a:cs typeface="Calibri" panose="020F0502020204030204" pitchFamily="34" charset="0"/>
              </a:rPr>
              <a:t>From a spatial perspective the analysis carried out identifies that 90% of light industry delivered was located within the Citywest/Saggart/Rathcoole Newcastle (</a:t>
            </a:r>
            <a:r>
              <a:rPr lang="en-IE" sz="1200" kern="100" dirty="0" err="1">
                <a:solidFill>
                  <a:schemeClr val="tx2">
                    <a:lumMod val="75000"/>
                  </a:schemeClr>
                </a:solidFill>
                <a:effectLst/>
                <a:ea typeface="Calibri" panose="020F0502020204030204" pitchFamily="34" charset="0"/>
                <a:cs typeface="Calibri" panose="020F0502020204030204" pitchFamily="34" charset="0"/>
              </a:rPr>
              <a:t>CSRN</a:t>
            </a:r>
            <a:r>
              <a:rPr lang="en-IE" sz="1200" kern="100" dirty="0">
                <a:solidFill>
                  <a:schemeClr val="tx2">
                    <a:lumMod val="75000"/>
                  </a:schemeClr>
                </a:solidFill>
                <a:effectLst/>
                <a:ea typeface="Calibri" panose="020F0502020204030204" pitchFamily="34" charset="0"/>
                <a:cs typeface="Calibri" panose="020F0502020204030204" pitchFamily="34" charset="0"/>
              </a:rPr>
              <a:t>) Neighbourhood Area at </a:t>
            </a:r>
            <a:r>
              <a:rPr lang="en-IE" sz="1200" kern="100" dirty="0" err="1">
                <a:solidFill>
                  <a:schemeClr val="tx2">
                    <a:lumMod val="75000"/>
                  </a:schemeClr>
                </a:solidFill>
                <a:effectLst/>
                <a:ea typeface="Calibri" panose="020F0502020204030204" pitchFamily="34" charset="0"/>
                <a:cs typeface="Calibri" panose="020F0502020204030204" pitchFamily="34" charset="0"/>
              </a:rPr>
              <a:t>Greenougue</a:t>
            </a:r>
            <a:r>
              <a:rPr lang="en-IE" sz="1200" kern="100" dirty="0">
                <a:solidFill>
                  <a:schemeClr val="tx2">
                    <a:lumMod val="75000"/>
                  </a:schemeClr>
                </a:solidFill>
                <a:effectLst/>
                <a:ea typeface="Calibri" panose="020F0502020204030204" pitchFamily="34" charset="0"/>
                <a:cs typeface="Calibri" panose="020F0502020204030204" pitchFamily="34" charset="0"/>
              </a:rPr>
              <a:t>. In regard to the Logistics Industry 78% of the buildings identified were also located within the </a:t>
            </a:r>
            <a:r>
              <a:rPr lang="en-IE" sz="1200" kern="100" dirty="0" err="1">
                <a:solidFill>
                  <a:schemeClr val="tx2">
                    <a:lumMod val="75000"/>
                  </a:schemeClr>
                </a:solidFill>
                <a:effectLst/>
                <a:ea typeface="Calibri" panose="020F0502020204030204" pitchFamily="34" charset="0"/>
                <a:cs typeface="Calibri" panose="020F0502020204030204" pitchFamily="34" charset="0"/>
              </a:rPr>
              <a:t>CSRN</a:t>
            </a:r>
            <a:r>
              <a:rPr lang="en-IE" sz="1200" kern="100" dirty="0">
                <a:solidFill>
                  <a:schemeClr val="tx2">
                    <a:lumMod val="75000"/>
                  </a:schemeClr>
                </a:solidFill>
                <a:effectLst/>
                <a:ea typeface="Calibri" panose="020F0502020204030204" pitchFamily="34" charset="0"/>
                <a:cs typeface="Calibri" panose="020F0502020204030204" pitchFamily="34" charset="0"/>
              </a:rPr>
              <a:t> Neighbourhood Area. This neighbourhood area also accounted for 67% of buildings identified as  Retail Sales Industry Type. Within the retail and retails sale category the Naas Road/City Edge and Tallaght Neighbourhood areas accounted for 83% of the buildings delivered and occupied within the County. </a:t>
            </a:r>
            <a:endParaRPr lang="en-IE" dirty="0"/>
          </a:p>
        </p:txBody>
      </p:sp>
      <p:sp>
        <p:nvSpPr>
          <p:cNvPr id="4" name="Slide Number Placeholder 3">
            <a:extLst>
              <a:ext uri="{FF2B5EF4-FFF2-40B4-BE49-F238E27FC236}">
                <a16:creationId xmlns:a16="http://schemas.microsoft.com/office/drawing/2014/main" id="{C8B35591-6C8E-3193-8923-BFDB18B62CDF}"/>
              </a:ext>
            </a:extLst>
          </p:cNvPr>
          <p:cNvSpPr>
            <a:spLocks noGrp="1"/>
          </p:cNvSpPr>
          <p:nvPr>
            <p:ph type="sldNum" sz="quarter" idx="5"/>
          </p:nvPr>
        </p:nvSpPr>
        <p:spPr/>
        <p:txBody>
          <a:bodyPr/>
          <a:lstStyle/>
          <a:p>
            <a:fld id="{D7DBD91C-D2DC-47C5-B6DA-41CFB85CD8EE}" type="slidenum">
              <a:rPr lang="en-IE" smtClean="0"/>
              <a:t>7</a:t>
            </a:fld>
            <a:endParaRPr lang="en-IE"/>
          </a:p>
        </p:txBody>
      </p:sp>
    </p:spTree>
    <p:extLst>
      <p:ext uri="{BB962C8B-B14F-4D97-AF65-F5344CB8AC3E}">
        <p14:creationId xmlns:p14="http://schemas.microsoft.com/office/powerpoint/2010/main" val="84171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F1F0F-7695-00F4-B9D1-54AB92FCA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4DE37-0D78-CCD7-64CE-81B0B87E9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1FE54-EB58-EF91-208E-D67E217B2A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i="1" kern="100" dirty="0">
                <a:effectLst/>
                <a:latin typeface="Calibri" panose="020F0502020204030204" pitchFamily="34" charset="0"/>
                <a:ea typeface="Calibri" panose="020F0502020204030204" pitchFamily="34" charset="0"/>
                <a:cs typeface="Times New Roman" panose="02020603050405020304" pitchFamily="18" charset="0"/>
              </a:rPr>
              <a:t>Note:</a:t>
            </a:r>
            <a:r>
              <a:rPr lang="en-IE" sz="1800" i="1" kern="100" dirty="0">
                <a:effectLst/>
                <a:latin typeface="Calibri" panose="020F0502020204030204" pitchFamily="34" charset="0"/>
                <a:ea typeface="Calibri" panose="020F0502020204030204" pitchFamily="34" charset="0"/>
                <a:cs typeface="Times New Roman" panose="02020603050405020304" pitchFamily="18" charset="0"/>
              </a:rPr>
              <a:t> There were a further 112 planning applications relating to employment type developments which do not fall within the identified development types. Such permissions can relate to schools, healthcare, signage, childcare, telecommunications etc and accounted for a total floor area of 61,000 sqm.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a:extLst>
              <a:ext uri="{FF2B5EF4-FFF2-40B4-BE49-F238E27FC236}">
                <a16:creationId xmlns:a16="http://schemas.microsoft.com/office/drawing/2014/main" id="{50024C14-F287-3048-17B6-46F7F71BECA5}"/>
              </a:ext>
            </a:extLst>
          </p:cNvPr>
          <p:cNvSpPr>
            <a:spLocks noGrp="1"/>
          </p:cNvSpPr>
          <p:nvPr>
            <p:ph type="sldNum" sz="quarter" idx="5"/>
          </p:nvPr>
        </p:nvSpPr>
        <p:spPr/>
        <p:txBody>
          <a:bodyPr/>
          <a:lstStyle/>
          <a:p>
            <a:fld id="{D7DBD91C-D2DC-47C5-B6DA-41CFB85CD8EE}" type="slidenum">
              <a:rPr lang="en-IE" smtClean="0"/>
              <a:t>8</a:t>
            </a:fld>
            <a:endParaRPr lang="en-IE"/>
          </a:p>
        </p:txBody>
      </p:sp>
    </p:spTree>
    <p:extLst>
      <p:ext uri="{BB962C8B-B14F-4D97-AF65-F5344CB8AC3E}">
        <p14:creationId xmlns:p14="http://schemas.microsoft.com/office/powerpoint/2010/main" val="201072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FBE65-81AD-C307-6A76-6AFD500C4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9726D-0F28-7337-8DEF-26F3C33A3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895F3-070C-CA4D-AA36-391C1EB93F7F}"/>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3EBE5295-9405-AA92-C508-D24789B08B48}"/>
              </a:ext>
            </a:extLst>
          </p:cNvPr>
          <p:cNvSpPr>
            <a:spLocks noGrp="1"/>
          </p:cNvSpPr>
          <p:nvPr>
            <p:ph type="sldNum" sz="quarter" idx="5"/>
          </p:nvPr>
        </p:nvSpPr>
        <p:spPr/>
        <p:txBody>
          <a:bodyPr/>
          <a:lstStyle/>
          <a:p>
            <a:fld id="{D7DBD91C-D2DC-47C5-B6DA-41CFB85CD8EE}" type="slidenum">
              <a:rPr lang="en-IE" smtClean="0"/>
              <a:t>9</a:t>
            </a:fld>
            <a:endParaRPr lang="en-IE"/>
          </a:p>
        </p:txBody>
      </p:sp>
    </p:spTree>
    <p:extLst>
      <p:ext uri="{BB962C8B-B14F-4D97-AF65-F5344CB8AC3E}">
        <p14:creationId xmlns:p14="http://schemas.microsoft.com/office/powerpoint/2010/main" val="34951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B29B-0663-4668-93EE-62891F03BE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07BE495-70E7-4155-9389-A74C7DBE6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C1C3971-288F-44AA-B762-70D6246DC940}"/>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5" name="Footer Placeholder 4">
            <a:extLst>
              <a:ext uri="{FF2B5EF4-FFF2-40B4-BE49-F238E27FC236}">
                <a16:creationId xmlns:a16="http://schemas.microsoft.com/office/drawing/2014/main" id="{5795BAA3-8EC1-4971-B60F-764B2C1B45A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7280FAF-D14B-4681-9CBB-6AD437669B9A}"/>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218313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481C-3723-47F2-84F0-D9F578764E1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1365D24-97D0-40CC-9970-877CA17D6C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93F49E-90A4-4E63-838A-C4D64C686B52}"/>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5" name="Footer Placeholder 4">
            <a:extLst>
              <a:ext uri="{FF2B5EF4-FFF2-40B4-BE49-F238E27FC236}">
                <a16:creationId xmlns:a16="http://schemas.microsoft.com/office/drawing/2014/main" id="{14F65C3D-4803-4D30-B93E-D56986CC61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34D2047-B386-4D48-A09E-7373CC8C9A52}"/>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27117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DC8C48-09FF-4569-8E2F-B50CEA088E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2F7A09A-BF78-46E3-A468-993762873F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D2BFC7B-C992-4A72-A667-AC96645ACC40}"/>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5" name="Footer Placeholder 4">
            <a:extLst>
              <a:ext uri="{FF2B5EF4-FFF2-40B4-BE49-F238E27FC236}">
                <a16:creationId xmlns:a16="http://schemas.microsoft.com/office/drawing/2014/main" id="{A3DB0EE9-4B9B-47A5-A7E9-D067B078ED4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A2F0B5-BAE5-4DB3-9D4B-215D8EF3AAC7}"/>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184146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634A-F152-4629-9D35-5CF4136318D1}"/>
              </a:ext>
            </a:extLst>
          </p:cNvPr>
          <p:cNvSpPr>
            <a:spLocks noGrp="1"/>
          </p:cNvSpPr>
          <p:nvPr>
            <p:ph type="title"/>
          </p:nvPr>
        </p:nvSpPr>
        <p:spPr/>
        <p:txBody>
          <a:bodyPr/>
          <a:lstStyle/>
          <a:p>
            <a:r>
              <a:rPr lang="en-US"/>
              <a:t>Click to edit Master title style</a:t>
            </a:r>
            <a:endParaRPr lang="en-IE"/>
          </a:p>
        </p:txBody>
      </p:sp>
      <p:sp>
        <p:nvSpPr>
          <p:cNvPr id="4" name="Date Placeholder 3">
            <a:extLst>
              <a:ext uri="{FF2B5EF4-FFF2-40B4-BE49-F238E27FC236}">
                <a16:creationId xmlns:a16="http://schemas.microsoft.com/office/drawing/2014/main" id="{EC8C69F9-7DD7-4FC9-893A-F852C3F8D35B}"/>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5" name="Footer Placeholder 4">
            <a:extLst>
              <a:ext uri="{FF2B5EF4-FFF2-40B4-BE49-F238E27FC236}">
                <a16:creationId xmlns:a16="http://schemas.microsoft.com/office/drawing/2014/main" id="{3D0E0501-5BFB-4639-9238-2A77E051267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AF0E93-098F-4CCA-8B57-87EC3E1C1EE0}"/>
              </a:ext>
            </a:extLst>
          </p:cNvPr>
          <p:cNvSpPr>
            <a:spLocks noGrp="1"/>
          </p:cNvSpPr>
          <p:nvPr>
            <p:ph type="sldNum" sz="quarter" idx="12"/>
          </p:nvPr>
        </p:nvSpPr>
        <p:spPr/>
        <p:txBody>
          <a:bodyPr/>
          <a:lstStyle/>
          <a:p>
            <a:fld id="{F6888FF3-6FFD-4A4E-BA49-7C971A992237}" type="slidenum">
              <a:rPr lang="en-IE" smtClean="0"/>
              <a:t>‹#›</a:t>
            </a:fld>
            <a:endParaRPr lang="en-IE"/>
          </a:p>
        </p:txBody>
      </p:sp>
      <p:sp>
        <p:nvSpPr>
          <p:cNvPr id="3" name="Content Placeholder 2">
            <a:extLst>
              <a:ext uri="{FF2B5EF4-FFF2-40B4-BE49-F238E27FC236}">
                <a16:creationId xmlns:a16="http://schemas.microsoft.com/office/drawing/2014/main" id="{F6C24482-7D6D-45B2-BBFF-148CDE3237F8}"/>
              </a:ext>
            </a:extLst>
          </p:cNvPr>
          <p:cNvSpPr>
            <a:spLocks noGrp="1"/>
          </p:cNvSpPr>
          <p:nvPr>
            <p:ph idx="1"/>
          </p:nvPr>
        </p:nvSpPr>
        <p:spPr>
          <a:xfrm>
            <a:off x="838200" y="1813147"/>
            <a:ext cx="454166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257668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70D86-CB6A-40DB-A998-016C9FE802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91D0038-0CB9-4707-A361-082F6CB916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BFCA87-3F6C-425F-BD2E-1F17A221F828}"/>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5" name="Footer Placeholder 4">
            <a:extLst>
              <a:ext uri="{FF2B5EF4-FFF2-40B4-BE49-F238E27FC236}">
                <a16:creationId xmlns:a16="http://schemas.microsoft.com/office/drawing/2014/main" id="{A4A2C8B7-BE9B-48E2-89B3-00CB91F5B01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A7B8C31-BAD8-476A-8731-6005A7386C14}"/>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112276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475A-A222-43EA-BF38-3D1F064A65F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1CE6A1A-8CF9-41B4-84CD-5C7D7E19E4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9896699-4618-45BC-933B-C364A3D43D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4FCE211-6B87-4646-8662-40F3A82A5801}"/>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6" name="Footer Placeholder 5">
            <a:extLst>
              <a:ext uri="{FF2B5EF4-FFF2-40B4-BE49-F238E27FC236}">
                <a16:creationId xmlns:a16="http://schemas.microsoft.com/office/drawing/2014/main" id="{2FF6743A-79B5-4BDC-B309-274ECC8A315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68D90C7-3711-48D1-88BC-DB138DDDC7AA}"/>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102224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B098-8306-45CB-A279-D38AD8F5D3C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A36D834-1841-4C1C-B809-29258A8B6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803332-80E0-4719-83AD-384AC8293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0664295-6C1B-4FB8-8E61-D5ABA5377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AE0E3-5D6E-4CDE-A658-E1C676550C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A76B52-F3FD-4CB4-B37F-1B63947059C6}"/>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8" name="Footer Placeholder 7">
            <a:extLst>
              <a:ext uri="{FF2B5EF4-FFF2-40B4-BE49-F238E27FC236}">
                <a16:creationId xmlns:a16="http://schemas.microsoft.com/office/drawing/2014/main" id="{CBD73780-86C4-4B2B-9AFE-93639215ABF8}"/>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05292BC-3260-4E79-B95F-3F77F024238D}"/>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53343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6DF8-DBA7-4FE8-9634-D1E94CD70B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AF8E863-2487-4CB3-9474-C809584DDC09}"/>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4" name="Footer Placeholder 3">
            <a:extLst>
              <a:ext uri="{FF2B5EF4-FFF2-40B4-BE49-F238E27FC236}">
                <a16:creationId xmlns:a16="http://schemas.microsoft.com/office/drawing/2014/main" id="{C6977F00-EAE7-4207-B8F6-003ED1CFC78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843132-9A48-4836-A630-A656795EA8F3}"/>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105982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3B837-6111-485A-9BCE-4120309738E9}"/>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3" name="Footer Placeholder 2">
            <a:extLst>
              <a:ext uri="{FF2B5EF4-FFF2-40B4-BE49-F238E27FC236}">
                <a16:creationId xmlns:a16="http://schemas.microsoft.com/office/drawing/2014/main" id="{41D53646-5E0D-4DB0-9924-2C1517FFC05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47431F5-066E-46EE-BC03-BDFFD62393E2}"/>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14071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C662-55FC-4EDA-B22F-EDFCBD00D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54117CD-C7EB-4D70-81A9-DCDBCB8DC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DA6BF9F-1489-4EA0-9627-70EB7ECDF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8F5A3-FAF8-4148-BCC9-84A53A37C597}"/>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6" name="Footer Placeholder 5">
            <a:extLst>
              <a:ext uri="{FF2B5EF4-FFF2-40B4-BE49-F238E27FC236}">
                <a16:creationId xmlns:a16="http://schemas.microsoft.com/office/drawing/2014/main" id="{EA38F2FA-1A27-468A-99D0-C0C618B50E4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CD83DDB-82FA-4C0C-B1E0-4F55C041844F}"/>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62081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569C-B9FA-4EBF-B78B-EE32969EB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6AB3505-CC5F-4429-8378-0FC0A86D9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690418C-0EC3-43D7-8B9A-5AAE9C69C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2E5CF-D04E-46C7-9071-D3F648219CDF}"/>
              </a:ext>
            </a:extLst>
          </p:cNvPr>
          <p:cNvSpPr>
            <a:spLocks noGrp="1"/>
          </p:cNvSpPr>
          <p:nvPr>
            <p:ph type="dt" sz="half" idx="10"/>
          </p:nvPr>
        </p:nvSpPr>
        <p:spPr/>
        <p:txBody>
          <a:bodyPr/>
          <a:lstStyle/>
          <a:p>
            <a:fld id="{E84328D9-56BB-4DF7-9C8B-FDB643F655FE}" type="datetimeFigureOut">
              <a:rPr lang="en-IE" smtClean="0"/>
              <a:t>26/02/2024</a:t>
            </a:fld>
            <a:endParaRPr lang="en-IE"/>
          </a:p>
        </p:txBody>
      </p:sp>
      <p:sp>
        <p:nvSpPr>
          <p:cNvPr id="6" name="Footer Placeholder 5">
            <a:extLst>
              <a:ext uri="{FF2B5EF4-FFF2-40B4-BE49-F238E27FC236}">
                <a16:creationId xmlns:a16="http://schemas.microsoft.com/office/drawing/2014/main" id="{E9F832C5-4B6A-48FA-8840-5422E78621F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0F8DE41-9776-4D7C-8751-3F90DADBC5F8}"/>
              </a:ext>
            </a:extLst>
          </p:cNvPr>
          <p:cNvSpPr>
            <a:spLocks noGrp="1"/>
          </p:cNvSpPr>
          <p:nvPr>
            <p:ph type="sldNum" sz="quarter" idx="12"/>
          </p:nvPr>
        </p:nvSpPr>
        <p:spPr/>
        <p:txBody>
          <a:bodyPr/>
          <a:lstStyle/>
          <a:p>
            <a:fld id="{F6888FF3-6FFD-4A4E-BA49-7C971A992237}" type="slidenum">
              <a:rPr lang="en-IE" smtClean="0"/>
              <a:t>‹#›</a:t>
            </a:fld>
            <a:endParaRPr lang="en-IE"/>
          </a:p>
        </p:txBody>
      </p:sp>
    </p:spTree>
    <p:extLst>
      <p:ext uri="{BB962C8B-B14F-4D97-AF65-F5344CB8AC3E}">
        <p14:creationId xmlns:p14="http://schemas.microsoft.com/office/powerpoint/2010/main" val="198972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B6C91-5CBC-4B03-B4A0-23801C61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63406FD-97AD-4B91-9F2B-AAB7B3532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957AAD8-1A1C-4191-BB1C-7F4F4B077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328D9-56BB-4DF7-9C8B-FDB643F655FE}" type="datetimeFigureOut">
              <a:rPr lang="en-IE" smtClean="0"/>
              <a:t>26/02/2024</a:t>
            </a:fld>
            <a:endParaRPr lang="en-IE"/>
          </a:p>
        </p:txBody>
      </p:sp>
      <p:sp>
        <p:nvSpPr>
          <p:cNvPr id="5" name="Footer Placeholder 4">
            <a:extLst>
              <a:ext uri="{FF2B5EF4-FFF2-40B4-BE49-F238E27FC236}">
                <a16:creationId xmlns:a16="http://schemas.microsoft.com/office/drawing/2014/main" id="{C4B40920-6B9A-47D2-B74D-2EC990854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635C0A1-9A1A-4934-8233-12E5C5323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88FF3-6FFD-4A4E-BA49-7C971A992237}" type="slidenum">
              <a:rPr lang="en-IE" smtClean="0"/>
              <a:t>‹#›</a:t>
            </a:fld>
            <a:endParaRPr lang="en-IE"/>
          </a:p>
        </p:txBody>
      </p:sp>
    </p:spTree>
    <p:extLst>
      <p:ext uri="{BB962C8B-B14F-4D97-AF65-F5344CB8AC3E}">
        <p14:creationId xmlns:p14="http://schemas.microsoft.com/office/powerpoint/2010/main" val="199366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FFB42A-1858-493C-939F-39D1BAAA5068}"/>
              </a:ext>
            </a:extLst>
          </p:cNvPr>
          <p:cNvPicPr/>
          <p:nvPr/>
        </p:nvPicPr>
        <p:blipFill rotWithShape="1">
          <a:blip r:embed="rId2">
            <a:extLst>
              <a:ext uri="{28A0092B-C50C-407E-A947-70E740481C1C}">
                <a14:useLocalDpi xmlns:a14="http://schemas.microsoft.com/office/drawing/2010/main" val="0"/>
              </a:ext>
            </a:extLst>
          </a:blip>
          <a:srcRect l="1136" r="198"/>
          <a:stretch/>
        </p:blipFill>
        <p:spPr>
          <a:xfrm>
            <a:off x="20" y="-87086"/>
            <a:ext cx="12191980" cy="5122496"/>
          </a:xfrm>
          <a:prstGeom prst="rect">
            <a:avLst/>
          </a:prstGeom>
        </p:spPr>
      </p:pic>
      <p:sp>
        <p:nvSpPr>
          <p:cNvPr id="3" name="Subtitle 2">
            <a:extLst>
              <a:ext uri="{FF2B5EF4-FFF2-40B4-BE49-F238E27FC236}">
                <a16:creationId xmlns:a16="http://schemas.microsoft.com/office/drawing/2014/main" id="{CF32AF9F-81E3-406C-B448-A1D82B9B63AE}"/>
              </a:ext>
            </a:extLst>
          </p:cNvPr>
          <p:cNvSpPr>
            <a:spLocks noGrp="1"/>
          </p:cNvSpPr>
          <p:nvPr>
            <p:ph type="subTitle" idx="1"/>
          </p:nvPr>
        </p:nvSpPr>
        <p:spPr>
          <a:xfrm>
            <a:off x="3983017" y="4957205"/>
            <a:ext cx="8598198" cy="1760933"/>
          </a:xfrm>
        </p:spPr>
        <p:txBody>
          <a:bodyPr vert="horz" lIns="91440" tIns="45720" rIns="91440" bIns="45720" rtlCol="0" anchor="t">
            <a:normAutofit/>
          </a:bodyPr>
          <a:lstStyle/>
          <a:p>
            <a:pPr defTabSz="457200">
              <a:lnSpc>
                <a:spcPct val="117000"/>
              </a:lnSpc>
              <a:spcBef>
                <a:spcPts val="0"/>
              </a:spcBef>
            </a:pPr>
            <a:r>
              <a:rPr lang="en-IE" sz="2000" b="1" dirty="0">
                <a:solidFill>
                  <a:srgbClr val="323E4F"/>
                </a:solidFill>
                <a:latin typeface="Segoe UI"/>
                <a:cs typeface="Times New Roman"/>
              </a:rPr>
              <a:t>LUPT </a:t>
            </a:r>
          </a:p>
          <a:p>
            <a:pPr defTabSz="457200">
              <a:lnSpc>
                <a:spcPct val="117000"/>
              </a:lnSpc>
              <a:spcBef>
                <a:spcPts val="0"/>
              </a:spcBef>
            </a:pPr>
            <a:r>
              <a:rPr lang="en-IE" sz="2000" b="1" dirty="0">
                <a:solidFill>
                  <a:srgbClr val="323E4F"/>
                </a:solidFill>
                <a:latin typeface="Segoe UI"/>
                <a:cs typeface="Times New Roman"/>
              </a:rPr>
              <a:t>SPC Meeting February 2024</a:t>
            </a:r>
          </a:p>
          <a:p>
            <a:pPr defTabSz="457200">
              <a:lnSpc>
                <a:spcPct val="117000"/>
              </a:lnSpc>
              <a:spcBef>
                <a:spcPts val="0"/>
              </a:spcBef>
            </a:pPr>
            <a:r>
              <a:rPr lang="en-IE" sz="2000" b="1" dirty="0">
                <a:solidFill>
                  <a:srgbClr val="323E4F"/>
                </a:solidFill>
                <a:latin typeface="Segoe UI"/>
                <a:cs typeface="Times New Roman"/>
              </a:rPr>
              <a:t>Development Plan </a:t>
            </a:r>
          </a:p>
          <a:p>
            <a:pPr defTabSz="457200">
              <a:lnSpc>
                <a:spcPct val="117000"/>
              </a:lnSpc>
              <a:spcBef>
                <a:spcPts val="0"/>
              </a:spcBef>
            </a:pPr>
            <a:r>
              <a:rPr lang="en-IE" sz="2000" b="1" dirty="0">
                <a:solidFill>
                  <a:srgbClr val="323E4F"/>
                </a:solidFill>
                <a:latin typeface="Segoe UI"/>
                <a:cs typeface="Times New Roman"/>
              </a:rPr>
              <a:t>Core Strategy Annual Monitoring Report       </a:t>
            </a:r>
          </a:p>
        </p:txBody>
      </p:sp>
      <p:pic>
        <p:nvPicPr>
          <p:cNvPr id="8" name="Picture 7">
            <a:extLst>
              <a:ext uri="{FF2B5EF4-FFF2-40B4-BE49-F238E27FC236}">
                <a16:creationId xmlns:a16="http://schemas.microsoft.com/office/drawing/2014/main" id="{46E048DA-A5DE-498F-9368-55990F6D8DA5}"/>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0" y="5557411"/>
            <a:ext cx="3775199" cy="1300589"/>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spTree>
    <p:extLst>
      <p:ext uri="{BB962C8B-B14F-4D97-AF65-F5344CB8AC3E}">
        <p14:creationId xmlns:p14="http://schemas.microsoft.com/office/powerpoint/2010/main" val="258966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9E2F-F1C6-9BE5-6F35-35CFFCEB4E1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0C8CCD86-A3C0-D8B4-8021-DC2FD533C30F}"/>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16FF37AA-A2D0-19E6-B47C-62A9EAAECCB6}"/>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F2D6B70C-117C-F9A1-37BB-3A1E03A3D513}"/>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3" name="TextBox 2">
            <a:extLst>
              <a:ext uri="{FF2B5EF4-FFF2-40B4-BE49-F238E27FC236}">
                <a16:creationId xmlns:a16="http://schemas.microsoft.com/office/drawing/2014/main" id="{33020B46-811C-600A-E64B-7C2BEC5E8B47}"/>
              </a:ext>
            </a:extLst>
          </p:cNvPr>
          <p:cNvSpPr txBox="1"/>
          <p:nvPr/>
        </p:nvSpPr>
        <p:spPr>
          <a:xfrm>
            <a:off x="342176" y="427373"/>
            <a:ext cx="7399152" cy="461665"/>
          </a:xfrm>
          <a:prstGeom prst="rect">
            <a:avLst/>
          </a:prstGeom>
          <a:noFill/>
        </p:spPr>
        <p:txBody>
          <a:bodyPr wrap="square" lIns="91440" tIns="45720" rIns="91440" bIns="45720" rtlCol="0" anchor="t">
            <a:spAutoFit/>
          </a:bodyPr>
          <a:lstStyle/>
          <a:p>
            <a:r>
              <a:rPr lang="en-GB" sz="2400" b="1" dirty="0">
                <a:solidFill>
                  <a:srgbClr val="3E5263"/>
                </a:solidFill>
                <a:latin typeface="Source Sans Pro"/>
                <a:ea typeface="Source Sans Pro"/>
              </a:rPr>
              <a:t>Development Plan Guidelines and the Annual Report</a:t>
            </a:r>
          </a:p>
        </p:txBody>
      </p:sp>
      <p:sp>
        <p:nvSpPr>
          <p:cNvPr id="5" name="TextBox 4">
            <a:extLst>
              <a:ext uri="{FF2B5EF4-FFF2-40B4-BE49-F238E27FC236}">
                <a16:creationId xmlns:a16="http://schemas.microsoft.com/office/drawing/2014/main" id="{93570CF0-ABF7-B56D-B955-8605B6E0B134}"/>
              </a:ext>
            </a:extLst>
          </p:cNvPr>
          <p:cNvSpPr txBox="1"/>
          <p:nvPr/>
        </p:nvSpPr>
        <p:spPr>
          <a:xfrm>
            <a:off x="421954" y="1109072"/>
            <a:ext cx="6511506" cy="4031873"/>
          </a:xfrm>
          <a:prstGeom prst="rect">
            <a:avLst/>
          </a:prstGeom>
          <a:noFill/>
        </p:spPr>
        <p:txBody>
          <a:bodyPr wrap="square">
            <a:spAutoFit/>
          </a:bodyPr>
          <a:lstStyle/>
          <a:p>
            <a:pPr algn="l"/>
            <a:r>
              <a:rPr lang="en-GB" sz="1600" b="0" i="0" u="none" strike="noStrike" baseline="0" dirty="0">
                <a:solidFill>
                  <a:schemeClr val="tx2">
                    <a:lumMod val="75000"/>
                  </a:schemeClr>
                </a:solidFill>
              </a:rPr>
              <a:t>To assess the success with which the development plan is being implemented, the guidelines state that planning authorities will need to establish a frequent, reliable and ongoing monitoring system for their development plan as a permanent function.</a:t>
            </a:r>
          </a:p>
          <a:p>
            <a:pPr algn="l"/>
            <a:endParaRPr lang="en-GB" sz="1600" b="0" i="0" u="none" strike="noStrike" baseline="0" dirty="0">
              <a:solidFill>
                <a:schemeClr val="tx2">
                  <a:lumMod val="75000"/>
                </a:schemeClr>
              </a:solidFill>
            </a:endParaRPr>
          </a:p>
          <a:p>
            <a:pPr algn="l"/>
            <a:r>
              <a:rPr lang="en-GB" sz="1600" b="0" i="0" u="none" strike="noStrike" baseline="0" dirty="0">
                <a:solidFill>
                  <a:schemeClr val="tx2">
                    <a:lumMod val="75000"/>
                  </a:schemeClr>
                </a:solidFill>
              </a:rPr>
              <a:t>The monitoring task of the planning authority for its development plan comprises of two strategic monitoring elements:</a:t>
            </a:r>
          </a:p>
          <a:p>
            <a:pPr algn="l"/>
            <a:r>
              <a:rPr lang="en-IE" sz="1600" b="1" i="0" u="none" strike="noStrike" baseline="0" dirty="0">
                <a:solidFill>
                  <a:schemeClr val="tx2">
                    <a:lumMod val="75000"/>
                  </a:schemeClr>
                </a:solidFill>
              </a:rPr>
              <a:t>(a) Core Strategy Monitoring (Annual)</a:t>
            </a:r>
          </a:p>
          <a:p>
            <a:pPr algn="l"/>
            <a:r>
              <a:rPr lang="en-GB" sz="1600" b="0" i="0" u="none" strike="noStrike" baseline="0" dirty="0">
                <a:solidFill>
                  <a:schemeClr val="tx2">
                    <a:lumMod val="75000"/>
                  </a:schemeClr>
                </a:solidFill>
              </a:rPr>
              <a:t>(b) Plan Objectives Monitoring (including SEA Monitoring)</a:t>
            </a:r>
          </a:p>
          <a:p>
            <a:pPr algn="l"/>
            <a:endParaRPr lang="en-GB" sz="1600" dirty="0">
              <a:solidFill>
                <a:schemeClr val="tx2">
                  <a:lumMod val="75000"/>
                </a:schemeClr>
              </a:solidFill>
            </a:endParaRPr>
          </a:p>
          <a:p>
            <a:pPr algn="l"/>
            <a:r>
              <a:rPr lang="en-GB" sz="1600" dirty="0">
                <a:solidFill>
                  <a:schemeClr val="tx2">
                    <a:lumMod val="75000"/>
                  </a:schemeClr>
                </a:solidFill>
              </a:rPr>
              <a:t>This presentation relates to Part A the Core Strategy Annual Monitoring Report. </a:t>
            </a:r>
          </a:p>
          <a:p>
            <a:endParaRPr lang="en-GB" sz="1600" b="0" i="0" u="none" strike="noStrike" baseline="0" dirty="0">
              <a:solidFill>
                <a:schemeClr val="tx2">
                  <a:lumMod val="75000"/>
                </a:schemeClr>
              </a:solidFill>
            </a:endParaRPr>
          </a:p>
          <a:p>
            <a:r>
              <a:rPr lang="en-GB" sz="1600" b="0" i="0" u="none" strike="noStrike" baseline="0" dirty="0">
                <a:solidFill>
                  <a:schemeClr val="tx2">
                    <a:lumMod val="75000"/>
                  </a:schemeClr>
                </a:solidFill>
              </a:rPr>
              <a:t>The Development Plan Guidelines specifically set out that the Core Strategy Monitoring Report should be carried out Annually and sets out specific indicators which have </a:t>
            </a:r>
            <a:r>
              <a:rPr lang="en-GB" sz="1600" dirty="0">
                <a:solidFill>
                  <a:schemeClr val="tx2">
                    <a:lumMod val="75000"/>
                  </a:schemeClr>
                </a:solidFill>
              </a:rPr>
              <a:t>formed the structure of this presentation. </a:t>
            </a:r>
            <a:endParaRPr lang="en-IE" sz="1600" dirty="0">
              <a:solidFill>
                <a:schemeClr val="tx2">
                  <a:lumMod val="75000"/>
                </a:schemeClr>
              </a:solidFill>
            </a:endParaRPr>
          </a:p>
        </p:txBody>
      </p:sp>
      <p:pic>
        <p:nvPicPr>
          <p:cNvPr id="12" name="Picture 11">
            <a:extLst>
              <a:ext uri="{FF2B5EF4-FFF2-40B4-BE49-F238E27FC236}">
                <a16:creationId xmlns:a16="http://schemas.microsoft.com/office/drawing/2014/main" id="{FA625884-2461-5148-0BCC-F2371CA713C9}"/>
              </a:ext>
            </a:extLst>
          </p:cNvPr>
          <p:cNvPicPr>
            <a:picLocks noChangeAspect="1"/>
          </p:cNvPicPr>
          <p:nvPr/>
        </p:nvPicPr>
        <p:blipFill>
          <a:blip r:embed="rId5"/>
          <a:stretch>
            <a:fillRect/>
          </a:stretch>
        </p:blipFill>
        <p:spPr>
          <a:xfrm>
            <a:off x="6933460" y="983780"/>
            <a:ext cx="2160198" cy="3072021"/>
          </a:xfrm>
          <a:prstGeom prst="rect">
            <a:avLst/>
          </a:prstGeom>
        </p:spPr>
      </p:pic>
      <p:pic>
        <p:nvPicPr>
          <p:cNvPr id="20" name="Picture 19">
            <a:extLst>
              <a:ext uri="{FF2B5EF4-FFF2-40B4-BE49-F238E27FC236}">
                <a16:creationId xmlns:a16="http://schemas.microsoft.com/office/drawing/2014/main" id="{06A2C134-6932-65ED-C0FA-BB0E05413664}"/>
              </a:ext>
            </a:extLst>
          </p:cNvPr>
          <p:cNvPicPr>
            <a:picLocks noChangeAspect="1"/>
          </p:cNvPicPr>
          <p:nvPr/>
        </p:nvPicPr>
        <p:blipFill>
          <a:blip r:embed="rId6"/>
          <a:stretch>
            <a:fillRect/>
          </a:stretch>
        </p:blipFill>
        <p:spPr>
          <a:xfrm>
            <a:off x="9237310" y="2510217"/>
            <a:ext cx="1951963" cy="2931875"/>
          </a:xfrm>
          <a:prstGeom prst="rect">
            <a:avLst/>
          </a:prstGeom>
        </p:spPr>
      </p:pic>
    </p:spTree>
    <p:extLst>
      <p:ext uri="{BB962C8B-B14F-4D97-AF65-F5344CB8AC3E}">
        <p14:creationId xmlns:p14="http://schemas.microsoft.com/office/powerpoint/2010/main" val="333608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E4BC1-7E9D-3E0A-84C4-00016C68D53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4277126-CA8C-8F6F-0BB1-80E42D596CCE}"/>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D2FCC46D-35EB-C285-7120-188312AF1D9C}"/>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4ABC5CDE-0E3E-E6E6-7EAE-4DB736905737}"/>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7EA58F8A-C378-DC93-B4A4-76D978D5FAF0}"/>
              </a:ext>
            </a:extLst>
          </p:cNvPr>
          <p:cNvSpPr txBox="1"/>
          <p:nvPr/>
        </p:nvSpPr>
        <p:spPr>
          <a:xfrm>
            <a:off x="351054" y="311789"/>
            <a:ext cx="5478132" cy="461665"/>
          </a:xfrm>
          <a:prstGeom prst="rect">
            <a:avLst/>
          </a:prstGeom>
          <a:noFill/>
        </p:spPr>
        <p:txBody>
          <a:bodyPr wrap="square" lIns="91440" tIns="45720" rIns="91440" bIns="45720" rtlCol="0" anchor="t">
            <a:spAutoFit/>
          </a:bodyPr>
          <a:lstStyle/>
          <a:p>
            <a:r>
              <a:rPr lang="en-GB" sz="2400" b="1" dirty="0">
                <a:solidFill>
                  <a:srgbClr val="3E5263"/>
                </a:solidFill>
                <a:latin typeface="Source Sans Pro"/>
                <a:ea typeface="Source Sans Pro"/>
              </a:rPr>
              <a:t>Presentation Structure</a:t>
            </a:r>
          </a:p>
        </p:txBody>
      </p:sp>
      <p:sp>
        <p:nvSpPr>
          <p:cNvPr id="6" name="TextBox 5">
            <a:extLst>
              <a:ext uri="{FF2B5EF4-FFF2-40B4-BE49-F238E27FC236}">
                <a16:creationId xmlns:a16="http://schemas.microsoft.com/office/drawing/2014/main" id="{DB515C12-6B5E-19D4-131B-612BAA1281AA}"/>
              </a:ext>
            </a:extLst>
          </p:cNvPr>
          <p:cNvSpPr txBox="1"/>
          <p:nvPr/>
        </p:nvSpPr>
        <p:spPr>
          <a:xfrm>
            <a:off x="430832" y="1071339"/>
            <a:ext cx="6191641" cy="4370748"/>
          </a:xfrm>
          <a:prstGeom prst="rect">
            <a:avLst/>
          </a:prstGeom>
          <a:noFill/>
        </p:spPr>
        <p:txBody>
          <a:bodyPr wrap="square">
            <a:spAutoFit/>
          </a:bodyPr>
          <a:lstStyle/>
          <a:p>
            <a:pPr>
              <a:lnSpc>
                <a:spcPct val="107000"/>
              </a:lnSpc>
              <a:spcAft>
                <a:spcPts val="800"/>
              </a:spcAft>
            </a:pPr>
            <a:r>
              <a:rPr lang="en-IE" sz="1600" b="1" kern="100" dirty="0">
                <a:solidFill>
                  <a:schemeClr val="tx2">
                    <a:lumMod val="75000"/>
                  </a:schemeClr>
                </a:solidFill>
                <a:effectLst/>
                <a:ea typeface="Calibri" panose="020F0502020204030204" pitchFamily="34" charset="0"/>
                <a:cs typeface="Calibri" panose="020F0502020204030204" pitchFamily="34" charset="0"/>
              </a:rPr>
              <a:t>Part 1 Residential Monitoring</a:t>
            </a:r>
            <a:endParaRPr lang="en-IE" sz="1600" b="1" kern="100" dirty="0">
              <a:solidFill>
                <a:schemeClr val="tx2">
                  <a:lumMod val="75000"/>
                </a:schemeClr>
              </a:solidFill>
              <a:ea typeface="Calibri" panose="020F0502020204030204" pitchFamily="34" charset="0"/>
              <a:cs typeface="Times New Roman" panose="02020603050405020304" pitchFamily="18" charset="0"/>
            </a:endParaRPr>
          </a:p>
          <a:p>
            <a:pPr>
              <a:lnSpc>
                <a:spcPct val="107000"/>
              </a:lnSpc>
              <a:spcAft>
                <a:spcPts val="800"/>
              </a:spcAft>
            </a:pPr>
            <a:r>
              <a:rPr lang="en-IE" sz="1600" kern="100" dirty="0">
                <a:solidFill>
                  <a:schemeClr val="tx2">
                    <a:lumMod val="75000"/>
                  </a:schemeClr>
                </a:solidFill>
                <a:effectLst/>
                <a:ea typeface="Lato-Regular"/>
                <a:cs typeface="Times New Roman" panose="02020603050405020304" pitchFamily="18" charset="0"/>
              </a:rPr>
              <a:t>1.1 </a:t>
            </a:r>
            <a:r>
              <a:rPr lang="en-IE" sz="1600" kern="0" dirty="0">
                <a:solidFill>
                  <a:schemeClr val="tx2">
                    <a:lumMod val="75000"/>
                  </a:schemeClr>
                </a:solidFill>
                <a:effectLst/>
                <a:ea typeface="Lato-Regular"/>
                <a:cs typeface="Calibri" panose="020F0502020204030204" pitchFamily="34" charset="0"/>
              </a:rPr>
              <a:t>New home completions</a:t>
            </a:r>
            <a:endParaRPr lang="en-IE" sz="1600" kern="100" dirty="0">
              <a:solidFill>
                <a:schemeClr val="tx2">
                  <a:lumMod val="75000"/>
                </a:schemeClr>
              </a:solidFill>
              <a:effectLst/>
              <a:ea typeface="Lato-Regular"/>
              <a:cs typeface="Times New Roman" panose="02020603050405020304" pitchFamily="18" charset="0"/>
            </a:endParaRPr>
          </a:p>
          <a:p>
            <a:pPr>
              <a:lnSpc>
                <a:spcPct val="107000"/>
              </a:lnSpc>
              <a:spcAft>
                <a:spcPts val="800"/>
              </a:spcAft>
            </a:pPr>
            <a:r>
              <a:rPr lang="en-IE" sz="1600" kern="100" dirty="0">
                <a:solidFill>
                  <a:schemeClr val="tx2">
                    <a:lumMod val="75000"/>
                  </a:schemeClr>
                </a:solidFill>
                <a:ea typeface="Lato-Regular"/>
                <a:cs typeface="Times New Roman" panose="02020603050405020304" pitchFamily="18" charset="0"/>
              </a:rPr>
              <a:t>1.2 </a:t>
            </a:r>
            <a:r>
              <a:rPr lang="en-IE" sz="1600" kern="0" dirty="0">
                <a:solidFill>
                  <a:schemeClr val="tx2">
                    <a:lumMod val="75000"/>
                  </a:schemeClr>
                </a:solidFill>
                <a:effectLst/>
                <a:ea typeface="Lato-Regular"/>
                <a:cs typeface="Calibri" panose="020F0502020204030204" pitchFamily="34" charset="0"/>
              </a:rPr>
              <a:t>New home completions per NPO 3</a:t>
            </a:r>
            <a:endParaRPr lang="en-IE" sz="1600" kern="100" dirty="0">
              <a:solidFill>
                <a:schemeClr val="tx2">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r>
              <a:rPr lang="en-IE" sz="1600" kern="0" dirty="0">
                <a:solidFill>
                  <a:schemeClr val="tx2">
                    <a:lumMod val="75000"/>
                  </a:schemeClr>
                </a:solidFill>
                <a:effectLst/>
                <a:ea typeface="Lato-Regular"/>
                <a:cs typeface="Calibri" panose="020F0502020204030204" pitchFamily="34" charset="0"/>
              </a:rPr>
              <a:t>1.3 Planning permissions granted for residential development with:</a:t>
            </a:r>
            <a:endParaRPr lang="en-IE" sz="1600" kern="100" dirty="0">
              <a:solidFill>
                <a:schemeClr val="tx2">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r>
              <a:rPr lang="en-IE" sz="1600" kern="0" dirty="0">
                <a:solidFill>
                  <a:schemeClr val="tx2">
                    <a:lumMod val="75000"/>
                  </a:schemeClr>
                </a:solidFill>
                <a:effectLst/>
                <a:ea typeface="Lato-Regular"/>
                <a:cs typeface="Calibri" panose="020F0502020204030204" pitchFamily="34" charset="0"/>
              </a:rPr>
              <a:t>1.4 Social and Affordable Housing Supply Pipeline during the plan period</a:t>
            </a:r>
            <a:endParaRPr lang="en-IE" sz="1600" kern="100" dirty="0">
              <a:solidFill>
                <a:schemeClr val="tx2">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r>
              <a:rPr lang="en-IE" sz="1600" kern="0" dirty="0">
                <a:solidFill>
                  <a:schemeClr val="tx2">
                    <a:lumMod val="75000"/>
                  </a:schemeClr>
                </a:solidFill>
                <a:effectLst/>
                <a:ea typeface="Lato-Regular"/>
                <a:cs typeface="Calibri" panose="020F0502020204030204" pitchFamily="34" charset="0"/>
              </a:rPr>
              <a:t>1.5 The breakdown by relevant rural area type of rural housing:</a:t>
            </a:r>
            <a:endParaRPr lang="en-IE" sz="1600" kern="100" dirty="0">
              <a:solidFill>
                <a:schemeClr val="tx2">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IE" sz="1600" b="1" kern="0" dirty="0">
              <a:solidFill>
                <a:schemeClr val="tx2">
                  <a:lumMod val="75000"/>
                </a:schemeClr>
              </a:solidFill>
              <a:effectLst/>
              <a:ea typeface="Lato-Regular"/>
              <a:cs typeface="Calibri" panose="020F0502020204030204" pitchFamily="34" charset="0"/>
            </a:endParaRPr>
          </a:p>
          <a:p>
            <a:pPr>
              <a:lnSpc>
                <a:spcPct val="107000"/>
              </a:lnSpc>
              <a:spcAft>
                <a:spcPts val="800"/>
              </a:spcAft>
            </a:pPr>
            <a:r>
              <a:rPr lang="en-IE" sz="1600" b="1" kern="0" dirty="0">
                <a:solidFill>
                  <a:schemeClr val="tx2">
                    <a:lumMod val="75000"/>
                  </a:schemeClr>
                </a:solidFill>
                <a:effectLst/>
                <a:ea typeface="Lato-Regular"/>
                <a:cs typeface="Calibri" panose="020F0502020204030204" pitchFamily="34" charset="0"/>
              </a:rPr>
              <a:t>Part 2 Commercial Monitoring</a:t>
            </a:r>
          </a:p>
          <a:p>
            <a:pPr>
              <a:lnSpc>
                <a:spcPct val="107000"/>
              </a:lnSpc>
              <a:spcAft>
                <a:spcPts val="800"/>
              </a:spcAft>
            </a:pPr>
            <a:r>
              <a:rPr lang="en-IE" sz="1600" kern="100" dirty="0">
                <a:solidFill>
                  <a:schemeClr val="tx2">
                    <a:lumMod val="75000"/>
                  </a:schemeClr>
                </a:solidFill>
                <a:ea typeface="Lato-Regular"/>
                <a:cs typeface="Times New Roman" panose="02020603050405020304" pitchFamily="18" charset="0"/>
              </a:rPr>
              <a:t>2.1 </a:t>
            </a:r>
            <a:r>
              <a:rPr lang="en-IE" sz="1600" kern="0" dirty="0">
                <a:solidFill>
                  <a:schemeClr val="tx2">
                    <a:lumMod val="75000"/>
                  </a:schemeClr>
                </a:solidFill>
                <a:effectLst/>
                <a:ea typeface="Lato-Regular"/>
                <a:cs typeface="Calibri" panose="020F0502020204030204" pitchFamily="34" charset="0"/>
              </a:rPr>
              <a:t>Developed and occupied commercial floorspace</a:t>
            </a:r>
            <a:endParaRPr lang="en-IE" sz="1600" kern="100" dirty="0">
              <a:solidFill>
                <a:schemeClr val="tx2">
                  <a:lumMod val="75000"/>
                </a:schemeClr>
              </a:solidFill>
              <a:effectLst/>
              <a:ea typeface="Lato-Regular"/>
              <a:cs typeface="Times New Roman" panose="02020603050405020304" pitchFamily="18" charset="0"/>
            </a:endParaRPr>
          </a:p>
          <a:p>
            <a:pPr>
              <a:lnSpc>
                <a:spcPct val="107000"/>
              </a:lnSpc>
              <a:spcAft>
                <a:spcPts val="800"/>
              </a:spcAft>
            </a:pPr>
            <a:r>
              <a:rPr lang="en-IE" sz="1600" kern="0" dirty="0">
                <a:solidFill>
                  <a:schemeClr val="tx2">
                    <a:lumMod val="75000"/>
                  </a:schemeClr>
                </a:solidFill>
                <a:effectLst/>
                <a:ea typeface="Lato-Regular"/>
                <a:cs typeface="Calibri" panose="020F0502020204030204" pitchFamily="34" charset="0"/>
              </a:rPr>
              <a:t>2.2 Planning permissions for business/employment</a:t>
            </a:r>
            <a:endParaRPr lang="en-IE" sz="1600" kern="100" dirty="0">
              <a:solidFill>
                <a:schemeClr val="tx2">
                  <a:lumMod val="75000"/>
                </a:schemeClr>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IE" sz="1600" b="1" kern="0" dirty="0">
              <a:solidFill>
                <a:schemeClr val="tx2">
                  <a:lumMod val="75000"/>
                </a:schemeClr>
              </a:solidFill>
              <a:effectLst/>
              <a:ea typeface="Lato-Regular"/>
              <a:cs typeface="Calibri" panose="020F0502020204030204" pitchFamily="34" charset="0"/>
            </a:endParaRPr>
          </a:p>
          <a:p>
            <a:pPr>
              <a:lnSpc>
                <a:spcPct val="107000"/>
              </a:lnSpc>
              <a:spcAft>
                <a:spcPts val="800"/>
              </a:spcAft>
            </a:pPr>
            <a:r>
              <a:rPr lang="en-IE" sz="1600" b="1" kern="0" dirty="0">
                <a:solidFill>
                  <a:schemeClr val="tx2">
                    <a:lumMod val="75000"/>
                  </a:schemeClr>
                </a:solidFill>
                <a:effectLst/>
                <a:ea typeface="Lato-Regular"/>
                <a:cs typeface="Calibri" panose="020F0502020204030204" pitchFamily="34" charset="0"/>
              </a:rPr>
              <a:t>Part 3 Settlement Consolidation Sites</a:t>
            </a:r>
            <a:endParaRPr lang="en-IE" sz="1600" kern="100" dirty="0">
              <a:solidFill>
                <a:schemeClr val="tx2">
                  <a:lumMod val="75000"/>
                </a:schemeClr>
              </a:solidFill>
              <a:effectLst/>
              <a:ea typeface="Calibri" panose="020F0502020204030204" pitchFamily="34" charset="0"/>
              <a:cs typeface="Times New Roman" panose="02020603050405020304" pitchFamily="18" charset="0"/>
            </a:endParaRPr>
          </a:p>
        </p:txBody>
      </p:sp>
      <p:pic>
        <p:nvPicPr>
          <p:cNvPr id="4" name="Picture 3" descr="A building with balconies and a street light&#10;&#10;Description automatically generated">
            <a:extLst>
              <a:ext uri="{FF2B5EF4-FFF2-40B4-BE49-F238E27FC236}">
                <a16:creationId xmlns:a16="http://schemas.microsoft.com/office/drawing/2014/main" id="{98ECE088-7C80-1D2C-B92C-AF126731A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163" y="435524"/>
            <a:ext cx="3124850" cy="1624185"/>
          </a:xfrm>
          <a:prstGeom prst="rect">
            <a:avLst/>
          </a:prstGeom>
          <a:ln>
            <a:noFill/>
          </a:ln>
          <a:effectLst>
            <a:outerShdw blurRad="292100" dist="139700" dir="2700000" algn="tl" rotWithShape="0">
              <a:srgbClr val="333333">
                <a:alpha val="65000"/>
              </a:srgbClr>
            </a:outerShdw>
          </a:effectLst>
        </p:spPr>
      </p:pic>
      <p:pic>
        <p:nvPicPr>
          <p:cNvPr id="10" name="Picture 9" descr="An aerial view of a city&#10;&#10;Description automatically generated">
            <a:extLst>
              <a:ext uri="{FF2B5EF4-FFF2-40B4-BE49-F238E27FC236}">
                <a16:creationId xmlns:a16="http://schemas.microsoft.com/office/drawing/2014/main" id="{6DAC5D27-EF6D-B44E-FFE8-B7261C3D8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163" y="4385713"/>
            <a:ext cx="3124850" cy="1656965"/>
          </a:xfrm>
          <a:prstGeom prst="rect">
            <a:avLst/>
          </a:prstGeom>
          <a:ln>
            <a:noFill/>
          </a:ln>
          <a:effectLst>
            <a:outerShdw blurRad="292100" dist="139700" dir="2700000" algn="tl" rotWithShape="0">
              <a:srgbClr val="333333">
                <a:alpha val="65000"/>
              </a:srgbClr>
            </a:outerShdw>
          </a:effectLst>
        </p:spPr>
      </p:pic>
      <p:pic>
        <p:nvPicPr>
          <p:cNvPr id="11" name="Picture 10" descr="First Media Park Grange Castle Clondalkin | NewsGroup">
            <a:extLst>
              <a:ext uri="{FF2B5EF4-FFF2-40B4-BE49-F238E27FC236}">
                <a16:creationId xmlns:a16="http://schemas.microsoft.com/office/drawing/2014/main" id="{30C916CF-80EE-7AAD-67DD-A7D6FD49922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0163" y="2415129"/>
            <a:ext cx="3124850" cy="1615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856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7BC28-148D-FEAA-692B-CD986580670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BA459685-7C62-ED28-5886-2D460DEFC948}"/>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D06AA74E-6942-F988-D1F1-89E955905523}"/>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0089B9B9-FDE5-4A24-B197-A2C7D328B75F}"/>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B3CEBB26-AF7A-CAA1-4C16-D320E8ADD983}"/>
              </a:ext>
            </a:extLst>
          </p:cNvPr>
          <p:cNvSpPr txBox="1"/>
          <p:nvPr/>
        </p:nvSpPr>
        <p:spPr>
          <a:xfrm>
            <a:off x="351054" y="311789"/>
            <a:ext cx="5478132" cy="470000"/>
          </a:xfrm>
          <a:prstGeom prst="rect">
            <a:avLst/>
          </a:prstGeom>
          <a:noFill/>
        </p:spPr>
        <p:txBody>
          <a:bodyPr wrap="square" lIns="91440" tIns="45720" rIns="91440" bIns="45720" rtlCol="0" anchor="t">
            <a:spAutoFit/>
          </a:bodyPr>
          <a:lstStyle/>
          <a:p>
            <a:pPr>
              <a:lnSpc>
                <a:spcPct val="107000"/>
              </a:lnSpc>
              <a:spcAft>
                <a:spcPts val="800"/>
              </a:spcAft>
            </a:pPr>
            <a:r>
              <a:rPr lang="en-IE" sz="2400" b="1" kern="100" dirty="0">
                <a:solidFill>
                  <a:schemeClr val="tx2">
                    <a:lumMod val="75000"/>
                  </a:schemeClr>
                </a:solidFill>
                <a:effectLst/>
                <a:ea typeface="Calibri" panose="020F0502020204030204" pitchFamily="34" charset="0"/>
                <a:cs typeface="Calibri" panose="020F0502020204030204" pitchFamily="34" charset="0"/>
              </a:rPr>
              <a:t>Part 1 Residential Monitoring</a:t>
            </a:r>
            <a:endParaRPr lang="en-IE" sz="2400" b="1" kern="100" dirty="0">
              <a:solidFill>
                <a:schemeClr val="tx2">
                  <a:lumMod val="75000"/>
                </a:schemeClr>
              </a:solidFill>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F39AC12-58CD-86A2-44AE-2FB8703964D4}"/>
              </a:ext>
            </a:extLst>
          </p:cNvPr>
          <p:cNvSpPr txBox="1"/>
          <p:nvPr/>
        </p:nvSpPr>
        <p:spPr>
          <a:xfrm>
            <a:off x="351053" y="799807"/>
            <a:ext cx="11331959" cy="1237070"/>
          </a:xfrm>
          <a:prstGeom prst="rect">
            <a:avLst/>
          </a:prstGeom>
          <a:noFill/>
        </p:spPr>
        <p:txBody>
          <a:bodyPr wrap="square">
            <a:spAutoFit/>
          </a:bodyPr>
          <a:lstStyle/>
          <a:p>
            <a:pPr>
              <a:lnSpc>
                <a:spcPct val="107000"/>
              </a:lnSpc>
              <a:spcAft>
                <a:spcPts val="800"/>
              </a:spcAft>
            </a:pPr>
            <a:r>
              <a:rPr lang="en-GB" sz="1600" b="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1.1 </a:t>
            </a:r>
            <a:r>
              <a:rPr lang="en-GB"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Development Plan was adopted in June 2022 and came into effect in August 2022. Combining both private and public housing delivery for the period end of Q2 2022 to the end of Q2 2023 a total of 2,245 units were delivered across the County during this period. </a:t>
            </a:r>
          </a:p>
          <a:p>
            <a:pPr>
              <a:lnSpc>
                <a:spcPct val="107000"/>
              </a:lnSpc>
              <a:spcAft>
                <a:spcPts val="800"/>
              </a:spcAft>
            </a:pPr>
            <a:r>
              <a:rPr lang="en-GB"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County Development Plan Core Strategy set out an overall target of delivering 15,576 units over the plan period. Overall unit delivery within year 1 of the plan equates to 14% of the target set out in the plan as set out in the Table below. </a:t>
            </a:r>
            <a:endParaRPr lang="en-IE"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DC76C74C-FF5D-595E-E3B6-6303E79333A0}"/>
              </a:ext>
            </a:extLst>
          </p:cNvPr>
          <p:cNvGraphicFramePr>
            <a:graphicFrameLocks noGrp="1"/>
          </p:cNvGraphicFramePr>
          <p:nvPr>
            <p:extLst>
              <p:ext uri="{D42A27DB-BD31-4B8C-83A1-F6EECF244321}">
                <p14:modId xmlns:p14="http://schemas.microsoft.com/office/powerpoint/2010/main" val="1555697834"/>
              </p:ext>
            </p:extLst>
          </p:nvPr>
        </p:nvGraphicFramePr>
        <p:xfrm>
          <a:off x="825500" y="2219232"/>
          <a:ext cx="5270500" cy="3641090"/>
        </p:xfrm>
        <a:graphic>
          <a:graphicData uri="http://schemas.openxmlformats.org/drawingml/2006/table">
            <a:tbl>
              <a:tblPr firstRow="1" firstCol="1" bandRow="1">
                <a:tableStyleId>{5C22544A-7EE6-4342-B048-85BDC9FD1C3A}</a:tableStyleId>
              </a:tblPr>
              <a:tblGrid>
                <a:gridCol w="2389505">
                  <a:extLst>
                    <a:ext uri="{9D8B030D-6E8A-4147-A177-3AD203B41FA5}">
                      <a16:colId xmlns:a16="http://schemas.microsoft.com/office/drawing/2014/main" val="2368958531"/>
                    </a:ext>
                  </a:extLst>
                </a:gridCol>
                <a:gridCol w="622935">
                  <a:extLst>
                    <a:ext uri="{9D8B030D-6E8A-4147-A177-3AD203B41FA5}">
                      <a16:colId xmlns:a16="http://schemas.microsoft.com/office/drawing/2014/main" val="51422004"/>
                    </a:ext>
                  </a:extLst>
                </a:gridCol>
                <a:gridCol w="741045">
                  <a:extLst>
                    <a:ext uri="{9D8B030D-6E8A-4147-A177-3AD203B41FA5}">
                      <a16:colId xmlns:a16="http://schemas.microsoft.com/office/drawing/2014/main" val="467559566"/>
                    </a:ext>
                  </a:extLst>
                </a:gridCol>
                <a:gridCol w="834390">
                  <a:extLst>
                    <a:ext uri="{9D8B030D-6E8A-4147-A177-3AD203B41FA5}">
                      <a16:colId xmlns:a16="http://schemas.microsoft.com/office/drawing/2014/main" val="1554882641"/>
                    </a:ext>
                  </a:extLst>
                </a:gridCol>
                <a:gridCol w="682625">
                  <a:extLst>
                    <a:ext uri="{9D8B030D-6E8A-4147-A177-3AD203B41FA5}">
                      <a16:colId xmlns:a16="http://schemas.microsoft.com/office/drawing/2014/main" val="3353210473"/>
                    </a:ext>
                  </a:extLst>
                </a:gridCol>
              </a:tblGrid>
              <a:tr h="581025">
                <a:tc rowSpan="2">
                  <a:txBody>
                    <a:bodyPr/>
                    <a:lstStyle/>
                    <a:p>
                      <a:pPr>
                        <a:lnSpc>
                          <a:spcPct val="107000"/>
                        </a:lnSpc>
                        <a:spcAft>
                          <a:spcPts val="800"/>
                        </a:spcAft>
                      </a:pPr>
                      <a:r>
                        <a:rPr lang="en-IE" sz="1000" kern="0" dirty="0">
                          <a:effectLst/>
                        </a:rPr>
                        <a:t>Neighbourhood Area</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rowSpan="2">
                  <a:txBody>
                    <a:bodyPr/>
                    <a:lstStyle/>
                    <a:p>
                      <a:pPr algn="ctr">
                        <a:lnSpc>
                          <a:spcPct val="107000"/>
                        </a:lnSpc>
                        <a:spcAft>
                          <a:spcPts val="800"/>
                        </a:spcAft>
                      </a:pPr>
                      <a:r>
                        <a:rPr lang="en-IE" sz="1000" kern="0" dirty="0">
                          <a:effectLst/>
                        </a:rPr>
                        <a:t>Target 2022 - 2028 Units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ctr">
                        <a:lnSpc>
                          <a:spcPct val="107000"/>
                        </a:lnSpc>
                        <a:spcAft>
                          <a:spcPts val="800"/>
                        </a:spcAft>
                      </a:pPr>
                      <a:r>
                        <a:rPr lang="en-IE" sz="1000" kern="0" dirty="0">
                          <a:effectLst/>
                        </a:rPr>
                        <a:t>Q2 2022 - Q2 2023</a:t>
                      </a:r>
                    </a:p>
                    <a:p>
                      <a:pPr algn="ctr">
                        <a:lnSpc>
                          <a:spcPct val="107000"/>
                        </a:lnSpc>
                        <a:spcAft>
                          <a:spcPts val="800"/>
                        </a:spcAft>
                      </a:pPr>
                      <a:r>
                        <a:rPr lang="en-IE" sz="1000" kern="0" dirty="0">
                          <a:effectLst/>
                        </a:rPr>
                        <a:t> </a:t>
                      </a:r>
                      <a:endParaRPr lang="en-IE" sz="1100" kern="100" dirty="0">
                        <a:effectLst/>
                        <a:latin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rowSpan="2">
                  <a:txBody>
                    <a:bodyPr/>
                    <a:lstStyle/>
                    <a:p>
                      <a:pPr algn="ctr">
                        <a:lnSpc>
                          <a:spcPct val="107000"/>
                        </a:lnSpc>
                        <a:spcAft>
                          <a:spcPts val="800"/>
                        </a:spcAft>
                      </a:pPr>
                      <a:r>
                        <a:rPr lang="en-IE" sz="1000" kern="0">
                          <a:effectLst/>
                        </a:rPr>
                        <a:t>Percentage of Target Delivered</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rowSpan="2">
                  <a:txBody>
                    <a:bodyPr/>
                    <a:lstStyle/>
                    <a:p>
                      <a:pPr algn="ctr">
                        <a:lnSpc>
                          <a:spcPct val="107000"/>
                        </a:lnSpc>
                        <a:spcAft>
                          <a:spcPts val="800"/>
                        </a:spcAft>
                      </a:pPr>
                      <a:r>
                        <a:rPr lang="en-IE" sz="1000" kern="0">
                          <a:effectLst/>
                        </a:rPr>
                        <a:t>Remaining Units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extLst>
                  <a:ext uri="{0D108BD9-81ED-4DB2-BD59-A6C34878D82A}">
                    <a16:rowId xmlns:a16="http://schemas.microsoft.com/office/drawing/2014/main" val="2632475255"/>
                  </a:ext>
                </a:extLst>
              </a:tr>
              <a:tr h="381000">
                <a:tc vMerge="1">
                  <a:txBody>
                    <a:bodyPr/>
                    <a:lstStyle/>
                    <a:p>
                      <a:endParaRPr lang="en-IE"/>
                    </a:p>
                  </a:txBody>
                  <a:tcPr/>
                </a:tc>
                <a:tc vMerge="1">
                  <a:txBody>
                    <a:bodyPr/>
                    <a:lstStyle/>
                    <a:p>
                      <a:endParaRPr lang="en-IE"/>
                    </a:p>
                  </a:txBody>
                  <a:tcPr/>
                </a:tc>
                <a:tc>
                  <a:txBody>
                    <a:bodyPr/>
                    <a:lstStyle/>
                    <a:p>
                      <a:pPr algn="ctr">
                        <a:lnSpc>
                          <a:spcPct val="107000"/>
                        </a:lnSpc>
                        <a:spcAft>
                          <a:spcPts val="800"/>
                        </a:spcAft>
                      </a:pPr>
                      <a:r>
                        <a:rPr lang="en-IE" sz="1000" kern="0" dirty="0">
                          <a:solidFill>
                            <a:schemeClr val="bg1"/>
                          </a:solidFill>
                          <a:effectLst/>
                        </a:rPr>
                        <a:t>Units Completed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vMerge="1">
                  <a:txBody>
                    <a:bodyPr/>
                    <a:lstStyle/>
                    <a:p>
                      <a:endParaRPr lang="en-IE"/>
                    </a:p>
                  </a:txBody>
                  <a:tcPr/>
                </a:tc>
                <a:tc vMerge="1">
                  <a:txBody>
                    <a:bodyPr/>
                    <a:lstStyle/>
                    <a:p>
                      <a:endParaRPr lang="en-IE"/>
                    </a:p>
                  </a:txBody>
                  <a:tcPr/>
                </a:tc>
                <a:extLst>
                  <a:ext uri="{0D108BD9-81ED-4DB2-BD59-A6C34878D82A}">
                    <a16:rowId xmlns:a16="http://schemas.microsoft.com/office/drawing/2014/main" val="979474963"/>
                  </a:ext>
                </a:extLst>
              </a:tr>
              <a:tr h="190500">
                <a:tc>
                  <a:txBody>
                    <a:bodyPr/>
                    <a:lstStyle/>
                    <a:p>
                      <a:pPr>
                        <a:lnSpc>
                          <a:spcPct val="107000"/>
                        </a:lnSpc>
                        <a:spcAft>
                          <a:spcPts val="800"/>
                        </a:spcAft>
                      </a:pPr>
                      <a:r>
                        <a:rPr lang="en-IE" sz="1000" kern="0" dirty="0">
                          <a:effectLst/>
                        </a:rPr>
                        <a:t>Tallaght</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dirty="0">
                          <a:effectLst/>
                        </a:rPr>
                        <a:t>1865</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71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1794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4216202"/>
                  </a:ext>
                </a:extLst>
              </a:tr>
              <a:tr h="190500">
                <a:tc>
                  <a:txBody>
                    <a:bodyPr/>
                    <a:lstStyle/>
                    <a:p>
                      <a:pPr>
                        <a:lnSpc>
                          <a:spcPct val="107000"/>
                        </a:lnSpc>
                        <a:spcAft>
                          <a:spcPts val="800"/>
                        </a:spcAft>
                      </a:pPr>
                      <a:r>
                        <a:rPr lang="en-IE" sz="1000" kern="0" dirty="0">
                          <a:effectLst/>
                        </a:rPr>
                        <a:t>Naas Road/City Edge</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1010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1010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52014945"/>
                  </a:ext>
                </a:extLst>
              </a:tr>
              <a:tr h="381000">
                <a:tc>
                  <a:txBody>
                    <a:bodyPr/>
                    <a:lstStyle/>
                    <a:p>
                      <a:pPr>
                        <a:lnSpc>
                          <a:spcPct val="107000"/>
                        </a:lnSpc>
                        <a:spcAft>
                          <a:spcPts val="800"/>
                        </a:spcAft>
                      </a:pPr>
                      <a:r>
                        <a:rPr lang="en-IE" sz="1000" kern="0" dirty="0">
                          <a:effectLst/>
                        </a:rPr>
                        <a:t>Templeogue/Walkinstown/Rathfarnham</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1677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642</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38%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1035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63857724"/>
                  </a:ext>
                </a:extLst>
              </a:tr>
              <a:tr h="381000">
                <a:tc>
                  <a:txBody>
                    <a:bodyPr/>
                    <a:lstStyle/>
                    <a:p>
                      <a:pPr>
                        <a:lnSpc>
                          <a:spcPct val="107000"/>
                        </a:lnSpc>
                        <a:spcAft>
                          <a:spcPts val="800"/>
                        </a:spcAft>
                      </a:pPr>
                      <a:r>
                        <a:rPr lang="en-IE" sz="1000" kern="0" dirty="0">
                          <a:effectLst/>
                        </a:rPr>
                        <a:t>Clondalkin, Clonburris, Grangecastle</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5189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554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11%</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4635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6690237"/>
                  </a:ext>
                </a:extLst>
              </a:tr>
              <a:tr h="381000">
                <a:tc>
                  <a:txBody>
                    <a:bodyPr/>
                    <a:lstStyle/>
                    <a:p>
                      <a:pPr>
                        <a:lnSpc>
                          <a:spcPct val="107000"/>
                        </a:lnSpc>
                        <a:spcAft>
                          <a:spcPts val="800"/>
                        </a:spcAft>
                      </a:pPr>
                      <a:r>
                        <a:rPr lang="en-IE" sz="1000" kern="0" dirty="0">
                          <a:effectLst/>
                        </a:rPr>
                        <a:t>Lucan/Adamstown/Palmerstown</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2673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669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25%</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2004</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94235675"/>
                  </a:ext>
                </a:extLst>
              </a:tr>
              <a:tr h="190500">
                <a:tc>
                  <a:txBody>
                    <a:bodyPr/>
                    <a:lstStyle/>
                    <a:p>
                      <a:pPr>
                        <a:lnSpc>
                          <a:spcPct val="107000"/>
                        </a:lnSpc>
                        <a:spcAft>
                          <a:spcPts val="800"/>
                        </a:spcAft>
                      </a:pPr>
                      <a:r>
                        <a:rPr lang="en-IE" sz="1000" kern="0" dirty="0">
                          <a:effectLst/>
                        </a:rPr>
                        <a:t>Citywest</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2113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112</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2001</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47966425"/>
                  </a:ext>
                </a:extLst>
              </a:tr>
              <a:tr h="190500">
                <a:tc>
                  <a:txBody>
                    <a:bodyPr/>
                    <a:lstStyle/>
                    <a:p>
                      <a:pPr>
                        <a:lnSpc>
                          <a:spcPct val="107000"/>
                        </a:lnSpc>
                        <a:spcAft>
                          <a:spcPts val="800"/>
                        </a:spcAft>
                      </a:pPr>
                      <a:r>
                        <a:rPr lang="en-IE" sz="1000" kern="0" dirty="0">
                          <a:effectLst/>
                        </a:rPr>
                        <a:t>Newcastle</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398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157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39%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241</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3244129"/>
                  </a:ext>
                </a:extLst>
              </a:tr>
              <a:tr h="190500">
                <a:tc>
                  <a:txBody>
                    <a:bodyPr/>
                    <a:lstStyle/>
                    <a:p>
                      <a:pPr>
                        <a:lnSpc>
                          <a:spcPct val="107000"/>
                        </a:lnSpc>
                        <a:spcAft>
                          <a:spcPts val="800"/>
                        </a:spcAft>
                      </a:pPr>
                      <a:r>
                        <a:rPr lang="en-IE" sz="1000" kern="0" dirty="0">
                          <a:effectLst/>
                        </a:rPr>
                        <a:t>Rathcoole</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487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486</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4568778"/>
                  </a:ext>
                </a:extLst>
              </a:tr>
              <a:tr h="190500">
                <a:tc>
                  <a:txBody>
                    <a:bodyPr/>
                    <a:lstStyle/>
                    <a:p>
                      <a:pPr>
                        <a:lnSpc>
                          <a:spcPct val="107000"/>
                        </a:lnSpc>
                        <a:spcAft>
                          <a:spcPts val="800"/>
                        </a:spcAft>
                      </a:pPr>
                      <a:r>
                        <a:rPr lang="en-IE" sz="1000" kern="0" dirty="0">
                          <a:effectLst/>
                        </a:rPr>
                        <a:t>Saggart</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165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165</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522842"/>
                  </a:ext>
                </a:extLst>
              </a:tr>
              <a:tr h="190500">
                <a:tc>
                  <a:txBody>
                    <a:bodyPr/>
                    <a:lstStyle/>
                    <a:p>
                      <a:pPr>
                        <a:lnSpc>
                          <a:spcPct val="107000"/>
                        </a:lnSpc>
                        <a:spcAft>
                          <a:spcPts val="800"/>
                        </a:spcAft>
                      </a:pPr>
                      <a:r>
                        <a:rPr lang="en-IE" sz="1000" kern="0" dirty="0">
                          <a:effectLst/>
                        </a:rPr>
                        <a:t>One Off Infill Houses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a:effectLst/>
                        </a:rPr>
                        <a:t> </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39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 </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09063464"/>
                  </a:ext>
                </a:extLst>
              </a:tr>
              <a:tr h="200025">
                <a:tc>
                  <a:txBody>
                    <a:bodyPr/>
                    <a:lstStyle/>
                    <a:p>
                      <a:pPr>
                        <a:lnSpc>
                          <a:spcPct val="107000"/>
                        </a:lnSpc>
                        <a:spcAft>
                          <a:spcPts val="800"/>
                        </a:spcAft>
                      </a:pPr>
                      <a:r>
                        <a:rPr lang="en-IE" sz="1000" kern="0" dirty="0">
                          <a:effectLst/>
                        </a:rPr>
                        <a:t>Total</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15577</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2245</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14%</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13371</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extLst>
                  <a:ext uri="{0D108BD9-81ED-4DB2-BD59-A6C34878D82A}">
                    <a16:rowId xmlns:a16="http://schemas.microsoft.com/office/drawing/2014/main" val="2257746548"/>
                  </a:ext>
                </a:extLst>
              </a:tr>
            </a:tbl>
          </a:graphicData>
        </a:graphic>
      </p:graphicFrame>
      <p:sp>
        <p:nvSpPr>
          <p:cNvPr id="11" name="TextBox 10">
            <a:extLst>
              <a:ext uri="{FF2B5EF4-FFF2-40B4-BE49-F238E27FC236}">
                <a16:creationId xmlns:a16="http://schemas.microsoft.com/office/drawing/2014/main" id="{D29616E1-8BBF-1B46-EDA3-E22D883E8308}"/>
              </a:ext>
            </a:extLst>
          </p:cNvPr>
          <p:cNvSpPr txBox="1"/>
          <p:nvPr/>
        </p:nvSpPr>
        <p:spPr>
          <a:xfrm>
            <a:off x="6423963" y="2880270"/>
            <a:ext cx="2548371" cy="1924886"/>
          </a:xfrm>
          <a:prstGeom prst="rect">
            <a:avLst/>
          </a:prstGeom>
          <a:noFill/>
        </p:spPr>
        <p:txBody>
          <a:bodyPr wrap="square">
            <a:spAutoFit/>
          </a:bodyPr>
          <a:lstStyle/>
          <a:p>
            <a:pPr>
              <a:lnSpc>
                <a:spcPct val="107000"/>
              </a:lnSpc>
              <a:spcAft>
                <a:spcPts val="800"/>
              </a:spcAft>
            </a:pPr>
            <a:r>
              <a:rPr lang="en-GB" sz="16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1.2 </a:t>
            </a:r>
            <a:r>
              <a:rPr lang="en-GB" sz="16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is an objective of NPO3 of the National Planning Framework to deliver at least 50% of all new homes in Dublin City and Suburbs within the existing built-up footprint.</a:t>
            </a:r>
            <a:endParaRPr lang="en-IE" sz="14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E07106EA-0055-AAC5-DF5A-808E389E4DC3}"/>
              </a:ext>
            </a:extLst>
          </p:cNvPr>
          <p:cNvPicPr>
            <a:picLocks noChangeAspect="1"/>
          </p:cNvPicPr>
          <p:nvPr/>
        </p:nvPicPr>
        <p:blipFill>
          <a:blip r:embed="rId5"/>
          <a:stretch>
            <a:fillRect/>
          </a:stretch>
        </p:blipFill>
        <p:spPr>
          <a:xfrm>
            <a:off x="8818131" y="2219232"/>
            <a:ext cx="2548370" cy="3410725"/>
          </a:xfrm>
          <a:prstGeom prst="rect">
            <a:avLst/>
          </a:prstGeom>
        </p:spPr>
      </p:pic>
    </p:spTree>
    <p:extLst>
      <p:ext uri="{BB962C8B-B14F-4D97-AF65-F5344CB8AC3E}">
        <p14:creationId xmlns:p14="http://schemas.microsoft.com/office/powerpoint/2010/main" val="405637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BD6E1-B21D-E9C3-23D3-21F8738DF17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280633E-CAC6-22A2-753C-E7C2C9F797E5}"/>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E190646C-D74E-9FD4-FD78-B1A19AAACADF}"/>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99EB1BF5-C44E-D74D-CE81-19271D1F6C4C}"/>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22D1F26D-CD6B-F60B-FDCF-58F832EDB188}"/>
              </a:ext>
            </a:extLst>
          </p:cNvPr>
          <p:cNvSpPr txBox="1"/>
          <p:nvPr/>
        </p:nvSpPr>
        <p:spPr>
          <a:xfrm>
            <a:off x="351054" y="311789"/>
            <a:ext cx="5478132" cy="470000"/>
          </a:xfrm>
          <a:prstGeom prst="rect">
            <a:avLst/>
          </a:prstGeom>
          <a:noFill/>
        </p:spPr>
        <p:txBody>
          <a:bodyPr wrap="square" lIns="91440" tIns="45720" rIns="91440" bIns="45720" rtlCol="0" anchor="t">
            <a:spAutoFit/>
          </a:bodyPr>
          <a:lstStyle/>
          <a:p>
            <a:pPr>
              <a:lnSpc>
                <a:spcPct val="107000"/>
              </a:lnSpc>
              <a:spcAft>
                <a:spcPts val="800"/>
              </a:spcAft>
            </a:pPr>
            <a:r>
              <a:rPr lang="en-IE" sz="2400" b="1" kern="100" dirty="0">
                <a:solidFill>
                  <a:schemeClr val="tx2">
                    <a:lumMod val="75000"/>
                  </a:schemeClr>
                </a:solidFill>
                <a:effectLst/>
                <a:ea typeface="Calibri" panose="020F0502020204030204" pitchFamily="34" charset="0"/>
                <a:cs typeface="Calibri" panose="020F0502020204030204" pitchFamily="34" charset="0"/>
              </a:rPr>
              <a:t>Part 1 Residential Monitoring</a:t>
            </a:r>
            <a:endParaRPr lang="en-IE" sz="2400" b="1" kern="100" dirty="0">
              <a:solidFill>
                <a:schemeClr val="tx2">
                  <a:lumMod val="75000"/>
                </a:schemeClr>
              </a:solidFill>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93DC13B-F80C-9CD7-7090-148C56547105}"/>
              </a:ext>
            </a:extLst>
          </p:cNvPr>
          <p:cNvSpPr txBox="1"/>
          <p:nvPr/>
        </p:nvSpPr>
        <p:spPr>
          <a:xfrm>
            <a:off x="351055" y="781789"/>
            <a:ext cx="11331959" cy="344069"/>
          </a:xfrm>
          <a:prstGeom prst="rect">
            <a:avLst/>
          </a:prstGeom>
          <a:noFill/>
        </p:spPr>
        <p:txBody>
          <a:bodyPr wrap="square">
            <a:spAutoFit/>
          </a:bodyPr>
          <a:lstStyle/>
          <a:p>
            <a:pPr>
              <a:lnSpc>
                <a:spcPct val="107000"/>
              </a:lnSpc>
              <a:spcAft>
                <a:spcPts val="800"/>
              </a:spcAft>
            </a:pPr>
            <a:r>
              <a:rPr lang="en-GB" sz="1600" b="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1.3 </a:t>
            </a:r>
            <a:r>
              <a:rPr lang="en-IE" sz="1600" kern="0" dirty="0">
                <a:solidFill>
                  <a:srgbClr val="323E4F"/>
                </a:solidFill>
                <a:effectLst/>
                <a:latin typeface="Calibri" panose="020F0502020204030204" pitchFamily="34" charset="0"/>
                <a:ea typeface="Lato-Regular"/>
              </a:rPr>
              <a:t>Planning Permissions Granted for residential development during the first year of the plan:</a:t>
            </a:r>
            <a:r>
              <a:rPr lang="en-GB"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199B15C2-640B-ADF0-F559-0AF009D19AC0}"/>
              </a:ext>
            </a:extLst>
          </p:cNvPr>
          <p:cNvSpPr>
            <a:spLocks noChangeArrowheads="1"/>
          </p:cNvSpPr>
          <p:nvPr/>
        </p:nvSpPr>
        <p:spPr bwMode="auto">
          <a:xfrm>
            <a:off x="8963718" y="904879"/>
            <a:ext cx="1057910" cy="966470"/>
          </a:xfrm>
          <a:prstGeom prst="ellipse">
            <a:avLst/>
          </a:prstGeom>
          <a:solidFill>
            <a:schemeClr val="tx2">
              <a:lumMod val="75000"/>
              <a:lumOff val="0"/>
            </a:schemeClr>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FDCBA75A-8C0B-8A9E-0236-A475EC701F62}"/>
              </a:ext>
            </a:extLst>
          </p:cNvPr>
          <p:cNvSpPr>
            <a:spLocks noChangeArrowheads="1"/>
          </p:cNvSpPr>
          <p:nvPr/>
        </p:nvSpPr>
        <p:spPr bwMode="auto">
          <a:xfrm>
            <a:off x="10272453" y="904879"/>
            <a:ext cx="1057910" cy="966470"/>
          </a:xfrm>
          <a:prstGeom prst="ellipse">
            <a:avLst/>
          </a:prstGeom>
          <a:solidFill>
            <a:schemeClr val="tx2">
              <a:lumMod val="75000"/>
              <a:lumOff val="0"/>
            </a:schemeClr>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56%</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288E37AD-9ED2-446A-0CAF-4459932B4C01}"/>
              </a:ext>
            </a:extLst>
          </p:cNvPr>
          <p:cNvSpPr>
            <a:spLocks noChangeArrowheads="1"/>
          </p:cNvSpPr>
          <p:nvPr/>
        </p:nvSpPr>
        <p:spPr bwMode="auto">
          <a:xfrm>
            <a:off x="8738928" y="1931039"/>
            <a:ext cx="1533525"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GB" sz="1200" b="1" kern="10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Housing Units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BCD3FAD7-0EF3-6C02-9198-56D5FEF6FE88}"/>
              </a:ext>
            </a:extLst>
          </p:cNvPr>
          <p:cNvSpPr>
            <a:spLocks noChangeArrowheads="1"/>
          </p:cNvSpPr>
          <p:nvPr/>
        </p:nvSpPr>
        <p:spPr bwMode="auto">
          <a:xfrm>
            <a:off x="10271818" y="1929134"/>
            <a:ext cx="1143000" cy="3257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GB" sz="1200" b="1" kern="10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Apartments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706E22FE-C2F7-E5A0-3C7F-4CB8ED85E261}"/>
              </a:ext>
            </a:extLst>
          </p:cNvPr>
          <p:cNvSpPr>
            <a:spLocks noChangeArrowheads="1"/>
          </p:cNvSpPr>
          <p:nvPr/>
        </p:nvSpPr>
        <p:spPr bwMode="auto">
          <a:xfrm>
            <a:off x="9630468" y="311789"/>
            <a:ext cx="1057910" cy="966470"/>
          </a:xfrm>
          <a:prstGeom prst="ellipse">
            <a:avLst/>
          </a:prstGeom>
          <a:solidFill>
            <a:schemeClr val="tx2">
              <a:lumMod val="75000"/>
              <a:lumOff val="0"/>
            </a:schemeClr>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4530Units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EBC8077-D53C-8E9A-E05C-BDE72BB16D32}"/>
              </a:ext>
            </a:extLst>
          </p:cNvPr>
          <p:cNvSpPr txBox="1"/>
          <p:nvPr/>
        </p:nvSpPr>
        <p:spPr>
          <a:xfrm>
            <a:off x="361056" y="1218837"/>
            <a:ext cx="6096000" cy="338554"/>
          </a:xfrm>
          <a:prstGeom prst="rect">
            <a:avLst/>
          </a:prstGeom>
          <a:noFill/>
        </p:spPr>
        <p:txBody>
          <a:bodyPr wrap="square">
            <a:spAutoFit/>
          </a:bodyPr>
          <a:lstStyle/>
          <a:p>
            <a:r>
              <a:rPr lang="en-IE" sz="1600" kern="0" dirty="0">
                <a:solidFill>
                  <a:schemeClr val="tx2">
                    <a:lumMod val="75000"/>
                  </a:schemeClr>
                </a:solidFill>
                <a:effectLst/>
                <a:latin typeface="Calibri" panose="020F0502020204030204" pitchFamily="34" charset="0"/>
                <a:ea typeface="Lato-Regular"/>
              </a:rPr>
              <a:t>SDCC House Count Data indicates the fo</a:t>
            </a:r>
            <a:r>
              <a:rPr lang="en-IE" sz="1600" kern="0" dirty="0">
                <a:solidFill>
                  <a:schemeClr val="tx2">
                    <a:lumMod val="75000"/>
                  </a:schemeClr>
                </a:solidFill>
                <a:latin typeface="Calibri" panose="020F0502020204030204" pitchFamily="34" charset="0"/>
                <a:ea typeface="Lato-Regular"/>
              </a:rPr>
              <a:t>llowing: </a:t>
            </a:r>
            <a:endParaRPr lang="en-IE" sz="1600" dirty="0">
              <a:solidFill>
                <a:schemeClr val="tx2">
                  <a:lumMod val="75000"/>
                </a:schemeClr>
              </a:solidFill>
            </a:endParaRPr>
          </a:p>
        </p:txBody>
      </p:sp>
      <p:graphicFrame>
        <p:nvGraphicFramePr>
          <p:cNvPr id="17" name="Table 16">
            <a:extLst>
              <a:ext uri="{FF2B5EF4-FFF2-40B4-BE49-F238E27FC236}">
                <a16:creationId xmlns:a16="http://schemas.microsoft.com/office/drawing/2014/main" id="{07F8D3F4-22AB-BE38-9184-A6E98CCBE6EF}"/>
              </a:ext>
            </a:extLst>
          </p:cNvPr>
          <p:cNvGraphicFramePr>
            <a:graphicFrameLocks noGrp="1"/>
          </p:cNvGraphicFramePr>
          <p:nvPr>
            <p:extLst>
              <p:ext uri="{D42A27DB-BD31-4B8C-83A1-F6EECF244321}">
                <p14:modId xmlns:p14="http://schemas.microsoft.com/office/powerpoint/2010/main" val="3054063860"/>
              </p:ext>
            </p:extLst>
          </p:nvPr>
        </p:nvGraphicFramePr>
        <p:xfrm>
          <a:off x="1419225" y="2459768"/>
          <a:ext cx="9353550" cy="3083052"/>
        </p:xfrm>
        <a:graphic>
          <a:graphicData uri="http://schemas.openxmlformats.org/drawingml/2006/table">
            <a:tbl>
              <a:tblPr firstRow="1" firstCol="1" bandRow="1">
                <a:tableStyleId>{5C22544A-7EE6-4342-B048-85BDC9FD1C3A}</a:tableStyleId>
              </a:tblPr>
              <a:tblGrid>
                <a:gridCol w="548120">
                  <a:extLst>
                    <a:ext uri="{9D8B030D-6E8A-4147-A177-3AD203B41FA5}">
                      <a16:colId xmlns:a16="http://schemas.microsoft.com/office/drawing/2014/main" val="4101565898"/>
                    </a:ext>
                  </a:extLst>
                </a:gridCol>
                <a:gridCol w="1648980">
                  <a:extLst>
                    <a:ext uri="{9D8B030D-6E8A-4147-A177-3AD203B41FA5}">
                      <a16:colId xmlns:a16="http://schemas.microsoft.com/office/drawing/2014/main" val="1288124752"/>
                    </a:ext>
                  </a:extLst>
                </a:gridCol>
                <a:gridCol w="724766">
                  <a:extLst>
                    <a:ext uri="{9D8B030D-6E8A-4147-A177-3AD203B41FA5}">
                      <a16:colId xmlns:a16="http://schemas.microsoft.com/office/drawing/2014/main" val="124468132"/>
                    </a:ext>
                  </a:extLst>
                </a:gridCol>
                <a:gridCol w="683491">
                  <a:extLst>
                    <a:ext uri="{9D8B030D-6E8A-4147-A177-3AD203B41FA5}">
                      <a16:colId xmlns:a16="http://schemas.microsoft.com/office/drawing/2014/main" val="1882713117"/>
                    </a:ext>
                  </a:extLst>
                </a:gridCol>
                <a:gridCol w="492298">
                  <a:extLst>
                    <a:ext uri="{9D8B030D-6E8A-4147-A177-3AD203B41FA5}">
                      <a16:colId xmlns:a16="http://schemas.microsoft.com/office/drawing/2014/main" val="2102799855"/>
                    </a:ext>
                  </a:extLst>
                </a:gridCol>
                <a:gridCol w="406400">
                  <a:extLst>
                    <a:ext uri="{9D8B030D-6E8A-4147-A177-3AD203B41FA5}">
                      <a16:colId xmlns:a16="http://schemas.microsoft.com/office/drawing/2014/main" val="1660770593"/>
                    </a:ext>
                  </a:extLst>
                </a:gridCol>
                <a:gridCol w="406400">
                  <a:extLst>
                    <a:ext uri="{9D8B030D-6E8A-4147-A177-3AD203B41FA5}">
                      <a16:colId xmlns:a16="http://schemas.microsoft.com/office/drawing/2014/main" val="286925649"/>
                    </a:ext>
                  </a:extLst>
                </a:gridCol>
                <a:gridCol w="406400">
                  <a:extLst>
                    <a:ext uri="{9D8B030D-6E8A-4147-A177-3AD203B41FA5}">
                      <a16:colId xmlns:a16="http://schemas.microsoft.com/office/drawing/2014/main" val="2246432222"/>
                    </a:ext>
                  </a:extLst>
                </a:gridCol>
                <a:gridCol w="406400">
                  <a:extLst>
                    <a:ext uri="{9D8B030D-6E8A-4147-A177-3AD203B41FA5}">
                      <a16:colId xmlns:a16="http://schemas.microsoft.com/office/drawing/2014/main" val="3354311906"/>
                    </a:ext>
                  </a:extLst>
                </a:gridCol>
                <a:gridCol w="406400">
                  <a:extLst>
                    <a:ext uri="{9D8B030D-6E8A-4147-A177-3AD203B41FA5}">
                      <a16:colId xmlns:a16="http://schemas.microsoft.com/office/drawing/2014/main" val="697847917"/>
                    </a:ext>
                  </a:extLst>
                </a:gridCol>
                <a:gridCol w="723900">
                  <a:extLst>
                    <a:ext uri="{9D8B030D-6E8A-4147-A177-3AD203B41FA5}">
                      <a16:colId xmlns:a16="http://schemas.microsoft.com/office/drawing/2014/main" val="1150085795"/>
                    </a:ext>
                  </a:extLst>
                </a:gridCol>
                <a:gridCol w="467995">
                  <a:extLst>
                    <a:ext uri="{9D8B030D-6E8A-4147-A177-3AD203B41FA5}">
                      <a16:colId xmlns:a16="http://schemas.microsoft.com/office/drawing/2014/main" val="2733371040"/>
                    </a:ext>
                  </a:extLst>
                </a:gridCol>
                <a:gridCol w="406400">
                  <a:extLst>
                    <a:ext uri="{9D8B030D-6E8A-4147-A177-3AD203B41FA5}">
                      <a16:colId xmlns:a16="http://schemas.microsoft.com/office/drawing/2014/main" val="1677029069"/>
                    </a:ext>
                  </a:extLst>
                </a:gridCol>
                <a:gridCol w="406400">
                  <a:extLst>
                    <a:ext uri="{9D8B030D-6E8A-4147-A177-3AD203B41FA5}">
                      <a16:colId xmlns:a16="http://schemas.microsoft.com/office/drawing/2014/main" val="203668956"/>
                    </a:ext>
                  </a:extLst>
                </a:gridCol>
                <a:gridCol w="406400">
                  <a:extLst>
                    <a:ext uri="{9D8B030D-6E8A-4147-A177-3AD203B41FA5}">
                      <a16:colId xmlns:a16="http://schemas.microsoft.com/office/drawing/2014/main" val="1630010089"/>
                    </a:ext>
                  </a:extLst>
                </a:gridCol>
                <a:gridCol w="406400">
                  <a:extLst>
                    <a:ext uri="{9D8B030D-6E8A-4147-A177-3AD203B41FA5}">
                      <a16:colId xmlns:a16="http://schemas.microsoft.com/office/drawing/2014/main" val="3410353398"/>
                    </a:ext>
                  </a:extLst>
                </a:gridCol>
                <a:gridCol w="406400">
                  <a:extLst>
                    <a:ext uri="{9D8B030D-6E8A-4147-A177-3AD203B41FA5}">
                      <a16:colId xmlns:a16="http://schemas.microsoft.com/office/drawing/2014/main" val="3471643835"/>
                    </a:ext>
                  </a:extLst>
                </a:gridCol>
              </a:tblGrid>
              <a:tr h="495300">
                <a:tc>
                  <a:txBody>
                    <a:bodyPr/>
                    <a:lstStyle/>
                    <a:p>
                      <a:pPr algn="ctr">
                        <a:lnSpc>
                          <a:spcPct val="107000"/>
                        </a:lnSpc>
                        <a:spcAft>
                          <a:spcPts val="800"/>
                        </a:spcAft>
                      </a:pPr>
                      <a:r>
                        <a:rPr lang="en-IE" sz="1000" kern="0" dirty="0">
                          <a:effectLst/>
                        </a:rPr>
                        <a:t>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dirty="0">
                          <a:effectLst/>
                        </a:rPr>
                        <a:t>Q2 2022 - to Q2 2023 Core Strategy Neighbourhood Areas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dirty="0">
                          <a:effectLst/>
                        </a:rPr>
                        <a:t>Units Permitted</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dirty="0">
                          <a:effectLst/>
                        </a:rPr>
                        <a:t>Housing Units Permitted</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gridSpan="6">
                  <a:txBody>
                    <a:bodyPr/>
                    <a:lstStyle/>
                    <a:p>
                      <a:pPr algn="ctr">
                        <a:lnSpc>
                          <a:spcPct val="107000"/>
                        </a:lnSpc>
                        <a:spcAft>
                          <a:spcPts val="800"/>
                        </a:spcAft>
                      </a:pPr>
                      <a:r>
                        <a:rPr lang="en-IE" sz="1000" kern="0" dirty="0">
                          <a:effectLst/>
                        </a:rPr>
                        <a:t>Housing Mix</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ctr">
                        <a:lnSpc>
                          <a:spcPct val="107000"/>
                        </a:lnSpc>
                        <a:spcAft>
                          <a:spcPts val="800"/>
                        </a:spcAft>
                      </a:pPr>
                      <a:r>
                        <a:rPr lang="en-IE" sz="1000" kern="0" dirty="0">
                          <a:effectLst/>
                        </a:rPr>
                        <a:t>Apartment Units Permitted</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gridSpan="6">
                  <a:txBody>
                    <a:bodyPr/>
                    <a:lstStyle/>
                    <a:p>
                      <a:pPr algn="ctr">
                        <a:lnSpc>
                          <a:spcPct val="107000"/>
                        </a:lnSpc>
                        <a:spcAft>
                          <a:spcPts val="800"/>
                        </a:spcAft>
                      </a:pPr>
                      <a:r>
                        <a:rPr lang="en-IE" sz="1000" kern="0" dirty="0">
                          <a:effectLst/>
                        </a:rPr>
                        <a:t>Apartment Mix</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384919004"/>
                  </a:ext>
                </a:extLst>
              </a:tr>
              <a:tr h="190500">
                <a:tc>
                  <a:txBody>
                    <a:bodyPr/>
                    <a:lstStyle/>
                    <a:p>
                      <a:pPr algn="ctr">
                        <a:lnSpc>
                          <a:spcPct val="107000"/>
                        </a:lnSpc>
                        <a:spcAft>
                          <a:spcPts val="800"/>
                        </a:spcAft>
                      </a:pPr>
                      <a:r>
                        <a:rPr lang="en-IE" sz="1000" kern="0" dirty="0">
                          <a:effectLst/>
                        </a:rPr>
                        <a:t>Sites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kern="0" dirty="0">
                          <a:effectLst/>
                        </a:rPr>
                        <a:t>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Units</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studio</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1-bed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2-bed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3-bed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4-bed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5-bed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 </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studio</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1-bed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2-bed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3-bed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4-bed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tc>
                  <a:txBody>
                    <a:bodyPr/>
                    <a:lstStyle/>
                    <a:p>
                      <a:pPr algn="ctr">
                        <a:lnSpc>
                          <a:spcPct val="107000"/>
                        </a:lnSpc>
                        <a:spcAft>
                          <a:spcPts val="800"/>
                        </a:spcAft>
                      </a:pPr>
                      <a:r>
                        <a:rPr lang="en-IE" sz="1000" kern="0" dirty="0">
                          <a:solidFill>
                            <a:schemeClr val="bg1"/>
                          </a:solidFill>
                          <a:effectLst/>
                        </a:rPr>
                        <a:t>5-bed</a:t>
                      </a:r>
                      <a:endParaRPr lang="en-IE"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60000"/>
                        <a:lumOff val="40000"/>
                      </a:schemeClr>
                    </a:solidFill>
                  </a:tcPr>
                </a:tc>
                <a:extLst>
                  <a:ext uri="{0D108BD9-81ED-4DB2-BD59-A6C34878D82A}">
                    <a16:rowId xmlns:a16="http://schemas.microsoft.com/office/drawing/2014/main" val="4289706077"/>
                  </a:ext>
                </a:extLst>
              </a:tr>
              <a:tr h="381000">
                <a:tc>
                  <a:txBody>
                    <a:bodyPr/>
                    <a:lstStyle/>
                    <a:p>
                      <a:pPr algn="ctr">
                        <a:lnSpc>
                          <a:spcPct val="107000"/>
                        </a:lnSpc>
                        <a:spcAft>
                          <a:spcPts val="800"/>
                        </a:spcAft>
                      </a:pPr>
                      <a:r>
                        <a:rPr lang="en-IE" sz="1000" kern="0" dirty="0">
                          <a:effectLst/>
                        </a:rPr>
                        <a:t>10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000" kern="0">
                          <a:effectLst/>
                        </a:rPr>
                        <a:t>CITYWEST NEWCASTLE SAGGART RATHCOOLE</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769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176</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120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593</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150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365</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78</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14982822"/>
                  </a:ext>
                </a:extLst>
              </a:tr>
              <a:tr h="363855">
                <a:tc>
                  <a:txBody>
                    <a:bodyPr/>
                    <a:lstStyle/>
                    <a:p>
                      <a:pPr algn="ctr">
                        <a:lnSpc>
                          <a:spcPct val="107000"/>
                        </a:lnSpc>
                        <a:spcAft>
                          <a:spcPts val="800"/>
                        </a:spcAft>
                      </a:pPr>
                      <a:r>
                        <a:rPr lang="en-IE" sz="1000" kern="0" dirty="0">
                          <a:effectLst/>
                        </a:rPr>
                        <a:t>14</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000" kern="0" dirty="0">
                          <a:effectLst/>
                        </a:rPr>
                        <a:t>CLONDALKIN CLONBURRIS GRANGECASTLE</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1183</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374</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6</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15</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295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42</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809</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207</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378</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140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25000695"/>
                  </a:ext>
                </a:extLst>
              </a:tr>
              <a:tr h="381000">
                <a:tc>
                  <a:txBody>
                    <a:bodyPr/>
                    <a:lstStyle/>
                    <a:p>
                      <a:pPr algn="ctr">
                        <a:lnSpc>
                          <a:spcPct val="107000"/>
                        </a:lnSpc>
                        <a:spcAft>
                          <a:spcPts val="800"/>
                        </a:spcAft>
                      </a:pPr>
                      <a:r>
                        <a:rPr lang="en-IE" sz="1000" kern="0" dirty="0">
                          <a:effectLst/>
                        </a:rPr>
                        <a:t>15</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000" kern="0">
                          <a:effectLst/>
                        </a:rPr>
                        <a:t>LUCAN PALMERSTOWN ADAMSTOWN</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1842</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928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141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608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176</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914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304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413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188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3128628"/>
                  </a:ext>
                </a:extLst>
              </a:tr>
              <a:tr h="190500">
                <a:tc>
                  <a:txBody>
                    <a:bodyPr/>
                    <a:lstStyle/>
                    <a:p>
                      <a:pPr algn="ctr">
                        <a:lnSpc>
                          <a:spcPct val="107000"/>
                        </a:lnSpc>
                        <a:spcAft>
                          <a:spcPts val="800"/>
                        </a:spcAft>
                      </a:pPr>
                      <a:r>
                        <a:rPr lang="en-IE" sz="1000" kern="0" dirty="0">
                          <a:effectLst/>
                        </a:rPr>
                        <a:t>9</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000" kern="0">
                          <a:effectLst/>
                        </a:rPr>
                        <a:t>TALLAGHT</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674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441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404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33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233</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21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165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2285236"/>
                  </a:ext>
                </a:extLst>
              </a:tr>
              <a:tr h="571500">
                <a:tc>
                  <a:txBody>
                    <a:bodyPr/>
                    <a:lstStyle/>
                    <a:p>
                      <a:pPr algn="ctr">
                        <a:lnSpc>
                          <a:spcPct val="107000"/>
                        </a:lnSpc>
                        <a:spcAft>
                          <a:spcPts val="800"/>
                        </a:spcAft>
                      </a:pPr>
                      <a:r>
                        <a:rPr lang="en-IE" sz="1000" kern="0" dirty="0">
                          <a:effectLst/>
                        </a:rPr>
                        <a:t>19</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000" kern="0">
                          <a:effectLst/>
                        </a:rPr>
                        <a:t>TEMPLEOGUE WALKINSTOWN RATHFARNHAM</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62</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57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22</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7</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5</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4</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92119352"/>
                  </a:ext>
                </a:extLst>
              </a:tr>
              <a:tr h="190500">
                <a:tc>
                  <a:txBody>
                    <a:bodyPr/>
                    <a:lstStyle/>
                    <a:p>
                      <a:pPr algn="ctr">
                        <a:lnSpc>
                          <a:spcPct val="107000"/>
                        </a:lnSpc>
                        <a:spcAft>
                          <a:spcPts val="800"/>
                        </a:spcAft>
                      </a:pPr>
                      <a:r>
                        <a:rPr lang="en-IE" sz="1000" kern="0" dirty="0">
                          <a:effectLst/>
                        </a:rPr>
                        <a:t>0</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000" kern="0">
                          <a:effectLst/>
                        </a:rPr>
                        <a:t>Naas Road</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000" kern="0">
                          <a:effectLst/>
                        </a:rPr>
                        <a:t>0</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1369288"/>
                  </a:ext>
                </a:extLst>
              </a:tr>
              <a:tr h="190500">
                <a:tc>
                  <a:txBody>
                    <a:bodyPr/>
                    <a:lstStyle/>
                    <a:p>
                      <a:pPr algn="ctr">
                        <a:lnSpc>
                          <a:spcPct val="107000"/>
                        </a:lnSpc>
                        <a:spcAft>
                          <a:spcPts val="800"/>
                        </a:spcAft>
                      </a:pPr>
                      <a:r>
                        <a:rPr lang="en-IE" sz="1000" kern="0" dirty="0">
                          <a:effectLst/>
                        </a:rPr>
                        <a:t>67</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000" b="1" kern="0" dirty="0">
                          <a:solidFill>
                            <a:schemeClr val="bg1"/>
                          </a:solidFill>
                          <a:effectLst/>
                        </a:rPr>
                        <a:t>Totals</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4530</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1976</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0</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18</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a:solidFill>
                            <a:schemeClr val="bg1"/>
                          </a:solidFill>
                          <a:effectLst/>
                        </a:rPr>
                        <a:t>223</a:t>
                      </a:r>
                      <a:endParaRPr lang="en-IE" sz="11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a:solidFill>
                            <a:schemeClr val="bg1"/>
                          </a:solidFill>
                          <a:effectLst/>
                        </a:rPr>
                        <a:t>1449</a:t>
                      </a:r>
                      <a:endParaRPr lang="en-IE" sz="1100" b="1"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267</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1</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2554</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9</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686</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1322</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453</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0</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000" b="1" kern="0" dirty="0">
                          <a:solidFill>
                            <a:schemeClr val="bg1"/>
                          </a:solidFill>
                          <a:effectLst/>
                        </a:rPr>
                        <a:t>4530</a:t>
                      </a:r>
                      <a:endParaRPr lang="en-IE" sz="11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extLst>
                  <a:ext uri="{0D108BD9-81ED-4DB2-BD59-A6C34878D82A}">
                    <a16:rowId xmlns:a16="http://schemas.microsoft.com/office/drawing/2014/main" val="3301800839"/>
                  </a:ext>
                </a:extLst>
              </a:tr>
            </a:tbl>
          </a:graphicData>
        </a:graphic>
      </p:graphicFrame>
    </p:spTree>
    <p:extLst>
      <p:ext uri="{BB962C8B-B14F-4D97-AF65-F5344CB8AC3E}">
        <p14:creationId xmlns:p14="http://schemas.microsoft.com/office/powerpoint/2010/main" val="357404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E648-C6ED-6C05-2C0F-C54A58E632F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0BC36C8-D52B-CEC1-A5D5-D5AE42533C98}"/>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3E76BD2C-5D32-7E40-FE6D-9387B7BE20E5}"/>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A256E4E0-8A0E-28F0-226B-028EB72B3E3F}"/>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CE41B34-11AF-9B56-DA58-669EB229578E}"/>
              </a:ext>
            </a:extLst>
          </p:cNvPr>
          <p:cNvSpPr txBox="1"/>
          <p:nvPr/>
        </p:nvSpPr>
        <p:spPr>
          <a:xfrm>
            <a:off x="351054" y="311789"/>
            <a:ext cx="5478132" cy="470000"/>
          </a:xfrm>
          <a:prstGeom prst="rect">
            <a:avLst/>
          </a:prstGeom>
          <a:noFill/>
        </p:spPr>
        <p:txBody>
          <a:bodyPr wrap="square" lIns="91440" tIns="45720" rIns="91440" bIns="45720" rtlCol="0" anchor="t">
            <a:spAutoFit/>
          </a:bodyPr>
          <a:lstStyle/>
          <a:p>
            <a:pPr>
              <a:lnSpc>
                <a:spcPct val="107000"/>
              </a:lnSpc>
              <a:spcAft>
                <a:spcPts val="800"/>
              </a:spcAft>
            </a:pPr>
            <a:r>
              <a:rPr lang="en-IE" sz="2400" b="1" kern="100" dirty="0">
                <a:solidFill>
                  <a:schemeClr val="tx2">
                    <a:lumMod val="75000"/>
                  </a:schemeClr>
                </a:solidFill>
                <a:effectLst/>
                <a:ea typeface="Calibri" panose="020F0502020204030204" pitchFamily="34" charset="0"/>
                <a:cs typeface="Calibri" panose="020F0502020204030204" pitchFamily="34" charset="0"/>
              </a:rPr>
              <a:t>Part 1 Residential Monitoring</a:t>
            </a:r>
            <a:endParaRPr lang="en-IE" sz="2400" b="1" kern="100" dirty="0">
              <a:solidFill>
                <a:schemeClr val="tx2">
                  <a:lumMod val="75000"/>
                </a:schemeClr>
              </a:solidFill>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B7CB09F-53D4-2499-745D-0BA51F27A56B}"/>
              </a:ext>
            </a:extLst>
          </p:cNvPr>
          <p:cNvSpPr txBox="1"/>
          <p:nvPr/>
        </p:nvSpPr>
        <p:spPr>
          <a:xfrm>
            <a:off x="351055" y="781789"/>
            <a:ext cx="11331959" cy="344069"/>
          </a:xfrm>
          <a:prstGeom prst="rect">
            <a:avLst/>
          </a:prstGeom>
          <a:noFill/>
        </p:spPr>
        <p:txBody>
          <a:bodyPr wrap="square">
            <a:spAutoFit/>
          </a:bodyPr>
          <a:lstStyle/>
          <a:p>
            <a:pPr>
              <a:lnSpc>
                <a:spcPct val="107000"/>
              </a:lnSpc>
              <a:spcAft>
                <a:spcPts val="800"/>
              </a:spcAft>
            </a:pPr>
            <a:r>
              <a:rPr lang="en-GB" sz="1600" b="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1.4 </a:t>
            </a:r>
            <a:r>
              <a:rPr lang="en-IE" sz="1600" b="1" kern="0" dirty="0">
                <a:solidFill>
                  <a:schemeClr val="tx2">
                    <a:lumMod val="75000"/>
                  </a:schemeClr>
                </a:solidFill>
                <a:effectLst/>
                <a:ea typeface="Lato-Regular"/>
                <a:cs typeface="Calibri" panose="020F0502020204030204" pitchFamily="34" charset="0"/>
              </a:rPr>
              <a:t>Social and Affordable Housing Supply Pipeline during the plan period</a:t>
            </a:r>
            <a:endParaRPr lang="en-IE" sz="1600" b="1"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CACD887-2D7D-92C1-0341-C3113BF704F5}"/>
              </a:ext>
            </a:extLst>
          </p:cNvPr>
          <p:cNvSpPr txBox="1"/>
          <p:nvPr/>
        </p:nvSpPr>
        <p:spPr>
          <a:xfrm>
            <a:off x="362135" y="1144969"/>
            <a:ext cx="8257237" cy="871008"/>
          </a:xfrm>
          <a:prstGeom prst="rect">
            <a:avLst/>
          </a:prstGeom>
          <a:noFill/>
        </p:spPr>
        <p:txBody>
          <a:bodyPr wrap="square">
            <a:spAutoFit/>
          </a:bodyPr>
          <a:lstStyle/>
          <a:p>
            <a:pPr>
              <a:lnSpc>
                <a:spcPct val="107000"/>
              </a:lnSpc>
              <a:spcAft>
                <a:spcPts val="800"/>
              </a:spcAft>
            </a:pPr>
            <a:r>
              <a:rPr lang="en-IE" sz="1600" kern="0" dirty="0">
                <a:solidFill>
                  <a:schemeClr val="tx2">
                    <a:lumMod val="75000"/>
                  </a:schemeClr>
                </a:solidFill>
                <a:effectLst/>
                <a:latin typeface="Calibri" panose="020F0502020204030204" pitchFamily="34" charset="0"/>
                <a:ea typeface="Lato-Regular"/>
                <a:cs typeface="Calibri" panose="020F0502020204030204" pitchFamily="34" charset="0"/>
              </a:rPr>
              <a:t>In addition to the above private housing developments there are a number of Social and Affordable Housing Developments which have been permitted through the Part 8 process and which are either under construction or at detailed design/preliminary construction stage. </a:t>
            </a:r>
            <a:endParaRPr lang="en-IE"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645D09D-7469-06D0-688F-0C051C2C2144}"/>
              </a:ext>
            </a:extLst>
          </p:cNvPr>
          <p:cNvGraphicFramePr>
            <a:graphicFrameLocks noGrp="1"/>
          </p:cNvGraphicFramePr>
          <p:nvPr>
            <p:extLst>
              <p:ext uri="{D42A27DB-BD31-4B8C-83A1-F6EECF244321}">
                <p14:modId xmlns:p14="http://schemas.microsoft.com/office/powerpoint/2010/main" val="370628632"/>
              </p:ext>
            </p:extLst>
          </p:nvPr>
        </p:nvGraphicFramePr>
        <p:xfrm>
          <a:off x="822582" y="2070591"/>
          <a:ext cx="6705600" cy="3017838"/>
        </p:xfrm>
        <a:graphic>
          <a:graphicData uri="http://schemas.openxmlformats.org/drawingml/2006/table">
            <a:tbl>
              <a:tblPr firstRow="1" firstCol="1" bandRow="1">
                <a:tableStyleId>{5C22544A-7EE6-4342-B048-85BDC9FD1C3A}</a:tableStyleId>
              </a:tblPr>
              <a:tblGrid>
                <a:gridCol w="1663700">
                  <a:extLst>
                    <a:ext uri="{9D8B030D-6E8A-4147-A177-3AD203B41FA5}">
                      <a16:colId xmlns:a16="http://schemas.microsoft.com/office/drawing/2014/main" val="163773807"/>
                    </a:ext>
                  </a:extLst>
                </a:gridCol>
                <a:gridCol w="1930400">
                  <a:extLst>
                    <a:ext uri="{9D8B030D-6E8A-4147-A177-3AD203B41FA5}">
                      <a16:colId xmlns:a16="http://schemas.microsoft.com/office/drawing/2014/main" val="2107328963"/>
                    </a:ext>
                  </a:extLst>
                </a:gridCol>
                <a:gridCol w="1455420">
                  <a:extLst>
                    <a:ext uri="{9D8B030D-6E8A-4147-A177-3AD203B41FA5}">
                      <a16:colId xmlns:a16="http://schemas.microsoft.com/office/drawing/2014/main" val="2677271527"/>
                    </a:ext>
                  </a:extLst>
                </a:gridCol>
                <a:gridCol w="779780">
                  <a:extLst>
                    <a:ext uri="{9D8B030D-6E8A-4147-A177-3AD203B41FA5}">
                      <a16:colId xmlns:a16="http://schemas.microsoft.com/office/drawing/2014/main" val="1805982713"/>
                    </a:ext>
                  </a:extLst>
                </a:gridCol>
                <a:gridCol w="876300">
                  <a:extLst>
                    <a:ext uri="{9D8B030D-6E8A-4147-A177-3AD203B41FA5}">
                      <a16:colId xmlns:a16="http://schemas.microsoft.com/office/drawing/2014/main" val="3086011335"/>
                    </a:ext>
                  </a:extLst>
                </a:gridCol>
              </a:tblGrid>
              <a:tr h="381000">
                <a:tc>
                  <a:txBody>
                    <a:bodyPr/>
                    <a:lstStyle/>
                    <a:p>
                      <a:pPr>
                        <a:lnSpc>
                          <a:spcPct val="107000"/>
                        </a:lnSpc>
                        <a:spcAft>
                          <a:spcPts val="800"/>
                        </a:spcAft>
                      </a:pPr>
                      <a:r>
                        <a:rPr lang="en-IE" sz="1100" kern="0" dirty="0">
                          <a:solidFill>
                            <a:schemeClr val="bg1"/>
                          </a:solidFill>
                          <a:effectLst/>
                        </a:rPr>
                        <a:t>Neighbourhood Area</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kern="0" dirty="0">
                          <a:solidFill>
                            <a:schemeClr val="bg1"/>
                          </a:solidFill>
                          <a:effectLst/>
                        </a:rPr>
                        <a:t>Scheme Name</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kern="0" dirty="0">
                          <a:solidFill>
                            <a:schemeClr val="bg1"/>
                          </a:solidFill>
                          <a:effectLst/>
                        </a:rPr>
                        <a:t>Part 8 Units Approved</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dirty="0">
                          <a:solidFill>
                            <a:schemeClr val="bg1"/>
                          </a:solidFill>
                          <a:effectLst/>
                        </a:rPr>
                        <a:t>Houses</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dirty="0">
                          <a:solidFill>
                            <a:schemeClr val="bg1"/>
                          </a:solidFill>
                          <a:effectLst/>
                        </a:rPr>
                        <a:t>Apartments</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extLst>
                  <a:ext uri="{0D108BD9-81ED-4DB2-BD59-A6C34878D82A}">
                    <a16:rowId xmlns:a16="http://schemas.microsoft.com/office/drawing/2014/main" val="3996873315"/>
                  </a:ext>
                </a:extLst>
              </a:tr>
              <a:tr h="190500">
                <a:tc>
                  <a:txBody>
                    <a:bodyPr/>
                    <a:lstStyle/>
                    <a:p>
                      <a:pPr>
                        <a:lnSpc>
                          <a:spcPct val="107000"/>
                        </a:lnSpc>
                        <a:spcAft>
                          <a:spcPts val="800"/>
                        </a:spcAft>
                      </a:pPr>
                      <a:r>
                        <a:rPr lang="en-IE" sz="1100" kern="0" dirty="0">
                          <a:effectLst/>
                        </a:rPr>
                        <a: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100" kern="0" dirty="0">
                          <a:effectLst/>
                        </a:rPr>
                        <a: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62764449"/>
                  </a:ext>
                </a:extLst>
              </a:tr>
              <a:tr h="190500">
                <a:tc>
                  <a:txBody>
                    <a:bodyPr/>
                    <a:lstStyle/>
                    <a:p>
                      <a:pPr>
                        <a:lnSpc>
                          <a:spcPct val="107000"/>
                        </a:lnSpc>
                        <a:spcAft>
                          <a:spcPts val="800"/>
                        </a:spcAft>
                      </a:pPr>
                      <a:r>
                        <a:rPr lang="en-IE" sz="1100" kern="0" dirty="0">
                          <a:effectLst/>
                        </a:rPr>
                        <a:t>Tallaght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Oldbawn</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12</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8</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4</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44856787"/>
                  </a:ext>
                </a:extLst>
              </a:tr>
              <a:tr h="190500">
                <a:tc>
                  <a:txBody>
                    <a:bodyPr/>
                    <a:lstStyle/>
                    <a:p>
                      <a:pPr>
                        <a:lnSpc>
                          <a:spcPct val="107000"/>
                        </a:lnSpc>
                        <a:spcAft>
                          <a:spcPts val="800"/>
                        </a:spcAft>
                      </a:pPr>
                      <a:r>
                        <a:rPr lang="en-IE" sz="1100" kern="0" dirty="0">
                          <a:effectLst/>
                        </a:rPr>
                        <a:t>Clondalkin</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Grand Canal Lindis Farne</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28</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24</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4</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1760814"/>
                  </a:ext>
                </a:extLst>
              </a:tr>
              <a:tr h="190500">
                <a:tc>
                  <a:txBody>
                    <a:bodyPr/>
                    <a:lstStyle/>
                    <a:p>
                      <a:pPr>
                        <a:lnSpc>
                          <a:spcPct val="107000"/>
                        </a:lnSpc>
                        <a:spcAft>
                          <a:spcPts val="800"/>
                        </a:spcAft>
                      </a:pPr>
                      <a:r>
                        <a:rPr lang="en-IE" sz="1100" kern="0">
                          <a:effectLst/>
                        </a:rPr>
                        <a:t>Clondalkin</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dirty="0">
                          <a:effectLst/>
                        </a:rPr>
                        <a:t>Clonburris SDZ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118</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22</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96</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63993416"/>
                  </a:ext>
                </a:extLst>
              </a:tr>
              <a:tr h="190500">
                <a:tc>
                  <a:txBody>
                    <a:bodyPr/>
                    <a:lstStyle/>
                    <a:p>
                      <a:pPr>
                        <a:lnSpc>
                          <a:spcPct val="107000"/>
                        </a:lnSpc>
                        <a:spcAft>
                          <a:spcPts val="800"/>
                        </a:spcAft>
                      </a:pPr>
                      <a:r>
                        <a:rPr lang="en-IE" sz="1100" kern="0" dirty="0">
                          <a:effectLst/>
                        </a:rPr>
                        <a:t>Clondalkin</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dirty="0">
                          <a:effectLst/>
                        </a:rPr>
                        <a:t>Clonburris SDZ</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263</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129</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134</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75157070"/>
                  </a:ext>
                </a:extLst>
              </a:tr>
              <a:tr h="190500">
                <a:tc>
                  <a:txBody>
                    <a:bodyPr/>
                    <a:lstStyle/>
                    <a:p>
                      <a:pPr>
                        <a:lnSpc>
                          <a:spcPct val="107000"/>
                        </a:lnSpc>
                        <a:spcAft>
                          <a:spcPts val="800"/>
                        </a:spcAft>
                      </a:pPr>
                      <a:r>
                        <a:rPr lang="en-IE" sz="1100" kern="0" dirty="0">
                          <a:effectLst/>
                        </a:rPr>
                        <a:t>Total</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b="1" kern="0" dirty="0">
                          <a:solidFill>
                            <a:schemeClr val="bg1"/>
                          </a:solidFill>
                          <a:effectLst/>
                        </a:rPr>
                        <a:t> </a:t>
                      </a:r>
                      <a:endParaRPr lang="en-I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b="1" kern="0" dirty="0">
                          <a:solidFill>
                            <a:schemeClr val="bg1"/>
                          </a:solidFill>
                          <a:effectLst/>
                        </a:rPr>
                        <a:t>421</a:t>
                      </a:r>
                      <a:endParaRPr lang="en-I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b="1" kern="0" dirty="0">
                          <a:solidFill>
                            <a:schemeClr val="bg1"/>
                          </a:solidFill>
                          <a:effectLst/>
                        </a:rPr>
                        <a:t>183</a:t>
                      </a:r>
                      <a:endParaRPr lang="en-I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b="1" kern="0" dirty="0">
                          <a:solidFill>
                            <a:schemeClr val="bg1"/>
                          </a:solidFill>
                          <a:effectLst/>
                        </a:rPr>
                        <a:t>238</a:t>
                      </a:r>
                      <a:endParaRPr lang="en-I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extLst>
                  <a:ext uri="{0D108BD9-81ED-4DB2-BD59-A6C34878D82A}">
                    <a16:rowId xmlns:a16="http://schemas.microsoft.com/office/drawing/2014/main" val="3666688358"/>
                  </a:ext>
                </a:extLst>
              </a:tr>
              <a:tr h="190500">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9711148"/>
                  </a:ext>
                </a:extLst>
              </a:tr>
              <a:tr h="190500">
                <a:tc>
                  <a:txBody>
                    <a:bodyPr/>
                    <a:lstStyle/>
                    <a:p>
                      <a:pPr>
                        <a:lnSpc>
                          <a:spcPct val="107000"/>
                        </a:lnSpc>
                        <a:spcAft>
                          <a:spcPts val="800"/>
                        </a:spcAft>
                      </a:pPr>
                      <a:r>
                        <a:rPr lang="en-IE" sz="1100" kern="0" dirty="0">
                          <a:effectLst/>
                        </a:rPr>
                        <a:t>Other Live Part 8s</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372615"/>
                  </a:ext>
                </a:extLst>
              </a:tr>
              <a:tr h="190500">
                <a:tc>
                  <a:txBody>
                    <a:bodyPr/>
                    <a:lstStyle/>
                    <a:p>
                      <a:pPr>
                        <a:lnSpc>
                          <a:spcPct val="107000"/>
                        </a:lnSpc>
                        <a:spcAft>
                          <a:spcPts val="800"/>
                        </a:spcAft>
                      </a:pPr>
                      <a:r>
                        <a:rPr lang="en-IE" sz="1100" kern="0" dirty="0">
                          <a:effectLst/>
                        </a:rPr>
                        <a:t>Templeogue Walkinstown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Homeville (2019)</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16</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7</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9</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7455182"/>
                  </a:ext>
                </a:extLst>
              </a:tr>
              <a:tr h="190500">
                <a:tc>
                  <a:txBody>
                    <a:bodyPr/>
                    <a:lstStyle/>
                    <a:p>
                      <a:pPr>
                        <a:lnSpc>
                          <a:spcPct val="107000"/>
                        </a:lnSpc>
                        <a:spcAft>
                          <a:spcPts val="800"/>
                        </a:spcAft>
                      </a:pPr>
                      <a:r>
                        <a:rPr lang="en-IE" sz="1100" kern="0" dirty="0">
                          <a:effectLst/>
                        </a:rPr>
                        <a:t>Clondalkin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Eircom Site Nangor Road (2019)</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93</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15</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78</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26349830"/>
                  </a:ext>
                </a:extLst>
              </a:tr>
              <a:tr h="190500">
                <a:tc>
                  <a:txBody>
                    <a:bodyPr/>
                    <a:lstStyle/>
                    <a:p>
                      <a:pPr>
                        <a:lnSpc>
                          <a:spcPct val="107000"/>
                        </a:lnSpc>
                        <a:spcAft>
                          <a:spcPts val="800"/>
                        </a:spcAft>
                      </a:pPr>
                      <a:r>
                        <a:rPr lang="en-IE" sz="1100" kern="0" dirty="0">
                          <a:effectLst/>
                        </a:rPr>
                        <a:t>Total</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109</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22</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87</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7654266"/>
                  </a:ext>
                </a:extLst>
              </a:tr>
              <a:tr h="190500">
                <a:tc>
                  <a:txBody>
                    <a:bodyPr/>
                    <a:lstStyle/>
                    <a:p>
                      <a:pPr>
                        <a:lnSpc>
                          <a:spcPct val="107000"/>
                        </a:lnSpc>
                        <a:spcAft>
                          <a:spcPts val="800"/>
                        </a:spcAft>
                      </a:pPr>
                      <a:r>
                        <a:rPr lang="en-IE" sz="1100" kern="0" dirty="0">
                          <a:effectLst/>
                        </a:rPr>
                        <a: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a:effectLst/>
                        </a:rPr>
                        <a:t> </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100" kern="0" dirty="0">
                          <a:effectLst/>
                        </a:rPr>
                        <a:t> </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9934964"/>
                  </a:ext>
                </a:extLst>
              </a:tr>
              <a:tr h="190500">
                <a:tc>
                  <a:txBody>
                    <a:bodyPr/>
                    <a:lstStyle/>
                    <a:p>
                      <a:pPr>
                        <a:lnSpc>
                          <a:spcPct val="107000"/>
                        </a:lnSpc>
                        <a:spcAft>
                          <a:spcPts val="800"/>
                        </a:spcAft>
                      </a:pPr>
                      <a:r>
                        <a:rPr lang="en-IE" sz="1100" kern="0" dirty="0">
                          <a:effectLst/>
                        </a:rPr>
                        <a:t>Combined Total Potential</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nSpc>
                          <a:spcPct val="107000"/>
                        </a:lnSpc>
                        <a:spcAft>
                          <a:spcPts val="800"/>
                        </a:spcAft>
                      </a:pPr>
                      <a:r>
                        <a:rPr lang="en-IE" sz="1100" b="1" kern="0" dirty="0">
                          <a:effectLst/>
                        </a:rPr>
                        <a:t> </a:t>
                      </a:r>
                      <a:endParaRPr lang="en-IE"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b="1" kern="0" dirty="0">
                          <a:solidFill>
                            <a:schemeClr val="bg1"/>
                          </a:solidFill>
                          <a:effectLst/>
                        </a:rPr>
                        <a:t>530</a:t>
                      </a:r>
                      <a:endParaRPr lang="en-I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b="1" kern="0" dirty="0">
                          <a:solidFill>
                            <a:schemeClr val="bg1"/>
                          </a:solidFill>
                          <a:effectLst/>
                        </a:rPr>
                        <a:t>205</a:t>
                      </a:r>
                      <a:endParaRPr lang="en-I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tc>
                  <a:txBody>
                    <a:bodyPr/>
                    <a:lstStyle/>
                    <a:p>
                      <a:pPr algn="ctr">
                        <a:lnSpc>
                          <a:spcPct val="107000"/>
                        </a:lnSpc>
                        <a:spcAft>
                          <a:spcPts val="800"/>
                        </a:spcAft>
                      </a:pPr>
                      <a:r>
                        <a:rPr lang="en-IE" sz="1100" b="1" kern="0" dirty="0">
                          <a:solidFill>
                            <a:schemeClr val="bg1"/>
                          </a:solidFill>
                          <a:effectLst/>
                        </a:rPr>
                        <a:t>325</a:t>
                      </a:r>
                      <a:endParaRPr lang="en-IE"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tx2">
                        <a:lumMod val="75000"/>
                      </a:schemeClr>
                    </a:solidFill>
                  </a:tcPr>
                </a:tc>
                <a:extLst>
                  <a:ext uri="{0D108BD9-81ED-4DB2-BD59-A6C34878D82A}">
                    <a16:rowId xmlns:a16="http://schemas.microsoft.com/office/drawing/2014/main" val="4287669359"/>
                  </a:ext>
                </a:extLst>
              </a:tr>
            </a:tbl>
          </a:graphicData>
        </a:graphic>
      </p:graphicFrame>
      <p:sp>
        <p:nvSpPr>
          <p:cNvPr id="15" name="Oval 14">
            <a:extLst>
              <a:ext uri="{FF2B5EF4-FFF2-40B4-BE49-F238E27FC236}">
                <a16:creationId xmlns:a16="http://schemas.microsoft.com/office/drawing/2014/main" id="{401050B9-886D-2A3E-ABC9-2E4A6856536E}"/>
              </a:ext>
            </a:extLst>
          </p:cNvPr>
          <p:cNvSpPr>
            <a:spLocks noChangeArrowheads="1"/>
          </p:cNvSpPr>
          <p:nvPr/>
        </p:nvSpPr>
        <p:spPr bwMode="auto">
          <a:xfrm>
            <a:off x="8090417" y="2432377"/>
            <a:ext cx="1057910" cy="966470"/>
          </a:xfrm>
          <a:prstGeom prst="ellipse">
            <a:avLst/>
          </a:prstGeom>
          <a:solidFill>
            <a:schemeClr val="tx2">
              <a:lumMod val="75000"/>
              <a:lumOff val="0"/>
            </a:schemeClr>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ED28E1CD-B8BA-1AF1-D311-C0743E1CD3F4}"/>
              </a:ext>
            </a:extLst>
          </p:cNvPr>
          <p:cNvSpPr>
            <a:spLocks noChangeArrowheads="1"/>
          </p:cNvSpPr>
          <p:nvPr/>
        </p:nvSpPr>
        <p:spPr bwMode="auto">
          <a:xfrm>
            <a:off x="9748146" y="2400428"/>
            <a:ext cx="1057910" cy="966470"/>
          </a:xfrm>
          <a:prstGeom prst="ellipse">
            <a:avLst/>
          </a:prstGeom>
          <a:solidFill>
            <a:schemeClr val="tx2">
              <a:lumMod val="75000"/>
              <a:lumOff val="0"/>
            </a:schemeClr>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61%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3EECDDC3-621B-3743-6112-862D95178B5D}"/>
              </a:ext>
            </a:extLst>
          </p:cNvPr>
          <p:cNvSpPr>
            <a:spLocks noChangeArrowheads="1"/>
          </p:cNvSpPr>
          <p:nvPr/>
        </p:nvSpPr>
        <p:spPr bwMode="auto">
          <a:xfrm>
            <a:off x="7890148" y="3524589"/>
            <a:ext cx="1533525" cy="406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GB" sz="1200" b="1" kern="1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Houses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B7DC9F10-38B5-51D0-052D-4AD3244132EA}"/>
              </a:ext>
            </a:extLst>
          </p:cNvPr>
          <p:cNvSpPr>
            <a:spLocks noChangeArrowheads="1"/>
          </p:cNvSpPr>
          <p:nvPr/>
        </p:nvSpPr>
        <p:spPr bwMode="auto">
          <a:xfrm>
            <a:off x="9748146" y="3536632"/>
            <a:ext cx="1143000" cy="3435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GB" sz="1200" b="1" kern="1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Apartments</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descr="A picture containing outdoor, building, cloud, plant&#10;&#10;Description automatically generated">
            <a:extLst>
              <a:ext uri="{FF2B5EF4-FFF2-40B4-BE49-F238E27FC236}">
                <a16:creationId xmlns:a16="http://schemas.microsoft.com/office/drawing/2014/main" id="{BCA99A0F-1F86-4EBD-1C29-84CE0C99AB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6911" y="297825"/>
            <a:ext cx="2915143" cy="1944912"/>
          </a:xfrm>
          <a:prstGeom prst="rect">
            <a:avLst/>
          </a:prstGeom>
        </p:spPr>
      </p:pic>
      <p:sp>
        <p:nvSpPr>
          <p:cNvPr id="22" name="TextBox 21">
            <a:extLst>
              <a:ext uri="{FF2B5EF4-FFF2-40B4-BE49-F238E27FC236}">
                <a16:creationId xmlns:a16="http://schemas.microsoft.com/office/drawing/2014/main" id="{0F3C2805-6600-4982-FEB2-8B606A21743D}"/>
              </a:ext>
            </a:extLst>
          </p:cNvPr>
          <p:cNvSpPr txBox="1"/>
          <p:nvPr/>
        </p:nvSpPr>
        <p:spPr>
          <a:xfrm>
            <a:off x="429208" y="5143043"/>
            <a:ext cx="11221196" cy="1339662"/>
          </a:xfrm>
          <a:prstGeom prst="rect">
            <a:avLst/>
          </a:prstGeom>
          <a:noFill/>
        </p:spPr>
        <p:txBody>
          <a:bodyPr wrap="square">
            <a:spAutoFit/>
          </a:bodyPr>
          <a:lstStyle/>
          <a:p>
            <a:pPr>
              <a:lnSpc>
                <a:spcPct val="107000"/>
              </a:lnSpc>
              <a:spcAft>
                <a:spcPts val="800"/>
              </a:spcAft>
            </a:pPr>
            <a:r>
              <a:rPr lang="en-IE" sz="1600" b="1" kern="0" dirty="0">
                <a:solidFill>
                  <a:schemeClr val="tx2">
                    <a:lumMod val="75000"/>
                  </a:schemeClr>
                </a:solidFill>
                <a:effectLst/>
                <a:latin typeface="Calibri" panose="020F0502020204030204" pitchFamily="34" charset="0"/>
                <a:ea typeface="Lato-Regular"/>
                <a:cs typeface="Calibri" panose="020F0502020204030204" pitchFamily="34" charset="0"/>
              </a:rPr>
              <a:t>1.5 Rural Housing </a:t>
            </a:r>
          </a:p>
          <a:p>
            <a:pPr>
              <a:lnSpc>
                <a:spcPct val="107000"/>
              </a:lnSpc>
              <a:spcAft>
                <a:spcPts val="800"/>
              </a:spcAft>
            </a:pPr>
            <a:r>
              <a:rPr lang="en-IE" sz="1600" kern="100" dirty="0">
                <a:solidFill>
                  <a:schemeClr val="tx2">
                    <a:lumMod val="75000"/>
                  </a:schemeClr>
                </a:solidFill>
                <a:effectLst/>
                <a:latin typeface="Calibri" panose="020F0502020204030204" pitchFamily="34" charset="0"/>
                <a:ea typeface="Calibri" panose="020F0502020204030204" pitchFamily="34" charset="0"/>
                <a:cs typeface="Calibri" panose="020F0502020204030204" pitchFamily="34" charset="0"/>
              </a:rPr>
              <a:t>South Dublin County Council made decisions on 5 planning applications for rural dwellings during the period Q2 2022 to the end of Q2 2023. 1 planning application was granted planning permission and 5 were refused permission. </a:t>
            </a:r>
            <a:endParaRPr lang="en-IE"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600" kern="1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92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C2C9-A7A2-4653-6C11-C3D8C52D644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9207B8D-3C6F-BB54-DA8B-6C778419076F}"/>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A66BE22B-8CD1-B92F-79F2-1E165F55506E}"/>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46873F10-2C99-6E68-2725-F79FF6349EF0}"/>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187E2CD6-738F-6D1F-B05F-94458583FC76}"/>
              </a:ext>
            </a:extLst>
          </p:cNvPr>
          <p:cNvSpPr txBox="1"/>
          <p:nvPr/>
        </p:nvSpPr>
        <p:spPr>
          <a:xfrm>
            <a:off x="351054" y="311789"/>
            <a:ext cx="5478132" cy="470000"/>
          </a:xfrm>
          <a:prstGeom prst="rect">
            <a:avLst/>
          </a:prstGeom>
          <a:noFill/>
        </p:spPr>
        <p:txBody>
          <a:bodyPr wrap="square" lIns="91440" tIns="45720" rIns="91440" bIns="45720" rtlCol="0" anchor="t">
            <a:spAutoFit/>
          </a:bodyPr>
          <a:lstStyle/>
          <a:p>
            <a:pPr>
              <a:lnSpc>
                <a:spcPct val="107000"/>
              </a:lnSpc>
              <a:spcAft>
                <a:spcPts val="800"/>
              </a:spcAft>
            </a:pPr>
            <a:r>
              <a:rPr lang="en-IE" sz="2400" b="1" kern="100" dirty="0">
                <a:solidFill>
                  <a:srgbClr val="7030A0"/>
                </a:solidFill>
                <a:effectLst/>
                <a:ea typeface="Calibri" panose="020F0502020204030204" pitchFamily="34" charset="0"/>
                <a:cs typeface="Calibri" panose="020F0502020204030204" pitchFamily="34" charset="0"/>
              </a:rPr>
              <a:t>Part 2 </a:t>
            </a:r>
            <a:r>
              <a:rPr lang="en-IE" sz="2400" b="1" kern="100" dirty="0">
                <a:solidFill>
                  <a:srgbClr val="7030A0"/>
                </a:solidFill>
                <a:ea typeface="Calibri" panose="020F0502020204030204" pitchFamily="34" charset="0"/>
                <a:cs typeface="Calibri" panose="020F0502020204030204" pitchFamily="34" charset="0"/>
              </a:rPr>
              <a:t>Commercial Monitoring </a:t>
            </a:r>
            <a:endParaRPr lang="en-IE" sz="2400" b="1" kern="100" dirty="0">
              <a:solidFill>
                <a:srgbClr val="7030A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253764E-53E5-E9C9-A77C-EB578DB8F91B}"/>
              </a:ext>
            </a:extLst>
          </p:cNvPr>
          <p:cNvSpPr txBox="1"/>
          <p:nvPr/>
        </p:nvSpPr>
        <p:spPr>
          <a:xfrm>
            <a:off x="351054" y="888260"/>
            <a:ext cx="5478132" cy="375552"/>
          </a:xfrm>
          <a:prstGeom prst="rect">
            <a:avLst/>
          </a:prstGeom>
          <a:noFill/>
        </p:spPr>
        <p:txBody>
          <a:bodyPr wrap="square">
            <a:spAutoFit/>
          </a:bodyPr>
          <a:lstStyle/>
          <a:p>
            <a:pPr>
              <a:lnSpc>
                <a:spcPct val="107000"/>
              </a:lnSpc>
              <a:spcAft>
                <a:spcPts val="800"/>
              </a:spcAft>
            </a:pPr>
            <a:r>
              <a:rPr lang="en-IE" b="1" kern="0" dirty="0">
                <a:solidFill>
                  <a:srgbClr val="7030A0"/>
                </a:solidFill>
                <a:effectLst/>
                <a:latin typeface="Calibri" panose="020F0502020204030204" pitchFamily="34" charset="0"/>
                <a:ea typeface="Lato-Regular"/>
                <a:cs typeface="Calibri" panose="020F0502020204030204" pitchFamily="34" charset="0"/>
              </a:rPr>
              <a:t>2.1 Developed and occupied commercial floorspace</a:t>
            </a:r>
            <a:endParaRPr lang="en-IE" kern="100" dirty="0">
              <a:effectLst/>
              <a:latin typeface="Calibri" panose="020F0502020204030204" pitchFamily="34" charset="0"/>
              <a:ea typeface="Lato-Regular"/>
              <a:cs typeface="Times New Roman" panose="02020603050405020304" pitchFamily="18" charset="0"/>
            </a:endParaRPr>
          </a:p>
        </p:txBody>
      </p:sp>
      <p:sp>
        <p:nvSpPr>
          <p:cNvPr id="11" name="TextBox 10">
            <a:extLst>
              <a:ext uri="{FF2B5EF4-FFF2-40B4-BE49-F238E27FC236}">
                <a16:creationId xmlns:a16="http://schemas.microsoft.com/office/drawing/2014/main" id="{F9113967-EB59-9351-077F-4B467CD48A87}"/>
              </a:ext>
            </a:extLst>
          </p:cNvPr>
          <p:cNvSpPr txBox="1"/>
          <p:nvPr/>
        </p:nvSpPr>
        <p:spPr>
          <a:xfrm>
            <a:off x="351054" y="1263812"/>
            <a:ext cx="5181528" cy="1569660"/>
          </a:xfrm>
          <a:prstGeom prst="rect">
            <a:avLst/>
          </a:prstGeom>
          <a:noFill/>
        </p:spPr>
        <p:txBody>
          <a:bodyPr wrap="square">
            <a:spAutoFit/>
          </a:bodyPr>
          <a:lstStyle/>
          <a:p>
            <a:r>
              <a:rPr lang="en-IE" sz="1600" dirty="0">
                <a:solidFill>
                  <a:schemeClr val="tx2">
                    <a:lumMod val="75000"/>
                  </a:schemeClr>
                </a:solidFill>
                <a:effectLst/>
                <a:latin typeface="Calibri" panose="020F0502020204030204" pitchFamily="34" charset="0"/>
                <a:ea typeface="Calibri" panose="020F0502020204030204" pitchFamily="34" charset="0"/>
              </a:rPr>
              <a:t>In order to decipher the level of developed and occupied commercial floorspace within the County from the end of Q2 2022 up to the end of Q2 2023, the postal service Geo-directory spatial dataset was used to identify all registered commercial buildings which had been identified as new additions during this period. </a:t>
            </a:r>
            <a:endParaRPr lang="en-IE" sz="1600" dirty="0">
              <a:solidFill>
                <a:schemeClr val="tx2">
                  <a:lumMod val="75000"/>
                </a:schemeClr>
              </a:solidFill>
            </a:endParaRPr>
          </a:p>
        </p:txBody>
      </p:sp>
      <p:sp>
        <p:nvSpPr>
          <p:cNvPr id="14" name="TextBox 13">
            <a:extLst>
              <a:ext uri="{FF2B5EF4-FFF2-40B4-BE49-F238E27FC236}">
                <a16:creationId xmlns:a16="http://schemas.microsoft.com/office/drawing/2014/main" id="{53AC5815-B526-16D8-0227-563B1E57701E}"/>
              </a:ext>
            </a:extLst>
          </p:cNvPr>
          <p:cNvSpPr txBox="1"/>
          <p:nvPr/>
        </p:nvSpPr>
        <p:spPr>
          <a:xfrm>
            <a:off x="5029555" y="4471791"/>
            <a:ext cx="6733237" cy="871008"/>
          </a:xfrm>
          <a:prstGeom prst="rect">
            <a:avLst/>
          </a:prstGeom>
          <a:noFill/>
        </p:spPr>
        <p:txBody>
          <a:bodyPr wrap="square">
            <a:spAutoFit/>
          </a:bodyPr>
          <a:lstStyle/>
          <a:p>
            <a:pPr marR="43180">
              <a:lnSpc>
                <a:spcPct val="107000"/>
              </a:lnSpc>
              <a:spcAft>
                <a:spcPts val="800"/>
              </a:spcAft>
            </a:pPr>
            <a:r>
              <a:rPr lang="en-IE" sz="1600" kern="100" dirty="0">
                <a:solidFill>
                  <a:schemeClr val="tx2">
                    <a:lumMod val="75000"/>
                  </a:schemeClr>
                </a:solidFill>
                <a:effectLst/>
                <a:ea typeface="Calibri" panose="020F0502020204030204" pitchFamily="34" charset="0"/>
                <a:cs typeface="Calibri" panose="020F0502020204030204" pitchFamily="34" charset="0"/>
              </a:rPr>
              <a:t>This table provides details in regard to the floor area of the developed and occupied commercial floorspace for each industry type identified totalling 230,220sqm. </a:t>
            </a:r>
            <a:endParaRPr lang="en-IE" sz="1600" kern="100" dirty="0">
              <a:solidFill>
                <a:schemeClr val="tx2">
                  <a:lumMod val="75000"/>
                </a:schemeClr>
              </a:solidFill>
              <a:effectLst/>
              <a:ea typeface="Calibri" panose="020F0502020204030204" pitchFamily="34"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64FF96E6-5AF8-B84E-A47F-4079C1112877}"/>
              </a:ext>
            </a:extLst>
          </p:cNvPr>
          <p:cNvGraphicFramePr>
            <a:graphicFrameLocks noGrp="1"/>
          </p:cNvGraphicFramePr>
          <p:nvPr>
            <p:extLst>
              <p:ext uri="{D42A27DB-BD31-4B8C-83A1-F6EECF244321}">
                <p14:modId xmlns:p14="http://schemas.microsoft.com/office/powerpoint/2010/main" val="4113617394"/>
              </p:ext>
            </p:extLst>
          </p:nvPr>
        </p:nvGraphicFramePr>
        <p:xfrm>
          <a:off x="501109" y="3070153"/>
          <a:ext cx="4419600" cy="2191957"/>
        </p:xfrm>
        <a:graphic>
          <a:graphicData uri="http://schemas.openxmlformats.org/drawingml/2006/table">
            <a:tbl>
              <a:tblPr firstRow="1" firstCol="1" bandRow="1">
                <a:tableStyleId>{5C22544A-7EE6-4342-B048-85BDC9FD1C3A}</a:tableStyleId>
              </a:tblPr>
              <a:tblGrid>
                <a:gridCol w="3009900">
                  <a:extLst>
                    <a:ext uri="{9D8B030D-6E8A-4147-A177-3AD203B41FA5}">
                      <a16:colId xmlns:a16="http://schemas.microsoft.com/office/drawing/2014/main" val="1225314846"/>
                    </a:ext>
                  </a:extLst>
                </a:gridCol>
                <a:gridCol w="1409700">
                  <a:extLst>
                    <a:ext uri="{9D8B030D-6E8A-4147-A177-3AD203B41FA5}">
                      <a16:colId xmlns:a16="http://schemas.microsoft.com/office/drawing/2014/main" val="1928830507"/>
                    </a:ext>
                  </a:extLst>
                </a:gridCol>
              </a:tblGrid>
              <a:tr h="190500">
                <a:tc>
                  <a:txBody>
                    <a:bodyPr/>
                    <a:lstStyle/>
                    <a:p>
                      <a:pPr algn="l">
                        <a:lnSpc>
                          <a:spcPct val="107000"/>
                        </a:lnSpc>
                        <a:spcAft>
                          <a:spcPts val="800"/>
                        </a:spcAft>
                      </a:pPr>
                      <a:r>
                        <a:rPr lang="en-IE" sz="1400" kern="0" dirty="0">
                          <a:solidFill>
                            <a:schemeClr val="bg1"/>
                          </a:solidFill>
                          <a:effectLst/>
                        </a:rPr>
                        <a:t>Industry Type</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dirty="0">
                          <a:effectLst/>
                        </a:rPr>
                        <a:t>Floor Area (Sqm)</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extLst>
                  <a:ext uri="{0D108BD9-81ED-4DB2-BD59-A6C34878D82A}">
                    <a16:rowId xmlns:a16="http://schemas.microsoft.com/office/drawing/2014/main" val="3346875327"/>
                  </a:ext>
                </a:extLst>
              </a:tr>
              <a:tr h="190500">
                <a:tc>
                  <a:txBody>
                    <a:bodyPr/>
                    <a:lstStyle/>
                    <a:p>
                      <a:pPr algn="l">
                        <a:lnSpc>
                          <a:spcPct val="107000"/>
                        </a:lnSpc>
                        <a:spcAft>
                          <a:spcPts val="800"/>
                        </a:spcAft>
                      </a:pPr>
                      <a:r>
                        <a:rPr lang="en-IE" sz="1400" kern="0" dirty="0">
                          <a:solidFill>
                            <a:schemeClr val="bg1"/>
                          </a:solidFill>
                          <a:effectLst/>
                        </a:rPr>
                        <a:t>Light Industry</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a:effectLst/>
                        </a:rPr>
                        <a:t>42,983</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6811112"/>
                  </a:ext>
                </a:extLst>
              </a:tr>
              <a:tr h="190500">
                <a:tc>
                  <a:txBody>
                    <a:bodyPr/>
                    <a:lstStyle/>
                    <a:p>
                      <a:pPr algn="l">
                        <a:lnSpc>
                          <a:spcPct val="107000"/>
                        </a:lnSpc>
                        <a:spcAft>
                          <a:spcPts val="800"/>
                        </a:spcAft>
                      </a:pPr>
                      <a:r>
                        <a:rPr lang="en-IE" sz="1400" kern="0" dirty="0">
                          <a:solidFill>
                            <a:schemeClr val="bg1"/>
                          </a:solidFill>
                          <a:effectLst/>
                        </a:rPr>
                        <a:t>Logistics </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a:effectLst/>
                        </a:rPr>
                        <a:t>48,649</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65850498"/>
                  </a:ext>
                </a:extLst>
              </a:tr>
              <a:tr h="190500">
                <a:tc>
                  <a:txBody>
                    <a:bodyPr/>
                    <a:lstStyle/>
                    <a:p>
                      <a:pPr algn="l">
                        <a:lnSpc>
                          <a:spcPct val="107000"/>
                        </a:lnSpc>
                        <a:spcAft>
                          <a:spcPts val="800"/>
                        </a:spcAft>
                      </a:pPr>
                      <a:r>
                        <a:rPr lang="en-IE" sz="1400" kern="0" dirty="0">
                          <a:solidFill>
                            <a:schemeClr val="bg1"/>
                          </a:solidFill>
                          <a:effectLst/>
                        </a:rPr>
                        <a:t>Office/Service Industry </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a:effectLst/>
                        </a:rPr>
                        <a:t>18,512</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07240081"/>
                  </a:ext>
                </a:extLst>
              </a:tr>
              <a:tr h="190500">
                <a:tc>
                  <a:txBody>
                    <a:bodyPr/>
                    <a:lstStyle/>
                    <a:p>
                      <a:pPr algn="l">
                        <a:lnSpc>
                          <a:spcPct val="107000"/>
                        </a:lnSpc>
                        <a:spcAft>
                          <a:spcPts val="800"/>
                        </a:spcAft>
                      </a:pPr>
                      <a:r>
                        <a:rPr lang="en-IE" sz="1400" kern="0" dirty="0">
                          <a:solidFill>
                            <a:schemeClr val="bg1"/>
                          </a:solidFill>
                          <a:effectLst/>
                        </a:rPr>
                        <a:t>Storage/Warehousing</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a:effectLst/>
                        </a:rPr>
                        <a:t>14,672</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278228"/>
                  </a:ext>
                </a:extLst>
              </a:tr>
              <a:tr h="190500">
                <a:tc>
                  <a:txBody>
                    <a:bodyPr/>
                    <a:lstStyle/>
                    <a:p>
                      <a:pPr algn="l">
                        <a:lnSpc>
                          <a:spcPct val="107000"/>
                        </a:lnSpc>
                        <a:spcAft>
                          <a:spcPts val="800"/>
                        </a:spcAft>
                      </a:pPr>
                      <a:r>
                        <a:rPr lang="en-IE" sz="1400" kern="0" dirty="0">
                          <a:solidFill>
                            <a:schemeClr val="bg1"/>
                          </a:solidFill>
                          <a:effectLst/>
                        </a:rPr>
                        <a:t>Retail Distribution</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a:effectLst/>
                        </a:rPr>
                        <a:t>88,025</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47630186"/>
                  </a:ext>
                </a:extLst>
              </a:tr>
              <a:tr h="190500">
                <a:tc>
                  <a:txBody>
                    <a:bodyPr/>
                    <a:lstStyle/>
                    <a:p>
                      <a:pPr algn="l">
                        <a:lnSpc>
                          <a:spcPct val="107000"/>
                        </a:lnSpc>
                        <a:spcAft>
                          <a:spcPts val="800"/>
                        </a:spcAft>
                      </a:pPr>
                      <a:r>
                        <a:rPr lang="en-IE" sz="1400" kern="0" dirty="0">
                          <a:solidFill>
                            <a:schemeClr val="bg1"/>
                          </a:solidFill>
                          <a:effectLst/>
                        </a:rPr>
                        <a:t>Retail Sales (Includes general retail/cars sales etc</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a:effectLst/>
                        </a:rPr>
                        <a:t>10,698</a:t>
                      </a:r>
                      <a:endParaRPr lang="en-IE"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53563794"/>
                  </a:ext>
                </a:extLst>
              </a:tr>
              <a:tr h="190500">
                <a:tc>
                  <a:txBody>
                    <a:bodyPr/>
                    <a:lstStyle/>
                    <a:p>
                      <a:pPr algn="l">
                        <a:lnSpc>
                          <a:spcPct val="107000"/>
                        </a:lnSpc>
                        <a:spcAft>
                          <a:spcPts val="800"/>
                        </a:spcAft>
                      </a:pPr>
                      <a:r>
                        <a:rPr lang="en-IE" sz="1400" kern="0" dirty="0">
                          <a:solidFill>
                            <a:schemeClr val="bg1"/>
                          </a:solidFill>
                          <a:effectLst/>
                        </a:rPr>
                        <a:t>Data Centre</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dirty="0">
                          <a:effectLst/>
                        </a:rPr>
                        <a:t>6,681</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98366039"/>
                  </a:ext>
                </a:extLst>
              </a:tr>
              <a:tr h="190500">
                <a:tc>
                  <a:txBody>
                    <a:bodyPr/>
                    <a:lstStyle/>
                    <a:p>
                      <a:pPr algn="l">
                        <a:lnSpc>
                          <a:spcPct val="107000"/>
                        </a:lnSpc>
                        <a:spcAft>
                          <a:spcPts val="800"/>
                        </a:spcAft>
                      </a:pPr>
                      <a:r>
                        <a:rPr lang="en-IE" sz="1400" kern="0" dirty="0">
                          <a:solidFill>
                            <a:schemeClr val="bg1"/>
                          </a:solidFill>
                          <a:effectLst/>
                        </a:rPr>
                        <a:t>Total</a:t>
                      </a:r>
                      <a:endParaRPr lang="en-IE"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7030A0"/>
                    </a:solidFill>
                  </a:tcPr>
                </a:tc>
                <a:tc>
                  <a:txBody>
                    <a:bodyPr/>
                    <a:lstStyle/>
                    <a:p>
                      <a:pPr algn="ctr">
                        <a:lnSpc>
                          <a:spcPct val="107000"/>
                        </a:lnSpc>
                        <a:spcAft>
                          <a:spcPts val="800"/>
                        </a:spcAft>
                      </a:pPr>
                      <a:r>
                        <a:rPr lang="en-IE" sz="1400" kern="0" dirty="0">
                          <a:effectLst/>
                        </a:rPr>
                        <a:t>230,220</a:t>
                      </a:r>
                      <a:endParaRPr lang="en-IE"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65342662"/>
                  </a:ext>
                </a:extLst>
              </a:tr>
            </a:tbl>
          </a:graphicData>
        </a:graphic>
      </p:graphicFrame>
      <p:grpSp>
        <p:nvGrpSpPr>
          <p:cNvPr id="17" name="Group 16">
            <a:extLst>
              <a:ext uri="{FF2B5EF4-FFF2-40B4-BE49-F238E27FC236}">
                <a16:creationId xmlns:a16="http://schemas.microsoft.com/office/drawing/2014/main" id="{3E1F8422-6521-8CC4-EDD4-68ABD2F1FF72}"/>
              </a:ext>
            </a:extLst>
          </p:cNvPr>
          <p:cNvGrpSpPr>
            <a:grpSpLocks/>
          </p:cNvGrpSpPr>
          <p:nvPr/>
        </p:nvGrpSpPr>
        <p:grpSpPr bwMode="auto">
          <a:xfrm>
            <a:off x="5754153" y="3070153"/>
            <a:ext cx="2019300" cy="1310005"/>
            <a:chOff x="8227" y="4631"/>
            <a:chExt cx="3180" cy="2063"/>
          </a:xfrm>
        </p:grpSpPr>
        <p:sp>
          <p:nvSpPr>
            <p:cNvPr id="29" name="Oval 28">
              <a:extLst>
                <a:ext uri="{FF2B5EF4-FFF2-40B4-BE49-F238E27FC236}">
                  <a16:creationId xmlns:a16="http://schemas.microsoft.com/office/drawing/2014/main" id="{552A20C1-9EBC-DC50-A8AE-F06BD0FB3628}"/>
                </a:ext>
              </a:extLst>
            </p:cNvPr>
            <p:cNvSpPr>
              <a:spLocks noChangeArrowheads="1"/>
            </p:cNvSpPr>
            <p:nvPr/>
          </p:nvSpPr>
          <p:spPr bwMode="auto">
            <a:xfrm>
              <a:off x="9004" y="4631"/>
              <a:ext cx="1666" cy="1522"/>
            </a:xfrm>
            <a:prstGeom prst="ellipse">
              <a:avLst/>
            </a:prstGeom>
            <a:solidFill>
              <a:srgbClr val="7030A0"/>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b="1"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38%</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8377444C-9D8E-4BD7-000E-BCE6ACB9A6DF}"/>
                </a:ext>
              </a:extLst>
            </p:cNvPr>
            <p:cNvSpPr>
              <a:spLocks noChangeArrowheads="1"/>
            </p:cNvSpPr>
            <p:nvPr/>
          </p:nvSpPr>
          <p:spPr bwMode="auto">
            <a:xfrm>
              <a:off x="8227" y="6153"/>
              <a:ext cx="3180"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GB"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Retail Distribution</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638649EB-716A-D949-754C-601C68C8A440}"/>
              </a:ext>
            </a:extLst>
          </p:cNvPr>
          <p:cNvGrpSpPr>
            <a:grpSpLocks/>
          </p:cNvGrpSpPr>
          <p:nvPr/>
        </p:nvGrpSpPr>
        <p:grpSpPr bwMode="auto">
          <a:xfrm>
            <a:off x="7669948" y="3070153"/>
            <a:ext cx="1057910" cy="1310005"/>
            <a:chOff x="11244" y="4631"/>
            <a:chExt cx="1666" cy="2063"/>
          </a:xfrm>
        </p:grpSpPr>
        <p:sp>
          <p:nvSpPr>
            <p:cNvPr id="27" name="Oval 26">
              <a:extLst>
                <a:ext uri="{FF2B5EF4-FFF2-40B4-BE49-F238E27FC236}">
                  <a16:creationId xmlns:a16="http://schemas.microsoft.com/office/drawing/2014/main" id="{0383630B-9EB8-6094-B8BD-3FBD5DB9BA50}"/>
                </a:ext>
              </a:extLst>
            </p:cNvPr>
            <p:cNvSpPr>
              <a:spLocks noChangeArrowheads="1"/>
            </p:cNvSpPr>
            <p:nvPr/>
          </p:nvSpPr>
          <p:spPr bwMode="auto">
            <a:xfrm>
              <a:off x="11244" y="4631"/>
              <a:ext cx="1666" cy="1522"/>
            </a:xfrm>
            <a:prstGeom prst="ellipse">
              <a:avLst/>
            </a:prstGeom>
            <a:solidFill>
              <a:srgbClr val="7030A0"/>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b="1"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21%</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2A6554EE-72D1-1C85-7F64-BA3A21BE9200}"/>
                </a:ext>
              </a:extLst>
            </p:cNvPr>
            <p:cNvSpPr>
              <a:spLocks noChangeArrowheads="1"/>
            </p:cNvSpPr>
            <p:nvPr/>
          </p:nvSpPr>
          <p:spPr bwMode="auto">
            <a:xfrm>
              <a:off x="11379" y="6153"/>
              <a:ext cx="1531"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GB"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Logistics</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67182169-1B70-34CD-8953-F2B45B692AB2}"/>
              </a:ext>
            </a:extLst>
          </p:cNvPr>
          <p:cNvGrpSpPr>
            <a:grpSpLocks/>
          </p:cNvGrpSpPr>
          <p:nvPr/>
        </p:nvGrpSpPr>
        <p:grpSpPr bwMode="auto">
          <a:xfrm>
            <a:off x="8775483" y="3070153"/>
            <a:ext cx="1590040" cy="1310005"/>
            <a:chOff x="12985" y="4631"/>
            <a:chExt cx="2504" cy="2063"/>
          </a:xfrm>
        </p:grpSpPr>
        <p:sp>
          <p:nvSpPr>
            <p:cNvPr id="25" name="Oval 24">
              <a:extLst>
                <a:ext uri="{FF2B5EF4-FFF2-40B4-BE49-F238E27FC236}">
                  <a16:creationId xmlns:a16="http://schemas.microsoft.com/office/drawing/2014/main" id="{9C8D8118-B9E3-361A-EBA7-96AD78692463}"/>
                </a:ext>
              </a:extLst>
            </p:cNvPr>
            <p:cNvSpPr>
              <a:spLocks noChangeArrowheads="1"/>
            </p:cNvSpPr>
            <p:nvPr/>
          </p:nvSpPr>
          <p:spPr bwMode="auto">
            <a:xfrm>
              <a:off x="13375" y="4631"/>
              <a:ext cx="1666" cy="1522"/>
            </a:xfrm>
            <a:prstGeom prst="ellipse">
              <a:avLst/>
            </a:prstGeom>
            <a:solidFill>
              <a:srgbClr val="7030A0"/>
            </a:solidFill>
            <a:ln w="57150">
              <a:solidFill>
                <a:schemeClr val="bg2">
                  <a:lumMod val="100000"/>
                  <a:lumOff val="0"/>
                </a:schemeClr>
              </a:solidFill>
              <a:miter lim="800000"/>
              <a:headEnd/>
              <a:tailEnd/>
            </a:ln>
          </p:spPr>
          <p:txBody>
            <a:bodyPr rot="0" vert="horz" wrap="square" lIns="91440" tIns="45720" rIns="91440" bIns="45720" anchor="ctr" anchorCtr="0" upright="1">
              <a:noAutofit/>
            </a:bodyPr>
            <a:lstStyle/>
            <a:p>
              <a:pPr algn="ctr">
                <a:lnSpc>
                  <a:spcPct val="107000"/>
                </a:lnSpc>
                <a:spcAft>
                  <a:spcPts val="800"/>
                </a:spcAft>
              </a:pPr>
              <a:r>
                <a:rPr lang="en-GB" sz="1800" b="1"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19%</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03513B1E-1A65-FB09-FA66-562C67720A58}"/>
                </a:ext>
              </a:extLst>
            </p:cNvPr>
            <p:cNvSpPr>
              <a:spLocks noChangeArrowheads="1"/>
            </p:cNvSpPr>
            <p:nvPr/>
          </p:nvSpPr>
          <p:spPr bwMode="auto">
            <a:xfrm>
              <a:off x="12985" y="6153"/>
              <a:ext cx="2504"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en-GB" sz="1200" b="1"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Light Industry</a:t>
              </a:r>
              <a:endParaRPr lang="en-IE"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1" name="Picture 30" descr="First Media Park Grange Castle Clondalkin | NewsGroup">
            <a:extLst>
              <a:ext uri="{FF2B5EF4-FFF2-40B4-BE49-F238E27FC236}">
                <a16:creationId xmlns:a16="http://schemas.microsoft.com/office/drawing/2014/main" id="{02DE7A2D-E703-78A3-D7BE-11C0067C29C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6754" y="328660"/>
            <a:ext cx="4008530" cy="2668635"/>
          </a:xfrm>
          <a:prstGeom prst="rect">
            <a:avLst/>
          </a:prstGeom>
          <a:ln>
            <a:noFill/>
          </a:ln>
          <a:effectLst>
            <a:softEdge rad="112500"/>
          </a:effectLst>
        </p:spPr>
      </p:pic>
    </p:spTree>
    <p:extLst>
      <p:ext uri="{BB962C8B-B14F-4D97-AF65-F5344CB8AC3E}">
        <p14:creationId xmlns:p14="http://schemas.microsoft.com/office/powerpoint/2010/main" val="112223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0D5FC-D284-25E7-FE76-D359241DBC9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C54527E-A13A-3F47-F12B-7EBB540DF580}"/>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E2F2AE96-A676-33B6-53D0-8C70C7E3CBDA}"/>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F2A7588D-C2E8-CB60-9CD5-DD201F22C927}"/>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FA70B166-84A3-FBDB-5261-23A4E39976B7}"/>
              </a:ext>
            </a:extLst>
          </p:cNvPr>
          <p:cNvSpPr txBox="1"/>
          <p:nvPr/>
        </p:nvSpPr>
        <p:spPr>
          <a:xfrm>
            <a:off x="351054" y="311789"/>
            <a:ext cx="5478132" cy="470000"/>
          </a:xfrm>
          <a:prstGeom prst="rect">
            <a:avLst/>
          </a:prstGeom>
          <a:noFill/>
        </p:spPr>
        <p:txBody>
          <a:bodyPr wrap="square" lIns="91440" tIns="45720" rIns="91440" bIns="45720" rtlCol="0" anchor="t">
            <a:spAutoFit/>
          </a:bodyPr>
          <a:lstStyle/>
          <a:p>
            <a:pPr>
              <a:lnSpc>
                <a:spcPct val="107000"/>
              </a:lnSpc>
              <a:spcAft>
                <a:spcPts val="800"/>
              </a:spcAft>
            </a:pPr>
            <a:r>
              <a:rPr lang="en-IE" sz="2400" b="1" kern="100" dirty="0">
                <a:solidFill>
                  <a:srgbClr val="7030A0"/>
                </a:solidFill>
                <a:effectLst/>
                <a:ea typeface="Calibri" panose="020F0502020204030204" pitchFamily="34" charset="0"/>
                <a:cs typeface="Calibri" panose="020F0502020204030204" pitchFamily="34" charset="0"/>
              </a:rPr>
              <a:t>Part 2 </a:t>
            </a:r>
            <a:r>
              <a:rPr lang="en-IE" sz="2400" b="1" kern="100" dirty="0">
                <a:solidFill>
                  <a:srgbClr val="7030A0"/>
                </a:solidFill>
                <a:ea typeface="Calibri" panose="020F0502020204030204" pitchFamily="34" charset="0"/>
                <a:cs typeface="Calibri" panose="020F0502020204030204" pitchFamily="34" charset="0"/>
              </a:rPr>
              <a:t>Commercial Monitoring </a:t>
            </a:r>
            <a:endParaRPr lang="en-IE" sz="2400" b="1" kern="100" dirty="0">
              <a:solidFill>
                <a:srgbClr val="7030A0"/>
              </a:solidFil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18788E-A1C5-6DEB-234D-498807EA02E3}"/>
              </a:ext>
            </a:extLst>
          </p:cNvPr>
          <p:cNvSpPr txBox="1"/>
          <p:nvPr/>
        </p:nvSpPr>
        <p:spPr>
          <a:xfrm>
            <a:off x="351054" y="888260"/>
            <a:ext cx="10169164" cy="1173463"/>
          </a:xfrm>
          <a:prstGeom prst="rect">
            <a:avLst/>
          </a:prstGeom>
          <a:noFill/>
        </p:spPr>
        <p:txBody>
          <a:bodyPr wrap="square">
            <a:spAutoFit/>
          </a:bodyPr>
          <a:lstStyle/>
          <a:p>
            <a:pPr>
              <a:lnSpc>
                <a:spcPct val="107000"/>
              </a:lnSpc>
              <a:spcAft>
                <a:spcPts val="800"/>
              </a:spcAft>
            </a:pPr>
            <a:r>
              <a:rPr lang="en-IE" b="1" kern="0" dirty="0">
                <a:solidFill>
                  <a:srgbClr val="7030A0"/>
                </a:solidFill>
                <a:effectLst/>
                <a:latin typeface="Calibri" panose="020F0502020204030204" pitchFamily="34" charset="0"/>
                <a:ea typeface="Lato-Regular"/>
                <a:cs typeface="Calibri" panose="020F0502020204030204" pitchFamily="34" charset="0"/>
              </a:rPr>
              <a:t>2.2 </a:t>
            </a:r>
            <a:r>
              <a:rPr lang="en-IE" sz="1800" b="1" kern="0" dirty="0">
                <a:solidFill>
                  <a:srgbClr val="7030A0"/>
                </a:solidFill>
                <a:effectLst/>
                <a:latin typeface="Calibri" panose="020F0502020204030204" pitchFamily="34" charset="0"/>
                <a:ea typeface="Lato-Regular"/>
                <a:cs typeface="Calibri" panose="020F0502020204030204" pitchFamily="34" charset="0"/>
              </a:rPr>
              <a:t>Planning permissions for business/employment uses (m2 of development) for:</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IE" sz="1800" b="1" kern="0" dirty="0">
                <a:solidFill>
                  <a:srgbClr val="7030A0"/>
                </a:solidFill>
                <a:effectLst/>
                <a:latin typeface="Calibri" panose="020F0502020204030204" pitchFamily="34" charset="0"/>
                <a:ea typeface="Lato-Regular"/>
                <a:cs typeface="Calibri" panose="020F0502020204030204" pitchFamily="34" charset="0"/>
              </a:rPr>
              <a:t>(</a:t>
            </a:r>
            <a:r>
              <a:rPr lang="en-IE" sz="1800" b="1" kern="0" dirty="0" err="1">
                <a:solidFill>
                  <a:srgbClr val="7030A0"/>
                </a:solidFill>
                <a:effectLst/>
                <a:latin typeface="Calibri" panose="020F0502020204030204" pitchFamily="34" charset="0"/>
                <a:ea typeface="Lato-Regular"/>
                <a:cs typeface="Calibri" panose="020F0502020204030204" pitchFamily="34" charset="0"/>
              </a:rPr>
              <a:t>i</a:t>
            </a:r>
            <a:r>
              <a:rPr lang="en-IE" sz="1800" b="1" kern="0" dirty="0">
                <a:solidFill>
                  <a:srgbClr val="7030A0"/>
                </a:solidFill>
                <a:effectLst/>
                <a:latin typeface="Calibri" panose="020F0502020204030204" pitchFamily="34" charset="0"/>
                <a:ea typeface="Lato-Regular"/>
                <a:cs typeface="Calibri" panose="020F0502020204030204" pitchFamily="34" charset="0"/>
              </a:rPr>
              <a:t>) Office, (ii) Industrial, (iii) Retail, (iv) Warehousing/Logistics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kern="0" dirty="0">
                <a:solidFill>
                  <a:srgbClr val="7030A0"/>
                </a:solidFill>
                <a:effectLst/>
                <a:latin typeface="Calibri" panose="020F0502020204030204" pitchFamily="34" charset="0"/>
                <a:ea typeface="Lato-Regular"/>
                <a:cs typeface="Calibri" panose="020F0502020204030204" pitchFamily="34" charset="0"/>
              </a:rPr>
              <a:t> </a:t>
            </a:r>
            <a:endParaRPr lang="en-IE" kern="100" dirty="0">
              <a:effectLst/>
              <a:latin typeface="Calibri" panose="020F0502020204030204" pitchFamily="34" charset="0"/>
              <a:ea typeface="Lato-Regular"/>
              <a:cs typeface="Times New Roman" panose="02020603050405020304" pitchFamily="18" charset="0"/>
            </a:endParaRPr>
          </a:p>
        </p:txBody>
      </p:sp>
      <p:sp>
        <p:nvSpPr>
          <p:cNvPr id="37" name="TextBox 36">
            <a:extLst>
              <a:ext uri="{FF2B5EF4-FFF2-40B4-BE49-F238E27FC236}">
                <a16:creationId xmlns:a16="http://schemas.microsoft.com/office/drawing/2014/main" id="{48F9FA09-3A67-DF46-2A0D-E51E4574D636}"/>
              </a:ext>
            </a:extLst>
          </p:cNvPr>
          <p:cNvSpPr txBox="1"/>
          <p:nvPr/>
        </p:nvSpPr>
        <p:spPr>
          <a:xfrm>
            <a:off x="351054" y="1743876"/>
            <a:ext cx="7832364" cy="1323439"/>
          </a:xfrm>
          <a:prstGeom prst="rect">
            <a:avLst/>
          </a:prstGeom>
          <a:noFill/>
        </p:spPr>
        <p:txBody>
          <a:bodyPr wrap="square">
            <a:spAutoFit/>
          </a:bodyPr>
          <a:lstStyle/>
          <a:p>
            <a:r>
              <a:rPr lang="en-IE" sz="1600" kern="0" dirty="0">
                <a:solidFill>
                  <a:schemeClr val="tx2">
                    <a:lumMod val="75000"/>
                  </a:schemeClr>
                </a:solidFill>
                <a:effectLst/>
                <a:latin typeface="Calibri" panose="020F0502020204030204" pitchFamily="34" charset="0"/>
                <a:ea typeface="Lato-Regular"/>
              </a:rPr>
              <a:t>Since the adoption of the Plan South Dublin County Council have been maintaining a manual dataset relating to permissions for business/employment uses and the sqm of development permitted. The data set includes details of all development types in the County and from a monitoring perspective categorises all commercial permissions into the four identified categories of Office, Industrial, Retail and Warehousing/Logistics. </a:t>
            </a:r>
            <a:endParaRPr lang="en-IE" sz="1600" dirty="0">
              <a:solidFill>
                <a:schemeClr val="tx2">
                  <a:lumMod val="75000"/>
                </a:schemeClr>
              </a:solidFill>
            </a:endParaRPr>
          </a:p>
        </p:txBody>
      </p:sp>
      <p:graphicFrame>
        <p:nvGraphicFramePr>
          <p:cNvPr id="38" name="Table 37">
            <a:extLst>
              <a:ext uri="{FF2B5EF4-FFF2-40B4-BE49-F238E27FC236}">
                <a16:creationId xmlns:a16="http://schemas.microsoft.com/office/drawing/2014/main" id="{1721E6CC-9B3A-5C1B-514F-C95D2D8088E0}"/>
              </a:ext>
            </a:extLst>
          </p:cNvPr>
          <p:cNvGraphicFramePr>
            <a:graphicFrameLocks noGrp="1"/>
          </p:cNvGraphicFramePr>
          <p:nvPr>
            <p:extLst>
              <p:ext uri="{D42A27DB-BD31-4B8C-83A1-F6EECF244321}">
                <p14:modId xmlns:p14="http://schemas.microsoft.com/office/powerpoint/2010/main" val="27299430"/>
              </p:ext>
            </p:extLst>
          </p:nvPr>
        </p:nvGraphicFramePr>
        <p:xfrm>
          <a:off x="1097396" y="3429000"/>
          <a:ext cx="5617440" cy="1718056"/>
        </p:xfrm>
        <a:graphic>
          <a:graphicData uri="http://schemas.openxmlformats.org/drawingml/2006/table">
            <a:tbl>
              <a:tblPr firstRow="1" firstCol="1" bandRow="1">
                <a:tableStyleId>{5C22544A-7EE6-4342-B048-85BDC9FD1C3A}</a:tableStyleId>
              </a:tblPr>
              <a:tblGrid>
                <a:gridCol w="1528254">
                  <a:extLst>
                    <a:ext uri="{9D8B030D-6E8A-4147-A177-3AD203B41FA5}">
                      <a16:colId xmlns:a16="http://schemas.microsoft.com/office/drawing/2014/main" val="4116755318"/>
                    </a:ext>
                  </a:extLst>
                </a:gridCol>
                <a:gridCol w="1050423">
                  <a:extLst>
                    <a:ext uri="{9D8B030D-6E8A-4147-A177-3AD203B41FA5}">
                      <a16:colId xmlns:a16="http://schemas.microsoft.com/office/drawing/2014/main" val="3553476068"/>
                    </a:ext>
                  </a:extLst>
                </a:gridCol>
                <a:gridCol w="751073">
                  <a:extLst>
                    <a:ext uri="{9D8B030D-6E8A-4147-A177-3AD203B41FA5}">
                      <a16:colId xmlns:a16="http://schemas.microsoft.com/office/drawing/2014/main" val="3629521946"/>
                    </a:ext>
                  </a:extLst>
                </a:gridCol>
                <a:gridCol w="1077085">
                  <a:extLst>
                    <a:ext uri="{9D8B030D-6E8A-4147-A177-3AD203B41FA5}">
                      <a16:colId xmlns:a16="http://schemas.microsoft.com/office/drawing/2014/main" val="2135849355"/>
                    </a:ext>
                  </a:extLst>
                </a:gridCol>
                <a:gridCol w="1210605">
                  <a:extLst>
                    <a:ext uri="{9D8B030D-6E8A-4147-A177-3AD203B41FA5}">
                      <a16:colId xmlns:a16="http://schemas.microsoft.com/office/drawing/2014/main" val="849434813"/>
                    </a:ext>
                  </a:extLst>
                </a:gridCol>
              </a:tblGrid>
              <a:tr h="381000">
                <a:tc>
                  <a:txBody>
                    <a:bodyPr/>
                    <a:lstStyle/>
                    <a:p>
                      <a:pPr>
                        <a:lnSpc>
                          <a:spcPct val="107000"/>
                        </a:lnSpc>
                        <a:spcAft>
                          <a:spcPts val="800"/>
                        </a:spcAft>
                      </a:pPr>
                      <a:r>
                        <a:rPr lang="en-IE" sz="1200" kern="0" dirty="0">
                          <a:effectLst/>
                        </a:rPr>
                        <a:t>Industry Type</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dirty="0">
                          <a:effectLst/>
                        </a:rPr>
                        <a:t>Total sqm of Development</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dirty="0">
                          <a:effectLst/>
                        </a:rPr>
                        <a:t>SQM</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dirty="0">
                          <a:effectLst/>
                        </a:rPr>
                        <a:t>Development Type (No.)</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dirty="0">
                          <a:effectLst/>
                        </a:rPr>
                        <a:t>Development Type </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extLst>
                  <a:ext uri="{0D108BD9-81ED-4DB2-BD59-A6C34878D82A}">
                    <a16:rowId xmlns:a16="http://schemas.microsoft.com/office/drawing/2014/main" val="755456696"/>
                  </a:ext>
                </a:extLst>
              </a:tr>
              <a:tr h="190500">
                <a:tc>
                  <a:txBody>
                    <a:bodyPr/>
                    <a:lstStyle/>
                    <a:p>
                      <a:pPr>
                        <a:lnSpc>
                          <a:spcPct val="107000"/>
                        </a:lnSpc>
                        <a:spcAft>
                          <a:spcPts val="800"/>
                        </a:spcAft>
                      </a:pPr>
                      <a:r>
                        <a:rPr lang="en-IE" sz="1200" kern="0">
                          <a:effectLst/>
                        </a:rPr>
                        <a:t>Data Centre</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a:effectLst/>
                        </a:rPr>
                        <a:t>62,337</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37.1%</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11</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11.5%</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6421272"/>
                  </a:ext>
                </a:extLst>
              </a:tr>
              <a:tr h="190500">
                <a:tc>
                  <a:txBody>
                    <a:bodyPr/>
                    <a:lstStyle/>
                    <a:p>
                      <a:pPr>
                        <a:lnSpc>
                          <a:spcPct val="107000"/>
                        </a:lnSpc>
                        <a:spcAft>
                          <a:spcPts val="800"/>
                        </a:spcAft>
                      </a:pPr>
                      <a:r>
                        <a:rPr lang="en-IE" sz="1200" kern="0">
                          <a:effectLst/>
                        </a:rPr>
                        <a:t>Industrial</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a:effectLst/>
                        </a:rPr>
                        <a:t>10,338</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6.1%</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31</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32.3%</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1098955"/>
                  </a:ext>
                </a:extLst>
              </a:tr>
              <a:tr h="190500">
                <a:tc>
                  <a:txBody>
                    <a:bodyPr/>
                    <a:lstStyle/>
                    <a:p>
                      <a:pPr>
                        <a:lnSpc>
                          <a:spcPct val="107000"/>
                        </a:lnSpc>
                        <a:spcAft>
                          <a:spcPts val="800"/>
                        </a:spcAft>
                      </a:pPr>
                      <a:r>
                        <a:rPr lang="en-IE" sz="1200" kern="0">
                          <a:effectLst/>
                        </a:rPr>
                        <a:t>Office</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a:effectLst/>
                        </a:rPr>
                        <a:t>4,893</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2.9%</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7</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7.3%</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6574353"/>
                  </a:ext>
                </a:extLst>
              </a:tr>
              <a:tr h="190500">
                <a:tc>
                  <a:txBody>
                    <a:bodyPr/>
                    <a:lstStyle/>
                    <a:p>
                      <a:pPr>
                        <a:lnSpc>
                          <a:spcPct val="107000"/>
                        </a:lnSpc>
                        <a:spcAft>
                          <a:spcPts val="800"/>
                        </a:spcAft>
                      </a:pPr>
                      <a:r>
                        <a:rPr lang="en-IE" sz="1200" kern="0">
                          <a:effectLst/>
                        </a:rPr>
                        <a:t>Retail</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a:effectLst/>
                        </a:rPr>
                        <a:t>8,243</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4.9%</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25</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26.0%</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29629209"/>
                  </a:ext>
                </a:extLst>
              </a:tr>
              <a:tr h="190500">
                <a:tc>
                  <a:txBody>
                    <a:bodyPr/>
                    <a:lstStyle/>
                    <a:p>
                      <a:pPr>
                        <a:lnSpc>
                          <a:spcPct val="107000"/>
                        </a:lnSpc>
                        <a:spcAft>
                          <a:spcPts val="800"/>
                        </a:spcAft>
                      </a:pPr>
                      <a:r>
                        <a:rPr lang="en-IE" sz="1200" kern="0">
                          <a:effectLst/>
                        </a:rPr>
                        <a:t>Warehousing / Logistics</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a:effectLst/>
                        </a:rPr>
                        <a:t>82,389</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49.0%</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22</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22.9%</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72708927"/>
                  </a:ext>
                </a:extLst>
              </a:tr>
              <a:tr h="190500">
                <a:tc>
                  <a:txBody>
                    <a:bodyPr/>
                    <a:lstStyle/>
                    <a:p>
                      <a:pPr>
                        <a:lnSpc>
                          <a:spcPct val="107000"/>
                        </a:lnSpc>
                        <a:spcAft>
                          <a:spcPts val="800"/>
                        </a:spcAft>
                      </a:pPr>
                      <a:r>
                        <a:rPr lang="en-IE" sz="1200" kern="0" dirty="0">
                          <a:effectLst/>
                        </a:rPr>
                        <a:t>Totals</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solidFill>
                  </a:tcPr>
                </a:tc>
                <a:tc>
                  <a:txBody>
                    <a:bodyPr/>
                    <a:lstStyle/>
                    <a:p>
                      <a:pPr algn="ctr">
                        <a:lnSpc>
                          <a:spcPct val="107000"/>
                        </a:lnSpc>
                        <a:spcAft>
                          <a:spcPts val="800"/>
                        </a:spcAft>
                      </a:pPr>
                      <a:r>
                        <a:rPr lang="en-IE" sz="1200" kern="0">
                          <a:effectLst/>
                        </a:rPr>
                        <a:t>168,199</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100.0%</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a:effectLst/>
                        </a:rPr>
                        <a:t>96</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E" sz="1200" kern="0" dirty="0">
                          <a:effectLst/>
                        </a:rPr>
                        <a:t>100%</a:t>
                      </a:r>
                      <a:endParaRPr lang="en-IE"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81893810"/>
                  </a:ext>
                </a:extLst>
              </a:tr>
            </a:tbl>
          </a:graphicData>
        </a:graphic>
      </p:graphicFrame>
      <p:pic>
        <p:nvPicPr>
          <p:cNvPr id="40" name="Picture 39">
            <a:extLst>
              <a:ext uri="{FF2B5EF4-FFF2-40B4-BE49-F238E27FC236}">
                <a16:creationId xmlns:a16="http://schemas.microsoft.com/office/drawing/2014/main" id="{28C6536A-B90E-C576-50ED-D353EA056140}"/>
              </a:ext>
            </a:extLst>
          </p:cNvPr>
          <p:cNvPicPr>
            <a:picLocks noChangeAspect="1"/>
          </p:cNvPicPr>
          <p:nvPr/>
        </p:nvPicPr>
        <p:blipFill>
          <a:blip r:embed="rId5"/>
          <a:stretch>
            <a:fillRect/>
          </a:stretch>
        </p:blipFill>
        <p:spPr>
          <a:xfrm>
            <a:off x="8604028" y="335998"/>
            <a:ext cx="3158764" cy="5171202"/>
          </a:xfrm>
          <a:prstGeom prst="rect">
            <a:avLst/>
          </a:prstGeom>
        </p:spPr>
      </p:pic>
    </p:spTree>
    <p:extLst>
      <p:ext uri="{BB962C8B-B14F-4D97-AF65-F5344CB8AC3E}">
        <p14:creationId xmlns:p14="http://schemas.microsoft.com/office/powerpoint/2010/main" val="100125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1E1AC-4137-A81F-F2E8-6EDAC22A0408}"/>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E190767-1636-2A81-5AFB-38897DF8B0C0}"/>
              </a:ext>
            </a:extLst>
          </p:cNvPr>
          <p:cNvGrpSpPr/>
          <p:nvPr/>
        </p:nvGrpSpPr>
        <p:grpSpPr>
          <a:xfrm>
            <a:off x="137813" y="6042678"/>
            <a:ext cx="11624979" cy="746241"/>
            <a:chOff x="137813" y="6009122"/>
            <a:chExt cx="11624979" cy="746241"/>
          </a:xfrm>
        </p:grpSpPr>
        <p:pic>
          <p:nvPicPr>
            <p:cNvPr id="8" name="Picture 7">
              <a:extLst>
                <a:ext uri="{FF2B5EF4-FFF2-40B4-BE49-F238E27FC236}">
                  <a16:creationId xmlns:a16="http://schemas.microsoft.com/office/drawing/2014/main" id="{0727773E-5D22-68E5-5012-B42A99DD5B04}"/>
                </a:ext>
              </a:extLst>
            </p:cNvPr>
            <p:cNvPicPr/>
            <p:nvPr/>
          </p:nvPicPr>
          <p:blipFill>
            <a:blip r:embed="rId3" cstate="print">
              <a:alphaModFix/>
              <a:extLst>
                <a:ext uri="{28A0092B-C50C-407E-A947-70E740481C1C}">
                  <a14:useLocalDpi xmlns:a14="http://schemas.microsoft.com/office/drawing/2010/main" val="0"/>
                </a:ext>
              </a:extLst>
            </a:blip>
            <a:stretch>
              <a:fillRect/>
            </a:stretch>
          </p:blipFill>
          <p:spPr>
            <a:xfrm>
              <a:off x="137813" y="6009122"/>
              <a:ext cx="2185510" cy="68092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ln>
              <a:noFill/>
            </a:ln>
            <a:effectLst>
              <a:softEdge rad="112500"/>
            </a:effectLst>
          </p:spPr>
        </p:pic>
        <p:pic>
          <p:nvPicPr>
            <p:cNvPr id="9" name="Picture 8">
              <a:extLst>
                <a:ext uri="{FF2B5EF4-FFF2-40B4-BE49-F238E27FC236}">
                  <a16:creationId xmlns:a16="http://schemas.microsoft.com/office/drawing/2014/main" id="{0843725D-BB4B-092E-3AE3-9CAB9E704713}"/>
                </a:ext>
              </a:extLst>
            </p:cNvPr>
            <p:cNvPicPr>
              <a:picLocks noChangeAspect="1"/>
            </p:cNvPicPr>
            <p:nvPr/>
          </p:nvPicPr>
          <p:blipFill>
            <a:blip r:embed="rId4"/>
            <a:stretch>
              <a:fillRect/>
            </a:stretch>
          </p:blipFill>
          <p:spPr>
            <a:xfrm>
              <a:off x="2435290" y="6009122"/>
              <a:ext cx="9327502" cy="746241"/>
            </a:xfrm>
            <a:prstGeom prst="rect">
              <a:avLst/>
            </a:prstGeom>
          </p:spPr>
        </p:pic>
      </p:grpSp>
      <p:sp>
        <p:nvSpPr>
          <p:cNvPr id="13" name="TextBox 12">
            <a:extLst>
              <a:ext uri="{FF2B5EF4-FFF2-40B4-BE49-F238E27FC236}">
                <a16:creationId xmlns:a16="http://schemas.microsoft.com/office/drawing/2014/main" id="{3C076B57-4433-1396-AD02-CEB0C494DA87}"/>
              </a:ext>
            </a:extLst>
          </p:cNvPr>
          <p:cNvSpPr txBox="1"/>
          <p:nvPr/>
        </p:nvSpPr>
        <p:spPr>
          <a:xfrm>
            <a:off x="277024" y="258905"/>
            <a:ext cx="5478132" cy="470000"/>
          </a:xfrm>
          <a:prstGeom prst="rect">
            <a:avLst/>
          </a:prstGeom>
          <a:noFill/>
        </p:spPr>
        <p:txBody>
          <a:bodyPr wrap="square" lIns="91440" tIns="45720" rIns="91440" bIns="45720" rtlCol="0" anchor="t">
            <a:spAutoFit/>
          </a:bodyPr>
          <a:lstStyle/>
          <a:p>
            <a:pPr>
              <a:lnSpc>
                <a:spcPct val="107000"/>
              </a:lnSpc>
              <a:spcAft>
                <a:spcPts val="800"/>
              </a:spcAft>
            </a:pPr>
            <a:r>
              <a:rPr lang="en-IE" sz="2400" b="1" kern="100" dirty="0">
                <a:solidFill>
                  <a:schemeClr val="tx2">
                    <a:lumMod val="75000"/>
                  </a:schemeClr>
                </a:solidFill>
                <a:effectLst/>
                <a:ea typeface="Calibri" panose="020F0502020204030204" pitchFamily="34" charset="0"/>
                <a:cs typeface="Calibri" panose="020F0502020204030204" pitchFamily="34" charset="0"/>
              </a:rPr>
              <a:t>Part 3 Settlement Consolidation Sites</a:t>
            </a:r>
            <a:endParaRPr lang="en-IE" sz="2400" b="1" kern="100" dirty="0">
              <a:solidFill>
                <a:schemeClr val="tx2">
                  <a:lumMod val="75000"/>
                </a:schemeClr>
              </a:solidFill>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CADD6EB-03D1-971D-8B42-04BC715DF4CB}"/>
              </a:ext>
            </a:extLst>
          </p:cNvPr>
          <p:cNvSpPr txBox="1"/>
          <p:nvPr/>
        </p:nvSpPr>
        <p:spPr>
          <a:xfrm>
            <a:off x="277024" y="815321"/>
            <a:ext cx="3417315" cy="5016758"/>
          </a:xfrm>
          <a:prstGeom prst="rect">
            <a:avLst/>
          </a:prstGeom>
          <a:noFill/>
        </p:spPr>
        <p:txBody>
          <a:bodyPr wrap="square">
            <a:spAutoFit/>
          </a:bodyPr>
          <a:lstStyle/>
          <a:p>
            <a:r>
              <a:rPr lang="en-IE" sz="1600" kern="0" dirty="0">
                <a:solidFill>
                  <a:schemeClr val="tx2">
                    <a:lumMod val="75000"/>
                  </a:schemeClr>
                </a:solidFill>
                <a:effectLst/>
                <a:latin typeface="Calibri" panose="020F0502020204030204" pitchFamily="34" charset="0"/>
                <a:ea typeface="Lato-Regular"/>
              </a:rPr>
              <a:t>For the purposes of this monitoring report such sites are considered to align with the identified Strategic Development Areas as set out in the Regional Spatial and Economic Strategy for the Eastern and Midland Region which within South Dublin relate to: </a:t>
            </a:r>
          </a:p>
          <a:p>
            <a:endParaRPr lang="en-IE" sz="1600" kern="0" dirty="0">
              <a:solidFill>
                <a:schemeClr val="tx2">
                  <a:lumMod val="75000"/>
                </a:schemeClr>
              </a:solidFill>
              <a:effectLst/>
              <a:latin typeface="Calibri" panose="020F0502020204030204" pitchFamily="34" charset="0"/>
              <a:ea typeface="Lato-Regular"/>
            </a:endParaRPr>
          </a:p>
          <a:p>
            <a:r>
              <a:rPr lang="en-IE" sz="1600" kern="0" dirty="0">
                <a:solidFill>
                  <a:schemeClr val="tx2">
                    <a:lumMod val="75000"/>
                  </a:schemeClr>
                </a:solidFill>
                <a:effectLst/>
                <a:latin typeface="Calibri" panose="020F0502020204030204" pitchFamily="34" charset="0"/>
                <a:ea typeface="Lato-Regular"/>
              </a:rPr>
              <a:t>Adamstown SDZ, </a:t>
            </a:r>
          </a:p>
          <a:p>
            <a:endParaRPr lang="en-IE" sz="1600" kern="0" dirty="0">
              <a:solidFill>
                <a:schemeClr val="tx2">
                  <a:lumMod val="75000"/>
                </a:schemeClr>
              </a:solidFill>
              <a:effectLst/>
              <a:latin typeface="Calibri" panose="020F0502020204030204" pitchFamily="34" charset="0"/>
              <a:ea typeface="Lato-Regular"/>
            </a:endParaRPr>
          </a:p>
          <a:p>
            <a:r>
              <a:rPr lang="en-IE" sz="1600" kern="0" dirty="0">
                <a:solidFill>
                  <a:schemeClr val="tx2">
                    <a:lumMod val="75000"/>
                  </a:schemeClr>
                </a:solidFill>
                <a:effectLst/>
                <a:latin typeface="Calibri" panose="020F0502020204030204" pitchFamily="34" charset="0"/>
                <a:ea typeface="Lato-Regular"/>
              </a:rPr>
              <a:t>Clonburris SDZ, </a:t>
            </a:r>
          </a:p>
          <a:p>
            <a:endParaRPr lang="en-IE" sz="1600" kern="0" dirty="0">
              <a:solidFill>
                <a:schemeClr val="tx2">
                  <a:lumMod val="75000"/>
                </a:schemeClr>
              </a:solidFill>
              <a:effectLst/>
              <a:latin typeface="Calibri" panose="020F0502020204030204" pitchFamily="34" charset="0"/>
              <a:ea typeface="Lato-Regular"/>
            </a:endParaRPr>
          </a:p>
          <a:p>
            <a:r>
              <a:rPr lang="en-IE" sz="1600" kern="0" dirty="0">
                <a:solidFill>
                  <a:schemeClr val="tx2">
                    <a:lumMod val="75000"/>
                  </a:schemeClr>
                </a:solidFill>
                <a:effectLst/>
                <a:latin typeface="Calibri" panose="020F0502020204030204" pitchFamily="34" charset="0"/>
                <a:ea typeface="Lato-Regular"/>
              </a:rPr>
              <a:t>Tallaght Town Centre, </a:t>
            </a:r>
          </a:p>
          <a:p>
            <a:endParaRPr lang="en-IE" sz="1600" kern="0" dirty="0">
              <a:solidFill>
                <a:schemeClr val="tx2">
                  <a:lumMod val="75000"/>
                </a:schemeClr>
              </a:solidFill>
              <a:effectLst/>
              <a:latin typeface="Calibri" panose="020F0502020204030204" pitchFamily="34" charset="0"/>
              <a:ea typeface="Lato-Regular"/>
            </a:endParaRPr>
          </a:p>
          <a:p>
            <a:r>
              <a:rPr lang="en-IE" sz="1600" kern="0" dirty="0">
                <a:solidFill>
                  <a:schemeClr val="tx2">
                    <a:lumMod val="75000"/>
                  </a:schemeClr>
                </a:solidFill>
                <a:effectLst/>
                <a:latin typeface="Calibri" panose="020F0502020204030204" pitchFamily="34" charset="0"/>
                <a:ea typeface="Lato-Regular"/>
              </a:rPr>
              <a:t>Naas Road/City Edge </a:t>
            </a:r>
          </a:p>
          <a:p>
            <a:endParaRPr lang="en-IE" sz="1600" kern="0" dirty="0">
              <a:solidFill>
                <a:schemeClr val="tx2">
                  <a:lumMod val="75000"/>
                </a:schemeClr>
              </a:solidFill>
              <a:effectLst/>
              <a:latin typeface="Calibri" panose="020F0502020204030204" pitchFamily="34" charset="0"/>
              <a:ea typeface="Lato-Regular"/>
            </a:endParaRPr>
          </a:p>
          <a:p>
            <a:r>
              <a:rPr lang="en-IE" sz="1600" kern="0" dirty="0">
                <a:solidFill>
                  <a:schemeClr val="tx2">
                    <a:lumMod val="75000"/>
                  </a:schemeClr>
                </a:solidFill>
                <a:effectLst/>
                <a:latin typeface="Calibri" panose="020F0502020204030204" pitchFamily="34" charset="0"/>
                <a:ea typeface="Lato-Regular"/>
              </a:rPr>
              <a:t>Fortunestown Area.</a:t>
            </a:r>
          </a:p>
          <a:p>
            <a:endParaRPr lang="en-IE" sz="1600" kern="0" dirty="0">
              <a:solidFill>
                <a:schemeClr val="tx2">
                  <a:lumMod val="75000"/>
                </a:schemeClr>
              </a:solidFill>
              <a:latin typeface="Calibri" panose="020F0502020204030204" pitchFamily="34" charset="0"/>
            </a:endParaRPr>
          </a:p>
          <a:p>
            <a:endParaRPr lang="en-IE" sz="1600" dirty="0">
              <a:solidFill>
                <a:schemeClr val="tx2">
                  <a:lumMod val="75000"/>
                </a:schemeClr>
              </a:solidFill>
            </a:endParaRPr>
          </a:p>
        </p:txBody>
      </p:sp>
      <p:graphicFrame>
        <p:nvGraphicFramePr>
          <p:cNvPr id="16" name="Table 15">
            <a:extLst>
              <a:ext uri="{FF2B5EF4-FFF2-40B4-BE49-F238E27FC236}">
                <a16:creationId xmlns:a16="http://schemas.microsoft.com/office/drawing/2014/main" id="{76DDBB01-A386-B880-609C-022D2FE5AF53}"/>
              </a:ext>
            </a:extLst>
          </p:cNvPr>
          <p:cNvGraphicFramePr>
            <a:graphicFrameLocks noGrp="1"/>
          </p:cNvGraphicFramePr>
          <p:nvPr>
            <p:extLst>
              <p:ext uri="{D42A27DB-BD31-4B8C-83A1-F6EECF244321}">
                <p14:modId xmlns:p14="http://schemas.microsoft.com/office/powerpoint/2010/main" val="1051407364"/>
              </p:ext>
            </p:extLst>
          </p:nvPr>
        </p:nvGraphicFramePr>
        <p:xfrm>
          <a:off x="3740314" y="979067"/>
          <a:ext cx="8146607" cy="4689265"/>
        </p:xfrm>
        <a:graphic>
          <a:graphicData uri="http://schemas.openxmlformats.org/drawingml/2006/table">
            <a:tbl>
              <a:tblPr firstRow="1" firstCol="1" bandRow="1">
                <a:tableStyleId>{5C22544A-7EE6-4342-B048-85BDC9FD1C3A}</a:tableStyleId>
              </a:tblPr>
              <a:tblGrid>
                <a:gridCol w="701340">
                  <a:extLst>
                    <a:ext uri="{9D8B030D-6E8A-4147-A177-3AD203B41FA5}">
                      <a16:colId xmlns:a16="http://schemas.microsoft.com/office/drawing/2014/main" val="1889893503"/>
                    </a:ext>
                  </a:extLst>
                </a:gridCol>
                <a:gridCol w="1100727">
                  <a:extLst>
                    <a:ext uri="{9D8B030D-6E8A-4147-A177-3AD203B41FA5}">
                      <a16:colId xmlns:a16="http://schemas.microsoft.com/office/drawing/2014/main" val="670200202"/>
                    </a:ext>
                  </a:extLst>
                </a:gridCol>
                <a:gridCol w="933072">
                  <a:extLst>
                    <a:ext uri="{9D8B030D-6E8A-4147-A177-3AD203B41FA5}">
                      <a16:colId xmlns:a16="http://schemas.microsoft.com/office/drawing/2014/main" val="3116708384"/>
                    </a:ext>
                  </a:extLst>
                </a:gridCol>
                <a:gridCol w="994077">
                  <a:extLst>
                    <a:ext uri="{9D8B030D-6E8A-4147-A177-3AD203B41FA5}">
                      <a16:colId xmlns:a16="http://schemas.microsoft.com/office/drawing/2014/main" val="665104993"/>
                    </a:ext>
                  </a:extLst>
                </a:gridCol>
                <a:gridCol w="990772">
                  <a:extLst>
                    <a:ext uri="{9D8B030D-6E8A-4147-A177-3AD203B41FA5}">
                      <a16:colId xmlns:a16="http://schemas.microsoft.com/office/drawing/2014/main" val="1514912609"/>
                    </a:ext>
                  </a:extLst>
                </a:gridCol>
                <a:gridCol w="1114127">
                  <a:extLst>
                    <a:ext uri="{9D8B030D-6E8A-4147-A177-3AD203B41FA5}">
                      <a16:colId xmlns:a16="http://schemas.microsoft.com/office/drawing/2014/main" val="884290692"/>
                    </a:ext>
                  </a:extLst>
                </a:gridCol>
                <a:gridCol w="1192454">
                  <a:extLst>
                    <a:ext uri="{9D8B030D-6E8A-4147-A177-3AD203B41FA5}">
                      <a16:colId xmlns:a16="http://schemas.microsoft.com/office/drawing/2014/main" val="3048557053"/>
                    </a:ext>
                  </a:extLst>
                </a:gridCol>
                <a:gridCol w="1120038">
                  <a:extLst>
                    <a:ext uri="{9D8B030D-6E8A-4147-A177-3AD203B41FA5}">
                      <a16:colId xmlns:a16="http://schemas.microsoft.com/office/drawing/2014/main" val="2208257498"/>
                    </a:ext>
                  </a:extLst>
                </a:gridCol>
              </a:tblGrid>
              <a:tr h="242485">
                <a:tc>
                  <a:txBody>
                    <a:bodyPr/>
                    <a:lstStyle/>
                    <a:p>
                      <a:pPr>
                        <a:lnSpc>
                          <a:spcPct val="107000"/>
                        </a:lnSpc>
                        <a:spcAft>
                          <a:spcPts val="800"/>
                        </a:spcAft>
                      </a:pPr>
                      <a:r>
                        <a:rPr lang="en-IE" sz="800" kern="0" dirty="0">
                          <a:effectLst/>
                        </a:rPr>
                        <a:t>Category </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800" kern="0" dirty="0">
                          <a:effectLst/>
                        </a:rPr>
                        <a:t>Adamstown</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800" kern="0" dirty="0">
                          <a:effectLst/>
                        </a:rPr>
                        <a:t>Clonburris</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800" kern="0" dirty="0">
                          <a:effectLst/>
                        </a:rPr>
                        <a:t>City Edge</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800" kern="0" dirty="0">
                          <a:effectLst/>
                        </a:rPr>
                        <a:t>Tallaght</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800" kern="0" dirty="0">
                          <a:effectLst/>
                        </a:rPr>
                        <a:t>Citywest/Fortunestown</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800" kern="0" dirty="0">
                          <a:effectLst/>
                        </a:rPr>
                        <a:t>Kilcarbery</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800" kern="0" dirty="0">
                          <a:effectLst/>
                        </a:rPr>
                        <a:t>Grangecastle</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extLst>
                  <a:ext uri="{0D108BD9-81ED-4DB2-BD59-A6C34878D82A}">
                    <a16:rowId xmlns:a16="http://schemas.microsoft.com/office/drawing/2014/main" val="3803422297"/>
                  </a:ext>
                </a:extLst>
              </a:tr>
              <a:tr h="930000">
                <a:tc>
                  <a:txBody>
                    <a:bodyPr/>
                    <a:lstStyle/>
                    <a:p>
                      <a:pPr>
                        <a:lnSpc>
                          <a:spcPct val="107000"/>
                        </a:lnSpc>
                        <a:spcAft>
                          <a:spcPts val="800"/>
                        </a:spcAft>
                      </a:pPr>
                      <a:r>
                        <a:rPr lang="en-IE" sz="700" kern="0" dirty="0">
                          <a:effectLst/>
                        </a:rPr>
                        <a:t>Enabling Infrastructure</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700" kern="0" dirty="0">
                          <a:effectLst/>
                        </a:rPr>
                        <a:t>Majority of main Infrastructure delivered</a:t>
                      </a:r>
                      <a:endParaRPr lang="en-IE" sz="800" kern="100" dirty="0">
                        <a:effectLst/>
                      </a:endParaRPr>
                    </a:p>
                    <a:p>
                      <a:pPr>
                        <a:lnSpc>
                          <a:spcPct val="107000"/>
                        </a:lnSpc>
                        <a:spcAft>
                          <a:spcPts val="800"/>
                        </a:spcAft>
                      </a:pPr>
                      <a:r>
                        <a:rPr lang="en-IE" sz="700" kern="0" dirty="0">
                          <a:effectLst/>
                        </a:rPr>
                        <a:t> DART + SW under consultation via Railway Order process</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r>
                        <a:rPr lang="en-IE" sz="700">
                          <a:effectLst/>
                        </a:rPr>
                        <a:t>Dart+ SW will serve the new community at Clonburris with more regular trains and quicker journey times. </a:t>
                      </a:r>
                      <a:endParaRPr lang="en-IE" sz="800">
                        <a:effectLst/>
                      </a:endParaRPr>
                    </a:p>
                    <a:p>
                      <a:pPr>
                        <a:lnSpc>
                          <a:spcPct val="107000"/>
                        </a:lnSpc>
                        <a:spcAft>
                          <a:spcPts val="800"/>
                        </a:spcAft>
                      </a:pPr>
                      <a:r>
                        <a:rPr lang="en-IE" sz="700" kern="0">
                          <a:effectLst/>
                        </a:rPr>
                        <a:t> </a:t>
                      </a:r>
                      <a:endParaRPr lang="en-IE" sz="800" kern="100">
                        <a:effectLst/>
                      </a:endParaRPr>
                    </a:p>
                    <a:p>
                      <a:pPr>
                        <a:lnSpc>
                          <a:spcPct val="107000"/>
                        </a:lnSpc>
                        <a:spcAft>
                          <a:spcPts val="800"/>
                        </a:spcAft>
                      </a:pPr>
                      <a:r>
                        <a:rPr lang="en-IE" sz="700" kern="0">
                          <a:effectLst/>
                        </a:rPr>
                        <a:t>Kishouge Station Opening 2024</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GB" sz="700" kern="0">
                          <a:effectLst/>
                        </a:rPr>
                        <a:t>Engagement with NTA to progress public transport and active travel initiatives for City Edge.</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dirty="0">
                          <a:effectLst/>
                        </a:rPr>
                        <a:t>SDCC has been progressing a number of Council led schemes within the Tallaght LAP development area.</a:t>
                      </a:r>
                      <a:endParaRPr lang="en-IE" sz="800" kern="100" dirty="0">
                        <a:effectLst/>
                      </a:endParaRPr>
                    </a:p>
                    <a:p>
                      <a:pPr>
                        <a:lnSpc>
                          <a:spcPct val="107000"/>
                        </a:lnSpc>
                        <a:spcAft>
                          <a:spcPts val="800"/>
                        </a:spcAft>
                      </a:pPr>
                      <a:r>
                        <a:rPr lang="en-IE" sz="700" kern="0" dirty="0">
                          <a:effectLst/>
                        </a:rPr>
                        <a:t> </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Citywest Neighbourhood Park will enhance the open space and Green Infrastructure offering. Citywest junction link at Tallaght/Fortunestown LUAS has now been completed.</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GB" sz="700" kern="0">
                          <a:effectLst/>
                        </a:rPr>
                        <a:t>LIHAF Funding infrastructure</a:t>
                      </a:r>
                      <a:endParaRPr lang="en-IE" sz="800" kern="100">
                        <a:effectLst/>
                      </a:endParaRPr>
                    </a:p>
                    <a:p>
                      <a:pPr>
                        <a:lnSpc>
                          <a:spcPct val="107000"/>
                        </a:lnSpc>
                        <a:spcAft>
                          <a:spcPts val="800"/>
                        </a:spcAft>
                      </a:pPr>
                      <a:r>
                        <a:rPr lang="en-IE" sz="700" kern="0">
                          <a:effectLst/>
                        </a:rPr>
                        <a:t>Access Road</a:t>
                      </a:r>
                      <a:endParaRPr lang="en-IE" sz="800" kern="100">
                        <a:effectLst/>
                      </a:endParaRPr>
                    </a:p>
                    <a:p>
                      <a:pPr>
                        <a:lnSpc>
                          <a:spcPct val="107000"/>
                        </a:lnSpc>
                        <a:spcAft>
                          <a:spcPts val="800"/>
                        </a:spcAft>
                      </a:pPr>
                      <a:r>
                        <a:rPr lang="en-IE" sz="700" kern="0">
                          <a:effectLst/>
                        </a:rPr>
                        <a:t>Spine Road Joint Venture, Junction 1 and 2. Final Sections to be completed Mid 2024</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Grange Castle West Access Road Complete. €13 million investment including full services</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extLst>
                  <a:ext uri="{0D108BD9-81ED-4DB2-BD59-A6C34878D82A}">
                    <a16:rowId xmlns:a16="http://schemas.microsoft.com/office/drawing/2014/main" val="1180061225"/>
                  </a:ext>
                </a:extLst>
              </a:tr>
              <a:tr h="698970">
                <a:tc>
                  <a:txBody>
                    <a:bodyPr/>
                    <a:lstStyle/>
                    <a:p>
                      <a:pPr>
                        <a:lnSpc>
                          <a:spcPct val="107000"/>
                        </a:lnSpc>
                        <a:spcAft>
                          <a:spcPts val="800"/>
                        </a:spcAft>
                      </a:pPr>
                      <a:r>
                        <a:rPr lang="en-IE" sz="700" kern="0" dirty="0">
                          <a:effectLst/>
                        </a:rPr>
                        <a:t>Permissions Granted</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700" kern="0">
                          <a:effectLst/>
                        </a:rPr>
                        <a:t>Total Units 2967</a:t>
                      </a:r>
                      <a:endParaRPr lang="en-IE" sz="800" kern="100">
                        <a:effectLst/>
                      </a:endParaRPr>
                    </a:p>
                    <a:p>
                      <a:pPr>
                        <a:lnSpc>
                          <a:spcPct val="107000"/>
                        </a:lnSpc>
                        <a:spcAft>
                          <a:spcPts val="800"/>
                        </a:spcAft>
                      </a:pPr>
                      <a:r>
                        <a:rPr lang="en-IE" sz="700" kern="0">
                          <a:effectLst/>
                        </a:rPr>
                        <a:t>930 Units permitted and Under Construction</a:t>
                      </a:r>
                      <a:endParaRPr lang="en-IE" sz="800" kern="100">
                        <a:effectLst/>
                      </a:endParaRPr>
                    </a:p>
                    <a:p>
                      <a:pPr>
                        <a:lnSpc>
                          <a:spcPct val="107000"/>
                        </a:lnSpc>
                        <a:spcAft>
                          <a:spcPts val="800"/>
                        </a:spcAft>
                      </a:pPr>
                      <a:r>
                        <a:rPr lang="en-IE" sz="700" kern="0">
                          <a:effectLst/>
                        </a:rPr>
                        <a:t>2037 Units Permitted not commenced</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569</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163</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1918</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2,378</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1,133</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11 grants of planning permission within Grangecastle since the plan has been adopted providing for a total of 102,000sqm.</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extLst>
                  <a:ext uri="{0D108BD9-81ED-4DB2-BD59-A6C34878D82A}">
                    <a16:rowId xmlns:a16="http://schemas.microsoft.com/office/drawing/2014/main" val="3354213968"/>
                  </a:ext>
                </a:extLst>
              </a:tr>
              <a:tr h="671233">
                <a:tc>
                  <a:txBody>
                    <a:bodyPr/>
                    <a:lstStyle/>
                    <a:p>
                      <a:pPr>
                        <a:lnSpc>
                          <a:spcPct val="107000"/>
                        </a:lnSpc>
                        <a:spcAft>
                          <a:spcPts val="800"/>
                        </a:spcAft>
                      </a:pPr>
                      <a:r>
                        <a:rPr lang="en-IE" sz="700" kern="0" dirty="0">
                          <a:effectLst/>
                        </a:rPr>
                        <a:t>Units Constructed</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700" kern="0">
                          <a:effectLst/>
                        </a:rPr>
                        <a:t>1949 Units Constructed</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0, 115 units permitted and under construction. 415 Units permitted but not commenced.</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0 (163 Under Construction)</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32 (1095 permitted and under construction)</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1,345 Units constructed within the LAP Area. 2,378 Units permitted with 912 under construction and 1466 units permitted and yet to commence. </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285 Unit Constructed, 309 permitted and under construction. 539 Units permitted not commenced</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N/A</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extLst>
                  <a:ext uri="{0D108BD9-81ED-4DB2-BD59-A6C34878D82A}">
                    <a16:rowId xmlns:a16="http://schemas.microsoft.com/office/drawing/2014/main" val="2091869163"/>
                  </a:ext>
                </a:extLst>
              </a:tr>
              <a:tr h="847840">
                <a:tc>
                  <a:txBody>
                    <a:bodyPr/>
                    <a:lstStyle/>
                    <a:p>
                      <a:pPr>
                        <a:lnSpc>
                          <a:spcPct val="107000"/>
                        </a:lnSpc>
                        <a:spcAft>
                          <a:spcPts val="800"/>
                        </a:spcAft>
                      </a:pPr>
                      <a:r>
                        <a:rPr lang="en-IE" sz="700" kern="0" dirty="0">
                          <a:effectLst/>
                        </a:rPr>
                        <a:t>Funding Applications Made</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700" kern="0">
                          <a:effectLst/>
                        </a:rPr>
                        <a:t>The €9.997 million in URDF funding announced will provide for public infrastructure and amenities that will facilitate the development of the Adamstown Town Centre</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€186.3 Million allocated under URDF call 2</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6000"/>
                        </a:lnSpc>
                        <a:spcAft>
                          <a:spcPts val="800"/>
                        </a:spcAft>
                      </a:pPr>
                      <a:r>
                        <a:rPr lang="en-GB" sz="700" kern="0">
                          <a:effectLst/>
                        </a:rPr>
                        <a:t>URDF drawdown of €920,000 by SDCC/DCC to fund preparation of Strategic Framework, fully complete, with 25% match funding provided.</a:t>
                      </a:r>
                      <a:endParaRPr lang="en-IE" sz="800" kern="100">
                        <a:effectLst/>
                      </a:endParaRPr>
                    </a:p>
                    <a:p>
                      <a:pPr>
                        <a:lnSpc>
                          <a:spcPct val="107000"/>
                        </a:lnSpc>
                        <a:spcAft>
                          <a:spcPts val="800"/>
                        </a:spcAft>
                      </a:pPr>
                      <a:r>
                        <a:rPr lang="en-IE" sz="700" kern="0">
                          <a:effectLst/>
                        </a:rPr>
                        <a:t> </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URDF Funding obtained c.€32 million with a further 25% funding by South Dublin County Council.</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N/A</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N/A</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N/A</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extLst>
                  <a:ext uri="{0D108BD9-81ED-4DB2-BD59-A6C34878D82A}">
                    <a16:rowId xmlns:a16="http://schemas.microsoft.com/office/drawing/2014/main" val="3651619452"/>
                  </a:ext>
                </a:extLst>
              </a:tr>
              <a:tr h="960810">
                <a:tc>
                  <a:txBody>
                    <a:bodyPr/>
                    <a:lstStyle/>
                    <a:p>
                      <a:pPr>
                        <a:lnSpc>
                          <a:spcPct val="107000"/>
                        </a:lnSpc>
                        <a:spcAft>
                          <a:spcPts val="800"/>
                        </a:spcAft>
                      </a:pPr>
                      <a:r>
                        <a:rPr lang="en-IE" sz="700" kern="0" dirty="0">
                          <a:effectLst/>
                        </a:rPr>
                        <a:t>Project Timelines</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solidFill>
                      <a:schemeClr val="tx2">
                        <a:lumMod val="75000"/>
                      </a:schemeClr>
                    </a:solidFill>
                  </a:tcPr>
                </a:tc>
                <a:tc>
                  <a:txBody>
                    <a:bodyPr/>
                    <a:lstStyle/>
                    <a:p>
                      <a:pPr>
                        <a:lnSpc>
                          <a:spcPct val="107000"/>
                        </a:lnSpc>
                        <a:spcAft>
                          <a:spcPts val="800"/>
                        </a:spcAft>
                      </a:pPr>
                      <a:r>
                        <a:rPr lang="en-IE" sz="700" kern="0">
                          <a:effectLst/>
                        </a:rPr>
                        <a:t>Currently within Phases 6 of the SDZ Planning Scheme.</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Phased in accordance with SDZ Planning Scheme</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6000"/>
                        </a:lnSpc>
                        <a:spcAft>
                          <a:spcPts val="800"/>
                        </a:spcAft>
                      </a:pPr>
                      <a:r>
                        <a:rPr lang="en-GB" sz="700" kern="0" dirty="0">
                          <a:effectLst/>
                        </a:rPr>
                        <a:t>City Edge Strategic Framework published in August 2022, setting out the long term vision for the area to 2070. </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Works underway and nearing completion. </a:t>
                      </a:r>
                      <a:endParaRPr lang="en-IE" sz="800" kern="100">
                        <a:effectLst/>
                      </a:endParaRPr>
                    </a:p>
                    <a:p>
                      <a:pPr algn="just">
                        <a:lnSpc>
                          <a:spcPct val="106000"/>
                        </a:lnSpc>
                        <a:spcAft>
                          <a:spcPts val="800"/>
                        </a:spcAft>
                      </a:pPr>
                      <a:r>
                        <a:rPr lang="en-GB" sz="700" kern="0">
                          <a:effectLst/>
                        </a:rPr>
                        <a:t>Tallaght Public Realm, Transport interchange, Affordable Housing, Contractor Appointed, 4</a:t>
                      </a:r>
                      <a:r>
                        <a:rPr lang="en-GB" sz="700" kern="0" baseline="30000">
                          <a:effectLst/>
                        </a:rPr>
                        <a:t>Th</a:t>
                      </a:r>
                      <a:r>
                        <a:rPr lang="en-GB" sz="700" kern="0">
                          <a:effectLst/>
                        </a:rPr>
                        <a:t> Stand, Innovation Centre – Nearing Completion</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The vast majority of the zoned residential lands within the LAP area are expected to be completed during the life of the current County Development Plan. </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a:effectLst/>
                        </a:rPr>
                        <a:t>2021 - 2025</a:t>
                      </a:r>
                      <a:endParaRPr lang="en-IE"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tc>
                  <a:txBody>
                    <a:bodyPr/>
                    <a:lstStyle/>
                    <a:p>
                      <a:pPr>
                        <a:lnSpc>
                          <a:spcPct val="107000"/>
                        </a:lnSpc>
                        <a:spcAft>
                          <a:spcPts val="800"/>
                        </a:spcAft>
                      </a:pPr>
                      <a:r>
                        <a:rPr lang="en-IE" sz="700" kern="0" dirty="0">
                          <a:effectLst/>
                        </a:rPr>
                        <a:t>N/A</a:t>
                      </a:r>
                      <a:endParaRPr lang="en-IE"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400" marR="47400" marT="0" marB="0"/>
                </a:tc>
                <a:extLst>
                  <a:ext uri="{0D108BD9-81ED-4DB2-BD59-A6C34878D82A}">
                    <a16:rowId xmlns:a16="http://schemas.microsoft.com/office/drawing/2014/main" val="3275350323"/>
                  </a:ext>
                </a:extLst>
              </a:tr>
            </a:tbl>
          </a:graphicData>
        </a:graphic>
      </p:graphicFrame>
      <p:sp>
        <p:nvSpPr>
          <p:cNvPr id="17" name="TextBox 16">
            <a:extLst>
              <a:ext uri="{FF2B5EF4-FFF2-40B4-BE49-F238E27FC236}">
                <a16:creationId xmlns:a16="http://schemas.microsoft.com/office/drawing/2014/main" id="{4908DF68-DA0F-2398-87E4-DF8FEDB974CC}"/>
              </a:ext>
            </a:extLst>
          </p:cNvPr>
          <p:cNvSpPr txBox="1"/>
          <p:nvPr/>
        </p:nvSpPr>
        <p:spPr>
          <a:xfrm>
            <a:off x="5532582" y="354729"/>
            <a:ext cx="5643417" cy="584775"/>
          </a:xfrm>
          <a:prstGeom prst="rect">
            <a:avLst/>
          </a:prstGeom>
          <a:noFill/>
        </p:spPr>
        <p:txBody>
          <a:bodyPr wrap="square">
            <a:spAutoFit/>
          </a:bodyPr>
          <a:lstStyle/>
          <a:p>
            <a:pPr algn="ctr"/>
            <a:r>
              <a:rPr lang="en-IE" sz="1600" kern="0" dirty="0">
                <a:solidFill>
                  <a:schemeClr val="tx2">
                    <a:lumMod val="75000"/>
                  </a:schemeClr>
                </a:solidFill>
                <a:effectLst/>
                <a:latin typeface="Calibri" panose="020F0502020204030204" pitchFamily="34" charset="0"/>
                <a:ea typeface="Lato-Regular"/>
              </a:rPr>
              <a:t>High Level Overview Table of progression of Strategic Development Areas  </a:t>
            </a:r>
            <a:endParaRPr lang="en-IE" sz="1600" dirty="0">
              <a:solidFill>
                <a:schemeClr val="tx2">
                  <a:lumMod val="75000"/>
                </a:schemeClr>
              </a:solidFill>
            </a:endParaRPr>
          </a:p>
        </p:txBody>
      </p:sp>
    </p:spTree>
    <p:extLst>
      <p:ext uri="{BB962C8B-B14F-4D97-AF65-F5344CB8AC3E}">
        <p14:creationId xmlns:p14="http://schemas.microsoft.com/office/powerpoint/2010/main" val="613070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F2E152FE2E634BAE52F3CFE40F111E" ma:contentTypeVersion="7" ma:contentTypeDescription="Create a new document." ma:contentTypeScope="" ma:versionID="ba30ec42e4ead9262b5d3e9dcefb8cfb">
  <xsd:schema xmlns:xsd="http://www.w3.org/2001/XMLSchema" xmlns:xs="http://www.w3.org/2001/XMLSchema" xmlns:p="http://schemas.microsoft.com/office/2006/metadata/properties" xmlns:ns3="4631508f-7818-4981-9c00-19b4d9049d65" xmlns:ns4="b2262cff-5113-4e0a-af76-40a03b9ef4ef" targetNamespace="http://schemas.microsoft.com/office/2006/metadata/properties" ma:root="true" ma:fieldsID="e8b9b100b7d298dd5963c508f38e8fb3" ns3:_="" ns4:_="">
    <xsd:import namespace="4631508f-7818-4981-9c00-19b4d9049d65"/>
    <xsd:import namespace="b2262cff-5113-4e0a-af76-40a03b9ef4e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31508f-7818-4981-9c00-19b4d9049d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262cff-5113-4e0a-af76-40a03b9ef4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6286BB-8A7F-40F2-B874-D800BEB505CB}">
  <ds:schemaRefs>
    <ds:schemaRef ds:uri="http://schemas.microsoft.com/sharepoint/v3/contenttype/forms"/>
  </ds:schemaRefs>
</ds:datastoreItem>
</file>

<file path=customXml/itemProps2.xml><?xml version="1.0" encoding="utf-8"?>
<ds:datastoreItem xmlns:ds="http://schemas.openxmlformats.org/officeDocument/2006/customXml" ds:itemID="{7D0489EF-3A76-4BEC-8730-F5749AE1D874}">
  <ds:schemaRefs>
    <ds:schemaRef ds:uri="4631508f-7818-4981-9c00-19b4d9049d65"/>
    <ds:schemaRef ds:uri="b2262cff-5113-4e0a-af76-40a03b9ef4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A68E9A-7C07-440F-95FA-2EA37D464B78}">
  <ds:schemaRefs>
    <ds:schemaRef ds:uri="http://schemas.microsoft.com/office/2006/documentManagement/types"/>
    <ds:schemaRef ds:uri="http://purl.org/dc/dcmitype/"/>
    <ds:schemaRef ds:uri="b2262cff-5113-4e0a-af76-40a03b9ef4ef"/>
    <ds:schemaRef ds:uri="http://purl.org/dc/terms/"/>
    <ds:schemaRef ds:uri="http://purl.org/dc/elements/1.1/"/>
    <ds:schemaRef ds:uri="http://schemas.microsoft.com/office/infopath/2007/PartnerControls"/>
    <ds:schemaRef ds:uri="4631508f-7818-4981-9c00-19b4d9049d65"/>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5168</TotalTime>
  <Words>1957</Words>
  <Application>Microsoft Office PowerPoint</Application>
  <PresentationFormat>Widescreen</PresentationFormat>
  <Paragraphs>473</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Lato-Regular</vt:lpstr>
      <vt:lpstr>Segoe UI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Willoughby</dc:creator>
  <cp:lastModifiedBy>Hazel Craigie</cp:lastModifiedBy>
  <cp:revision>108</cp:revision>
  <dcterms:created xsi:type="dcterms:W3CDTF">2020-08-11T10:50:12Z</dcterms:created>
  <dcterms:modified xsi:type="dcterms:W3CDTF">2024-02-26T12:00:27Z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0x010100CBF2E152FE2E634BAE52F3CFE40F111E</vt:lpwstr>
  </property>
</Properties>
</file>