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2"/>
  </p:notesMasterIdLst>
  <p:sldIdLst>
    <p:sldId id="256" r:id="rId2"/>
    <p:sldId id="277" r:id="rId3"/>
    <p:sldId id="300" r:id="rId4"/>
    <p:sldId id="293" r:id="rId5"/>
    <p:sldId id="301" r:id="rId6"/>
    <p:sldId id="296" r:id="rId7"/>
    <p:sldId id="302" r:id="rId8"/>
    <p:sldId id="298" r:id="rId9"/>
    <p:sldId id="295" r:id="rId10"/>
    <p:sldId id="2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8089"/>
    <a:srgbClr val="4862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98A27-D791-4094-8CA4-095FFEE8F7EC}" v="2" dt="2024-02-19T18:16:05.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7" d="100"/>
          <a:sy n="77"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1E84C-1882-4526-A61D-0507D6E4B907}" type="datetimeFigureOut">
              <a:rPr lang="en-IE" smtClean="0"/>
              <a:t>26/02/2024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DE89D-5B72-405C-B394-632D2725CB38}" type="slidenum">
              <a:rPr lang="en-IE" smtClean="0"/>
              <a:t>‹#›</a:t>
            </a:fld>
            <a:endParaRPr lang="en-IE"/>
          </a:p>
        </p:txBody>
      </p:sp>
    </p:spTree>
    <p:extLst>
      <p:ext uri="{BB962C8B-B14F-4D97-AF65-F5344CB8AC3E}">
        <p14:creationId xmlns:p14="http://schemas.microsoft.com/office/powerpoint/2010/main" val="203711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Almost 13,000 in the study area total. </a:t>
            </a:r>
          </a:p>
        </p:txBody>
      </p:sp>
      <p:sp>
        <p:nvSpPr>
          <p:cNvPr id="4" name="Slide Number Placeholder 3"/>
          <p:cNvSpPr>
            <a:spLocks noGrp="1"/>
          </p:cNvSpPr>
          <p:nvPr>
            <p:ph type="sldNum" sz="quarter" idx="5"/>
          </p:nvPr>
        </p:nvSpPr>
        <p:spPr/>
        <p:txBody>
          <a:bodyPr/>
          <a:lstStyle/>
          <a:p>
            <a:fld id="{C98DE89D-5B72-405C-B394-632D2725CB38}" type="slidenum">
              <a:rPr lang="en-IE" smtClean="0"/>
              <a:t>2</a:t>
            </a:fld>
            <a:endParaRPr lang="en-IE"/>
          </a:p>
        </p:txBody>
      </p:sp>
    </p:spTree>
    <p:extLst>
      <p:ext uri="{BB962C8B-B14F-4D97-AF65-F5344CB8AC3E}">
        <p14:creationId xmlns:p14="http://schemas.microsoft.com/office/powerpoint/2010/main" val="250456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6021B-E5B4-2D6A-7394-783BC79C9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38C48-E888-00A0-5A78-971C24887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D7D637-CD6B-B17A-8D13-9CA4113E1D2B}"/>
              </a:ext>
            </a:extLst>
          </p:cNvPr>
          <p:cNvSpPr>
            <a:spLocks noGrp="1"/>
          </p:cNvSpPr>
          <p:nvPr>
            <p:ph type="body" idx="1"/>
          </p:nvPr>
        </p:nvSpPr>
        <p:spPr/>
        <p:txBody>
          <a:bodyPr/>
          <a:lstStyle/>
          <a:p>
            <a:r>
              <a:rPr lang="en-IE" dirty="0"/>
              <a:t>Almost 13,000 in the study area total. </a:t>
            </a:r>
          </a:p>
        </p:txBody>
      </p:sp>
      <p:sp>
        <p:nvSpPr>
          <p:cNvPr id="4" name="Slide Number Placeholder 3">
            <a:extLst>
              <a:ext uri="{FF2B5EF4-FFF2-40B4-BE49-F238E27FC236}">
                <a16:creationId xmlns:a16="http://schemas.microsoft.com/office/drawing/2014/main" id="{F1D68BD6-C2C8-551C-B778-236429D824CD}"/>
              </a:ext>
            </a:extLst>
          </p:cNvPr>
          <p:cNvSpPr>
            <a:spLocks noGrp="1"/>
          </p:cNvSpPr>
          <p:nvPr>
            <p:ph type="sldNum" sz="quarter" idx="5"/>
          </p:nvPr>
        </p:nvSpPr>
        <p:spPr/>
        <p:txBody>
          <a:bodyPr/>
          <a:lstStyle/>
          <a:p>
            <a:fld id="{C98DE89D-5B72-405C-B394-632D2725CB38}" type="slidenum">
              <a:rPr lang="en-IE" smtClean="0"/>
              <a:t>3</a:t>
            </a:fld>
            <a:endParaRPr lang="en-IE"/>
          </a:p>
        </p:txBody>
      </p:sp>
    </p:spTree>
    <p:extLst>
      <p:ext uri="{BB962C8B-B14F-4D97-AF65-F5344CB8AC3E}">
        <p14:creationId xmlns:p14="http://schemas.microsoft.com/office/powerpoint/2010/main" val="298280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0244F-0C3C-F136-5765-EB73ACAB1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ED633-E3FB-B4AC-A9E4-233A4172C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7F2AB-898B-DC76-CF1E-A0868519D1C7}"/>
              </a:ext>
            </a:extLst>
          </p:cNvPr>
          <p:cNvSpPr>
            <a:spLocks noGrp="1"/>
          </p:cNvSpPr>
          <p:nvPr>
            <p:ph type="body" idx="1"/>
          </p:nvPr>
        </p:nvSpPr>
        <p:spPr/>
        <p:txBody>
          <a:bodyPr/>
          <a:lstStyle/>
          <a:p>
            <a:r>
              <a:rPr lang="en-IE" dirty="0"/>
              <a:t>Almost 13,000 in the study area total. </a:t>
            </a:r>
          </a:p>
        </p:txBody>
      </p:sp>
      <p:sp>
        <p:nvSpPr>
          <p:cNvPr id="4" name="Slide Number Placeholder 3">
            <a:extLst>
              <a:ext uri="{FF2B5EF4-FFF2-40B4-BE49-F238E27FC236}">
                <a16:creationId xmlns:a16="http://schemas.microsoft.com/office/drawing/2014/main" id="{F9BB8B61-F12D-2978-3F1C-9D9770DC586C}"/>
              </a:ext>
            </a:extLst>
          </p:cNvPr>
          <p:cNvSpPr>
            <a:spLocks noGrp="1"/>
          </p:cNvSpPr>
          <p:nvPr>
            <p:ph type="sldNum" sz="quarter" idx="5"/>
          </p:nvPr>
        </p:nvSpPr>
        <p:spPr/>
        <p:txBody>
          <a:bodyPr/>
          <a:lstStyle/>
          <a:p>
            <a:fld id="{C98DE89D-5B72-405C-B394-632D2725CB38}" type="slidenum">
              <a:rPr lang="en-IE" smtClean="0"/>
              <a:t>4</a:t>
            </a:fld>
            <a:endParaRPr lang="en-IE"/>
          </a:p>
        </p:txBody>
      </p:sp>
    </p:spTree>
    <p:extLst>
      <p:ext uri="{BB962C8B-B14F-4D97-AF65-F5344CB8AC3E}">
        <p14:creationId xmlns:p14="http://schemas.microsoft.com/office/powerpoint/2010/main" val="186929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FB730-7DA3-B6BA-3D14-CB1D9E436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97840-F3D6-3F50-1125-F8BF31D15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EE607-64F5-84E0-FE4D-A427291D3AA8}"/>
              </a:ext>
            </a:extLst>
          </p:cNvPr>
          <p:cNvSpPr>
            <a:spLocks noGrp="1"/>
          </p:cNvSpPr>
          <p:nvPr>
            <p:ph type="body" idx="1"/>
          </p:nvPr>
        </p:nvSpPr>
        <p:spPr/>
        <p:txBody>
          <a:bodyPr/>
          <a:lstStyle/>
          <a:p>
            <a:r>
              <a:rPr lang="en-IE" dirty="0"/>
              <a:t>Almost 13,000 in the study area total. </a:t>
            </a:r>
          </a:p>
        </p:txBody>
      </p:sp>
      <p:sp>
        <p:nvSpPr>
          <p:cNvPr id="4" name="Slide Number Placeholder 3">
            <a:extLst>
              <a:ext uri="{FF2B5EF4-FFF2-40B4-BE49-F238E27FC236}">
                <a16:creationId xmlns:a16="http://schemas.microsoft.com/office/drawing/2014/main" id="{928A58BC-517D-B88B-4453-3A0D2DDCE76E}"/>
              </a:ext>
            </a:extLst>
          </p:cNvPr>
          <p:cNvSpPr>
            <a:spLocks noGrp="1"/>
          </p:cNvSpPr>
          <p:nvPr>
            <p:ph type="sldNum" sz="quarter" idx="5"/>
          </p:nvPr>
        </p:nvSpPr>
        <p:spPr/>
        <p:txBody>
          <a:bodyPr/>
          <a:lstStyle/>
          <a:p>
            <a:fld id="{C98DE89D-5B72-405C-B394-632D2725CB38}" type="slidenum">
              <a:rPr lang="en-IE" smtClean="0"/>
              <a:t>5</a:t>
            </a:fld>
            <a:endParaRPr lang="en-IE"/>
          </a:p>
        </p:txBody>
      </p:sp>
    </p:spTree>
    <p:extLst>
      <p:ext uri="{BB962C8B-B14F-4D97-AF65-F5344CB8AC3E}">
        <p14:creationId xmlns:p14="http://schemas.microsoft.com/office/powerpoint/2010/main" val="356658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2/26/2024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14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2/26/2024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49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2/26/2024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76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2/26/2024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2/26/2024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1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2/26/2024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2/26/2024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8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2/26/2024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2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2/26/2024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1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2/26/2024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2/26/2024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9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2/26/2024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65306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EC3A518-038D-FAEF-9A44-4EC515C6021F}"/>
              </a:ext>
            </a:extLst>
          </p:cNvPr>
          <p:cNvSpPr>
            <a:spLocks noGrp="1"/>
          </p:cNvSpPr>
          <p:nvPr>
            <p:ph type="subTitle" idx="1"/>
          </p:nvPr>
        </p:nvSpPr>
        <p:spPr>
          <a:xfrm>
            <a:off x="591965" y="5839560"/>
            <a:ext cx="10909643" cy="552659"/>
          </a:xfrm>
        </p:spPr>
        <p:txBody>
          <a:bodyPr anchor="t">
            <a:normAutofit/>
          </a:bodyPr>
          <a:lstStyle/>
          <a:p>
            <a:pPr algn="ctr"/>
            <a:r>
              <a:rPr lang="en-GB" sz="2000" dirty="0">
                <a:latin typeface="Calibri" panose="020F0502020204030204" pitchFamily="34" charset="0"/>
                <a:cs typeface="Calibri" panose="020F0502020204030204" pitchFamily="34" charset="0"/>
              </a:rPr>
              <a:t>North Clondalkin ACM 27th February 2024</a:t>
            </a:r>
          </a:p>
        </p:txBody>
      </p:sp>
      <p:pic>
        <p:nvPicPr>
          <p:cNvPr id="4" name="Picture 3">
            <a:extLst>
              <a:ext uri="{FF2B5EF4-FFF2-40B4-BE49-F238E27FC236}">
                <a16:creationId xmlns:a16="http://schemas.microsoft.com/office/drawing/2014/main" id="{534E2D76-A449-BDA6-A7D4-BD83FAF1AF7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601881" y="5660607"/>
            <a:ext cx="1946643" cy="85053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p:spPr>
      </p:pic>
      <p:sp>
        <p:nvSpPr>
          <p:cNvPr id="11"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F55524"/>
          </a:solidFill>
          <a:ln w="38100" cap="rnd">
            <a:solidFill>
              <a:srgbClr val="F5552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7"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graphicFrame>
        <p:nvGraphicFramePr>
          <p:cNvPr id="5" name="Object 4">
            <a:extLst>
              <a:ext uri="{FF2B5EF4-FFF2-40B4-BE49-F238E27FC236}">
                <a16:creationId xmlns:a16="http://schemas.microsoft.com/office/drawing/2014/main" id="{1A125190-9AB8-3451-9F74-13029987071E}"/>
              </a:ext>
            </a:extLst>
          </p:cNvPr>
          <p:cNvGraphicFramePr>
            <a:graphicFrameLocks noChangeAspect="1"/>
          </p:cNvGraphicFramePr>
          <p:nvPr>
            <p:extLst>
              <p:ext uri="{D42A27DB-BD31-4B8C-83A1-F6EECF244321}">
                <p14:modId xmlns:p14="http://schemas.microsoft.com/office/powerpoint/2010/main" val="1887987870"/>
              </p:ext>
            </p:extLst>
          </p:nvPr>
        </p:nvGraphicFramePr>
        <p:xfrm>
          <a:off x="2111375" y="249765"/>
          <a:ext cx="7870825" cy="1784350"/>
        </p:xfrm>
        <a:graphic>
          <a:graphicData uri="http://schemas.openxmlformats.org/presentationml/2006/ole">
            <mc:AlternateContent xmlns:mc="http://schemas.openxmlformats.org/markup-compatibility/2006">
              <mc:Choice xmlns:v="urn:schemas-microsoft-com:vml" Requires="v">
                <p:oleObj name="Acrobat Document" r:id="rId3" imgW="7867555" imgH="3086100" progId="AcroExch.Document.DC">
                  <p:embed/>
                </p:oleObj>
              </mc:Choice>
              <mc:Fallback>
                <p:oleObj name="Acrobat Document" r:id="rId3" imgW="7867555" imgH="3086100" progId="AcroExch.Document.DC">
                  <p:embed/>
                  <p:pic>
                    <p:nvPicPr>
                      <p:cNvPr id="5" name="Object 4">
                        <a:extLst>
                          <a:ext uri="{FF2B5EF4-FFF2-40B4-BE49-F238E27FC236}">
                            <a16:creationId xmlns:a16="http://schemas.microsoft.com/office/drawing/2014/main" id="{1A125190-9AB8-3451-9F74-13029987071E}"/>
                          </a:ext>
                        </a:extLst>
                      </p:cNvPr>
                      <p:cNvPicPr/>
                      <p:nvPr/>
                    </p:nvPicPr>
                    <p:blipFill>
                      <a:blip r:embed="rId4"/>
                      <a:stretch>
                        <a:fillRect/>
                      </a:stretch>
                    </p:blipFill>
                    <p:spPr>
                      <a:xfrm>
                        <a:off x="2111375" y="249765"/>
                        <a:ext cx="7870825" cy="178435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8D05A4F4-420C-34DA-DDED-70DA27DC9622}"/>
              </a:ext>
            </a:extLst>
          </p:cNvPr>
          <p:cNvPicPr>
            <a:picLocks noChangeAspect="1"/>
          </p:cNvPicPr>
          <p:nvPr/>
        </p:nvPicPr>
        <p:blipFill>
          <a:blip r:embed="rId5"/>
          <a:stretch>
            <a:fillRect/>
          </a:stretch>
        </p:blipFill>
        <p:spPr>
          <a:xfrm>
            <a:off x="194724" y="5732119"/>
            <a:ext cx="1811358" cy="913694"/>
          </a:xfrm>
          <a:prstGeom prst="rect">
            <a:avLst/>
          </a:prstGeom>
        </p:spPr>
      </p:pic>
      <p:pic>
        <p:nvPicPr>
          <p:cNvPr id="6" name="Picture 5">
            <a:extLst>
              <a:ext uri="{FF2B5EF4-FFF2-40B4-BE49-F238E27FC236}">
                <a16:creationId xmlns:a16="http://schemas.microsoft.com/office/drawing/2014/main" id="{ECB328A3-ACB9-EDB7-6BF4-D20E542799C6}"/>
              </a:ext>
            </a:extLst>
          </p:cNvPr>
          <p:cNvPicPr>
            <a:picLocks noChangeAspect="1"/>
          </p:cNvPicPr>
          <p:nvPr/>
        </p:nvPicPr>
        <p:blipFill>
          <a:blip r:embed="rId6"/>
          <a:stretch>
            <a:fillRect/>
          </a:stretch>
        </p:blipFill>
        <p:spPr>
          <a:xfrm>
            <a:off x="3933459" y="2790940"/>
            <a:ext cx="4320485" cy="2375023"/>
          </a:xfrm>
          <a:prstGeom prst="rect">
            <a:avLst/>
          </a:prstGeom>
        </p:spPr>
      </p:pic>
      <p:sp>
        <p:nvSpPr>
          <p:cNvPr id="2" name="TextBox 1">
            <a:extLst>
              <a:ext uri="{FF2B5EF4-FFF2-40B4-BE49-F238E27FC236}">
                <a16:creationId xmlns:a16="http://schemas.microsoft.com/office/drawing/2014/main" id="{8B48FE82-071F-D39A-AD56-B160C6D922BB}"/>
              </a:ext>
            </a:extLst>
          </p:cNvPr>
          <p:cNvSpPr txBox="1"/>
          <p:nvPr/>
        </p:nvSpPr>
        <p:spPr>
          <a:xfrm>
            <a:off x="3581400" y="2096176"/>
            <a:ext cx="4988427" cy="523220"/>
          </a:xfrm>
          <a:prstGeom prst="rect">
            <a:avLst/>
          </a:prstGeom>
          <a:noFill/>
        </p:spPr>
        <p:txBody>
          <a:bodyPr wrap="square" rtlCol="0">
            <a:spAutoFit/>
          </a:bodyPr>
          <a:lstStyle/>
          <a:p>
            <a:r>
              <a:rPr lang="en-IE" sz="2800" dirty="0">
                <a:latin typeface="Calibri" panose="020F0502020204030204" pitchFamily="34" charset="0"/>
                <a:cs typeface="Calibri" panose="020F0502020204030204" pitchFamily="34" charset="0"/>
              </a:rPr>
              <a:t>2</a:t>
            </a:r>
            <a:r>
              <a:rPr lang="en-IE" sz="2800" baseline="30000" dirty="0">
                <a:latin typeface="Calibri" panose="020F0502020204030204" pitchFamily="34" charset="0"/>
                <a:cs typeface="Calibri" panose="020F0502020204030204" pitchFamily="34" charset="0"/>
              </a:rPr>
              <a:t>nd</a:t>
            </a:r>
            <a:r>
              <a:rPr lang="en-IE" sz="2800" dirty="0">
                <a:latin typeface="Calibri" panose="020F0502020204030204" pitchFamily="34" charset="0"/>
                <a:cs typeface="Calibri" panose="020F0502020204030204" pitchFamily="34" charset="0"/>
              </a:rPr>
              <a:t> Round of Public Consultation</a:t>
            </a:r>
          </a:p>
        </p:txBody>
      </p:sp>
    </p:spTree>
    <p:extLst>
      <p:ext uri="{BB962C8B-B14F-4D97-AF65-F5344CB8AC3E}">
        <p14:creationId xmlns:p14="http://schemas.microsoft.com/office/powerpoint/2010/main" val="51762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1C41BC-6DA5-D0DB-D27D-3F49997BB79D}"/>
              </a:ext>
            </a:extLst>
          </p:cNvPr>
          <p:cNvPicPr>
            <a:picLocks noChangeAspect="1"/>
          </p:cNvPicPr>
          <p:nvPr/>
        </p:nvPicPr>
        <p:blipFill>
          <a:blip r:embed="rId2"/>
          <a:stretch>
            <a:fillRect/>
          </a:stretch>
        </p:blipFill>
        <p:spPr>
          <a:xfrm>
            <a:off x="1005731" y="657547"/>
            <a:ext cx="9902242" cy="6200453"/>
          </a:xfrm>
          <a:prstGeom prst="rect">
            <a:avLst/>
          </a:prstGeom>
        </p:spPr>
      </p:pic>
      <p:sp>
        <p:nvSpPr>
          <p:cNvPr id="2" name="TextBox 1">
            <a:extLst>
              <a:ext uri="{FF2B5EF4-FFF2-40B4-BE49-F238E27FC236}">
                <a16:creationId xmlns:a16="http://schemas.microsoft.com/office/drawing/2014/main" id="{3ED1CD6E-3F44-A8CB-12B3-B94B780C4843}"/>
              </a:ext>
            </a:extLst>
          </p:cNvPr>
          <p:cNvSpPr txBox="1"/>
          <p:nvPr/>
        </p:nvSpPr>
        <p:spPr>
          <a:xfrm>
            <a:off x="4723955" y="268357"/>
            <a:ext cx="7623313" cy="523220"/>
          </a:xfrm>
          <a:prstGeom prst="rect">
            <a:avLst/>
          </a:prstGeom>
          <a:noFill/>
        </p:spPr>
        <p:txBody>
          <a:bodyPr wrap="square" rtlCol="0">
            <a:spAutoFit/>
          </a:bodyPr>
          <a:lstStyle/>
          <a:p>
            <a:r>
              <a:rPr lang="en-IE" sz="2800" dirty="0">
                <a:latin typeface="Calibri" panose="020F0502020204030204" pitchFamily="34" charset="0"/>
                <a:cs typeface="Calibri" panose="020F0502020204030204" pitchFamily="34" charset="0"/>
              </a:rPr>
              <a:t>LAP TIMELINE</a:t>
            </a:r>
          </a:p>
        </p:txBody>
      </p:sp>
    </p:spTree>
    <p:extLst>
      <p:ext uri="{BB962C8B-B14F-4D97-AF65-F5344CB8AC3E}">
        <p14:creationId xmlns:p14="http://schemas.microsoft.com/office/powerpoint/2010/main" val="373538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EFA87-5780-BFFB-1B21-2F3774F0157E}"/>
              </a:ext>
            </a:extLst>
          </p:cNvPr>
          <p:cNvSpPr>
            <a:spLocks noGrp="1"/>
          </p:cNvSpPr>
          <p:nvPr>
            <p:ph type="title"/>
          </p:nvPr>
        </p:nvSpPr>
        <p:spPr>
          <a:xfrm>
            <a:off x="585216" y="567186"/>
            <a:ext cx="11018520" cy="773801"/>
          </a:xfrm>
        </p:spPr>
        <p:txBody>
          <a:bodyPr vert="horz" lIns="91440" tIns="45720" rIns="91440" bIns="45720" rtlCol="0" anchor="b">
            <a:normAutofit/>
          </a:bodyPr>
          <a:lstStyle/>
          <a:p>
            <a:r>
              <a:rPr lang="en-US" sz="3600" dirty="0">
                <a:latin typeface="Calibri" panose="020F0502020204030204" pitchFamily="34" charset="0"/>
                <a:cs typeface="Calibri" panose="020F0502020204030204" pitchFamily="34" charset="0"/>
              </a:rPr>
              <a:t>Clondalkin LAP preparation: 1</a:t>
            </a:r>
            <a:r>
              <a:rPr lang="en-US" sz="3600" baseline="30000" dirty="0">
                <a:latin typeface="Calibri" panose="020F0502020204030204" pitchFamily="34" charset="0"/>
                <a:cs typeface="Calibri" panose="020F0502020204030204" pitchFamily="34" charset="0"/>
              </a:rPr>
              <a:t>st</a:t>
            </a:r>
            <a:r>
              <a:rPr lang="en-US" sz="3600" dirty="0">
                <a:latin typeface="Calibri" panose="020F0502020204030204" pitchFamily="34" charset="0"/>
                <a:cs typeface="Calibri" panose="020F0502020204030204" pitchFamily="34" charset="0"/>
              </a:rPr>
              <a:t> round Public Consultation</a:t>
            </a:r>
          </a:p>
        </p:txBody>
      </p:sp>
      <p:sp>
        <p:nvSpPr>
          <p:cNvPr id="2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81AFCD1-865D-BA74-B062-3C453197FDA0}"/>
              </a:ext>
            </a:extLst>
          </p:cNvPr>
          <p:cNvSpPr>
            <a:spLocks noGrp="1"/>
          </p:cNvSpPr>
          <p:nvPr>
            <p:ph type="body" sz="half" idx="2"/>
          </p:nvPr>
        </p:nvSpPr>
        <p:spPr>
          <a:xfrm>
            <a:off x="572493" y="2071316"/>
            <a:ext cx="4811165" cy="4706556"/>
          </a:xfrm>
        </p:spPr>
        <p:txBody>
          <a:bodyPr vert="horz" lIns="91440" tIns="45720" rIns="91440" bIns="45720" rtlCol="0" anchor="t">
            <a:normAutofit fontScale="25000" lnSpcReduction="20000"/>
          </a:bodyPr>
          <a:lstStyle/>
          <a:p>
            <a:pPr algn="l"/>
            <a:r>
              <a:rPr lang="en-IE" sz="6400" i="0" u="none" strike="noStrike" baseline="0" dirty="0">
                <a:latin typeface="Calibri" panose="020F0502020204030204" pitchFamily="34" charset="0"/>
                <a:cs typeface="Calibri" panose="020F0502020204030204" pitchFamily="34" charset="0"/>
              </a:rPr>
              <a:t>A first round of public consultation took place in March-May 2023 </a:t>
            </a:r>
          </a:p>
          <a:p>
            <a:pPr algn="l"/>
            <a:r>
              <a:rPr lang="en-IE" sz="6400" i="0" u="none" strike="noStrike" baseline="0" dirty="0">
                <a:latin typeface="Calibri" panose="020F0502020204030204" pitchFamily="34" charset="0"/>
                <a:cs typeface="Calibri" panose="020F0502020204030204" pitchFamily="34" charset="0"/>
              </a:rPr>
              <a:t>The Key issues raised by the public and the community related to:</a:t>
            </a:r>
          </a:p>
          <a:p>
            <a:pPr algn="l"/>
            <a:endParaRPr lang="en-IE" sz="6400" i="0" u="none" strike="noStrike" baseline="0"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IE" sz="6400" i="0" u="none" strike="noStrike" baseline="0" dirty="0">
                <a:latin typeface="Calibri" panose="020F0502020204030204" pitchFamily="34" charset="0"/>
                <a:cs typeface="Calibri" panose="020F0502020204030204" pitchFamily="34" charset="0"/>
              </a:rPr>
              <a:t>Movement and traffic including accessibility and need for improved public transport and active travel</a:t>
            </a:r>
          </a:p>
          <a:p>
            <a:pPr marL="342900" indent="-342900" algn="l">
              <a:buFont typeface="Arial" panose="020B0604020202020204" pitchFamily="34" charset="0"/>
              <a:buChar char="•"/>
            </a:pPr>
            <a:r>
              <a:rPr lang="en-IE" sz="6400" dirty="0">
                <a:latin typeface="Calibri" panose="020F0502020204030204" pitchFamily="34" charset="0"/>
                <a:cs typeface="Calibri" panose="020F0502020204030204" pitchFamily="34" charset="0"/>
              </a:rPr>
              <a:t>Desire to protect Cultural and Built Heritage</a:t>
            </a:r>
          </a:p>
          <a:p>
            <a:pPr marL="342900" indent="-342900" algn="l">
              <a:buFont typeface="Arial" panose="020B0604020202020204" pitchFamily="34" charset="0"/>
              <a:buChar char="•"/>
            </a:pPr>
            <a:r>
              <a:rPr lang="en-IE" sz="6400" dirty="0">
                <a:latin typeface="Calibri" panose="020F0502020204030204" pitchFamily="34" charset="0"/>
                <a:cs typeface="Calibri" panose="020F0502020204030204" pitchFamily="34" charset="0"/>
              </a:rPr>
              <a:t>Concerns for the Environment, biodiversity and Planting</a:t>
            </a:r>
          </a:p>
          <a:p>
            <a:pPr marL="342900" indent="-342900" algn="l">
              <a:buFont typeface="Arial" panose="020B0604020202020204" pitchFamily="34" charset="0"/>
              <a:buChar char="•"/>
            </a:pPr>
            <a:r>
              <a:rPr lang="en-IE" sz="6400" dirty="0">
                <a:latin typeface="Calibri" panose="020F0502020204030204" pitchFamily="34" charset="0"/>
                <a:cs typeface="Calibri" panose="020F0502020204030204" pitchFamily="34" charset="0"/>
              </a:rPr>
              <a:t>Desire for more social and community facilities</a:t>
            </a:r>
          </a:p>
          <a:p>
            <a:pPr marL="342900" indent="-342900" algn="l">
              <a:buFont typeface="Arial" panose="020B0604020202020204" pitchFamily="34" charset="0"/>
              <a:buChar char="•"/>
            </a:pPr>
            <a:r>
              <a:rPr lang="en-IE" sz="6400" dirty="0">
                <a:latin typeface="Calibri" panose="020F0502020204030204" pitchFamily="34" charset="0"/>
                <a:cs typeface="Calibri" panose="020F0502020204030204" pitchFamily="34" charset="0"/>
              </a:rPr>
              <a:t>Concerns about inappropriate and over development</a:t>
            </a:r>
          </a:p>
          <a:p>
            <a:pPr marL="342900" indent="-342900" algn="l">
              <a:buFont typeface="Arial" panose="020B0604020202020204" pitchFamily="34" charset="0"/>
              <a:buChar char="•"/>
            </a:pPr>
            <a:endParaRPr lang="en-IE" sz="6400" b="1" i="0" u="none" strike="noStrike" baseline="0" dirty="0">
              <a:solidFill>
                <a:srgbClr val="2D6184"/>
              </a:solidFill>
              <a:latin typeface="Calibri" panose="020F0502020204030204" pitchFamily="34" charset="0"/>
              <a:cs typeface="Calibri" panose="020F0502020204030204" pitchFamily="34" charset="0"/>
            </a:endParaRPr>
          </a:p>
          <a:p>
            <a:pPr marL="857250" indent="-857250" algn="l">
              <a:buFont typeface="Arial" panose="020B0604020202020204" pitchFamily="34" charset="0"/>
              <a:buChar char="•"/>
            </a:pPr>
            <a:endParaRPr lang="en-IE" sz="6400" b="1" i="0" u="none" strike="noStrike" baseline="0" dirty="0">
              <a:solidFill>
                <a:srgbClr val="2D6184"/>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IE" sz="2300" b="1" dirty="0">
              <a:solidFill>
                <a:srgbClr val="2D6184"/>
              </a:solidFill>
              <a:latin typeface="ArialRoundedMTBold"/>
            </a:endParaRPr>
          </a:p>
          <a:p>
            <a:pPr marL="285750" indent="-285750" algn="l">
              <a:buFont typeface="Arial" panose="020B0604020202020204" pitchFamily="34" charset="0"/>
              <a:buChar char="•"/>
            </a:pPr>
            <a:endParaRPr lang="en-IE" sz="23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dirty="0">
              <a:solidFill>
                <a:srgbClr val="2D6184"/>
              </a:solidFill>
              <a:latin typeface="ArialRoundedMTBold"/>
            </a:endParaRPr>
          </a:p>
        </p:txBody>
      </p:sp>
      <p:pic>
        <p:nvPicPr>
          <p:cNvPr id="7" name="Content Placeholder 6">
            <a:extLst>
              <a:ext uri="{FF2B5EF4-FFF2-40B4-BE49-F238E27FC236}">
                <a16:creationId xmlns:a16="http://schemas.microsoft.com/office/drawing/2014/main" id="{C12683A5-B318-8BDE-9FDA-635ED5DAD966}"/>
              </a:ext>
            </a:extLst>
          </p:cNvPr>
          <p:cNvPicPr>
            <a:picLocks noGrp="1" noChangeAspect="1"/>
          </p:cNvPicPr>
          <p:nvPr>
            <p:ph idx="1"/>
          </p:nvPr>
        </p:nvPicPr>
        <p:blipFill>
          <a:blip r:embed="rId3"/>
          <a:stretch>
            <a:fillRect/>
          </a:stretch>
        </p:blipFill>
        <p:spPr>
          <a:xfrm>
            <a:off x="5453822" y="2311447"/>
            <a:ext cx="2141830" cy="3214763"/>
          </a:xfrm>
        </p:spPr>
      </p:pic>
      <p:pic>
        <p:nvPicPr>
          <p:cNvPr id="6" name="Picture 5">
            <a:extLst>
              <a:ext uri="{FF2B5EF4-FFF2-40B4-BE49-F238E27FC236}">
                <a16:creationId xmlns:a16="http://schemas.microsoft.com/office/drawing/2014/main" id="{BC86776E-561C-EA4F-E572-2C796C0C4F8D}"/>
              </a:ext>
            </a:extLst>
          </p:cNvPr>
          <p:cNvPicPr>
            <a:picLocks noChangeAspect="1"/>
          </p:cNvPicPr>
          <p:nvPr/>
        </p:nvPicPr>
        <p:blipFill>
          <a:blip r:embed="rId4"/>
          <a:stretch>
            <a:fillRect/>
          </a:stretch>
        </p:blipFill>
        <p:spPr>
          <a:xfrm>
            <a:off x="7839182" y="2311447"/>
            <a:ext cx="4106240" cy="3279216"/>
          </a:xfrm>
          <a:prstGeom prst="rect">
            <a:avLst/>
          </a:prstGeom>
        </p:spPr>
      </p:pic>
    </p:spTree>
    <p:extLst>
      <p:ext uri="{BB962C8B-B14F-4D97-AF65-F5344CB8AC3E}">
        <p14:creationId xmlns:p14="http://schemas.microsoft.com/office/powerpoint/2010/main" val="10708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092381-3CC6-2A37-B9B8-A5AB23C80A68}"/>
            </a:ext>
          </a:extLst>
        </p:cNvPr>
        <p:cNvGrpSpPr/>
        <p:nvPr/>
      </p:nvGrpSpPr>
      <p:grpSpPr>
        <a:xfrm>
          <a:off x="0" y="0"/>
          <a:ext cx="0" cy="0"/>
          <a:chOff x="0" y="0"/>
          <a:chExt cx="0" cy="0"/>
        </a:xfrm>
      </p:grpSpPr>
      <p:sp>
        <p:nvSpPr>
          <p:cNvPr id="25" name="Rectangle 7">
            <a:extLst>
              <a:ext uri="{FF2B5EF4-FFF2-40B4-BE49-F238E27FC236}">
                <a16:creationId xmlns:a16="http://schemas.microsoft.com/office/drawing/2014/main" id="{6C1E9FFC-A9A5-FE1E-0E89-070930FDC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3CDB8C53-08C9-7F28-9FD5-E1D7C4836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75A38-3782-1E5F-39CC-E3845881E631}"/>
              </a:ext>
            </a:extLst>
          </p:cNvPr>
          <p:cNvSpPr>
            <a:spLocks noGrp="1"/>
          </p:cNvSpPr>
          <p:nvPr>
            <p:ph type="title"/>
          </p:nvPr>
        </p:nvSpPr>
        <p:spPr>
          <a:xfrm>
            <a:off x="576071" y="277939"/>
            <a:ext cx="10900274" cy="1141369"/>
          </a:xfrm>
        </p:spPr>
        <p:txBody>
          <a:bodyPr vert="horz" lIns="91440" tIns="45720" rIns="91440" bIns="45720" rtlCol="0" anchor="b">
            <a:normAutofit/>
          </a:bodyPr>
          <a:lstStyle/>
          <a:p>
            <a:pPr algn="ctr"/>
            <a:r>
              <a:rPr lang="en-US" sz="4800" dirty="0">
                <a:latin typeface="Calibri" panose="020F0502020204030204" pitchFamily="34" charset="0"/>
                <a:cs typeface="Calibri" panose="020F0502020204030204" pitchFamily="34" charset="0"/>
              </a:rPr>
              <a:t>Informing Public Consultation – 2</a:t>
            </a:r>
            <a:r>
              <a:rPr lang="en-US" sz="4800" baseline="30000" dirty="0">
                <a:latin typeface="Calibri" panose="020F0502020204030204" pitchFamily="34" charset="0"/>
                <a:cs typeface="Calibri" panose="020F0502020204030204" pitchFamily="34" charset="0"/>
              </a:rPr>
              <a:t>nd</a:t>
            </a:r>
            <a:r>
              <a:rPr lang="en-US" sz="4800" dirty="0">
                <a:latin typeface="Calibri" panose="020F0502020204030204" pitchFamily="34" charset="0"/>
                <a:cs typeface="Calibri" panose="020F0502020204030204" pitchFamily="34" charset="0"/>
              </a:rPr>
              <a:t> Round</a:t>
            </a:r>
          </a:p>
        </p:txBody>
      </p:sp>
      <p:sp>
        <p:nvSpPr>
          <p:cNvPr id="29" name="Rectangle 6">
            <a:extLst>
              <a:ext uri="{FF2B5EF4-FFF2-40B4-BE49-F238E27FC236}">
                <a16:creationId xmlns:a16="http://schemas.microsoft.com/office/drawing/2014/main" id="{2594BC4A-F678-DDAB-BD5C-201266890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941EEA1B-0305-8DCA-9F89-4E8B91F269D5}"/>
              </a:ext>
            </a:extLst>
          </p:cNvPr>
          <p:cNvSpPr>
            <a:spLocks noGrp="1"/>
          </p:cNvSpPr>
          <p:nvPr>
            <p:ph idx="1"/>
          </p:nvPr>
        </p:nvSpPr>
        <p:spPr>
          <a:xfrm>
            <a:off x="400745" y="2232408"/>
            <a:ext cx="5693731" cy="3817022"/>
          </a:xfrm>
        </p:spPr>
        <p:txBody>
          <a:bodyPr>
            <a:normAutofit fontScale="85000" lnSpcReduction="10000"/>
          </a:bodyPr>
          <a:lstStyle/>
          <a:p>
            <a:pPr marL="114300" lvl="0" indent="0">
              <a:lnSpc>
                <a:spcPct val="100000"/>
              </a:lnSpc>
              <a:spcBef>
                <a:spcPts val="300"/>
              </a:spcBef>
              <a:buNone/>
            </a:pPr>
            <a:r>
              <a:rPr lang="en-US" sz="3200" b="1" dirty="0">
                <a:effectLst/>
                <a:latin typeface="Calibri" panose="020F0502020204030204" pitchFamily="34" charset="0"/>
                <a:cs typeface="Calibri" panose="020F0502020204030204" pitchFamily="34" charset="0"/>
              </a:rPr>
              <a:t>Development Plan Objective</a:t>
            </a:r>
            <a:r>
              <a:rPr lang="en-US" sz="3200" dirty="0">
                <a:effectLst/>
                <a:latin typeface="Calibri" panose="020F0502020204030204" pitchFamily="34" charset="0"/>
                <a:cs typeface="Calibri" panose="020F0502020204030204" pitchFamily="34" charset="0"/>
              </a:rPr>
              <a:t>:</a:t>
            </a:r>
          </a:p>
          <a:p>
            <a:pPr marL="342900" lvl="0" indent="-228600">
              <a:lnSpc>
                <a:spcPct val="100000"/>
              </a:lnSpc>
              <a:spcBef>
                <a:spcPts val="300"/>
              </a:spcBef>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A vision for the development of Clondalkin</a:t>
            </a:r>
          </a:p>
          <a:p>
            <a:pPr marL="342900" lvl="0" indent="-228600">
              <a:lnSpc>
                <a:spcPct val="100000"/>
              </a:lnSpc>
              <a:spcBef>
                <a:spcPts val="300"/>
              </a:spcBef>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Wider urban design principles</a:t>
            </a:r>
          </a:p>
          <a:p>
            <a:pPr marL="342900" lvl="0" indent="-228600">
              <a:lnSpc>
                <a:spcPct val="100000"/>
              </a:lnSpc>
              <a:spcBef>
                <a:spcPts val="300"/>
              </a:spcBef>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Framework plans for larger infill sites</a:t>
            </a:r>
          </a:p>
          <a:p>
            <a:pPr marL="342900" lvl="0" indent="-228600">
              <a:lnSpc>
                <a:spcPct val="100000"/>
              </a:lnSpc>
              <a:spcBef>
                <a:spcPts val="300"/>
              </a:spcBef>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A Conservation Plan </a:t>
            </a:r>
          </a:p>
          <a:p>
            <a:pPr marL="342900" lvl="0" indent="-228600">
              <a:lnSpc>
                <a:spcPct val="100000"/>
              </a:lnSpc>
              <a:spcBef>
                <a:spcPts val="300"/>
              </a:spcBef>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A local Green Infrastructure strategy derived from the County GI Strategy </a:t>
            </a:r>
          </a:p>
          <a:p>
            <a:pPr marL="342900" lvl="0" indent="-228600">
              <a:lnSpc>
                <a:spcPct val="100000"/>
              </a:lnSpc>
              <a:spcBef>
                <a:spcPts val="300"/>
              </a:spcBef>
              <a:spcAft>
                <a:spcPts val="800"/>
              </a:spcAft>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Transport movement study</a:t>
            </a:r>
            <a:endParaRPr lang="en-IE" dirty="0"/>
          </a:p>
        </p:txBody>
      </p:sp>
      <p:pic>
        <p:nvPicPr>
          <p:cNvPr id="6" name="Content Placeholder 5">
            <a:extLst>
              <a:ext uri="{FF2B5EF4-FFF2-40B4-BE49-F238E27FC236}">
                <a16:creationId xmlns:a16="http://schemas.microsoft.com/office/drawing/2014/main" id="{8DEBC0B3-4E51-307E-44CE-E29D2F64AA29}"/>
              </a:ext>
            </a:extLst>
          </p:cNvPr>
          <p:cNvPicPr>
            <a:picLocks noGrp="1" noChangeAspect="1"/>
          </p:cNvPicPr>
          <p:nvPr>
            <p:ph idx="1"/>
          </p:nvPr>
        </p:nvPicPr>
        <p:blipFill rotWithShape="1">
          <a:blip r:embed="rId3"/>
          <a:srcRect l="5666" r="9043"/>
          <a:stretch/>
        </p:blipFill>
        <p:spPr>
          <a:xfrm>
            <a:off x="8227538" y="1817073"/>
            <a:ext cx="2904289" cy="4917193"/>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Tree>
    <p:extLst>
      <p:ext uri="{BB962C8B-B14F-4D97-AF65-F5344CB8AC3E}">
        <p14:creationId xmlns:p14="http://schemas.microsoft.com/office/powerpoint/2010/main" val="184323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BC2BC1-2939-B775-4210-4547F395D018}"/>
            </a:ext>
          </a:extLst>
        </p:cNvPr>
        <p:cNvGrpSpPr/>
        <p:nvPr/>
      </p:nvGrpSpPr>
      <p:grpSpPr>
        <a:xfrm>
          <a:off x="0" y="0"/>
          <a:ext cx="0" cy="0"/>
          <a:chOff x="0" y="0"/>
          <a:chExt cx="0" cy="0"/>
        </a:xfrm>
      </p:grpSpPr>
      <p:sp>
        <p:nvSpPr>
          <p:cNvPr id="25" name="Rectangle 7">
            <a:extLst>
              <a:ext uri="{FF2B5EF4-FFF2-40B4-BE49-F238E27FC236}">
                <a16:creationId xmlns:a16="http://schemas.microsoft.com/office/drawing/2014/main" id="{BF1DB4A9-D1E2-F658-4E9D-F7F4323D1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906BDC17-FD17-F0DD-FCC2-CE58B2464B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A3596-21EB-DF7A-623A-73B691471090}"/>
              </a:ext>
            </a:extLst>
          </p:cNvPr>
          <p:cNvSpPr>
            <a:spLocks noGrp="1"/>
          </p:cNvSpPr>
          <p:nvPr>
            <p:ph type="title"/>
          </p:nvPr>
        </p:nvSpPr>
        <p:spPr>
          <a:xfrm>
            <a:off x="576071" y="277939"/>
            <a:ext cx="10900274" cy="1141369"/>
          </a:xfrm>
        </p:spPr>
        <p:txBody>
          <a:bodyPr vert="horz" lIns="91440" tIns="45720" rIns="91440" bIns="45720" rtlCol="0" anchor="b">
            <a:normAutofit/>
          </a:bodyPr>
          <a:lstStyle/>
          <a:p>
            <a:pPr algn="ctr"/>
            <a:r>
              <a:rPr lang="en-US" sz="4800" dirty="0">
                <a:latin typeface="Calibri" panose="020F0502020204030204" pitchFamily="34" charset="0"/>
                <a:cs typeface="Calibri" panose="020F0502020204030204" pitchFamily="34" charset="0"/>
              </a:rPr>
              <a:t>Informing Public Consultation </a:t>
            </a:r>
          </a:p>
        </p:txBody>
      </p:sp>
      <p:sp>
        <p:nvSpPr>
          <p:cNvPr id="29" name="Rectangle 6">
            <a:extLst>
              <a:ext uri="{FF2B5EF4-FFF2-40B4-BE49-F238E27FC236}">
                <a16:creationId xmlns:a16="http://schemas.microsoft.com/office/drawing/2014/main" id="{933E00AB-BB4E-7F06-701D-85619E720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AF05042-C6E8-2E3D-A33D-77B93BE807A7}"/>
              </a:ext>
            </a:extLst>
          </p:cNvPr>
          <p:cNvSpPr>
            <a:spLocks noGrp="1"/>
          </p:cNvSpPr>
          <p:nvPr>
            <p:ph type="body" sz="half" idx="2"/>
          </p:nvPr>
        </p:nvSpPr>
        <p:spPr>
          <a:xfrm>
            <a:off x="238141" y="2215234"/>
            <a:ext cx="6888216" cy="4364827"/>
          </a:xfrm>
        </p:spPr>
        <p:txBody>
          <a:bodyPr vert="horz" lIns="91440" tIns="45720" rIns="91440" bIns="45720" rtlCol="0" anchor="t">
            <a:normAutofit fontScale="25000" lnSpcReduction="20000"/>
          </a:bodyPr>
          <a:lstStyle/>
          <a:p>
            <a:pPr marL="457200" lvl="0" indent="-228600">
              <a:lnSpc>
                <a:spcPct val="100000"/>
              </a:lnSpc>
              <a:spcAft>
                <a:spcPts val="800"/>
              </a:spcAft>
              <a:buFont typeface="Arial" panose="020B0604020202020204" pitchFamily="34" charset="0"/>
              <a:buChar char="•"/>
            </a:pPr>
            <a:r>
              <a:rPr lang="en-US" sz="8000" b="1" dirty="0">
                <a:latin typeface="Calibri" panose="020F0502020204030204" pitchFamily="34" charset="0"/>
                <a:cs typeface="Calibri" panose="020F0502020204030204" pitchFamily="34" charset="0"/>
              </a:rPr>
              <a:t>Urban Design Consultants </a:t>
            </a:r>
            <a:r>
              <a:rPr lang="en-US" sz="8000" dirty="0">
                <a:latin typeface="Calibri" panose="020F0502020204030204" pitchFamily="34" charset="0"/>
                <a:cs typeface="Calibri" panose="020F0502020204030204" pitchFamily="34" charset="0"/>
              </a:rPr>
              <a:t>OMP were appointed and have carried out an initial baseline study including a SWOT analysis. The principles for development of the identified Framework sites are being considered.</a:t>
            </a:r>
          </a:p>
          <a:p>
            <a:pPr marL="457200" lvl="0" indent="-228600">
              <a:lnSpc>
                <a:spcPct val="100000"/>
              </a:lnSpc>
              <a:spcAft>
                <a:spcPts val="800"/>
              </a:spcAft>
              <a:buFont typeface="Arial" panose="020B0604020202020204" pitchFamily="34" charset="0"/>
              <a:buChar char="•"/>
            </a:pPr>
            <a:r>
              <a:rPr lang="en-US" sz="8000" b="1" dirty="0">
                <a:latin typeface="Calibri" panose="020F0502020204030204" pitchFamily="34" charset="0"/>
                <a:cs typeface="Calibri" panose="020F0502020204030204" pitchFamily="34" charset="0"/>
              </a:rPr>
              <a:t>Conservation architects </a:t>
            </a:r>
            <a:r>
              <a:rPr lang="en-US" sz="8000" dirty="0">
                <a:latin typeface="Calibri" panose="020F0502020204030204" pitchFamily="34" charset="0"/>
                <a:cs typeface="Calibri" panose="020F0502020204030204" pitchFamily="34" charset="0"/>
              </a:rPr>
              <a:t>have been employed and have been on site in Clondalkin, identifying important heritage buildings and structures. They have made initial recommendations for the draft LAP with work on-going.</a:t>
            </a:r>
          </a:p>
          <a:p>
            <a:pPr marL="457200" lvl="0" indent="-228600">
              <a:lnSpc>
                <a:spcPct val="100000"/>
              </a:lnSpc>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The urban design team includes expertise in </a:t>
            </a:r>
            <a:r>
              <a:rPr lang="en-US" sz="8000" b="1" dirty="0">
                <a:latin typeface="Calibri" panose="020F0502020204030204" pitchFamily="34" charset="0"/>
                <a:cs typeface="Calibri" panose="020F0502020204030204" pitchFamily="34" charset="0"/>
              </a:rPr>
              <a:t>green infrastructure </a:t>
            </a:r>
            <a:r>
              <a:rPr lang="en-US" sz="8000" dirty="0">
                <a:latin typeface="Calibri" panose="020F0502020204030204" pitchFamily="34" charset="0"/>
                <a:cs typeface="Calibri" panose="020F0502020204030204" pitchFamily="34" charset="0"/>
              </a:rPr>
              <a:t>to ensure that it is incorporated into the LAP and urban design</a:t>
            </a:r>
          </a:p>
          <a:p>
            <a:pPr marL="457200" lvl="0" indent="-228600">
              <a:lnSpc>
                <a:spcPct val="100000"/>
              </a:lnSpc>
              <a:spcAft>
                <a:spcPts val="800"/>
              </a:spcAft>
              <a:buFont typeface="Arial" panose="020B0604020202020204" pitchFamily="34" charset="0"/>
              <a:buChar char="•"/>
            </a:pPr>
            <a:r>
              <a:rPr lang="en-US" sz="8000" b="1" dirty="0">
                <a:latin typeface="Calibri" panose="020F0502020204030204" pitchFamily="34" charset="0"/>
                <a:cs typeface="Calibri" panose="020F0502020204030204" pitchFamily="34" charset="0"/>
              </a:rPr>
              <a:t>Environmental Consultants </a:t>
            </a:r>
            <a:r>
              <a:rPr lang="en-US" sz="8000" dirty="0">
                <a:latin typeface="Calibri" panose="020F0502020204030204" pitchFamily="34" charset="0"/>
                <a:cs typeface="Calibri" panose="020F0502020204030204" pitchFamily="34" charset="0"/>
              </a:rPr>
              <a:t>– SEA and AA</a:t>
            </a:r>
          </a:p>
          <a:p>
            <a:pPr algn="l"/>
            <a:endParaRPr lang="en-IE" sz="6400" b="1" i="0" u="none" strike="noStrike" baseline="0" dirty="0">
              <a:solidFill>
                <a:srgbClr val="2D6184"/>
              </a:solidFill>
              <a:latin typeface="Calibri" panose="020F0502020204030204" pitchFamily="34" charset="0"/>
              <a:cs typeface="Calibri" panose="020F0502020204030204" pitchFamily="34" charset="0"/>
            </a:endParaRPr>
          </a:p>
          <a:p>
            <a:pPr marL="857250" indent="-857250" algn="l">
              <a:buFont typeface="Arial" panose="020B0604020202020204" pitchFamily="34" charset="0"/>
              <a:buChar char="•"/>
            </a:pPr>
            <a:endParaRPr lang="en-IE" sz="6400" b="1" i="0" u="none" strike="noStrike" baseline="0" dirty="0">
              <a:solidFill>
                <a:srgbClr val="2D6184"/>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IE" sz="2300" b="1" dirty="0">
              <a:solidFill>
                <a:srgbClr val="2D6184"/>
              </a:solidFill>
              <a:latin typeface="ArialRoundedMTBold"/>
            </a:endParaRPr>
          </a:p>
          <a:p>
            <a:pPr marL="285750" indent="-285750" algn="l">
              <a:buFont typeface="Arial" panose="020B0604020202020204" pitchFamily="34" charset="0"/>
              <a:buChar char="•"/>
            </a:pPr>
            <a:endParaRPr lang="en-IE" sz="23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dirty="0">
              <a:solidFill>
                <a:srgbClr val="2D6184"/>
              </a:solidFill>
              <a:latin typeface="ArialRoundedMTBold"/>
            </a:endParaRPr>
          </a:p>
        </p:txBody>
      </p:sp>
      <p:pic>
        <p:nvPicPr>
          <p:cNvPr id="7" name="Picture 6">
            <a:extLst>
              <a:ext uri="{FF2B5EF4-FFF2-40B4-BE49-F238E27FC236}">
                <a16:creationId xmlns:a16="http://schemas.microsoft.com/office/drawing/2014/main" id="{9E972EF5-F0A9-9925-798C-92F68ADBFD54}"/>
              </a:ext>
            </a:extLst>
          </p:cNvPr>
          <p:cNvPicPr>
            <a:picLocks noChangeAspect="1"/>
          </p:cNvPicPr>
          <p:nvPr/>
        </p:nvPicPr>
        <p:blipFill>
          <a:blip r:embed="rId3"/>
          <a:stretch>
            <a:fillRect/>
          </a:stretch>
        </p:blipFill>
        <p:spPr>
          <a:xfrm>
            <a:off x="8585665" y="2009692"/>
            <a:ext cx="2145681" cy="1587878"/>
          </a:xfrm>
          <a:prstGeom prst="rect">
            <a:avLst/>
          </a:prstGeom>
        </p:spPr>
      </p:pic>
      <p:pic>
        <p:nvPicPr>
          <p:cNvPr id="9" name="Picture 8">
            <a:extLst>
              <a:ext uri="{FF2B5EF4-FFF2-40B4-BE49-F238E27FC236}">
                <a16:creationId xmlns:a16="http://schemas.microsoft.com/office/drawing/2014/main" id="{D17B25F0-BFC5-066D-1FFD-A3E02418F118}"/>
              </a:ext>
            </a:extLst>
          </p:cNvPr>
          <p:cNvPicPr>
            <a:picLocks noChangeAspect="1"/>
          </p:cNvPicPr>
          <p:nvPr/>
        </p:nvPicPr>
        <p:blipFill>
          <a:blip r:embed="rId4"/>
          <a:stretch>
            <a:fillRect/>
          </a:stretch>
        </p:blipFill>
        <p:spPr>
          <a:xfrm>
            <a:off x="7756126" y="3866321"/>
            <a:ext cx="3838466" cy="2862506"/>
          </a:xfrm>
          <a:prstGeom prst="rect">
            <a:avLst/>
          </a:prstGeom>
        </p:spPr>
      </p:pic>
    </p:spTree>
    <p:extLst>
      <p:ext uri="{BB962C8B-B14F-4D97-AF65-F5344CB8AC3E}">
        <p14:creationId xmlns:p14="http://schemas.microsoft.com/office/powerpoint/2010/main" val="422717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9E4A0F-4912-A3BB-2220-16AA33BCF12D}"/>
            </a:ext>
          </a:extLst>
        </p:cNvPr>
        <p:cNvGrpSpPr/>
        <p:nvPr/>
      </p:nvGrpSpPr>
      <p:grpSpPr>
        <a:xfrm>
          <a:off x="0" y="0"/>
          <a:ext cx="0" cy="0"/>
          <a:chOff x="0" y="0"/>
          <a:chExt cx="0" cy="0"/>
        </a:xfrm>
      </p:grpSpPr>
      <p:sp>
        <p:nvSpPr>
          <p:cNvPr id="25" name="Rectangle 7">
            <a:extLst>
              <a:ext uri="{FF2B5EF4-FFF2-40B4-BE49-F238E27FC236}">
                <a16:creationId xmlns:a16="http://schemas.microsoft.com/office/drawing/2014/main" id="{C811AE35-3120-7702-49AE-CB353A992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505BE7C0-3121-E7C3-C0B3-9B0BA6263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BD34E-23C7-9F11-D5B2-F636E307B61C}"/>
              </a:ext>
            </a:extLst>
          </p:cNvPr>
          <p:cNvSpPr>
            <a:spLocks noGrp="1"/>
          </p:cNvSpPr>
          <p:nvPr>
            <p:ph type="title"/>
          </p:nvPr>
        </p:nvSpPr>
        <p:spPr>
          <a:xfrm>
            <a:off x="576071" y="277939"/>
            <a:ext cx="10900274" cy="1141369"/>
          </a:xfrm>
        </p:spPr>
        <p:txBody>
          <a:bodyPr vert="horz" lIns="91440" tIns="45720" rIns="91440" bIns="45720" rtlCol="0" anchor="b">
            <a:normAutofit/>
          </a:bodyPr>
          <a:lstStyle/>
          <a:p>
            <a:pPr algn="ctr"/>
            <a:r>
              <a:rPr lang="en-US" sz="4800" dirty="0">
                <a:latin typeface="Calibri" panose="020F0502020204030204" pitchFamily="34" charset="0"/>
                <a:cs typeface="Calibri" panose="020F0502020204030204" pitchFamily="34" charset="0"/>
              </a:rPr>
              <a:t>Informing Public Consultation</a:t>
            </a:r>
          </a:p>
        </p:txBody>
      </p:sp>
      <p:sp>
        <p:nvSpPr>
          <p:cNvPr id="29" name="Rectangle 6">
            <a:extLst>
              <a:ext uri="{FF2B5EF4-FFF2-40B4-BE49-F238E27FC236}">
                <a16:creationId xmlns:a16="http://schemas.microsoft.com/office/drawing/2014/main" id="{E8CBC0C3-3C54-295D-141C-150033B5B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E57B85A-C4B7-4DD3-D0F9-A90A101C1C40}"/>
              </a:ext>
            </a:extLst>
          </p:cNvPr>
          <p:cNvSpPr>
            <a:spLocks noGrp="1"/>
          </p:cNvSpPr>
          <p:nvPr>
            <p:ph type="body" sz="half" idx="2"/>
          </p:nvPr>
        </p:nvSpPr>
        <p:spPr>
          <a:xfrm>
            <a:off x="357409" y="1956240"/>
            <a:ext cx="3976051" cy="4364827"/>
          </a:xfrm>
        </p:spPr>
        <p:txBody>
          <a:bodyPr vert="horz" lIns="91440" tIns="45720" rIns="91440" bIns="45720" rtlCol="0" anchor="t">
            <a:normAutofit fontScale="25000" lnSpcReduction="20000"/>
          </a:bodyPr>
          <a:lstStyle/>
          <a:p>
            <a:pPr marL="228600" lvl="0">
              <a:lnSpc>
                <a:spcPct val="100000"/>
              </a:lnSpc>
              <a:spcAft>
                <a:spcPts val="800"/>
              </a:spcAft>
            </a:pPr>
            <a:r>
              <a:rPr lang="en-US" sz="8000" b="1" dirty="0">
                <a:latin typeface="Calibri" panose="020F0502020204030204" pitchFamily="34" charset="0"/>
                <a:cs typeface="Calibri" panose="020F0502020204030204" pitchFamily="34" charset="0"/>
              </a:rPr>
              <a:t>Transport Consultants </a:t>
            </a:r>
          </a:p>
          <a:p>
            <a:pPr marL="447675" lvl="0" indent="-219075">
              <a:lnSpc>
                <a:spcPct val="100000"/>
              </a:lnSpc>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ARUP were appointed to deliver a movement strategy with the aim of  </a:t>
            </a:r>
            <a:r>
              <a:rPr lang="en-US" sz="8000" dirty="0" err="1">
                <a:latin typeface="Calibri" panose="020F0502020204030204" pitchFamily="34" charset="0"/>
                <a:cs typeface="Calibri" panose="020F0502020204030204" pitchFamily="34" charset="0"/>
              </a:rPr>
              <a:t>maximising</a:t>
            </a:r>
            <a:r>
              <a:rPr lang="en-US" sz="8000" dirty="0">
                <a:latin typeface="Calibri" panose="020F0502020204030204" pitchFamily="34" charset="0"/>
                <a:cs typeface="Calibri" panose="020F0502020204030204" pitchFamily="34" charset="0"/>
              </a:rPr>
              <a:t> sustainable movement within and around the village. </a:t>
            </a:r>
          </a:p>
          <a:p>
            <a:pPr marL="447675" lvl="0" indent="-249238">
              <a:lnSpc>
                <a:spcPct val="100000"/>
              </a:lnSpc>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Demand analysis has included traffic surveys which were conducted in October2023 to inform early baseline work.</a:t>
            </a:r>
          </a:p>
          <a:p>
            <a:pPr marL="457200" lvl="0" indent="-228600">
              <a:lnSpc>
                <a:spcPct val="100000"/>
              </a:lnSpc>
              <a:spcAft>
                <a:spcPts val="800"/>
              </a:spcAft>
              <a:buFont typeface="Arial" panose="020B0604020202020204" pitchFamily="34" charset="0"/>
              <a:buChar char="•"/>
            </a:pPr>
            <a:r>
              <a:rPr lang="en-US" sz="8000" i="0" u="none" strike="noStrike" baseline="0" dirty="0">
                <a:latin typeface="Calibri" panose="020F0502020204030204" pitchFamily="34" charset="0"/>
                <a:cs typeface="Calibri" panose="020F0502020204030204" pitchFamily="34" charset="0"/>
              </a:rPr>
              <a:t>Options around the routing of active travel schemes through the village are being investigated</a:t>
            </a:r>
            <a:endParaRPr lang="en-IE" sz="6400" i="0" u="none" strike="noStrike" baseline="0" dirty="0">
              <a:latin typeface="Calibri" panose="020F0502020204030204" pitchFamily="34" charset="0"/>
              <a:cs typeface="Calibri" panose="020F0502020204030204" pitchFamily="34" charset="0"/>
            </a:endParaRPr>
          </a:p>
          <a:p>
            <a:pPr marL="857250" indent="-857250" algn="l">
              <a:buFont typeface="Arial" panose="020B0604020202020204" pitchFamily="34" charset="0"/>
              <a:buChar char="•"/>
            </a:pPr>
            <a:endParaRPr lang="en-IE" sz="6400" b="1" i="0" u="none" strike="noStrike" baseline="0" dirty="0">
              <a:solidFill>
                <a:srgbClr val="2D6184"/>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IE" sz="2300" b="1" dirty="0">
              <a:solidFill>
                <a:srgbClr val="2D6184"/>
              </a:solidFill>
              <a:latin typeface="ArialRoundedMTBold"/>
            </a:endParaRPr>
          </a:p>
          <a:p>
            <a:pPr marL="285750" indent="-285750" algn="l">
              <a:buFont typeface="Arial" panose="020B0604020202020204" pitchFamily="34" charset="0"/>
              <a:buChar char="•"/>
            </a:pPr>
            <a:endParaRPr lang="en-IE" sz="23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dirty="0">
              <a:solidFill>
                <a:srgbClr val="2D6184"/>
              </a:solidFill>
              <a:latin typeface="ArialRoundedMTBold"/>
            </a:endParaRPr>
          </a:p>
        </p:txBody>
      </p:sp>
      <p:pic>
        <p:nvPicPr>
          <p:cNvPr id="9" name="Picture 8">
            <a:extLst>
              <a:ext uri="{FF2B5EF4-FFF2-40B4-BE49-F238E27FC236}">
                <a16:creationId xmlns:a16="http://schemas.microsoft.com/office/drawing/2014/main" id="{B9909EB2-F026-6B2A-CE0A-3363EBB556C7}"/>
              </a:ext>
            </a:extLst>
          </p:cNvPr>
          <p:cNvPicPr>
            <a:picLocks noChangeAspect="1"/>
          </p:cNvPicPr>
          <p:nvPr/>
        </p:nvPicPr>
        <p:blipFill>
          <a:blip r:embed="rId3"/>
          <a:stretch>
            <a:fillRect/>
          </a:stretch>
        </p:blipFill>
        <p:spPr>
          <a:xfrm>
            <a:off x="5235852" y="2027980"/>
            <a:ext cx="6240493" cy="4477088"/>
          </a:xfrm>
          <a:prstGeom prst="rect">
            <a:avLst/>
          </a:prstGeom>
        </p:spPr>
      </p:pic>
    </p:spTree>
    <p:extLst>
      <p:ext uri="{BB962C8B-B14F-4D97-AF65-F5344CB8AC3E}">
        <p14:creationId xmlns:p14="http://schemas.microsoft.com/office/powerpoint/2010/main" val="151984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BD8C69-0DC9-9841-7188-7DCE7E9A64A0}"/>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spcBef>
                <a:spcPct val="0"/>
              </a:spcBef>
              <a:spcAft>
                <a:spcPts val="600"/>
              </a:spcAft>
            </a:pPr>
            <a:r>
              <a:rPr lang="en-US" sz="4400" dirty="0">
                <a:latin typeface="Calibri" panose="020F0502020204030204" pitchFamily="34" charset="0"/>
                <a:ea typeface="+mj-ea"/>
                <a:cs typeface="Calibri" panose="020F0502020204030204" pitchFamily="34" charset="0"/>
              </a:rPr>
              <a:t>Public Consultation - Scenario Approach</a:t>
            </a:r>
          </a:p>
        </p:txBody>
      </p:sp>
      <p:sp>
        <p:nvSpPr>
          <p:cNvPr id="15" name="TextBox 14">
            <a:extLst>
              <a:ext uri="{FF2B5EF4-FFF2-40B4-BE49-F238E27FC236}">
                <a16:creationId xmlns:a16="http://schemas.microsoft.com/office/drawing/2014/main" id="{B3ADE171-360C-98B9-AFED-723B2BD8AC9A}"/>
              </a:ext>
            </a:extLst>
          </p:cNvPr>
          <p:cNvSpPr txBox="1"/>
          <p:nvPr/>
        </p:nvSpPr>
        <p:spPr>
          <a:xfrm>
            <a:off x="836676" y="1761131"/>
            <a:ext cx="10515600" cy="860729"/>
          </a:xfrm>
          <a:prstGeom prst="rect">
            <a:avLst/>
          </a:prstGeom>
        </p:spPr>
        <p:txBody>
          <a:bodyPr vert="horz" lIns="91440" tIns="45720" rIns="91440" bIns="45720" rtlCol="0">
            <a:noAutofit/>
          </a:bodyPr>
          <a:lstStyle/>
          <a:p>
            <a:pPr>
              <a:lnSpc>
                <a:spcPct val="110000"/>
              </a:lnSpc>
              <a:spcAft>
                <a:spcPts val="600"/>
              </a:spcAft>
            </a:pPr>
            <a:r>
              <a:rPr lang="en-US" sz="1700" dirty="0">
                <a:latin typeface="Calibri" panose="020F0502020204030204" pitchFamily="34" charset="0"/>
                <a:cs typeface="Calibri" panose="020F0502020204030204" pitchFamily="34" charset="0"/>
              </a:rPr>
              <a:t>Three scenarios have been developed with the purpose of discussing high level options for the future development of the village. These are not set in stone but serve only to enable the conversation. These are broadly as follows</a:t>
            </a:r>
            <a:r>
              <a:rPr lang="en-US" sz="1700" b="1" dirty="0"/>
              <a:t>.</a:t>
            </a:r>
          </a:p>
        </p:txBody>
      </p:sp>
      <p:sp>
        <p:nvSpPr>
          <p:cNvPr id="2" name="TextBox 1">
            <a:extLst>
              <a:ext uri="{FF2B5EF4-FFF2-40B4-BE49-F238E27FC236}">
                <a16:creationId xmlns:a16="http://schemas.microsoft.com/office/drawing/2014/main" id="{D0D3C516-4F5F-2462-57AF-113467F7D310}"/>
              </a:ext>
            </a:extLst>
          </p:cNvPr>
          <p:cNvSpPr txBox="1"/>
          <p:nvPr/>
        </p:nvSpPr>
        <p:spPr>
          <a:xfrm>
            <a:off x="814610" y="2589972"/>
            <a:ext cx="11374342" cy="5293757"/>
          </a:xfrm>
          <a:prstGeom prst="rect">
            <a:avLst/>
          </a:prstGeom>
          <a:noFill/>
        </p:spPr>
        <p:txBody>
          <a:bodyPr wrap="square" rtlCol="0">
            <a:spAutoFit/>
          </a:bodyPr>
          <a:lstStyle/>
          <a:p>
            <a:pPr>
              <a:spcAft>
                <a:spcPts val="600"/>
              </a:spcAft>
            </a:pPr>
            <a:r>
              <a:rPr lang="en-IE" b="1" dirty="0">
                <a:latin typeface="Calibri" panose="020F0502020204030204" pitchFamily="34" charset="0"/>
                <a:cs typeface="Calibri" panose="020F0502020204030204" pitchFamily="34" charset="0"/>
              </a:rPr>
              <a:t>What if we Emphasise Local Vitality:</a:t>
            </a:r>
          </a:p>
          <a:p>
            <a:pPr>
              <a:spcAft>
                <a:spcPts val="600"/>
              </a:spcAft>
            </a:pPr>
            <a:r>
              <a:rPr lang="en-IE" dirty="0">
                <a:latin typeface="Calibri" panose="020F0502020204030204" pitchFamily="34" charset="0"/>
                <a:cs typeface="Calibri" panose="020F0502020204030204" pitchFamily="34" charset="0"/>
              </a:rPr>
              <a:t>Growing Clondalkin in a way that makes it easier to use. We focus on access to and from the town centre. This will require improved permeability, legibility, appropriate density, more connections and more access for pedestrians and cyclists</a:t>
            </a:r>
          </a:p>
          <a:p>
            <a:pPr>
              <a:spcAft>
                <a:spcPts val="600"/>
              </a:spcAft>
            </a:pPr>
            <a:endParaRPr lang="en-IE" dirty="0">
              <a:latin typeface="Calibri" panose="020F0502020204030204" pitchFamily="34" charset="0"/>
              <a:cs typeface="Calibri" panose="020F0502020204030204" pitchFamily="34" charset="0"/>
            </a:endParaRPr>
          </a:p>
          <a:p>
            <a:pPr>
              <a:spcAft>
                <a:spcPts val="600"/>
              </a:spcAft>
            </a:pPr>
            <a:r>
              <a:rPr lang="en-IE" b="1" dirty="0">
                <a:latin typeface="Calibri" panose="020F0502020204030204" pitchFamily="34" charset="0"/>
                <a:cs typeface="Calibri" panose="020F0502020204030204" pitchFamily="34" charset="0"/>
              </a:rPr>
              <a:t>What if we Emphasise a Healthy Environment</a:t>
            </a:r>
          </a:p>
          <a:p>
            <a:pPr>
              <a:spcAft>
                <a:spcPts val="600"/>
              </a:spcAft>
            </a:pPr>
            <a:r>
              <a:rPr lang="en-IE" dirty="0">
                <a:latin typeface="Calibri" panose="020F0502020204030204" pitchFamily="34" charset="0"/>
                <a:cs typeface="Calibri" panose="020F0502020204030204" pitchFamily="34" charset="0"/>
              </a:rPr>
              <a:t>Growing Clondalkin in a way that supports activity and access to public amenities , supporting a healthy environment for people and biodiversity. This will mean examining existing amenities, providing new open spaces for a growing population and protecting and enhancing green infrastructure. </a:t>
            </a:r>
          </a:p>
          <a:p>
            <a:pPr>
              <a:spcAft>
                <a:spcPts val="600"/>
              </a:spcAft>
            </a:pPr>
            <a:endParaRPr lang="en-IE" b="1" dirty="0">
              <a:latin typeface="Calibri" panose="020F0502020204030204" pitchFamily="34" charset="0"/>
              <a:cs typeface="Calibri" panose="020F0502020204030204" pitchFamily="34" charset="0"/>
            </a:endParaRPr>
          </a:p>
          <a:p>
            <a:pPr>
              <a:spcAft>
                <a:spcPts val="600"/>
              </a:spcAft>
            </a:pPr>
            <a:r>
              <a:rPr lang="en-IE" b="1" dirty="0">
                <a:latin typeface="Calibri" panose="020F0502020204030204" pitchFamily="34" charset="0"/>
                <a:cs typeface="Calibri" panose="020F0502020204030204" pitchFamily="34" charset="0"/>
              </a:rPr>
              <a:t>What if we Emphasise the Heritage of the Village</a:t>
            </a:r>
          </a:p>
          <a:p>
            <a:pPr>
              <a:spcAft>
                <a:spcPts val="600"/>
              </a:spcAft>
            </a:pPr>
            <a:r>
              <a:rPr lang="en-IE" dirty="0">
                <a:latin typeface="Calibri" panose="020F0502020204030204" pitchFamily="34" charset="0"/>
                <a:cs typeface="Calibri" panose="020F0502020204030204" pitchFamily="34" charset="0"/>
              </a:rPr>
              <a:t>Growing Clondalkin in a way that ensures ongoing protection of Clondalkin’s heritage assets whilst supporting the vitality and vibrancy of the village</a:t>
            </a:r>
          </a:p>
          <a:p>
            <a:pPr>
              <a:spcAft>
                <a:spcPts val="600"/>
              </a:spcAft>
            </a:pPr>
            <a:endParaRPr lang="en-IE" dirty="0">
              <a:latin typeface="Calibri" panose="020F0502020204030204" pitchFamily="34" charset="0"/>
              <a:cs typeface="Calibri" panose="020F0502020204030204" pitchFamily="34" charset="0"/>
            </a:endParaRPr>
          </a:p>
          <a:p>
            <a:pPr>
              <a:spcAft>
                <a:spcPts val="600"/>
              </a:spcAft>
            </a:pPr>
            <a:endParaRPr lang="en-IE" dirty="0">
              <a:latin typeface="Calibri" panose="020F0502020204030204" pitchFamily="34" charset="0"/>
              <a:cs typeface="Calibri" panose="020F0502020204030204" pitchFamily="34" charset="0"/>
            </a:endParaRPr>
          </a:p>
          <a:p>
            <a:pPr>
              <a:spcAft>
                <a:spcPts val="600"/>
              </a:spcAft>
            </a:pPr>
            <a:r>
              <a:rPr lang="en-IE"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7722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21F464-B236-BDA6-E027-7709CC36276E}"/>
              </a:ext>
            </a:extLst>
          </p:cNvPr>
          <p:cNvPicPr>
            <a:picLocks noChangeAspect="1"/>
          </p:cNvPicPr>
          <p:nvPr/>
        </p:nvPicPr>
        <p:blipFill>
          <a:blip r:embed="rId2"/>
          <a:stretch>
            <a:fillRect/>
          </a:stretch>
        </p:blipFill>
        <p:spPr>
          <a:xfrm>
            <a:off x="877622" y="0"/>
            <a:ext cx="10436755" cy="6858000"/>
          </a:xfrm>
          <a:prstGeom prst="rect">
            <a:avLst/>
          </a:prstGeom>
        </p:spPr>
      </p:pic>
    </p:spTree>
    <p:extLst>
      <p:ext uri="{BB962C8B-B14F-4D97-AF65-F5344CB8AC3E}">
        <p14:creationId xmlns:p14="http://schemas.microsoft.com/office/powerpoint/2010/main" val="356340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C189F-7B56-9B5C-37A3-03B39D6B32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E3A31EB-7800-FE25-0AF4-E53E0F24551B}"/>
              </a:ext>
            </a:extLst>
          </p:cNvPr>
          <p:cNvSpPr txBox="1"/>
          <p:nvPr/>
        </p:nvSpPr>
        <p:spPr>
          <a:xfrm>
            <a:off x="3200400" y="290947"/>
            <a:ext cx="5357192" cy="584775"/>
          </a:xfrm>
          <a:prstGeom prst="rect">
            <a:avLst/>
          </a:prstGeom>
          <a:noFill/>
        </p:spPr>
        <p:txBody>
          <a:bodyPr wrap="square" rtlCol="0">
            <a:spAutoFit/>
          </a:bodyPr>
          <a:lstStyle/>
          <a:p>
            <a:r>
              <a:rPr lang="en-IE" sz="3200" dirty="0">
                <a:latin typeface="Calibri" panose="020F0502020204030204" pitchFamily="34" charset="0"/>
                <a:cs typeface="Calibri" panose="020F0502020204030204" pitchFamily="34" charset="0"/>
              </a:rPr>
              <a:t>Village Enhancement Schemes</a:t>
            </a:r>
          </a:p>
        </p:txBody>
      </p:sp>
      <p:pic>
        <p:nvPicPr>
          <p:cNvPr id="7" name="Picture 6">
            <a:extLst>
              <a:ext uri="{FF2B5EF4-FFF2-40B4-BE49-F238E27FC236}">
                <a16:creationId xmlns:a16="http://schemas.microsoft.com/office/drawing/2014/main" id="{B905AAAD-B2AD-FCC7-A106-EAAC7023583F}"/>
              </a:ext>
            </a:extLst>
          </p:cNvPr>
          <p:cNvPicPr>
            <a:picLocks noChangeAspect="1"/>
          </p:cNvPicPr>
          <p:nvPr/>
        </p:nvPicPr>
        <p:blipFill>
          <a:blip r:embed="rId2"/>
          <a:stretch>
            <a:fillRect/>
          </a:stretch>
        </p:blipFill>
        <p:spPr>
          <a:xfrm>
            <a:off x="4882219" y="1088806"/>
            <a:ext cx="5895975" cy="5353050"/>
          </a:xfrm>
          <a:prstGeom prst="rect">
            <a:avLst/>
          </a:prstGeom>
        </p:spPr>
      </p:pic>
      <p:sp>
        <p:nvSpPr>
          <p:cNvPr id="8" name="TextBox 7">
            <a:extLst>
              <a:ext uri="{FF2B5EF4-FFF2-40B4-BE49-F238E27FC236}">
                <a16:creationId xmlns:a16="http://schemas.microsoft.com/office/drawing/2014/main" id="{9B5E39B0-E378-26E3-AD80-4CD421D09B82}"/>
              </a:ext>
            </a:extLst>
          </p:cNvPr>
          <p:cNvSpPr txBox="1"/>
          <p:nvPr/>
        </p:nvSpPr>
        <p:spPr>
          <a:xfrm>
            <a:off x="409902" y="2463990"/>
            <a:ext cx="4078014" cy="3477875"/>
          </a:xfrm>
          <a:prstGeom prst="rect">
            <a:avLst/>
          </a:prstGeom>
          <a:noFill/>
        </p:spPr>
        <p:txBody>
          <a:bodyPr wrap="square" rtlCol="0">
            <a:spAutoFit/>
          </a:bodyPr>
          <a:lstStyle/>
          <a:p>
            <a:pPr marL="342900" indent="-342900">
              <a:buAutoNum type="arabicPeriod"/>
            </a:pPr>
            <a:r>
              <a:rPr lang="en-IE" sz="2000" dirty="0">
                <a:latin typeface="Calibri" panose="020F0502020204030204" pitchFamily="34" charset="0"/>
                <a:cs typeface="Calibri" panose="020F0502020204030204" pitchFamily="34" charset="0"/>
              </a:rPr>
              <a:t>The Ninth Lock Road Streetscape Improvement; SDCC Public Realm Reconfiguration to provide more active frontage</a:t>
            </a:r>
          </a:p>
          <a:p>
            <a:pPr marL="342900" indent="-342900">
              <a:buAutoNum type="arabicPeriod"/>
            </a:pPr>
            <a:endParaRPr lang="en-IE" sz="2000" dirty="0">
              <a:latin typeface="Calibri" panose="020F0502020204030204" pitchFamily="34" charset="0"/>
              <a:cs typeface="Calibri" panose="020F0502020204030204" pitchFamily="34" charset="0"/>
            </a:endParaRPr>
          </a:p>
          <a:p>
            <a:pPr marL="342900" indent="-342900">
              <a:buAutoNum type="arabicPeriod"/>
            </a:pPr>
            <a:r>
              <a:rPr lang="en-IE" sz="2000" dirty="0">
                <a:latin typeface="Calibri" panose="020F0502020204030204" pitchFamily="34" charset="0"/>
                <a:cs typeface="Calibri" panose="020F0502020204030204" pitchFamily="34" charset="0"/>
              </a:rPr>
              <a:t>Adaptive re-use of protected former RIC Barracks building on Old </a:t>
            </a:r>
            <a:r>
              <a:rPr lang="en-IE" sz="2000" dirty="0" err="1">
                <a:latin typeface="Calibri" panose="020F0502020204030204" pitchFamily="34" charset="0"/>
                <a:cs typeface="Calibri" panose="020F0502020204030204" pitchFamily="34" charset="0"/>
              </a:rPr>
              <a:t>Nangor</a:t>
            </a:r>
            <a:r>
              <a:rPr lang="en-IE" sz="2000" dirty="0">
                <a:latin typeface="Calibri" panose="020F0502020204030204" pitchFamily="34" charset="0"/>
                <a:cs typeface="Calibri" panose="020F0502020204030204" pitchFamily="34" charset="0"/>
              </a:rPr>
              <a:t> Road</a:t>
            </a:r>
          </a:p>
          <a:p>
            <a:pPr marL="342900" indent="-342900">
              <a:buAutoNum type="arabicPeriod"/>
            </a:pPr>
            <a:endParaRPr lang="en-IE" sz="2000" dirty="0">
              <a:latin typeface="Calibri" panose="020F0502020204030204" pitchFamily="34" charset="0"/>
              <a:cs typeface="Calibri" panose="020F0502020204030204" pitchFamily="34" charset="0"/>
            </a:endParaRPr>
          </a:p>
          <a:p>
            <a:pPr marL="342900" indent="-342900">
              <a:buAutoNum type="arabicPeriod"/>
            </a:pPr>
            <a:r>
              <a:rPr lang="en-IE" sz="2000" dirty="0">
                <a:latin typeface="Calibri" panose="020F0502020204030204" pitchFamily="34" charset="0"/>
                <a:cs typeface="Calibri" panose="020F0502020204030204" pitchFamily="34" charset="0"/>
              </a:rPr>
              <a:t>Historic Junction Reconfiguration and Public Realm at the Laurels</a:t>
            </a:r>
          </a:p>
        </p:txBody>
      </p:sp>
      <p:sp>
        <p:nvSpPr>
          <p:cNvPr id="2" name="TextBox 1">
            <a:extLst>
              <a:ext uri="{FF2B5EF4-FFF2-40B4-BE49-F238E27FC236}">
                <a16:creationId xmlns:a16="http://schemas.microsoft.com/office/drawing/2014/main" id="{87BC62B0-7374-08CC-32AB-4E36D79CC91F}"/>
              </a:ext>
            </a:extLst>
          </p:cNvPr>
          <p:cNvSpPr txBox="1"/>
          <p:nvPr/>
        </p:nvSpPr>
        <p:spPr>
          <a:xfrm>
            <a:off x="566530" y="1371600"/>
            <a:ext cx="3921386" cy="1015663"/>
          </a:xfrm>
          <a:prstGeom prst="rect">
            <a:avLst/>
          </a:prstGeom>
          <a:noFill/>
        </p:spPr>
        <p:txBody>
          <a:bodyPr wrap="square" rtlCol="0">
            <a:spAutoFit/>
          </a:bodyPr>
          <a:lstStyle/>
          <a:p>
            <a:r>
              <a:rPr lang="en-IE" sz="2000" b="1" dirty="0">
                <a:latin typeface="Calibri" panose="020F0502020204030204" pitchFamily="34" charset="0"/>
                <a:cs typeface="Calibri" panose="020F0502020204030204" pitchFamily="34" charset="0"/>
              </a:rPr>
              <a:t>Each Scenario will include an option for a village enhancement scheme</a:t>
            </a:r>
            <a:r>
              <a:rPr lang="en-IE"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9682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106673-A35C-F5DB-9796-8F1002442C4D}"/>
            </a:ext>
          </a:extLst>
        </p:cNvPr>
        <p:cNvGrpSpPr/>
        <p:nvPr/>
      </p:nvGrpSpPr>
      <p:grpSpPr>
        <a:xfrm>
          <a:off x="0" y="0"/>
          <a:ext cx="0" cy="0"/>
          <a:chOff x="0" y="0"/>
          <a:chExt cx="0" cy="0"/>
        </a:xfrm>
      </p:grpSpPr>
      <p:sp>
        <p:nvSpPr>
          <p:cNvPr id="28" name="Rectangle 7">
            <a:extLst>
              <a:ext uri="{FF2B5EF4-FFF2-40B4-BE49-F238E27FC236}">
                <a16:creationId xmlns:a16="http://schemas.microsoft.com/office/drawing/2014/main" id="{16E7710C-1309-C984-27B9-5E3C508D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0" name="Rectangle 29">
            <a:extLst>
              <a:ext uri="{FF2B5EF4-FFF2-40B4-BE49-F238E27FC236}">
                <a16:creationId xmlns:a16="http://schemas.microsoft.com/office/drawing/2014/main" id="{B2F5BBAB-C7A2-8449-B528-BB7318274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9BAF7-D868-F744-4E37-80F789F1C409}"/>
              </a:ext>
            </a:extLst>
          </p:cNvPr>
          <p:cNvSpPr>
            <a:spLocks noGrp="1"/>
          </p:cNvSpPr>
          <p:nvPr>
            <p:ph type="title"/>
          </p:nvPr>
        </p:nvSpPr>
        <p:spPr>
          <a:xfrm>
            <a:off x="1883057" y="187090"/>
            <a:ext cx="8185868" cy="1335748"/>
          </a:xfrm>
        </p:spPr>
        <p:txBody>
          <a:bodyPr vert="horz" lIns="91440" tIns="45720" rIns="91440" bIns="45720" rtlCol="0" anchor="b">
            <a:normAutofit/>
          </a:bodyPr>
          <a:lstStyle/>
          <a:p>
            <a:pPr>
              <a:lnSpc>
                <a:spcPct val="90000"/>
              </a:lnSpc>
            </a:pPr>
            <a:r>
              <a:rPr lang="en-US" sz="4000" dirty="0">
                <a:latin typeface="Calibri" panose="020F0502020204030204" pitchFamily="34" charset="0"/>
                <a:cs typeface="Calibri" panose="020F0502020204030204" pitchFamily="34" charset="0"/>
              </a:rPr>
              <a:t>2</a:t>
            </a:r>
            <a:r>
              <a:rPr lang="en-US" sz="4000" baseline="30000" dirty="0">
                <a:latin typeface="Calibri" panose="020F0502020204030204" pitchFamily="34" charset="0"/>
                <a:cs typeface="Calibri" panose="020F0502020204030204" pitchFamily="34" charset="0"/>
              </a:rPr>
              <a:t>nd</a:t>
            </a:r>
            <a:r>
              <a:rPr lang="en-US" sz="4000" dirty="0">
                <a:latin typeface="Calibri" panose="020F0502020204030204" pitchFamily="34" charset="0"/>
                <a:cs typeface="Calibri" panose="020F0502020204030204" pitchFamily="34" charset="0"/>
              </a:rPr>
              <a:t> Round Public Consultation - Events</a:t>
            </a:r>
          </a:p>
        </p:txBody>
      </p:sp>
      <p:sp>
        <p:nvSpPr>
          <p:cNvPr id="32" name="Rectangle 6">
            <a:extLst>
              <a:ext uri="{FF2B5EF4-FFF2-40B4-BE49-F238E27FC236}">
                <a16:creationId xmlns:a16="http://schemas.microsoft.com/office/drawing/2014/main" id="{51D0ADAF-2E90-7464-8811-A91ED6A76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E785283-F9F5-EF18-694E-80A27D8E8C1C}"/>
              </a:ext>
            </a:extLst>
          </p:cNvPr>
          <p:cNvSpPr>
            <a:spLocks noGrp="1"/>
          </p:cNvSpPr>
          <p:nvPr>
            <p:ph type="body" sz="half" idx="2"/>
          </p:nvPr>
        </p:nvSpPr>
        <p:spPr>
          <a:xfrm>
            <a:off x="727079" y="3005463"/>
            <a:ext cx="6894576" cy="3485260"/>
          </a:xfrm>
        </p:spPr>
        <p:txBody>
          <a:bodyPr vert="horz" lIns="91440" tIns="45720" rIns="91440" bIns="45720" rtlCol="0">
            <a:normAutofit fontScale="25000" lnSpcReduction="20000"/>
          </a:bodyPr>
          <a:lstStyle/>
          <a:p>
            <a:pPr>
              <a:lnSpc>
                <a:spcPct val="100000"/>
              </a:lnSpc>
              <a:spcBef>
                <a:spcPts val="300"/>
              </a:spcBef>
              <a:spcAft>
                <a:spcPts val="800"/>
              </a:spcAft>
            </a:pPr>
            <a:r>
              <a:rPr lang="en-US" sz="8000" b="1" dirty="0">
                <a:latin typeface="Calibri" panose="020F0502020204030204" pitchFamily="34" charset="0"/>
                <a:cs typeface="Calibri" panose="020F0502020204030204" pitchFamily="34" charset="0"/>
              </a:rPr>
              <a:t>Public Consultation using scenarios as a way of looking at priorities for growth will commence on 29</a:t>
            </a:r>
            <a:r>
              <a:rPr lang="en-US" sz="8000" b="1" baseline="30000" dirty="0">
                <a:latin typeface="Calibri" panose="020F0502020204030204" pitchFamily="34" charset="0"/>
                <a:cs typeface="Calibri" panose="020F0502020204030204" pitchFamily="34" charset="0"/>
              </a:rPr>
              <a:t>th</a:t>
            </a:r>
            <a:r>
              <a:rPr lang="en-US" sz="8000" b="1" dirty="0">
                <a:latin typeface="Calibri" panose="020F0502020204030204" pitchFamily="34" charset="0"/>
                <a:cs typeface="Calibri" panose="020F0502020204030204" pitchFamily="34" charset="0"/>
              </a:rPr>
              <a:t> February</a:t>
            </a:r>
          </a:p>
          <a:p>
            <a:pPr marL="342900" indent="-342900">
              <a:lnSpc>
                <a:spcPct val="100000"/>
              </a:lnSpc>
              <a:spcBef>
                <a:spcPts val="300"/>
              </a:spcBef>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Workshop with schools on 22</a:t>
            </a:r>
            <a:r>
              <a:rPr lang="en-US" sz="8000" baseline="30000" dirty="0">
                <a:latin typeface="Calibri" panose="020F0502020204030204" pitchFamily="34" charset="0"/>
                <a:cs typeface="Calibri" panose="020F0502020204030204" pitchFamily="34" charset="0"/>
              </a:rPr>
              <a:t>nd</a:t>
            </a:r>
            <a:r>
              <a:rPr lang="en-US" sz="8000" dirty="0">
                <a:latin typeface="Calibri" panose="020F0502020204030204" pitchFamily="34" charset="0"/>
                <a:cs typeface="Calibri" panose="020F0502020204030204" pitchFamily="34" charset="0"/>
              </a:rPr>
              <a:t> February</a:t>
            </a:r>
          </a:p>
          <a:p>
            <a:pPr marL="342900" indent="-342900">
              <a:lnSpc>
                <a:spcPct val="100000"/>
              </a:lnSpc>
              <a:spcBef>
                <a:spcPts val="300"/>
              </a:spcBef>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Online survey with accompanying video, leaflet and issues paper will be available on SDCC portal 29</a:t>
            </a:r>
            <a:r>
              <a:rPr lang="en-US" sz="8000" baseline="30000" dirty="0">
                <a:latin typeface="Calibri" panose="020F0502020204030204" pitchFamily="34" charset="0"/>
                <a:cs typeface="Calibri" panose="020F0502020204030204" pitchFamily="34" charset="0"/>
              </a:rPr>
              <a:t>th</a:t>
            </a:r>
            <a:r>
              <a:rPr lang="en-US" sz="8000" dirty="0">
                <a:latin typeface="Calibri" panose="020F0502020204030204" pitchFamily="34" charset="0"/>
                <a:cs typeface="Calibri" panose="020F0502020204030204" pitchFamily="34" charset="0"/>
              </a:rPr>
              <a:t> Feb – 28</a:t>
            </a:r>
            <a:r>
              <a:rPr lang="en-US" sz="8000" baseline="30000" dirty="0">
                <a:latin typeface="Calibri" panose="020F0502020204030204" pitchFamily="34" charset="0"/>
                <a:cs typeface="Calibri" panose="020F0502020204030204" pitchFamily="34" charset="0"/>
              </a:rPr>
              <a:t>th</a:t>
            </a:r>
            <a:r>
              <a:rPr lang="en-US" sz="8000" dirty="0">
                <a:latin typeface="Calibri" panose="020F0502020204030204" pitchFamily="34" charset="0"/>
                <a:cs typeface="Calibri" panose="020F0502020204030204" pitchFamily="34" charset="0"/>
              </a:rPr>
              <a:t> March</a:t>
            </a:r>
          </a:p>
          <a:p>
            <a:pPr marL="357188" indent="-357188">
              <a:lnSpc>
                <a:spcPct val="100000"/>
              </a:lnSpc>
              <a:spcBef>
                <a:spcPts val="300"/>
              </a:spcBef>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Round table workshops will be held as follows:</a:t>
            </a:r>
          </a:p>
          <a:p>
            <a:pPr>
              <a:lnSpc>
                <a:spcPct val="100000"/>
              </a:lnSpc>
              <a:spcBef>
                <a:spcPts val="300"/>
              </a:spcBef>
              <a:spcAft>
                <a:spcPts val="800"/>
              </a:spcAft>
            </a:pPr>
            <a:r>
              <a:rPr lang="en-US" sz="8000" dirty="0">
                <a:latin typeface="Calibri" panose="020F0502020204030204" pitchFamily="34" charset="0"/>
                <a:cs typeface="Calibri" panose="020F0502020204030204" pitchFamily="34" charset="0"/>
              </a:rPr>
              <a:t>	The Round Tower Centre, Clondalkin 7</a:t>
            </a:r>
            <a:r>
              <a:rPr lang="en-US" sz="8000" baseline="30000" dirty="0">
                <a:latin typeface="Calibri" panose="020F0502020204030204" pitchFamily="34" charset="0"/>
                <a:cs typeface="Calibri" panose="020F0502020204030204" pitchFamily="34" charset="0"/>
              </a:rPr>
              <a:t>th</a:t>
            </a:r>
            <a:r>
              <a:rPr lang="en-US" sz="8000" dirty="0">
                <a:latin typeface="Calibri" panose="020F0502020204030204" pitchFamily="34" charset="0"/>
                <a:cs typeface="Calibri" panose="020F0502020204030204" pitchFamily="34" charset="0"/>
              </a:rPr>
              <a:t> March 7.00-	8.30pm &amp;</a:t>
            </a:r>
          </a:p>
          <a:p>
            <a:pPr>
              <a:lnSpc>
                <a:spcPct val="100000"/>
              </a:lnSpc>
              <a:spcBef>
                <a:spcPts val="300"/>
              </a:spcBef>
              <a:spcAft>
                <a:spcPts val="800"/>
              </a:spcAft>
            </a:pPr>
            <a:r>
              <a:rPr lang="en-US" sz="8000" dirty="0">
                <a:latin typeface="Calibri" panose="020F0502020204030204" pitchFamily="34" charset="0"/>
                <a:cs typeface="Calibri" panose="020F0502020204030204" pitchFamily="34" charset="0"/>
              </a:rPr>
              <a:t>	Aras </a:t>
            </a:r>
            <a:r>
              <a:rPr lang="en-US" sz="8000" dirty="0" err="1">
                <a:latin typeface="Calibri" panose="020F0502020204030204" pitchFamily="34" charset="0"/>
                <a:cs typeface="Calibri" panose="020F0502020204030204" pitchFamily="34" charset="0"/>
              </a:rPr>
              <a:t>Chronain</a:t>
            </a:r>
            <a:r>
              <a:rPr lang="en-US" sz="8000" dirty="0">
                <a:latin typeface="Calibri" panose="020F0502020204030204" pitchFamily="34" charset="0"/>
                <a:cs typeface="Calibri" panose="020F0502020204030204" pitchFamily="34" charset="0"/>
              </a:rPr>
              <a:t> , Watery Lane, Clondalkin on 13</a:t>
            </a:r>
            <a:r>
              <a:rPr lang="en-US" sz="8000" baseline="30000" dirty="0">
                <a:latin typeface="Calibri" panose="020F0502020204030204" pitchFamily="34" charset="0"/>
                <a:cs typeface="Calibri" panose="020F0502020204030204" pitchFamily="34" charset="0"/>
              </a:rPr>
              <a:t>th</a:t>
            </a:r>
            <a:r>
              <a:rPr lang="en-US" sz="8000" dirty="0">
                <a:latin typeface="Calibri" panose="020F0502020204030204" pitchFamily="34" charset="0"/>
                <a:cs typeface="Calibri" panose="020F0502020204030204" pitchFamily="34" charset="0"/>
              </a:rPr>
              <a:t> March 	7-00-8.30pm</a:t>
            </a:r>
          </a:p>
          <a:p>
            <a:pPr>
              <a:lnSpc>
                <a:spcPct val="100000"/>
              </a:lnSpc>
              <a:spcBef>
                <a:spcPts val="300"/>
              </a:spcBef>
              <a:spcAft>
                <a:spcPts val="800"/>
              </a:spcAft>
            </a:pPr>
            <a:endParaRPr lang="en-US" sz="8000" dirty="0">
              <a:solidFill>
                <a:srgbClr val="298089"/>
              </a:solidFill>
              <a:latin typeface="Calibri" panose="020F0502020204030204" pitchFamily="34" charset="0"/>
              <a:cs typeface="Calibri" panose="020F0502020204030204" pitchFamily="34" charset="0"/>
            </a:endParaRPr>
          </a:p>
          <a:p>
            <a:pPr>
              <a:lnSpc>
                <a:spcPct val="100000"/>
              </a:lnSpc>
              <a:spcBef>
                <a:spcPts val="300"/>
              </a:spcBef>
              <a:spcAft>
                <a:spcPts val="800"/>
              </a:spcAft>
            </a:pPr>
            <a:r>
              <a:rPr lang="en-US" sz="8000" dirty="0">
                <a:solidFill>
                  <a:srgbClr val="298089"/>
                </a:solidFill>
                <a:latin typeface="Calibri" panose="020F0502020204030204" pitchFamily="34" charset="0"/>
                <a:cs typeface="Calibri" panose="020F0502020204030204" pitchFamily="34" charset="0"/>
              </a:rPr>
              <a:t>	</a:t>
            </a:r>
          </a:p>
          <a:p>
            <a:pPr marL="342900" indent="-342900">
              <a:lnSpc>
                <a:spcPct val="100000"/>
              </a:lnSpc>
              <a:spcBef>
                <a:spcPts val="300"/>
              </a:spcBef>
              <a:spcAft>
                <a:spcPts val="8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a:lnSpc>
                <a:spcPct val="100000"/>
              </a:lnSpc>
              <a:spcBef>
                <a:spcPts val="300"/>
              </a:spcBef>
              <a:spcAft>
                <a:spcPts val="800"/>
              </a:spcAft>
            </a:pPr>
            <a:endParaRPr lang="en-US" sz="1800" dirty="0"/>
          </a:p>
          <a:p>
            <a:pPr>
              <a:lnSpc>
                <a:spcPct val="100000"/>
              </a:lnSpc>
              <a:spcBef>
                <a:spcPts val="300"/>
              </a:spcBef>
              <a:spcAft>
                <a:spcPts val="800"/>
              </a:spcAft>
            </a:pPr>
            <a:endParaRPr lang="en-US" sz="1800" dirty="0"/>
          </a:p>
          <a:p>
            <a:pPr>
              <a:lnSpc>
                <a:spcPct val="100000"/>
              </a:lnSpc>
              <a:spcBef>
                <a:spcPts val="300"/>
              </a:spcBef>
              <a:spcAft>
                <a:spcPts val="800"/>
              </a:spcAft>
            </a:pPr>
            <a:r>
              <a:rPr lang="en-US" sz="1800" dirty="0"/>
              <a:t>	</a:t>
            </a:r>
          </a:p>
        </p:txBody>
      </p:sp>
      <p:pic>
        <p:nvPicPr>
          <p:cNvPr id="5" name="Content Placeholder 4">
            <a:extLst>
              <a:ext uri="{FF2B5EF4-FFF2-40B4-BE49-F238E27FC236}">
                <a16:creationId xmlns:a16="http://schemas.microsoft.com/office/drawing/2014/main" id="{9F342723-AE51-A32E-E828-4BE5FFA248AE}"/>
              </a:ext>
            </a:extLst>
          </p:cNvPr>
          <p:cNvPicPr>
            <a:picLocks noGrp="1" noChangeAspect="1"/>
          </p:cNvPicPr>
          <p:nvPr>
            <p:ph idx="1"/>
          </p:nvPr>
        </p:nvPicPr>
        <p:blipFill>
          <a:blip r:embed="rId2"/>
          <a:stretch>
            <a:fillRect/>
          </a:stretch>
        </p:blipFill>
        <p:spPr>
          <a:xfrm>
            <a:off x="8348734" y="3899758"/>
            <a:ext cx="3271837" cy="2590965"/>
          </a:xfrm>
        </p:spPr>
      </p:pic>
      <p:pic>
        <p:nvPicPr>
          <p:cNvPr id="3" name="Picture 2">
            <a:extLst>
              <a:ext uri="{FF2B5EF4-FFF2-40B4-BE49-F238E27FC236}">
                <a16:creationId xmlns:a16="http://schemas.microsoft.com/office/drawing/2014/main" id="{B85860BE-7162-E541-FC20-720912EECB53}"/>
              </a:ext>
            </a:extLst>
          </p:cNvPr>
          <p:cNvPicPr>
            <a:picLocks noChangeAspect="1"/>
          </p:cNvPicPr>
          <p:nvPr/>
        </p:nvPicPr>
        <p:blipFill>
          <a:blip r:embed="rId3"/>
          <a:stretch>
            <a:fillRect/>
          </a:stretch>
        </p:blipFill>
        <p:spPr>
          <a:xfrm>
            <a:off x="8348734" y="1522838"/>
            <a:ext cx="3189146" cy="2009643"/>
          </a:xfrm>
          <a:prstGeom prst="rect">
            <a:avLst/>
          </a:prstGeom>
        </p:spPr>
      </p:pic>
    </p:spTree>
    <p:extLst>
      <p:ext uri="{BB962C8B-B14F-4D97-AF65-F5344CB8AC3E}">
        <p14:creationId xmlns:p14="http://schemas.microsoft.com/office/powerpoint/2010/main" val="260267025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Sketchy</Template>
  <TotalTime>2509</TotalTime>
  <Words>777</Words>
  <Application>Microsoft Office PowerPoint</Application>
  <PresentationFormat>Widescreen</PresentationFormat>
  <Paragraphs>106</Paragraphs>
  <Slides>10</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ArialRoundedMTBold</vt:lpstr>
      <vt:lpstr>Calibri</vt:lpstr>
      <vt:lpstr>The Hand Bold</vt:lpstr>
      <vt:lpstr>The Serif Hand Black</vt:lpstr>
      <vt:lpstr>SketchyVTI</vt:lpstr>
      <vt:lpstr>Acrobat Document</vt:lpstr>
      <vt:lpstr>PowerPoint Presentation</vt:lpstr>
      <vt:lpstr>Clondalkin LAP preparation: 1st round Public Consultation</vt:lpstr>
      <vt:lpstr>Informing Public Consultation – 2nd Round</vt:lpstr>
      <vt:lpstr>Informing Public Consultation </vt:lpstr>
      <vt:lpstr>Informing Public Consultation</vt:lpstr>
      <vt:lpstr>PowerPoint Presentation</vt:lpstr>
      <vt:lpstr>PowerPoint Presentation</vt:lpstr>
      <vt:lpstr>PowerPoint Presentation</vt:lpstr>
      <vt:lpstr>2nd Round Public Consultation -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Clondalkin – Local Area Plan</dc:title>
  <dc:creator>Tracy McGibbon</dc:creator>
  <cp:lastModifiedBy>Hazel Craigie</cp:lastModifiedBy>
  <cp:revision>65</cp:revision>
  <dcterms:created xsi:type="dcterms:W3CDTF">2022-09-12T13:38:42Z</dcterms:created>
  <dcterms:modified xsi:type="dcterms:W3CDTF">2024-02-26T09:08:20Z</dcterms:modified>
</cp:coreProperties>
</file>