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78" r:id="rId5"/>
    <p:sldId id="280" r:id="rId6"/>
    <p:sldId id="281" r:id="rId7"/>
    <p:sldId id="282" r:id="rId8"/>
    <p:sldId id="283" r:id="rId9"/>
    <p:sldId id="284" r:id="rId10"/>
    <p:sldId id="286" r:id="rId11"/>
    <p:sldId id="2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2/23/2024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2/23/2024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2/23/2024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2/23/2024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Right to </a:t>
            </a:r>
            <a:br>
              <a:rPr lang="en-US" sz="4000" dirty="0"/>
            </a:br>
            <a:r>
              <a:rPr lang="en-US" sz="4000" dirty="0"/>
              <a:t>(</a:t>
            </a:r>
            <a:r>
              <a:rPr lang="en-US" sz="4000" dirty="0" err="1"/>
              <a:t>i</a:t>
            </a:r>
            <a:r>
              <a:rPr lang="en-US" sz="4000" dirty="0"/>
              <a:t>) Views &amp; </a:t>
            </a:r>
            <a:br>
              <a:rPr lang="en-US" sz="4000" dirty="0"/>
            </a:br>
            <a:r>
              <a:rPr lang="en-US" sz="4000" dirty="0"/>
              <a:t>(ii) Light</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endParaRPr lang="en-US" sz="2300" dirty="0"/>
          </a:p>
        </p:txBody>
      </p:sp>
    </p:spTree>
    <p:extLst>
      <p:ext uri="{BB962C8B-B14F-4D97-AF65-F5344CB8AC3E}">
        <p14:creationId xmlns:p14="http://schemas.microsoft.com/office/powerpoint/2010/main" val="416788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51D9-4FCB-88A8-66BF-5F8D9D656D74}"/>
              </a:ext>
            </a:extLst>
          </p:cNvPr>
          <p:cNvSpPr>
            <a:spLocks noGrp="1"/>
          </p:cNvSpPr>
          <p:nvPr>
            <p:ph type="title"/>
          </p:nvPr>
        </p:nvSpPr>
        <p:spPr/>
        <p:txBody>
          <a:bodyPr/>
          <a:lstStyle/>
          <a:p>
            <a:r>
              <a:rPr lang="en-GB" dirty="0"/>
              <a:t>Right to a View</a:t>
            </a:r>
            <a:endParaRPr lang="en-IE" dirty="0"/>
          </a:p>
        </p:txBody>
      </p:sp>
      <p:sp>
        <p:nvSpPr>
          <p:cNvPr id="3" name="Content Placeholder 2">
            <a:extLst>
              <a:ext uri="{FF2B5EF4-FFF2-40B4-BE49-F238E27FC236}">
                <a16:creationId xmlns:a16="http://schemas.microsoft.com/office/drawing/2014/main" id="{9559EA1E-DCF3-905D-B8B2-30C63CC8F961}"/>
              </a:ext>
            </a:extLst>
          </p:cNvPr>
          <p:cNvSpPr>
            <a:spLocks noGrp="1"/>
          </p:cNvSpPr>
          <p:nvPr>
            <p:ph idx="1"/>
          </p:nvPr>
        </p:nvSpPr>
        <p:spPr>
          <a:xfrm>
            <a:off x="913795" y="2076450"/>
            <a:ext cx="10353762" cy="4013957"/>
          </a:xfrm>
        </p:spPr>
        <p:txBody>
          <a:bodyPr>
            <a:normAutofit/>
          </a:bodyPr>
          <a:lstStyle/>
          <a:p>
            <a:r>
              <a:rPr lang="en-GB" dirty="0"/>
              <a:t>The loss of a view from the landholding of a private individual/company is generally not a material consideration in the assessment of a planning application</a:t>
            </a:r>
          </a:p>
          <a:p>
            <a:r>
              <a:rPr lang="en-GB" dirty="0"/>
              <a:t>For example, an objection by a home-owner that their neighbour’s extension will obscure their view is not generally material and is given no weight in the assessment of the application</a:t>
            </a:r>
          </a:p>
          <a:p>
            <a:r>
              <a:rPr lang="en-GB" dirty="0"/>
              <a:t>It is generally accepted in planning policy and practice that places are subject to change. Although an individual may have enjoyed a view for many years and may be very unhappy with its loss, this does not amount to a serious adverse effects on their residential amenities warranting a refusal of planning permission. </a:t>
            </a:r>
          </a:p>
        </p:txBody>
      </p:sp>
    </p:spTree>
    <p:extLst>
      <p:ext uri="{BB962C8B-B14F-4D97-AF65-F5344CB8AC3E}">
        <p14:creationId xmlns:p14="http://schemas.microsoft.com/office/powerpoint/2010/main" val="170727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4FA9-3AE3-97B6-EBA4-D4F7284E8C41}"/>
              </a:ext>
            </a:extLst>
          </p:cNvPr>
          <p:cNvSpPr>
            <a:spLocks noGrp="1"/>
          </p:cNvSpPr>
          <p:nvPr>
            <p:ph type="title"/>
          </p:nvPr>
        </p:nvSpPr>
        <p:spPr/>
        <p:txBody>
          <a:bodyPr/>
          <a:lstStyle/>
          <a:p>
            <a:r>
              <a:rPr lang="en-GB" dirty="0"/>
              <a:t>Protected Views</a:t>
            </a:r>
            <a:endParaRPr lang="en-IE" dirty="0"/>
          </a:p>
        </p:txBody>
      </p:sp>
      <p:sp>
        <p:nvSpPr>
          <p:cNvPr id="3" name="Content Placeholder 2">
            <a:extLst>
              <a:ext uri="{FF2B5EF4-FFF2-40B4-BE49-F238E27FC236}">
                <a16:creationId xmlns:a16="http://schemas.microsoft.com/office/drawing/2014/main" id="{5BF38531-BCA0-E085-7BCA-08C55F0B47B0}"/>
              </a:ext>
            </a:extLst>
          </p:cNvPr>
          <p:cNvSpPr>
            <a:spLocks noGrp="1"/>
          </p:cNvSpPr>
          <p:nvPr>
            <p:ph idx="1"/>
          </p:nvPr>
        </p:nvSpPr>
        <p:spPr>
          <a:xfrm>
            <a:off x="913795" y="2076450"/>
            <a:ext cx="10353762" cy="4171950"/>
          </a:xfrm>
        </p:spPr>
        <p:txBody>
          <a:bodyPr>
            <a:normAutofit fontScale="92500" lnSpcReduction="20000"/>
          </a:bodyPr>
          <a:lstStyle/>
          <a:p>
            <a:r>
              <a:rPr lang="en-GB" dirty="0"/>
              <a:t>There are some protected views identified in the County Development Plan.</a:t>
            </a:r>
          </a:p>
          <a:p>
            <a:r>
              <a:rPr lang="en-GB" dirty="0"/>
              <a:t> Generally these are panoramic landscape views from roadways in the Dublin mountains with all the viewing points sited within the public realm.</a:t>
            </a:r>
          </a:p>
          <a:p>
            <a:r>
              <a:rPr lang="en-GB" dirty="0"/>
              <a:t>Other protected views sometimes identified in statutory plans relate to protected structures or architectural conservation areas. In order to warrant protection and the constraints to development in the vicinity, as a consequence, these views must make a positive contribution to the special character of these built heritage assets. To secure protection, these views should be identified and described in special character appraisals that form part of statutory plans. </a:t>
            </a:r>
          </a:p>
          <a:p>
            <a:r>
              <a:rPr lang="en-GB" dirty="0"/>
              <a:t>Identifying protected views in statutory plans gives any consequent planning decisions is robust. It means the identification of views is given due technical consideration (experts), public consultation takes place (direct democracy), and the Council (representative democracy) makes the decision. </a:t>
            </a:r>
            <a:endParaRPr lang="en-IE" dirty="0"/>
          </a:p>
        </p:txBody>
      </p:sp>
    </p:spTree>
    <p:extLst>
      <p:ext uri="{BB962C8B-B14F-4D97-AF65-F5344CB8AC3E}">
        <p14:creationId xmlns:p14="http://schemas.microsoft.com/office/powerpoint/2010/main" val="271118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0436-DB99-DDAE-F7A0-ED99F9DB2DC2}"/>
              </a:ext>
            </a:extLst>
          </p:cNvPr>
          <p:cNvSpPr>
            <a:spLocks noGrp="1"/>
          </p:cNvSpPr>
          <p:nvPr>
            <p:ph type="title"/>
          </p:nvPr>
        </p:nvSpPr>
        <p:spPr/>
        <p:txBody>
          <a:bodyPr/>
          <a:lstStyle/>
          <a:p>
            <a:r>
              <a:rPr lang="en-GB" dirty="0"/>
              <a:t>Right to Light</a:t>
            </a:r>
            <a:endParaRPr lang="en-IE" dirty="0"/>
          </a:p>
        </p:txBody>
      </p:sp>
      <p:sp>
        <p:nvSpPr>
          <p:cNvPr id="3" name="Content Placeholder 2">
            <a:extLst>
              <a:ext uri="{FF2B5EF4-FFF2-40B4-BE49-F238E27FC236}">
                <a16:creationId xmlns:a16="http://schemas.microsoft.com/office/drawing/2014/main" id="{C490E2A4-3C90-720B-6308-0A489441B78C}"/>
              </a:ext>
            </a:extLst>
          </p:cNvPr>
          <p:cNvSpPr>
            <a:spLocks noGrp="1"/>
          </p:cNvSpPr>
          <p:nvPr>
            <p:ph idx="1"/>
          </p:nvPr>
        </p:nvSpPr>
        <p:spPr/>
        <p:txBody>
          <a:bodyPr/>
          <a:lstStyle/>
          <a:p>
            <a:r>
              <a:rPr lang="en-GB" dirty="0"/>
              <a:t>The term “right to light” is generally considered a civil matter between relevant parties and enforceable by the civil courts. A “right to light” can be identified as a burden/easement on a land folio and can be acquired by way of a court order. The Planning Authority does not engage in the matter. The Society of Chartered Surveyors Ireland and Royal Institutes of the Architects of Ireland have a Guidance Note on Rights of Light (2016).</a:t>
            </a:r>
          </a:p>
          <a:p>
            <a:pPr marL="36900" indent="0">
              <a:buNone/>
            </a:pPr>
            <a:endParaRPr lang="en-IE" dirty="0"/>
          </a:p>
        </p:txBody>
      </p:sp>
    </p:spTree>
    <p:extLst>
      <p:ext uri="{BB962C8B-B14F-4D97-AF65-F5344CB8AC3E}">
        <p14:creationId xmlns:p14="http://schemas.microsoft.com/office/powerpoint/2010/main" val="110985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748F-A4FB-ADBE-1B24-9E6985C2C760}"/>
              </a:ext>
            </a:extLst>
          </p:cNvPr>
          <p:cNvSpPr>
            <a:spLocks noGrp="1"/>
          </p:cNvSpPr>
          <p:nvPr>
            <p:ph type="title"/>
          </p:nvPr>
        </p:nvSpPr>
        <p:spPr/>
        <p:txBody>
          <a:bodyPr>
            <a:normAutofit fontScale="90000"/>
          </a:bodyPr>
          <a:lstStyle/>
          <a:p>
            <a:r>
              <a:rPr lang="en-GB" dirty="0"/>
              <a:t>Sunlight, Daylight, Residential Amenities &amp; Planning</a:t>
            </a:r>
            <a:endParaRPr lang="en-IE" dirty="0"/>
          </a:p>
        </p:txBody>
      </p:sp>
      <p:sp>
        <p:nvSpPr>
          <p:cNvPr id="3" name="Content Placeholder 2">
            <a:extLst>
              <a:ext uri="{FF2B5EF4-FFF2-40B4-BE49-F238E27FC236}">
                <a16:creationId xmlns:a16="http://schemas.microsoft.com/office/drawing/2014/main" id="{54550C12-4185-7A42-E3BC-CB15CADE3D8E}"/>
              </a:ext>
            </a:extLst>
          </p:cNvPr>
          <p:cNvSpPr>
            <a:spLocks noGrp="1"/>
          </p:cNvSpPr>
          <p:nvPr>
            <p:ph idx="1"/>
          </p:nvPr>
        </p:nvSpPr>
        <p:spPr>
          <a:xfrm>
            <a:off x="913795" y="2076450"/>
            <a:ext cx="10353762" cy="4267200"/>
          </a:xfrm>
        </p:spPr>
        <p:txBody>
          <a:bodyPr>
            <a:normAutofit lnSpcReduction="10000"/>
          </a:bodyPr>
          <a:lstStyle/>
          <a:p>
            <a:r>
              <a:rPr lang="en-GB" dirty="0"/>
              <a:t>The Planning Authority is concerned with sunlight and daylight under the broad heading of residential amenities.</a:t>
            </a:r>
          </a:p>
          <a:p>
            <a:r>
              <a:rPr lang="en-GB" dirty="0"/>
              <a:t>The Planning Authority examines proposals in terms of</a:t>
            </a:r>
          </a:p>
          <a:p>
            <a:r>
              <a:rPr lang="en-GB" dirty="0"/>
              <a:t>(</a:t>
            </a:r>
            <a:r>
              <a:rPr lang="en-GB" dirty="0" err="1"/>
              <a:t>i</a:t>
            </a:r>
            <a:r>
              <a:rPr lang="en-GB" dirty="0"/>
              <a:t>) serious and adverse effectives of development proposals on the sunlight and daylight of the existing occupiers of existing development (e.g. Will the development proposed near me cause a serious adverse effect on the quality of light I currently enjoy)</a:t>
            </a:r>
          </a:p>
          <a:p>
            <a:r>
              <a:rPr lang="en-GB" dirty="0"/>
              <a:t>(ii) adequacy of sunlight and daylight for prospective users of the proposed development (e.g. Will light be sufficient within a new apartment and its communal open space)</a:t>
            </a:r>
          </a:p>
        </p:txBody>
      </p:sp>
    </p:spTree>
    <p:extLst>
      <p:ext uri="{BB962C8B-B14F-4D97-AF65-F5344CB8AC3E}">
        <p14:creationId xmlns:p14="http://schemas.microsoft.com/office/powerpoint/2010/main" val="119928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5714-696B-CEA2-F8B2-20D3EB9C9910}"/>
              </a:ext>
            </a:extLst>
          </p:cNvPr>
          <p:cNvSpPr>
            <a:spLocks noGrp="1"/>
          </p:cNvSpPr>
          <p:nvPr>
            <p:ph type="title"/>
          </p:nvPr>
        </p:nvSpPr>
        <p:spPr/>
        <p:txBody>
          <a:bodyPr/>
          <a:lstStyle/>
          <a:p>
            <a:r>
              <a:rPr lang="en-GB" dirty="0"/>
              <a:t>Gist</a:t>
            </a:r>
            <a:endParaRPr lang="en-IE" dirty="0"/>
          </a:p>
        </p:txBody>
      </p:sp>
      <p:sp>
        <p:nvSpPr>
          <p:cNvPr id="3" name="Content Placeholder 2">
            <a:extLst>
              <a:ext uri="{FF2B5EF4-FFF2-40B4-BE49-F238E27FC236}">
                <a16:creationId xmlns:a16="http://schemas.microsoft.com/office/drawing/2014/main" id="{4B983AB6-C4E3-9335-B073-AD04EFB4EC71}"/>
              </a:ext>
            </a:extLst>
          </p:cNvPr>
          <p:cNvSpPr>
            <a:spLocks noGrp="1"/>
          </p:cNvSpPr>
          <p:nvPr>
            <p:ph idx="1"/>
          </p:nvPr>
        </p:nvSpPr>
        <p:spPr/>
        <p:txBody>
          <a:bodyPr>
            <a:normAutofit/>
          </a:bodyPr>
          <a:lstStyle/>
          <a:p>
            <a:r>
              <a:rPr lang="en-GB" dirty="0"/>
              <a:t>Only concerned with habitable rooms – e.g. living rooms, lower standard bedroom.</a:t>
            </a:r>
          </a:p>
          <a:p>
            <a:r>
              <a:rPr lang="en-GB" dirty="0"/>
              <a:t>No standards for hallways, stairs, bathrooms etc</a:t>
            </a:r>
          </a:p>
          <a:p>
            <a:r>
              <a:rPr lang="en-GB" dirty="0"/>
              <a:t>Test for gardens/open spaces – a proportion to enjoy 2 hours of sunlight during Spring Equinox</a:t>
            </a:r>
          </a:p>
          <a:p>
            <a:r>
              <a:rPr lang="en-GB" dirty="0"/>
              <a:t>No hard rules or targets, just tools to assist in decision-making process</a:t>
            </a:r>
          </a:p>
          <a:p>
            <a:r>
              <a:rPr lang="en-GB" dirty="0"/>
              <a:t>Emphasis on flexibility, natural light only one of many factors </a:t>
            </a:r>
          </a:p>
          <a:p>
            <a:endParaRPr lang="en-GB" dirty="0"/>
          </a:p>
        </p:txBody>
      </p:sp>
    </p:spTree>
    <p:extLst>
      <p:ext uri="{BB962C8B-B14F-4D97-AF65-F5344CB8AC3E}">
        <p14:creationId xmlns:p14="http://schemas.microsoft.com/office/powerpoint/2010/main" val="105581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E505-C137-73BF-29AF-B3CBA287B0D0}"/>
              </a:ext>
            </a:extLst>
          </p:cNvPr>
          <p:cNvSpPr>
            <a:spLocks noGrp="1"/>
          </p:cNvSpPr>
          <p:nvPr>
            <p:ph type="title"/>
          </p:nvPr>
        </p:nvSpPr>
        <p:spPr/>
        <p:txBody>
          <a:bodyPr/>
          <a:lstStyle/>
          <a:p>
            <a:r>
              <a:rPr lang="en-GB" dirty="0"/>
              <a:t>Existing Homes</a:t>
            </a:r>
            <a:endParaRPr lang="en-IE" dirty="0"/>
          </a:p>
        </p:txBody>
      </p:sp>
      <p:sp>
        <p:nvSpPr>
          <p:cNvPr id="3" name="Content Placeholder 2">
            <a:extLst>
              <a:ext uri="{FF2B5EF4-FFF2-40B4-BE49-F238E27FC236}">
                <a16:creationId xmlns:a16="http://schemas.microsoft.com/office/drawing/2014/main" id="{A8BF4D76-7F6C-7974-D4D9-D8DE13E237BB}"/>
              </a:ext>
            </a:extLst>
          </p:cNvPr>
          <p:cNvSpPr>
            <a:spLocks noGrp="1"/>
          </p:cNvSpPr>
          <p:nvPr>
            <p:ph idx="1"/>
          </p:nvPr>
        </p:nvSpPr>
        <p:spPr>
          <a:xfrm>
            <a:off x="913795" y="2076450"/>
            <a:ext cx="10353762" cy="4352925"/>
          </a:xfrm>
        </p:spPr>
        <p:txBody>
          <a:bodyPr>
            <a:normAutofit/>
          </a:bodyPr>
          <a:lstStyle/>
          <a:p>
            <a:r>
              <a:rPr lang="en-GB" dirty="0"/>
              <a:t>Vertical Sky Component – assess effects of development on the daylighting of existing homes – diffuse daylight reaching a window </a:t>
            </a:r>
          </a:p>
          <a:p>
            <a:r>
              <a:rPr lang="en-GB" dirty="0"/>
              <a:t>Annual Probable Sunlight Hours – assess effects of development on the sunlight of existing homes – how much sunlight a window receives</a:t>
            </a:r>
          </a:p>
          <a:p>
            <a:r>
              <a:rPr lang="en-GB" dirty="0"/>
              <a:t>For residential extension applications we would generally use a 45 degree angle “Rule of Thumb” and may request shadow studies</a:t>
            </a:r>
          </a:p>
          <a:p>
            <a:r>
              <a:rPr lang="en-GB" dirty="0"/>
              <a:t>Exempted development does not have to meet any sunlight/daylight requirements in terms of effects on neighbours</a:t>
            </a:r>
          </a:p>
          <a:p>
            <a:r>
              <a:rPr lang="en-GB" dirty="0"/>
              <a:t>Potential new area – how to consider loss of sunlight to existing solar panels</a:t>
            </a:r>
          </a:p>
          <a:p>
            <a:pPr marL="36900" indent="0">
              <a:buNone/>
            </a:pPr>
            <a:endParaRPr lang="en-GB" dirty="0"/>
          </a:p>
          <a:p>
            <a:endParaRPr lang="en-IE" dirty="0"/>
          </a:p>
        </p:txBody>
      </p:sp>
    </p:spTree>
    <p:extLst>
      <p:ext uri="{BB962C8B-B14F-4D97-AF65-F5344CB8AC3E}">
        <p14:creationId xmlns:p14="http://schemas.microsoft.com/office/powerpoint/2010/main" val="168634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DC2C-F142-505B-7085-5BE2CCF4A4D3}"/>
              </a:ext>
            </a:extLst>
          </p:cNvPr>
          <p:cNvSpPr>
            <a:spLocks noGrp="1"/>
          </p:cNvSpPr>
          <p:nvPr>
            <p:ph type="title"/>
          </p:nvPr>
        </p:nvSpPr>
        <p:spPr/>
        <p:txBody>
          <a:bodyPr/>
          <a:lstStyle/>
          <a:p>
            <a:r>
              <a:rPr lang="en-GB" dirty="0"/>
              <a:t>Prospective Residents</a:t>
            </a:r>
            <a:endParaRPr lang="en-IE" dirty="0"/>
          </a:p>
        </p:txBody>
      </p:sp>
      <p:sp>
        <p:nvSpPr>
          <p:cNvPr id="3" name="Content Placeholder 2">
            <a:extLst>
              <a:ext uri="{FF2B5EF4-FFF2-40B4-BE49-F238E27FC236}">
                <a16:creationId xmlns:a16="http://schemas.microsoft.com/office/drawing/2014/main" id="{4D98843D-BB38-1FF9-BA3B-1D3160E986B3}"/>
              </a:ext>
            </a:extLst>
          </p:cNvPr>
          <p:cNvSpPr>
            <a:spLocks noGrp="1"/>
          </p:cNvSpPr>
          <p:nvPr>
            <p:ph idx="1"/>
          </p:nvPr>
        </p:nvSpPr>
        <p:spPr>
          <a:xfrm>
            <a:off x="913795" y="2076450"/>
            <a:ext cx="10353762" cy="4343400"/>
          </a:xfrm>
        </p:spPr>
        <p:txBody>
          <a:bodyPr>
            <a:normAutofit/>
          </a:bodyPr>
          <a:lstStyle/>
          <a:p>
            <a:r>
              <a:rPr lang="en-GB" dirty="0"/>
              <a:t>Complex area – lots of jargon, software tools, fair bit of change in recent years</a:t>
            </a:r>
          </a:p>
          <a:p>
            <a:r>
              <a:rPr lang="en-GB" dirty="0" err="1"/>
              <a:t>Uplight</a:t>
            </a:r>
            <a:r>
              <a:rPr lang="en-GB" dirty="0"/>
              <a:t> in natural light requirements for residents of new developments in EU Guidelines. Generally accept testing against lower British requirements BRE 209 (2022)</a:t>
            </a:r>
          </a:p>
          <a:p>
            <a:r>
              <a:rPr lang="en-GB" strike="sngStrike" dirty="0"/>
              <a:t>Average Daylight Factor </a:t>
            </a:r>
            <a:r>
              <a:rPr lang="en-GB" dirty="0"/>
              <a:t> now Spatial Daylight Autonomy (SDA Illuminance)</a:t>
            </a:r>
          </a:p>
          <a:p>
            <a:r>
              <a:rPr lang="en-GB" strike="sngStrike" dirty="0"/>
              <a:t>Annual Probable Sunlight Hours </a:t>
            </a:r>
            <a:r>
              <a:rPr lang="en-GB" dirty="0"/>
              <a:t> now Sunlight Exposure (prospective residents only)</a:t>
            </a:r>
          </a:p>
          <a:p>
            <a:r>
              <a:rPr lang="en-GB" dirty="0"/>
              <a:t>Improve performance – stagger balconies, reduce room depth, taller windows to ground floor.</a:t>
            </a:r>
          </a:p>
          <a:p>
            <a:pPr marL="36900" indent="0">
              <a:buNone/>
            </a:pPr>
            <a:endParaRPr lang="en-GB" dirty="0"/>
          </a:p>
          <a:p>
            <a:endParaRPr lang="en-IE" dirty="0"/>
          </a:p>
        </p:txBody>
      </p:sp>
    </p:spTree>
    <p:extLst>
      <p:ext uri="{BB962C8B-B14F-4D97-AF65-F5344CB8AC3E}">
        <p14:creationId xmlns:p14="http://schemas.microsoft.com/office/powerpoint/2010/main" val="4471556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{115ED4A8-9027-4A5A-AE0B-C0FDBB96B03E}tf55705232_win32</Template>
  <TotalTime>585</TotalTime>
  <Words>745</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Goudy Old Style</vt:lpstr>
      <vt:lpstr>Wingdings 2</vt:lpstr>
      <vt:lpstr>SlateVTI</vt:lpstr>
      <vt:lpstr>Right to  (i) Views &amp;  (ii) Light</vt:lpstr>
      <vt:lpstr>Right to a View</vt:lpstr>
      <vt:lpstr>Protected Views</vt:lpstr>
      <vt:lpstr>Right to Light</vt:lpstr>
      <vt:lpstr>Sunlight, Daylight, Residential Amenities &amp; Planning</vt:lpstr>
      <vt:lpstr>Gist</vt:lpstr>
      <vt:lpstr>Existing Homes</vt:lpstr>
      <vt:lpstr>Prospective Residents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 to  (i) Views &amp;  (ii) Light</dc:title>
  <dc:creator>Gormla O'Corrain</dc:creator>
  <cp:lastModifiedBy>Gormla O'Corrain</cp:lastModifiedBy>
  <cp:revision>2</cp:revision>
  <dcterms:created xsi:type="dcterms:W3CDTF">2024-02-12T11:57:34Z</dcterms:created>
  <dcterms:modified xsi:type="dcterms:W3CDTF">2024-02-23T12:22:31Z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