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notesMasterIdLst>
    <p:notesMasterId r:id="rId10"/>
  </p:notesMasterIdLst>
  <p:sldIdLst>
    <p:sldId id="301" r:id="rId2"/>
    <p:sldId id="307" r:id="rId3"/>
    <p:sldId id="302" r:id="rId4"/>
    <p:sldId id="316" r:id="rId5"/>
    <p:sldId id="312" r:id="rId6"/>
    <p:sldId id="289" r:id="rId7"/>
    <p:sldId id="314" r:id="rId8"/>
    <p:sldId id="317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43" autoAdjust="0"/>
    <p:restoredTop sz="72134" autoAdjust="0"/>
  </p:normalViewPr>
  <p:slideViewPr>
    <p:cSldViewPr snapToGrid="0">
      <p:cViewPr varScale="1">
        <p:scale>
          <a:sx n="82" d="100"/>
          <a:sy n="82" d="100"/>
        </p:scale>
        <p:origin x="156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21443A-182B-4C29-B438-023C1A074197}" type="datetimeFigureOut">
              <a:rPr lang="en-IE" smtClean="0"/>
              <a:t>15/02/2024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86ED03-A955-4B3A-8E52-DFADD0314DA6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09897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86DB5C9-A23C-4AD4-9EC9-AE71294F77E2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n-US" dirty="0"/>
              <a:t>Sign</a:t>
            </a:r>
            <a:r>
              <a:rPr lang="en-GB" altLang="en-US" baseline="0" dirty="0"/>
              <a:t> in sheet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604260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565AD4A-577E-4AAE-A5EA-33CC50B97D9B}" type="slidenum">
              <a:rPr lang="en-US" altLang="en-US" sz="1200" smtClean="0"/>
              <a:pPr/>
              <a:t>2</a:t>
            </a:fld>
            <a:endParaRPr lang="en-US" altLang="en-US" sz="1200" dirty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IE" baseline="0" dirty="0"/>
          </a:p>
        </p:txBody>
      </p:sp>
    </p:spTree>
    <p:extLst>
      <p:ext uri="{BB962C8B-B14F-4D97-AF65-F5344CB8AC3E}">
        <p14:creationId xmlns:p14="http://schemas.microsoft.com/office/powerpoint/2010/main" val="2222763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565AD4A-577E-4AAE-A5EA-33CC50B97D9B}" type="slidenum">
              <a:rPr lang="en-US" altLang="en-US" sz="1200" smtClean="0"/>
              <a:pPr/>
              <a:t>3</a:t>
            </a:fld>
            <a:endParaRPr lang="en-US" altLang="en-US" sz="1200" dirty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IE" baseline="0" dirty="0"/>
          </a:p>
        </p:txBody>
      </p:sp>
    </p:spTree>
    <p:extLst>
      <p:ext uri="{BB962C8B-B14F-4D97-AF65-F5344CB8AC3E}">
        <p14:creationId xmlns:p14="http://schemas.microsoft.com/office/powerpoint/2010/main" val="3546393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565AD4A-577E-4AAE-A5EA-33CC50B97D9B}" type="slidenum">
              <a:rPr lang="en-US" altLang="en-US" sz="1200" smtClean="0"/>
              <a:pPr/>
              <a:t>4</a:t>
            </a:fld>
            <a:endParaRPr lang="en-US" altLang="en-US" sz="1200" dirty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IE" baseline="0" dirty="0"/>
          </a:p>
        </p:txBody>
      </p:sp>
    </p:spTree>
    <p:extLst>
      <p:ext uri="{BB962C8B-B14F-4D97-AF65-F5344CB8AC3E}">
        <p14:creationId xmlns:p14="http://schemas.microsoft.com/office/powerpoint/2010/main" val="3111370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565AD4A-577E-4AAE-A5EA-33CC50B97D9B}" type="slidenum">
              <a:rPr lang="en-US" altLang="en-US" sz="1200" smtClean="0"/>
              <a:pPr/>
              <a:t>5</a:t>
            </a:fld>
            <a:endParaRPr lang="en-US" altLang="en-US" sz="1200" dirty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IE" baseline="0" dirty="0"/>
          </a:p>
        </p:txBody>
      </p:sp>
    </p:spTree>
    <p:extLst>
      <p:ext uri="{BB962C8B-B14F-4D97-AF65-F5344CB8AC3E}">
        <p14:creationId xmlns:p14="http://schemas.microsoft.com/office/powerpoint/2010/main" val="522623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565AD4A-577E-4AAE-A5EA-33CC50B97D9B}" type="slidenum">
              <a:rPr lang="en-US" altLang="en-US" sz="1200" smtClean="0"/>
              <a:pPr/>
              <a:t>6</a:t>
            </a:fld>
            <a:endParaRPr lang="en-US" altLang="en-US" sz="1200" dirty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IE" baseline="0" dirty="0"/>
          </a:p>
        </p:txBody>
      </p:sp>
    </p:spTree>
    <p:extLst>
      <p:ext uri="{BB962C8B-B14F-4D97-AF65-F5344CB8AC3E}">
        <p14:creationId xmlns:p14="http://schemas.microsoft.com/office/powerpoint/2010/main" val="66757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565AD4A-577E-4AAE-A5EA-33CC50B97D9B}" type="slidenum">
              <a:rPr lang="en-US" altLang="en-US" sz="1200" smtClean="0"/>
              <a:pPr/>
              <a:t>7</a:t>
            </a:fld>
            <a:endParaRPr lang="en-US" altLang="en-US" sz="1200" dirty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IE" baseline="0" dirty="0"/>
          </a:p>
        </p:txBody>
      </p:sp>
    </p:spTree>
    <p:extLst>
      <p:ext uri="{BB962C8B-B14F-4D97-AF65-F5344CB8AC3E}">
        <p14:creationId xmlns:p14="http://schemas.microsoft.com/office/powerpoint/2010/main" val="42064144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565AD4A-577E-4AAE-A5EA-33CC50B97D9B}" type="slidenum">
              <a:rPr lang="en-US" altLang="en-US" sz="1200" smtClean="0"/>
              <a:pPr/>
              <a:t>8</a:t>
            </a:fld>
            <a:endParaRPr lang="en-US" altLang="en-US" sz="1200" dirty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IE" baseline="0" dirty="0"/>
          </a:p>
        </p:txBody>
      </p:sp>
    </p:spTree>
    <p:extLst>
      <p:ext uri="{BB962C8B-B14F-4D97-AF65-F5344CB8AC3E}">
        <p14:creationId xmlns:p14="http://schemas.microsoft.com/office/powerpoint/2010/main" val="271969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2/15/2024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435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2/15/2024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547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2/15/2024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985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2/15/2024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977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2/15/2024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71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2/15/2024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13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2/15/2024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565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2/15/2024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242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2/15/2024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433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2/15/2024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726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2/15/2024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723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2/15/2024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198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12192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Rectangle 32"/>
          <p:cNvSpPr>
            <a:spLocks noGrp="1" noChangeArrowheads="1"/>
          </p:cNvSpPr>
          <p:nvPr>
            <p:ph type="subTitle" idx="1"/>
          </p:nvPr>
        </p:nvSpPr>
        <p:spPr>
          <a:xfrm>
            <a:off x="1906588" y="2687638"/>
            <a:ext cx="8305800" cy="1752600"/>
          </a:xfrm>
          <a:noFill/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4400" dirty="0">
                <a:solidFill>
                  <a:schemeClr val="bg1"/>
                </a:solidFill>
              </a:rPr>
              <a:t>Brine Saturation Facility</a:t>
            </a:r>
          </a:p>
          <a:p>
            <a:pPr algn="l" eaLnBrk="1" hangingPunct="1"/>
            <a:r>
              <a:rPr lang="en-US" altLang="en-US" sz="4400" dirty="0">
                <a:solidFill>
                  <a:schemeClr val="bg1"/>
                </a:solidFill>
              </a:rPr>
              <a:t>Part VIII Report – For Noting</a:t>
            </a:r>
          </a:p>
        </p:txBody>
      </p:sp>
      <p:sp>
        <p:nvSpPr>
          <p:cNvPr id="43012" name="Rectangle 33"/>
          <p:cNvSpPr>
            <a:spLocks noChangeArrowheads="1"/>
          </p:cNvSpPr>
          <p:nvPr/>
        </p:nvSpPr>
        <p:spPr bwMode="auto">
          <a:xfrm>
            <a:off x="873369" y="5692166"/>
            <a:ext cx="83058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1800" dirty="0">
                <a:solidFill>
                  <a:schemeClr val="bg1"/>
                </a:solidFill>
              </a:rPr>
              <a:t>Lucan / Palmerstown / North Clondalkin Area Committee Meeting</a:t>
            </a:r>
          </a:p>
          <a:p>
            <a:pPr eaLnBrk="1" hangingPunct="1"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27/02/2024</a:t>
            </a:r>
            <a:endParaRPr lang="en-GB" alt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470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12192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18"/>
          <p:cNvSpPr>
            <a:spLocks noChangeArrowheads="1"/>
          </p:cNvSpPr>
          <p:nvPr/>
        </p:nvSpPr>
        <p:spPr bwMode="auto">
          <a:xfrm>
            <a:off x="272838" y="926123"/>
            <a:ext cx="5823162" cy="447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3600" b="1" dirty="0">
                <a:solidFill>
                  <a:srgbClr val="D95E00"/>
                </a:solidFill>
              </a:rPr>
              <a:t>Context</a:t>
            </a:r>
          </a:p>
          <a:p>
            <a:pPr marL="457200" lvl="1" indent="0">
              <a:buNone/>
            </a:pPr>
            <a:endParaRPr lang="en-US" sz="3200" b="1" dirty="0">
              <a:solidFill>
                <a:srgbClr val="D95E00"/>
              </a:solidFill>
              <a:cs typeface="Arial" panose="020B0604020202020204" pitchFamily="34" charset="0"/>
            </a:endParaRPr>
          </a:p>
          <a:p>
            <a:r>
              <a:rPr lang="en-US" sz="2000" dirty="0">
                <a:cs typeface="Arial" panose="020B0604020202020204" pitchFamily="34" charset="0"/>
              </a:rPr>
              <a:t>SDCC wish to convert our winter maintenance process from dry treatment (rock salt) to pre-wet treatment (brine)</a:t>
            </a:r>
          </a:p>
          <a:p>
            <a:endParaRPr lang="en-US" sz="2000" dirty="0">
              <a:cs typeface="Arial" panose="020B0604020202020204" pitchFamily="34" charset="0"/>
            </a:endParaRPr>
          </a:p>
          <a:p>
            <a:r>
              <a:rPr lang="en-US" sz="2000" dirty="0">
                <a:cs typeface="Arial" panose="020B0604020202020204" pitchFamily="34" charset="0"/>
              </a:rPr>
              <a:t>To enable this conversion we require a Brine Saturation Facility to be constructed beside the existing salt barn at our Palmerstown Depot</a:t>
            </a:r>
          </a:p>
          <a:p>
            <a:pPr marL="0" indent="0">
              <a:buNone/>
            </a:pPr>
            <a:endParaRPr lang="en-US" sz="2000" dirty="0">
              <a:cs typeface="Arial" panose="020B0604020202020204" pitchFamily="34" charset="0"/>
            </a:endParaRPr>
          </a:p>
          <a:p>
            <a:r>
              <a:rPr lang="en-US" sz="2000" dirty="0">
                <a:cs typeface="Arial" panose="020B0604020202020204" pitchFamily="34" charset="0"/>
              </a:rPr>
              <a:t>This facility requires Part VIII Planning Permission</a:t>
            </a:r>
          </a:p>
          <a:p>
            <a:pPr marL="0" indent="0">
              <a:buNone/>
            </a:pPr>
            <a:r>
              <a:rPr lang="en-US" sz="2000" dirty="0">
                <a:cs typeface="Arial" panose="020B0604020202020204" pitchFamily="34" charset="0"/>
              </a:rPr>
              <a:t> </a:t>
            </a:r>
            <a:endParaRPr lang="en-US" altLang="en-US" sz="2000" dirty="0">
              <a:solidFill>
                <a:srgbClr val="51626F"/>
              </a:solidFill>
            </a:endParaRPr>
          </a:p>
        </p:txBody>
      </p:sp>
      <p:pic>
        <p:nvPicPr>
          <p:cNvPr id="3" name="Picture 2" descr="A group of white and black containers&#10;&#10;Description automatically generated">
            <a:extLst>
              <a:ext uri="{FF2B5EF4-FFF2-40B4-BE49-F238E27FC236}">
                <a16:creationId xmlns:a16="http://schemas.microsoft.com/office/drawing/2014/main" id="{37956BFF-9C71-3FDA-8925-707D9DE296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2762" y="2165276"/>
            <a:ext cx="5486400" cy="41217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C87413-2472-9B5E-BC0D-7E88A38F9C62}"/>
              </a:ext>
            </a:extLst>
          </p:cNvPr>
          <p:cNvSpPr txBox="1"/>
          <p:nvPr/>
        </p:nvSpPr>
        <p:spPr>
          <a:xfrm>
            <a:off x="7492616" y="6264753"/>
            <a:ext cx="3366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Brine Saturation facility – Westmeath Co </a:t>
            </a:r>
            <a:r>
              <a:rPr lang="en-GB" sz="1400" dirty="0" err="1"/>
              <a:t>Co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4055775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18"/>
          <p:cNvSpPr>
            <a:spLocks noChangeArrowheads="1"/>
          </p:cNvSpPr>
          <p:nvPr/>
        </p:nvSpPr>
        <p:spPr bwMode="auto">
          <a:xfrm>
            <a:off x="244805" y="1116105"/>
            <a:ext cx="10053918" cy="4625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3600" b="1" dirty="0">
                <a:solidFill>
                  <a:srgbClr val="D95E00"/>
                </a:solidFill>
              </a:rPr>
              <a:t>What is Brine</a:t>
            </a:r>
          </a:p>
          <a:p>
            <a:pPr marL="457200" lvl="1" indent="0">
              <a:buNone/>
            </a:pPr>
            <a:endParaRPr lang="en-US" sz="3200" b="1" dirty="0">
              <a:solidFill>
                <a:srgbClr val="D95E00"/>
              </a:solidFill>
              <a:cs typeface="Arial" panose="020B0604020202020204" pitchFamily="34" charset="0"/>
            </a:endParaRPr>
          </a:p>
          <a:p>
            <a:r>
              <a:rPr lang="en-US" sz="2000" dirty="0">
                <a:cs typeface="Arial" panose="020B0604020202020204" pitchFamily="34" charset="0"/>
              </a:rPr>
              <a:t>Brine is a solution consisting of salt and water that is used in conjunction with rock salt for the treatment of roads during cold periods</a:t>
            </a:r>
          </a:p>
          <a:p>
            <a:endParaRPr lang="en-US" sz="2000" dirty="0">
              <a:cs typeface="Arial" panose="020B0604020202020204" pitchFamily="34" charset="0"/>
            </a:endParaRPr>
          </a:p>
          <a:p>
            <a:r>
              <a:rPr lang="en-US" sz="2000" dirty="0">
                <a:cs typeface="Arial" panose="020B0604020202020204" pitchFamily="34" charset="0"/>
              </a:rPr>
              <a:t>Benefits of Brine</a:t>
            </a:r>
          </a:p>
          <a:p>
            <a:pPr lvl="1"/>
            <a:r>
              <a:rPr lang="en-US" sz="1600" dirty="0">
                <a:cs typeface="Arial" panose="020B0604020202020204" pitchFamily="34" charset="0"/>
              </a:rPr>
              <a:t>Provides a faster acting treatment</a:t>
            </a:r>
          </a:p>
          <a:p>
            <a:pPr lvl="1"/>
            <a:r>
              <a:rPr lang="en-US" sz="1600" dirty="0">
                <a:cs typeface="Arial" panose="020B0604020202020204" pitchFamily="34" charset="0"/>
              </a:rPr>
              <a:t>More efficient use of salt, can spread less while getting the same result</a:t>
            </a:r>
          </a:p>
          <a:p>
            <a:pPr lvl="1"/>
            <a:r>
              <a:rPr lang="en-US" sz="1600" dirty="0">
                <a:cs typeface="Arial" panose="020B0604020202020204" pitchFamily="34" charset="0"/>
              </a:rPr>
              <a:t>Less salt wasted through bounce off</a:t>
            </a:r>
          </a:p>
          <a:p>
            <a:pPr lvl="1"/>
            <a:r>
              <a:rPr lang="en-US" sz="1600" dirty="0">
                <a:cs typeface="Arial" panose="020B0604020202020204" pitchFamily="34" charset="0"/>
              </a:rPr>
              <a:t>Environmental benefits through less salt being spread</a:t>
            </a:r>
          </a:p>
          <a:p>
            <a:pPr lvl="1"/>
            <a:r>
              <a:rPr lang="en-US" sz="1600" dirty="0">
                <a:cs typeface="Arial" panose="020B0604020202020204" pitchFamily="34" charset="0"/>
              </a:rPr>
              <a:t>Increases residual salt on the road</a:t>
            </a:r>
            <a:endParaRPr lang="en-US" altLang="en-US" sz="1600" dirty="0">
              <a:solidFill>
                <a:srgbClr val="5162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586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18"/>
          <p:cNvSpPr>
            <a:spLocks noChangeArrowheads="1"/>
          </p:cNvSpPr>
          <p:nvPr/>
        </p:nvSpPr>
        <p:spPr bwMode="auto">
          <a:xfrm>
            <a:off x="272838" y="770394"/>
            <a:ext cx="5823162" cy="4625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3600" b="1" dirty="0">
                <a:solidFill>
                  <a:srgbClr val="D95E00"/>
                </a:solidFill>
              </a:rPr>
              <a:t>Project Proposal</a:t>
            </a:r>
          </a:p>
          <a:p>
            <a:pPr marL="457200" lvl="1" indent="0">
              <a:buNone/>
            </a:pPr>
            <a:endParaRPr lang="en-US" sz="3200" b="1" dirty="0">
              <a:solidFill>
                <a:srgbClr val="D95E00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dirty="0">
                <a:cs typeface="Arial" panose="020B0604020202020204" pitchFamily="34" charset="0"/>
              </a:rPr>
              <a:t>The facility will consist of;</a:t>
            </a:r>
          </a:p>
          <a:p>
            <a:r>
              <a:rPr lang="en-GB" sz="1600" dirty="0">
                <a:cs typeface="Arial" panose="020B0604020202020204" pitchFamily="34" charset="0"/>
              </a:rPr>
              <a:t>Rainwater harvesting tank with back up mains feed</a:t>
            </a:r>
          </a:p>
          <a:p>
            <a:r>
              <a:rPr lang="en-GB" sz="1600" dirty="0">
                <a:cs typeface="Arial" panose="020B0604020202020204" pitchFamily="34" charset="0"/>
              </a:rPr>
              <a:t>Brine storage tank </a:t>
            </a:r>
          </a:p>
          <a:p>
            <a:r>
              <a:rPr lang="en-GB" sz="1600" dirty="0">
                <a:cs typeface="Arial" panose="020B0604020202020204" pitchFamily="34" charset="0"/>
              </a:rPr>
              <a:t>Salt Silo </a:t>
            </a:r>
          </a:p>
          <a:p>
            <a:r>
              <a:rPr lang="en-GB" sz="1600" dirty="0">
                <a:cs typeface="Arial" panose="020B0604020202020204" pitchFamily="34" charset="0"/>
              </a:rPr>
              <a:t>Brine Saturator</a:t>
            </a:r>
          </a:p>
          <a:p>
            <a:endParaRPr lang="en-GB" sz="20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dirty="0">
                <a:cs typeface="Arial" panose="020B0604020202020204" pitchFamily="34" charset="0"/>
              </a:rPr>
              <a:t>The whole facility will be constructed on a raised concrete plinth.</a:t>
            </a:r>
          </a:p>
          <a:p>
            <a:pPr marL="0" indent="0">
              <a:buNone/>
            </a:pPr>
            <a:endParaRPr lang="en-GB" sz="20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dirty="0">
                <a:cs typeface="Arial" panose="020B0604020202020204" pitchFamily="34" charset="0"/>
              </a:rPr>
              <a:t>A cesspool will be constructed to store any brine run-off.</a:t>
            </a:r>
          </a:p>
          <a:p>
            <a:pPr marL="0" indent="0">
              <a:buNone/>
            </a:pPr>
            <a:r>
              <a:rPr lang="en-US" sz="2000" dirty="0">
                <a:cs typeface="Arial" panose="020B0604020202020204" pitchFamily="34" charset="0"/>
              </a:rPr>
              <a:t> </a:t>
            </a:r>
            <a:endParaRPr lang="en-US" altLang="en-US" sz="2000" dirty="0">
              <a:solidFill>
                <a:srgbClr val="51626F"/>
              </a:solidFill>
            </a:endParaRPr>
          </a:p>
        </p:txBody>
      </p:sp>
      <p:pic>
        <p:nvPicPr>
          <p:cNvPr id="2" name="Picture 1" descr="A group of white and black containers&#10;&#10;Description automatically generated">
            <a:extLst>
              <a:ext uri="{FF2B5EF4-FFF2-40B4-BE49-F238E27FC236}">
                <a16:creationId xmlns:a16="http://schemas.microsoft.com/office/drawing/2014/main" id="{12B46F06-A049-4E18-B33A-CA1DCD5856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2762" y="2165276"/>
            <a:ext cx="5486400" cy="41217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CED3E3-D7F6-586A-A53E-5BDBAC25F47B}"/>
              </a:ext>
            </a:extLst>
          </p:cNvPr>
          <p:cNvSpPr txBox="1"/>
          <p:nvPr/>
        </p:nvSpPr>
        <p:spPr>
          <a:xfrm>
            <a:off x="7492616" y="6264753"/>
            <a:ext cx="3366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Brine Saturation facility – Westmeath Co </a:t>
            </a:r>
            <a:r>
              <a:rPr lang="en-GB" sz="1400" dirty="0" err="1"/>
              <a:t>Co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1267113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18"/>
          <p:cNvSpPr>
            <a:spLocks noChangeArrowheads="1"/>
          </p:cNvSpPr>
          <p:nvPr/>
        </p:nvSpPr>
        <p:spPr bwMode="auto">
          <a:xfrm>
            <a:off x="170020" y="785018"/>
            <a:ext cx="10053918" cy="4625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3600" b="1" dirty="0">
                <a:solidFill>
                  <a:srgbClr val="D95E00"/>
                </a:solidFill>
              </a:rPr>
              <a:t>Site Location</a:t>
            </a:r>
          </a:p>
          <a:p>
            <a:pPr eaLnBrk="1" hangingPunct="1">
              <a:buFontTx/>
              <a:buNone/>
            </a:pPr>
            <a:endParaRPr lang="en-US" altLang="en-US" sz="2000" dirty="0">
              <a:solidFill>
                <a:srgbClr val="51626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B44662-00EE-34B8-6ABC-AD2528D2CA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154" y="1945942"/>
            <a:ext cx="8566272" cy="473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194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18"/>
          <p:cNvSpPr>
            <a:spLocks noChangeArrowheads="1"/>
          </p:cNvSpPr>
          <p:nvPr/>
        </p:nvSpPr>
        <p:spPr bwMode="auto">
          <a:xfrm>
            <a:off x="170020" y="785018"/>
            <a:ext cx="10053918" cy="4625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3600" b="1" dirty="0">
                <a:solidFill>
                  <a:srgbClr val="D95E00"/>
                </a:solidFill>
              </a:rPr>
              <a:t>Site Location</a:t>
            </a:r>
          </a:p>
          <a:p>
            <a:pPr eaLnBrk="1" hangingPunct="1">
              <a:buFontTx/>
              <a:buNone/>
            </a:pPr>
            <a:endParaRPr lang="en-US" altLang="en-US" sz="2000" dirty="0">
              <a:solidFill>
                <a:srgbClr val="51626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3CB376-9FB1-E8C9-DD07-E188C372FB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029" y="1727301"/>
            <a:ext cx="6785463" cy="48665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DA74982-DCAF-A06F-91B7-DE4994FE79FA}"/>
              </a:ext>
            </a:extLst>
          </p:cNvPr>
          <p:cNvSpPr txBox="1"/>
          <p:nvPr/>
        </p:nvSpPr>
        <p:spPr>
          <a:xfrm>
            <a:off x="8135815" y="2625968"/>
            <a:ext cx="34348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Site has Part VIII approval for a mechanical depot to be constructed, this proposal is designed to have no impact on the delivery or functionality of that project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34176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12192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18"/>
          <p:cNvSpPr>
            <a:spLocks noChangeArrowheads="1"/>
          </p:cNvSpPr>
          <p:nvPr/>
        </p:nvSpPr>
        <p:spPr bwMode="auto">
          <a:xfrm>
            <a:off x="244805" y="1116105"/>
            <a:ext cx="10053918" cy="4625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457200" lvl="1" indent="0">
              <a:buNone/>
            </a:pPr>
            <a:r>
              <a:rPr lang="en-US" sz="3200" b="1" dirty="0">
                <a:solidFill>
                  <a:srgbClr val="D95E00"/>
                </a:solidFill>
                <a:cs typeface="Arial" panose="020B0604020202020204" pitchFamily="34" charset="0"/>
              </a:rPr>
              <a:t>Statutory Consultation</a:t>
            </a:r>
          </a:p>
          <a:p>
            <a:pPr marL="457200" lvl="1" indent="0">
              <a:buNone/>
            </a:pPr>
            <a:r>
              <a:rPr lang="en-US" sz="2000" b="1" dirty="0">
                <a:solidFill>
                  <a:srgbClr val="D95E00"/>
                </a:solidFill>
                <a:cs typeface="Arial" panose="020B0604020202020204" pitchFamily="34" charset="0"/>
              </a:rPr>
              <a:t>21/12/2023 – 15/02/2024</a:t>
            </a:r>
          </a:p>
          <a:p>
            <a:pPr marL="457200" lvl="1" indent="0">
              <a:buNone/>
            </a:pPr>
            <a:endParaRPr lang="en-US" sz="3200" b="1" dirty="0">
              <a:solidFill>
                <a:srgbClr val="D95E00"/>
              </a:solidFill>
              <a:cs typeface="Arial" panose="020B0604020202020204" pitchFamily="34" charset="0"/>
            </a:endParaRPr>
          </a:p>
          <a:p>
            <a:r>
              <a:rPr lang="en-US" sz="2000" dirty="0">
                <a:cs typeface="Arial" panose="020B0604020202020204" pitchFamily="34" charset="0"/>
              </a:rPr>
              <a:t>Presentation at December ACM</a:t>
            </a:r>
          </a:p>
          <a:p>
            <a:r>
              <a:rPr lang="en-US" sz="2000" dirty="0">
                <a:cs typeface="Arial" panose="020B0604020202020204" pitchFamily="34" charset="0"/>
              </a:rPr>
              <a:t>Legal Notices erected on site</a:t>
            </a:r>
          </a:p>
          <a:p>
            <a:r>
              <a:rPr lang="en-US" sz="2000" dirty="0">
                <a:cs typeface="Arial" panose="020B0604020202020204" pitchFamily="34" charset="0"/>
              </a:rPr>
              <a:t>Newspaper Advertisement (The Echo)</a:t>
            </a:r>
          </a:p>
          <a:p>
            <a:r>
              <a:rPr lang="en-US" sz="2000" dirty="0">
                <a:cs typeface="Arial" panose="020B0604020202020204" pitchFamily="34" charset="0"/>
              </a:rPr>
              <a:t>Notification to prescribed bodies, access groups and local schools.</a:t>
            </a:r>
          </a:p>
          <a:p>
            <a:r>
              <a:rPr lang="en-US" sz="2000" dirty="0">
                <a:cs typeface="Arial" panose="020B0604020202020204" pitchFamily="34" charset="0"/>
              </a:rPr>
              <a:t>Regular Social Media Posts.</a:t>
            </a:r>
          </a:p>
          <a:p>
            <a:pPr marL="0" indent="0">
              <a:buNone/>
            </a:pPr>
            <a:endParaRPr lang="en-US" sz="20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IE" sz="1600" dirty="0">
              <a:cs typeface="Arial" panose="020B0604020202020204" pitchFamily="34" charset="0"/>
            </a:endParaRPr>
          </a:p>
          <a:p>
            <a:pPr marL="400050" lvl="1" indent="0">
              <a:buNone/>
            </a:pPr>
            <a:r>
              <a:rPr lang="en-US" sz="3200" b="1" dirty="0">
                <a:solidFill>
                  <a:srgbClr val="D95E00"/>
                </a:solidFill>
                <a:cs typeface="Arial" panose="020B0604020202020204" pitchFamily="34" charset="0"/>
              </a:rPr>
              <a:t>Submissions</a:t>
            </a:r>
          </a:p>
          <a:p>
            <a:pPr marL="0" indent="0">
              <a:buNone/>
            </a:pPr>
            <a:r>
              <a:rPr lang="en-IE" sz="1800" dirty="0">
                <a:cs typeface="Arial" panose="020B0604020202020204" pitchFamily="34" charset="0"/>
              </a:rPr>
              <a:t>Zero submissions were received as part of this Part VIII Public Consultation</a:t>
            </a:r>
          </a:p>
          <a:p>
            <a:pPr marL="0" indent="0">
              <a:buNone/>
            </a:pPr>
            <a:endParaRPr lang="en-IE" sz="1600" dirty="0">
              <a:cs typeface="Arial" panose="020B0604020202020204" pitchFamily="34" charset="0"/>
            </a:endParaRPr>
          </a:p>
          <a:p>
            <a:pPr marL="0" indent="0">
              <a:buNone/>
            </a:pPr>
            <a:br>
              <a:rPr lang="en-IE" sz="1600" dirty="0">
                <a:cs typeface="Arial" panose="020B0604020202020204" pitchFamily="34" charset="0"/>
              </a:rPr>
            </a:br>
            <a:endParaRPr lang="en-IE" sz="1600" dirty="0">
              <a:cs typeface="Arial" panose="020B0604020202020204" pitchFamily="34" charset="0"/>
            </a:endParaRPr>
          </a:p>
          <a:p>
            <a:pPr lvl="1">
              <a:buNone/>
            </a:pPr>
            <a:endParaRPr lang="en-US" sz="3600" b="1" dirty="0">
              <a:solidFill>
                <a:srgbClr val="D95E00"/>
              </a:solidFill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2000" dirty="0">
              <a:solidFill>
                <a:srgbClr val="5162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192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18"/>
          <p:cNvSpPr>
            <a:spLocks noChangeArrowheads="1"/>
          </p:cNvSpPr>
          <p:nvPr/>
        </p:nvSpPr>
        <p:spPr bwMode="auto">
          <a:xfrm>
            <a:off x="244805" y="1116105"/>
            <a:ext cx="10053918" cy="4625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3600" b="1" dirty="0">
                <a:solidFill>
                  <a:srgbClr val="D95E00"/>
                </a:solidFill>
              </a:rPr>
              <a:t>Recommendation</a:t>
            </a:r>
          </a:p>
          <a:p>
            <a:pPr eaLnBrk="1" hangingPunct="1">
              <a:buFontTx/>
              <a:buNone/>
            </a:pP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GB" sz="1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GB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It is recommended that Part VIII approval is granted for the construction of a Brine Saturation Facility at the existing Salt Depot at the Old Dublin Road, Dublin 20.</a:t>
            </a:r>
            <a:endParaRPr lang="en-IE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3200" b="1" dirty="0">
              <a:solidFill>
                <a:srgbClr val="D95E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0135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1238</TotalTime>
  <Words>328</Words>
  <Application>Microsoft Office PowerPoint</Application>
  <PresentationFormat>Widescreen</PresentationFormat>
  <Paragraphs>66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South Dublin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Quick Qoutes</dc:title>
  <dc:creator>Mary Connell</dc:creator>
  <cp:lastModifiedBy>Gary Walsh</cp:lastModifiedBy>
  <cp:revision>97</cp:revision>
  <dcterms:created xsi:type="dcterms:W3CDTF">2017-09-01T12:10:35Z</dcterms:created>
  <dcterms:modified xsi:type="dcterms:W3CDTF">2024-02-15T16:33:11Z</dcterms:modified>
</cp:coreProperties>
</file>