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6" r:id="rId3"/>
    <p:sldId id="275" r:id="rId4"/>
    <p:sldId id="257" r:id="rId5"/>
    <p:sldId id="272" r:id="rId6"/>
    <p:sldId id="259" r:id="rId7"/>
    <p:sldId id="279" r:id="rId8"/>
    <p:sldId id="278" r:id="rId9"/>
    <p:sldId id="274" r:id="rId10"/>
    <p:sldId id="277" r:id="rId11"/>
    <p:sldId id="263" r:id="rId12"/>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626F"/>
    <a:srgbClr val="FF3399"/>
    <a:srgbClr val="CED6DC"/>
    <a:srgbClr val="A1B0BB"/>
    <a:srgbClr val="FFFFFF"/>
    <a:srgbClr val="394045"/>
    <a:srgbClr val="354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showGuides="1">
      <p:cViewPr varScale="1">
        <p:scale>
          <a:sx n="104" d="100"/>
          <a:sy n="104" d="100"/>
        </p:scale>
        <p:origin x="73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6038" y="0"/>
            <a:ext cx="2951162" cy="498475"/>
          </a:xfrm>
          <a:prstGeom prst="rect">
            <a:avLst/>
          </a:prstGeom>
        </p:spPr>
        <p:txBody>
          <a:bodyPr vert="horz" lIns="91440" tIns="45720" rIns="91440" bIns="45720" rtlCol="0"/>
          <a:lstStyle>
            <a:lvl1pPr algn="r">
              <a:defRPr sz="1200"/>
            </a:lvl1pPr>
          </a:lstStyle>
          <a:p>
            <a:fld id="{AF031AB2-C192-4961-A344-0D415DAA84EF}" type="datetimeFigureOut">
              <a:rPr lang="en-IE" smtClean="0"/>
              <a:t>19/02/2024</a:t>
            </a:fld>
            <a:endParaRPr lang="en-IE"/>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4725"/>
            <a:ext cx="5446712" cy="39131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2450"/>
            <a:ext cx="2951163"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6038" y="9442450"/>
            <a:ext cx="2951162" cy="498475"/>
          </a:xfrm>
          <a:prstGeom prst="rect">
            <a:avLst/>
          </a:prstGeom>
        </p:spPr>
        <p:txBody>
          <a:bodyPr vert="horz" lIns="91440" tIns="45720" rIns="91440" bIns="45720" rtlCol="0" anchor="b"/>
          <a:lstStyle>
            <a:lvl1pPr algn="r">
              <a:defRPr sz="1200"/>
            </a:lvl1pPr>
          </a:lstStyle>
          <a:p>
            <a:fld id="{86365249-3B8D-4E21-896C-782642BF9599}" type="slidenum">
              <a:rPr lang="en-IE" smtClean="0"/>
              <a:t>‹#›</a:t>
            </a:fld>
            <a:endParaRPr lang="en-IE"/>
          </a:p>
        </p:txBody>
      </p:sp>
    </p:spTree>
    <p:extLst>
      <p:ext uri="{BB962C8B-B14F-4D97-AF65-F5344CB8AC3E}">
        <p14:creationId xmlns:p14="http://schemas.microsoft.com/office/powerpoint/2010/main" val="3220716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Castletymon Road is the main link for the Tymon area, connecting to the Tymon neighbourhoods to the wider area. The existing road has no cycle facilities and minimal walking facilities for the community to access Bancroft Park and Tymon Park, Castletymon Library, Castletymon District Centre, and/or Local Area Schools. The proposed scheme aim to remedy this by creating an environment where all travel models can move safely and efficiency in the Castletymon area and be able to access all local amenities</a:t>
            </a:r>
            <a:endParaRPr lang="en-IE" dirty="0"/>
          </a:p>
        </p:txBody>
      </p:sp>
      <p:sp>
        <p:nvSpPr>
          <p:cNvPr id="4" name="Slide Number Placeholder 3"/>
          <p:cNvSpPr>
            <a:spLocks noGrp="1"/>
          </p:cNvSpPr>
          <p:nvPr>
            <p:ph type="sldNum" sz="quarter" idx="5"/>
          </p:nvPr>
        </p:nvSpPr>
        <p:spPr/>
        <p:txBody>
          <a:bodyPr/>
          <a:lstStyle/>
          <a:p>
            <a:fld id="{86365249-3B8D-4E21-896C-782642BF9599}" type="slidenum">
              <a:rPr lang="en-IE" smtClean="0"/>
              <a:t>2</a:t>
            </a:fld>
            <a:endParaRPr lang="en-IE"/>
          </a:p>
        </p:txBody>
      </p:sp>
    </p:spTree>
    <p:extLst>
      <p:ext uri="{BB962C8B-B14F-4D97-AF65-F5344CB8AC3E}">
        <p14:creationId xmlns:p14="http://schemas.microsoft.com/office/powerpoint/2010/main" val="308975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An informal consultation was held for the entire Castletymon Road Active Travel scheme from May 26th  to June 30th, 2023. The feedback received during this process required a change in the scope of work to the southern section, it was determined necessary to divide the project into two sections. The two sections are Castletymon Road North and Castletymon Road South, with the Castletymon Shopping Centre as the dividing point</a:t>
            </a:r>
          </a:p>
          <a:p>
            <a:r>
              <a:rPr lang="en-GB" sz="1200" dirty="0"/>
              <a:t>While it was the intention to carry out the entire project in accordance with Section 38 of the Road Traffic Act 1994, the change of scope in the southern section of Castletymon Road Active Travel Scheme, including the required changes to the boundary and open spaces determined a separate  Part 8 process would be advisable. </a:t>
            </a:r>
          </a:p>
          <a:p>
            <a:r>
              <a:rPr lang="en-GB" sz="1200" dirty="0"/>
              <a:t>Castletymon Road North will continue to progress under the Section 38 of the Road Traffic Act 1994, construction began in October 2023.</a:t>
            </a:r>
          </a:p>
          <a:p>
            <a:r>
              <a:rPr lang="en-GB" sz="1200" dirty="0"/>
              <a:t>As for Castletymon Road South, this statutory public consultation is being carried out per the Part 8, Article 81 of the Planning and Development Regulations 2001 (as amended) requirements. </a:t>
            </a:r>
          </a:p>
          <a:p>
            <a:endParaRPr lang="en-GB" sz="1200" dirty="0"/>
          </a:p>
          <a:p>
            <a:endParaRPr lang="en-IE" dirty="0"/>
          </a:p>
        </p:txBody>
      </p:sp>
      <p:sp>
        <p:nvSpPr>
          <p:cNvPr id="4" name="Slide Number Placeholder 3"/>
          <p:cNvSpPr>
            <a:spLocks noGrp="1"/>
          </p:cNvSpPr>
          <p:nvPr>
            <p:ph type="sldNum" sz="quarter" idx="5"/>
          </p:nvPr>
        </p:nvSpPr>
        <p:spPr/>
        <p:txBody>
          <a:bodyPr/>
          <a:lstStyle/>
          <a:p>
            <a:fld id="{86365249-3B8D-4E21-896C-782642BF9599}" type="slidenum">
              <a:rPr lang="en-IE" smtClean="0"/>
              <a:t>3</a:t>
            </a:fld>
            <a:endParaRPr lang="en-IE"/>
          </a:p>
        </p:txBody>
      </p:sp>
    </p:spTree>
    <p:extLst>
      <p:ext uri="{BB962C8B-B14F-4D97-AF65-F5344CB8AC3E}">
        <p14:creationId xmlns:p14="http://schemas.microsoft.com/office/powerpoint/2010/main" val="15622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51626F"/>
                </a:solidFill>
              </a:rPr>
              <a:t>After the consultation period closes, a report will be presented to the South Dublin County Councillors. This report contains, amongst other items, a list of the persons or bodies who made submissions, along with a summary of the issues raised by them and the chief executive’s response.</a:t>
            </a:r>
          </a:p>
          <a:p>
            <a:r>
              <a:rPr lang="en-GB" sz="1200" dirty="0">
                <a:solidFill>
                  <a:srgbClr val="51626F"/>
                </a:solidFill>
              </a:rPr>
              <a:t>Following consideration of the report, the scheme may be carried out as recommended in the report, or the Councillors, by resolution may decide to vary, modify or not proceed with the proposed scheme.</a:t>
            </a:r>
          </a:p>
          <a:p>
            <a:endParaRPr lang="en-IE" dirty="0"/>
          </a:p>
        </p:txBody>
      </p:sp>
      <p:sp>
        <p:nvSpPr>
          <p:cNvPr id="4" name="Slide Number Placeholder 3"/>
          <p:cNvSpPr>
            <a:spLocks noGrp="1"/>
          </p:cNvSpPr>
          <p:nvPr>
            <p:ph type="sldNum" sz="quarter" idx="5"/>
          </p:nvPr>
        </p:nvSpPr>
        <p:spPr/>
        <p:txBody>
          <a:bodyPr/>
          <a:lstStyle/>
          <a:p>
            <a:fld id="{86365249-3B8D-4E21-896C-782642BF9599}" type="slidenum">
              <a:rPr lang="en-IE" smtClean="0"/>
              <a:t>11</a:t>
            </a:fld>
            <a:endParaRPr lang="en-IE"/>
          </a:p>
        </p:txBody>
      </p:sp>
    </p:spTree>
    <p:extLst>
      <p:ext uri="{BB962C8B-B14F-4D97-AF65-F5344CB8AC3E}">
        <p14:creationId xmlns:p14="http://schemas.microsoft.com/office/powerpoint/2010/main" val="1470524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4C502-3A66-134E-DA86-E6B45B599E0D}"/>
              </a:ext>
            </a:extLst>
          </p:cNvPr>
          <p:cNvSpPr>
            <a:spLocks noGrp="1"/>
          </p:cNvSpPr>
          <p:nvPr>
            <p:ph type="ctrTitle"/>
          </p:nvPr>
        </p:nvSpPr>
        <p:spPr>
          <a:xfrm>
            <a:off x="247650" y="1600199"/>
            <a:ext cx="11648176" cy="1909763"/>
          </a:xfrm>
        </p:spPr>
        <p:txBody>
          <a:bodyPr anchor="t">
            <a:normAutofit/>
          </a:bodyPr>
          <a:lstStyle>
            <a:lvl1pPr algn="l">
              <a:defRPr sz="4800">
                <a:latin typeface="+mj-lt"/>
              </a:defRPr>
            </a:lvl1pPr>
          </a:lstStyle>
          <a:p>
            <a:r>
              <a:rPr lang="en-US" dirty="0"/>
              <a:t>Click to edit Master title style</a:t>
            </a:r>
            <a:endParaRPr lang="en-IE" dirty="0"/>
          </a:p>
        </p:txBody>
      </p:sp>
      <p:sp>
        <p:nvSpPr>
          <p:cNvPr id="3" name="Subtitle 2">
            <a:extLst>
              <a:ext uri="{FF2B5EF4-FFF2-40B4-BE49-F238E27FC236}">
                <a16:creationId xmlns:a16="http://schemas.microsoft.com/office/drawing/2014/main" id="{1C973484-9FBE-95B5-07EA-A76B9442997B}"/>
              </a:ext>
            </a:extLst>
          </p:cNvPr>
          <p:cNvSpPr>
            <a:spLocks noGrp="1"/>
          </p:cNvSpPr>
          <p:nvPr>
            <p:ph type="subTitle" idx="1"/>
          </p:nvPr>
        </p:nvSpPr>
        <p:spPr>
          <a:xfrm>
            <a:off x="247649" y="3602038"/>
            <a:ext cx="1164817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a:extLst>
              <a:ext uri="{FF2B5EF4-FFF2-40B4-BE49-F238E27FC236}">
                <a16:creationId xmlns:a16="http://schemas.microsoft.com/office/drawing/2014/main" id="{964ADE8D-CA28-6A55-1210-389D68008C08}"/>
              </a:ext>
            </a:extLst>
          </p:cNvPr>
          <p:cNvSpPr>
            <a:spLocks noGrp="1"/>
          </p:cNvSpPr>
          <p:nvPr>
            <p:ph type="dt" sz="half" idx="10"/>
          </p:nvPr>
        </p:nvSpPr>
        <p:spPr/>
        <p:txBody>
          <a:bodyPr/>
          <a:lstStyle/>
          <a:p>
            <a:fld id="{046A88C9-6C73-45FC-BF67-6621B982BF81}" type="datetimeFigureOut">
              <a:rPr lang="en-IE" smtClean="0"/>
              <a:t>19/02/2024</a:t>
            </a:fld>
            <a:endParaRPr lang="en-IE"/>
          </a:p>
        </p:txBody>
      </p:sp>
      <p:sp>
        <p:nvSpPr>
          <p:cNvPr id="5" name="Footer Placeholder 4">
            <a:extLst>
              <a:ext uri="{FF2B5EF4-FFF2-40B4-BE49-F238E27FC236}">
                <a16:creationId xmlns:a16="http://schemas.microsoft.com/office/drawing/2014/main" id="{3200BF53-5229-0216-48BD-64B3A184813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72EE734-8E30-BEF3-6631-441EFD6544D5}"/>
              </a:ext>
            </a:extLst>
          </p:cNvPr>
          <p:cNvSpPr>
            <a:spLocks noGrp="1"/>
          </p:cNvSpPr>
          <p:nvPr>
            <p:ph type="sldNum" sz="quarter" idx="12"/>
          </p:nvPr>
        </p:nvSpPr>
        <p:spPr/>
        <p:txBody>
          <a:bodyPr/>
          <a:lstStyle/>
          <a:p>
            <a:fld id="{6C077C0C-AC29-45D8-8853-CE070FFD43D2}" type="slidenum">
              <a:rPr lang="en-IE" smtClean="0"/>
              <a:t>‹#›</a:t>
            </a:fld>
            <a:endParaRPr lang="en-IE"/>
          </a:p>
        </p:txBody>
      </p:sp>
    </p:spTree>
    <p:extLst>
      <p:ext uri="{BB962C8B-B14F-4D97-AF65-F5344CB8AC3E}">
        <p14:creationId xmlns:p14="http://schemas.microsoft.com/office/powerpoint/2010/main" val="2177866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792A78F-09E1-00FF-7E11-2D8807E4F4B2}"/>
              </a:ext>
            </a:extLst>
          </p:cNvPr>
          <p:cNvSpPr>
            <a:spLocks noGrp="1"/>
          </p:cNvSpPr>
          <p:nvPr>
            <p:ph type="title"/>
          </p:nvPr>
        </p:nvSpPr>
        <p:spPr>
          <a:xfrm>
            <a:off x="257175" y="1159803"/>
            <a:ext cx="11677650" cy="677623"/>
          </a:xfrm>
          <a:prstGeom prst="rect">
            <a:avLst/>
          </a:prstGeom>
        </p:spPr>
        <p:txBody>
          <a:bodyPr vert="horz" lIns="91440" tIns="45720" rIns="91440" bIns="45720" rtlCol="0" anchor="ctr">
            <a:normAutofit/>
          </a:bodyPr>
          <a:lstStyle>
            <a:lvl1pPr>
              <a:defRPr sz="4000"/>
            </a:lvl1pPr>
          </a:lstStyle>
          <a:p>
            <a:r>
              <a:rPr lang="en-US" dirty="0"/>
              <a:t>Click to edit Master title style</a:t>
            </a:r>
            <a:endParaRPr lang="en-IE" dirty="0"/>
          </a:p>
        </p:txBody>
      </p:sp>
      <p:sp>
        <p:nvSpPr>
          <p:cNvPr id="8" name="Text Placeholder 2">
            <a:extLst>
              <a:ext uri="{FF2B5EF4-FFF2-40B4-BE49-F238E27FC236}">
                <a16:creationId xmlns:a16="http://schemas.microsoft.com/office/drawing/2014/main" id="{248DCBDE-6CCF-3AE9-A2E1-380F9994287E}"/>
              </a:ext>
            </a:extLst>
          </p:cNvPr>
          <p:cNvSpPr>
            <a:spLocks noGrp="1"/>
          </p:cNvSpPr>
          <p:nvPr>
            <p:ph idx="1" hasCustomPrompt="1"/>
          </p:nvPr>
        </p:nvSpPr>
        <p:spPr>
          <a:xfrm>
            <a:off x="257175" y="1966823"/>
            <a:ext cx="11677650" cy="4754652"/>
          </a:xfrm>
          <a:prstGeom prst="rect">
            <a:avLst/>
          </a:prstGeom>
        </p:spPr>
        <p:txBody>
          <a:bodyPr vert="horz" lIns="91440" tIns="45720" rIns="91440" bIns="45720" rtlCol="0">
            <a:normAutofit/>
          </a:bodyPr>
          <a:lstStyle>
            <a:lvl1pPr marL="0" indent="0">
              <a:buNone/>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310406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FC9D-5F8B-6BAC-E586-2B19C1269638}"/>
              </a:ext>
            </a:extLst>
          </p:cNvPr>
          <p:cNvSpPr>
            <a:spLocks noGrp="1"/>
          </p:cNvSpPr>
          <p:nvPr>
            <p:ph type="title"/>
          </p:nvPr>
        </p:nvSpPr>
        <p:spPr>
          <a:xfrm>
            <a:off x="276225" y="1709738"/>
            <a:ext cx="11658600" cy="2852737"/>
          </a:xfrm>
        </p:spPr>
        <p:txBody>
          <a:bodyPr anchor="b">
            <a:normAutofit/>
          </a:bodyPr>
          <a:lstStyle>
            <a:lvl1pPr>
              <a:defRPr sz="4800"/>
            </a:lvl1p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5ED411B5-7BAD-A9E8-DFD8-5D65433D3812}"/>
              </a:ext>
            </a:extLst>
          </p:cNvPr>
          <p:cNvSpPr>
            <a:spLocks noGrp="1"/>
          </p:cNvSpPr>
          <p:nvPr>
            <p:ph type="body" idx="1"/>
          </p:nvPr>
        </p:nvSpPr>
        <p:spPr>
          <a:xfrm>
            <a:off x="276225" y="4589463"/>
            <a:ext cx="11658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74267F-B3FA-8880-77B7-4DB93182F7D0}"/>
              </a:ext>
            </a:extLst>
          </p:cNvPr>
          <p:cNvSpPr>
            <a:spLocks noGrp="1"/>
          </p:cNvSpPr>
          <p:nvPr>
            <p:ph type="dt" sz="half" idx="10"/>
          </p:nvPr>
        </p:nvSpPr>
        <p:spPr/>
        <p:txBody>
          <a:bodyPr/>
          <a:lstStyle/>
          <a:p>
            <a:fld id="{046A88C9-6C73-45FC-BF67-6621B982BF81}" type="datetimeFigureOut">
              <a:rPr lang="en-IE" smtClean="0"/>
              <a:t>19/02/2024</a:t>
            </a:fld>
            <a:endParaRPr lang="en-IE"/>
          </a:p>
        </p:txBody>
      </p:sp>
      <p:sp>
        <p:nvSpPr>
          <p:cNvPr id="5" name="Footer Placeholder 4">
            <a:extLst>
              <a:ext uri="{FF2B5EF4-FFF2-40B4-BE49-F238E27FC236}">
                <a16:creationId xmlns:a16="http://schemas.microsoft.com/office/drawing/2014/main" id="{E83552B1-C1A2-45DB-A708-CF9469E241A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7C84FA5-3AA1-FB05-6ADB-D4703763CEBA}"/>
              </a:ext>
            </a:extLst>
          </p:cNvPr>
          <p:cNvSpPr>
            <a:spLocks noGrp="1"/>
          </p:cNvSpPr>
          <p:nvPr>
            <p:ph type="sldNum" sz="quarter" idx="12"/>
          </p:nvPr>
        </p:nvSpPr>
        <p:spPr/>
        <p:txBody>
          <a:bodyPr/>
          <a:lstStyle/>
          <a:p>
            <a:fld id="{6C077C0C-AC29-45D8-8853-CE070FFD43D2}" type="slidenum">
              <a:rPr lang="en-IE" smtClean="0"/>
              <a:t>‹#›</a:t>
            </a:fld>
            <a:endParaRPr lang="en-IE"/>
          </a:p>
        </p:txBody>
      </p:sp>
    </p:spTree>
    <p:extLst>
      <p:ext uri="{BB962C8B-B14F-4D97-AF65-F5344CB8AC3E}">
        <p14:creationId xmlns:p14="http://schemas.microsoft.com/office/powerpoint/2010/main" val="229597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6D00C8-E2B4-386E-011A-5C3C55996D45}"/>
              </a:ext>
            </a:extLst>
          </p:cNvPr>
          <p:cNvSpPr>
            <a:spLocks noGrp="1"/>
          </p:cNvSpPr>
          <p:nvPr>
            <p:ph sz="half" idx="1"/>
          </p:nvPr>
        </p:nvSpPr>
        <p:spPr>
          <a:xfrm>
            <a:off x="257174" y="2235199"/>
            <a:ext cx="5762626" cy="3941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Content Placeholder 3">
            <a:extLst>
              <a:ext uri="{FF2B5EF4-FFF2-40B4-BE49-F238E27FC236}">
                <a16:creationId xmlns:a16="http://schemas.microsoft.com/office/drawing/2014/main" id="{5130F580-FCC4-D68F-5A16-5A465E3BC190}"/>
              </a:ext>
            </a:extLst>
          </p:cNvPr>
          <p:cNvSpPr>
            <a:spLocks noGrp="1"/>
          </p:cNvSpPr>
          <p:nvPr>
            <p:ph sz="half" idx="2"/>
          </p:nvPr>
        </p:nvSpPr>
        <p:spPr>
          <a:xfrm>
            <a:off x="6172199" y="2235199"/>
            <a:ext cx="5762625" cy="3941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EBF9043-FF94-6EE6-3E54-CD5EA95C5E89}"/>
              </a:ext>
            </a:extLst>
          </p:cNvPr>
          <p:cNvSpPr>
            <a:spLocks noGrp="1"/>
          </p:cNvSpPr>
          <p:nvPr>
            <p:ph type="dt" sz="half" idx="10"/>
          </p:nvPr>
        </p:nvSpPr>
        <p:spPr/>
        <p:txBody>
          <a:bodyPr/>
          <a:lstStyle/>
          <a:p>
            <a:fld id="{046A88C9-6C73-45FC-BF67-6621B982BF81}" type="datetimeFigureOut">
              <a:rPr lang="en-IE" smtClean="0"/>
              <a:t>19/02/2024</a:t>
            </a:fld>
            <a:endParaRPr lang="en-IE"/>
          </a:p>
        </p:txBody>
      </p:sp>
      <p:sp>
        <p:nvSpPr>
          <p:cNvPr id="6" name="Footer Placeholder 5">
            <a:extLst>
              <a:ext uri="{FF2B5EF4-FFF2-40B4-BE49-F238E27FC236}">
                <a16:creationId xmlns:a16="http://schemas.microsoft.com/office/drawing/2014/main" id="{C6EBB3A3-E8AC-5DEE-F44D-D277B91675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996DCEE-D8AE-8873-3776-96A541A2075F}"/>
              </a:ext>
            </a:extLst>
          </p:cNvPr>
          <p:cNvSpPr>
            <a:spLocks noGrp="1"/>
          </p:cNvSpPr>
          <p:nvPr>
            <p:ph type="sldNum" sz="quarter" idx="12"/>
          </p:nvPr>
        </p:nvSpPr>
        <p:spPr/>
        <p:txBody>
          <a:bodyPr/>
          <a:lstStyle/>
          <a:p>
            <a:fld id="{6C077C0C-AC29-45D8-8853-CE070FFD43D2}" type="slidenum">
              <a:rPr lang="en-IE" smtClean="0"/>
              <a:t>‹#›</a:t>
            </a:fld>
            <a:endParaRPr lang="en-IE"/>
          </a:p>
        </p:txBody>
      </p:sp>
      <p:sp>
        <p:nvSpPr>
          <p:cNvPr id="8" name="Title Placeholder 1">
            <a:extLst>
              <a:ext uri="{FF2B5EF4-FFF2-40B4-BE49-F238E27FC236}">
                <a16:creationId xmlns:a16="http://schemas.microsoft.com/office/drawing/2014/main" id="{698CCB6A-675B-B7DD-5418-C6D6B473B60F}"/>
              </a:ext>
            </a:extLst>
          </p:cNvPr>
          <p:cNvSpPr>
            <a:spLocks noGrp="1"/>
          </p:cNvSpPr>
          <p:nvPr>
            <p:ph type="title"/>
          </p:nvPr>
        </p:nvSpPr>
        <p:spPr>
          <a:xfrm>
            <a:off x="257175" y="909637"/>
            <a:ext cx="1167765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Tree>
    <p:extLst>
      <p:ext uri="{BB962C8B-B14F-4D97-AF65-F5344CB8AC3E}">
        <p14:creationId xmlns:p14="http://schemas.microsoft.com/office/powerpoint/2010/main" val="260802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DD1B3C9-57BE-2AE3-BC85-8428C68C60BA}"/>
              </a:ext>
            </a:extLst>
          </p:cNvPr>
          <p:cNvSpPr>
            <a:spLocks noGrp="1"/>
          </p:cNvSpPr>
          <p:nvPr>
            <p:ph type="dt" sz="half" idx="10"/>
          </p:nvPr>
        </p:nvSpPr>
        <p:spPr/>
        <p:txBody>
          <a:bodyPr/>
          <a:lstStyle/>
          <a:p>
            <a:fld id="{046A88C9-6C73-45FC-BF67-6621B982BF81}" type="datetimeFigureOut">
              <a:rPr lang="en-IE" smtClean="0"/>
              <a:t>19/02/2024</a:t>
            </a:fld>
            <a:endParaRPr lang="en-IE"/>
          </a:p>
        </p:txBody>
      </p:sp>
      <p:sp>
        <p:nvSpPr>
          <p:cNvPr id="4" name="Footer Placeholder 3">
            <a:extLst>
              <a:ext uri="{FF2B5EF4-FFF2-40B4-BE49-F238E27FC236}">
                <a16:creationId xmlns:a16="http://schemas.microsoft.com/office/drawing/2014/main" id="{9D7F07AB-DA53-8994-FF60-4F245DFD5D0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048829C-AA5C-BC68-6764-3754BD63BDAB}"/>
              </a:ext>
            </a:extLst>
          </p:cNvPr>
          <p:cNvSpPr>
            <a:spLocks noGrp="1"/>
          </p:cNvSpPr>
          <p:nvPr>
            <p:ph type="sldNum" sz="quarter" idx="12"/>
          </p:nvPr>
        </p:nvSpPr>
        <p:spPr/>
        <p:txBody>
          <a:bodyPr/>
          <a:lstStyle/>
          <a:p>
            <a:fld id="{6C077C0C-AC29-45D8-8853-CE070FFD43D2}" type="slidenum">
              <a:rPr lang="en-IE" smtClean="0"/>
              <a:t>‹#›</a:t>
            </a:fld>
            <a:endParaRPr lang="en-IE"/>
          </a:p>
        </p:txBody>
      </p:sp>
      <p:sp>
        <p:nvSpPr>
          <p:cNvPr id="6" name="Title Placeholder 1">
            <a:extLst>
              <a:ext uri="{FF2B5EF4-FFF2-40B4-BE49-F238E27FC236}">
                <a16:creationId xmlns:a16="http://schemas.microsoft.com/office/drawing/2014/main" id="{E93B883D-4B30-7C86-4D3D-A70FAEDD1D77}"/>
              </a:ext>
            </a:extLst>
          </p:cNvPr>
          <p:cNvSpPr>
            <a:spLocks noGrp="1"/>
          </p:cNvSpPr>
          <p:nvPr>
            <p:ph type="title"/>
          </p:nvPr>
        </p:nvSpPr>
        <p:spPr>
          <a:xfrm>
            <a:off x="257175" y="909637"/>
            <a:ext cx="11677650" cy="1325563"/>
          </a:xfrm>
          <a:prstGeom prst="rect">
            <a:avLst/>
          </a:prstGeom>
        </p:spPr>
        <p:txBody>
          <a:bodyPr vert="horz" lIns="91440" tIns="45720" rIns="91440" bIns="45720" rtlCol="0" anchor="ctr">
            <a:normAutofit/>
          </a:bodyPr>
          <a:lstStyle/>
          <a:p>
            <a:r>
              <a:rPr lang="en-US"/>
              <a:t>Click to edit Master title style</a:t>
            </a:r>
            <a:endParaRPr lang="en-IE"/>
          </a:p>
        </p:txBody>
      </p:sp>
    </p:spTree>
    <p:extLst>
      <p:ext uri="{BB962C8B-B14F-4D97-AF65-F5344CB8AC3E}">
        <p14:creationId xmlns:p14="http://schemas.microsoft.com/office/powerpoint/2010/main" val="6039940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DEC320-A77B-B53B-1404-157E2A300E01}"/>
              </a:ext>
            </a:extLst>
          </p:cNvPr>
          <p:cNvSpPr>
            <a:spLocks noGrp="1"/>
          </p:cNvSpPr>
          <p:nvPr>
            <p:ph type="title"/>
          </p:nvPr>
        </p:nvSpPr>
        <p:spPr>
          <a:xfrm>
            <a:off x="257175" y="909637"/>
            <a:ext cx="1167765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C74E4A4F-BEC0-9285-0788-F945B6FBE371}"/>
              </a:ext>
            </a:extLst>
          </p:cNvPr>
          <p:cNvSpPr>
            <a:spLocks noGrp="1"/>
          </p:cNvSpPr>
          <p:nvPr>
            <p:ph type="body" idx="1"/>
          </p:nvPr>
        </p:nvSpPr>
        <p:spPr>
          <a:xfrm>
            <a:off x="257175" y="2370137"/>
            <a:ext cx="11677650" cy="37734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a:extLst>
              <a:ext uri="{FF2B5EF4-FFF2-40B4-BE49-F238E27FC236}">
                <a16:creationId xmlns:a16="http://schemas.microsoft.com/office/drawing/2014/main" id="{9D4AC4B9-B7A3-C280-4B6F-1133F1545A78}"/>
              </a:ext>
            </a:extLst>
          </p:cNvPr>
          <p:cNvSpPr>
            <a:spLocks noGrp="1"/>
          </p:cNvSpPr>
          <p:nvPr>
            <p:ph type="dt" sz="half" idx="2"/>
          </p:nvPr>
        </p:nvSpPr>
        <p:spPr>
          <a:xfrm>
            <a:off x="276225"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A88C9-6C73-45FC-BF67-6621B982BF81}" type="datetimeFigureOut">
              <a:rPr lang="en-IE" smtClean="0"/>
              <a:t>19/02/2024</a:t>
            </a:fld>
            <a:endParaRPr lang="en-IE"/>
          </a:p>
        </p:txBody>
      </p:sp>
      <p:sp>
        <p:nvSpPr>
          <p:cNvPr id="5" name="Footer Placeholder 4">
            <a:extLst>
              <a:ext uri="{FF2B5EF4-FFF2-40B4-BE49-F238E27FC236}">
                <a16:creationId xmlns:a16="http://schemas.microsoft.com/office/drawing/2014/main" id="{A5D600D4-B0A9-4BE5-E024-A4284B5F5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3488269-6909-7949-403C-2696F3B6346D}"/>
              </a:ext>
            </a:extLst>
          </p:cNvPr>
          <p:cNvSpPr>
            <a:spLocks noGrp="1"/>
          </p:cNvSpPr>
          <p:nvPr>
            <p:ph type="sldNum" sz="quarter" idx="4"/>
          </p:nvPr>
        </p:nvSpPr>
        <p:spPr>
          <a:xfrm>
            <a:off x="919162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77C0C-AC29-45D8-8853-CE070FFD43D2}" type="slidenum">
              <a:rPr lang="en-IE" smtClean="0"/>
              <a:t>‹#›</a:t>
            </a:fld>
            <a:endParaRPr lang="en-IE"/>
          </a:p>
        </p:txBody>
      </p:sp>
    </p:spTree>
    <p:extLst>
      <p:ext uri="{BB962C8B-B14F-4D97-AF65-F5344CB8AC3E}">
        <p14:creationId xmlns:p14="http://schemas.microsoft.com/office/powerpoint/2010/main" val="45165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onsult.sdublincoco.i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consult.sdublincoco.i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04EC-F67F-F668-718F-39A7A3418DD7}"/>
              </a:ext>
            </a:extLst>
          </p:cNvPr>
          <p:cNvSpPr>
            <a:spLocks noGrp="1"/>
          </p:cNvSpPr>
          <p:nvPr>
            <p:ph type="ctrTitle"/>
          </p:nvPr>
        </p:nvSpPr>
        <p:spPr>
          <a:xfrm>
            <a:off x="247650" y="2612570"/>
            <a:ext cx="11648176" cy="897391"/>
          </a:xfrm>
        </p:spPr>
        <p:txBody>
          <a:bodyPr>
            <a:normAutofit fontScale="90000"/>
          </a:bodyPr>
          <a:lstStyle/>
          <a:p>
            <a:r>
              <a:rPr lang="en-GB" altLang="en-US" sz="6000" dirty="0">
                <a:solidFill>
                  <a:schemeClr val="bg1"/>
                </a:solidFill>
              </a:rPr>
              <a:t>Castletymon Road South</a:t>
            </a:r>
            <a:br>
              <a:rPr lang="en-GB" altLang="en-US" sz="3600" dirty="0">
                <a:solidFill>
                  <a:schemeClr val="bg1"/>
                </a:solidFill>
              </a:rPr>
            </a:br>
            <a:r>
              <a:rPr lang="en-GB" altLang="en-US" sz="3600" dirty="0">
                <a:solidFill>
                  <a:schemeClr val="bg1">
                    <a:lumMod val="85000"/>
                  </a:schemeClr>
                </a:solidFill>
              </a:rPr>
              <a:t>Castletymon Road Active Travel Scheme</a:t>
            </a:r>
            <a:br>
              <a:rPr lang="en-US" altLang="en-US" sz="4800" dirty="0">
                <a:solidFill>
                  <a:schemeClr val="bg1"/>
                </a:solidFill>
              </a:rPr>
            </a:br>
            <a:endParaRPr lang="en-IE" dirty="0"/>
          </a:p>
        </p:txBody>
      </p:sp>
      <p:sp>
        <p:nvSpPr>
          <p:cNvPr id="3" name="Subtitle 2">
            <a:extLst>
              <a:ext uri="{FF2B5EF4-FFF2-40B4-BE49-F238E27FC236}">
                <a16:creationId xmlns:a16="http://schemas.microsoft.com/office/drawing/2014/main" id="{A2AEA5FD-BCA4-122C-2DB0-5FB61EB952B9}"/>
              </a:ext>
            </a:extLst>
          </p:cNvPr>
          <p:cNvSpPr>
            <a:spLocks noGrp="1"/>
          </p:cNvSpPr>
          <p:nvPr>
            <p:ph type="subTitle" idx="1"/>
          </p:nvPr>
        </p:nvSpPr>
        <p:spPr>
          <a:xfrm>
            <a:off x="247649" y="3854586"/>
            <a:ext cx="11648175" cy="1655762"/>
          </a:xfrm>
        </p:spPr>
        <p:txBody>
          <a:bodyPr/>
          <a:lstStyle/>
          <a:p>
            <a:r>
              <a:rPr lang="en-GB" b="1" dirty="0">
                <a:solidFill>
                  <a:srgbClr val="CED6DC"/>
                </a:solidFill>
              </a:rPr>
              <a:t>ACM February 2024 - Part 8 Public Consultation </a:t>
            </a:r>
            <a:endParaRPr lang="en-IE" b="1" dirty="0">
              <a:solidFill>
                <a:srgbClr val="CED6DC"/>
              </a:solidFill>
            </a:endParaRPr>
          </a:p>
        </p:txBody>
      </p:sp>
    </p:spTree>
    <p:extLst>
      <p:ext uri="{BB962C8B-B14F-4D97-AF65-F5344CB8AC3E}">
        <p14:creationId xmlns:p14="http://schemas.microsoft.com/office/powerpoint/2010/main" val="737244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EBDA-0942-0CF0-2E8E-940D1E05552A}"/>
              </a:ext>
            </a:extLst>
          </p:cNvPr>
          <p:cNvSpPr>
            <a:spLocks noGrp="1"/>
          </p:cNvSpPr>
          <p:nvPr>
            <p:ph type="title"/>
          </p:nvPr>
        </p:nvSpPr>
        <p:spPr/>
        <p:txBody>
          <a:bodyPr>
            <a:normAutofit/>
          </a:bodyPr>
          <a:lstStyle/>
          <a:p>
            <a:r>
              <a:rPr lang="en-IE" dirty="0"/>
              <a:t>Sections</a:t>
            </a:r>
          </a:p>
        </p:txBody>
      </p:sp>
      <p:sp>
        <p:nvSpPr>
          <p:cNvPr id="3" name="Subtitle 2">
            <a:extLst>
              <a:ext uri="{FF2B5EF4-FFF2-40B4-BE49-F238E27FC236}">
                <a16:creationId xmlns:a16="http://schemas.microsoft.com/office/drawing/2014/main" id="{28086A72-BEAE-B125-4C0F-E62B9CEDF80E}"/>
              </a:ext>
            </a:extLst>
          </p:cNvPr>
          <p:cNvSpPr txBox="1">
            <a:spLocks/>
          </p:cNvSpPr>
          <p:nvPr/>
        </p:nvSpPr>
        <p:spPr>
          <a:xfrm>
            <a:off x="257175" y="187628"/>
            <a:ext cx="5838825"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Castletymon Road Active Travel Scheme: Castletymon Road South</a:t>
            </a:r>
            <a:endParaRPr lang="en-IE" sz="1200" dirty="0"/>
          </a:p>
        </p:txBody>
      </p:sp>
      <p:pic>
        <p:nvPicPr>
          <p:cNvPr id="7" name="Picture 6" descr="A diagram of a road with trees&#10;&#10;Description automatically generated">
            <a:extLst>
              <a:ext uri="{FF2B5EF4-FFF2-40B4-BE49-F238E27FC236}">
                <a16:creationId xmlns:a16="http://schemas.microsoft.com/office/drawing/2014/main" id="{9E74B283-9C10-3685-7D5B-3927FFC7FDBF}"/>
              </a:ext>
            </a:extLst>
          </p:cNvPr>
          <p:cNvPicPr>
            <a:picLocks noChangeAspect="1"/>
          </p:cNvPicPr>
          <p:nvPr/>
        </p:nvPicPr>
        <p:blipFill rotWithShape="1">
          <a:blip r:embed="rId2">
            <a:extLst>
              <a:ext uri="{28A0092B-C50C-407E-A947-70E740481C1C}">
                <a14:useLocalDpi xmlns:a14="http://schemas.microsoft.com/office/drawing/2010/main" val="0"/>
              </a:ext>
            </a:extLst>
          </a:blip>
          <a:srcRect l="1978" t="12572" r="16609" b="56952"/>
          <a:stretch/>
        </p:blipFill>
        <p:spPr>
          <a:xfrm>
            <a:off x="522514" y="1907177"/>
            <a:ext cx="7898676" cy="2090058"/>
          </a:xfrm>
          <a:prstGeom prst="rect">
            <a:avLst/>
          </a:prstGeom>
        </p:spPr>
      </p:pic>
      <p:pic>
        <p:nvPicPr>
          <p:cNvPr id="8" name="Picture 7" descr="A diagram of a road with trees&#10;&#10;Description automatically generated">
            <a:extLst>
              <a:ext uri="{FF2B5EF4-FFF2-40B4-BE49-F238E27FC236}">
                <a16:creationId xmlns:a16="http://schemas.microsoft.com/office/drawing/2014/main" id="{99FF72BF-15EF-FD23-74E2-BBEAB87F3FC6}"/>
              </a:ext>
            </a:extLst>
          </p:cNvPr>
          <p:cNvPicPr>
            <a:picLocks noChangeAspect="1"/>
          </p:cNvPicPr>
          <p:nvPr/>
        </p:nvPicPr>
        <p:blipFill rotWithShape="1">
          <a:blip r:embed="rId2">
            <a:extLst>
              <a:ext uri="{28A0092B-C50C-407E-A947-70E740481C1C}">
                <a14:useLocalDpi xmlns:a14="http://schemas.microsoft.com/office/drawing/2010/main" val="0"/>
              </a:ext>
            </a:extLst>
          </a:blip>
          <a:srcRect l="1978" t="57905" r="16609" b="9079"/>
          <a:stretch/>
        </p:blipFill>
        <p:spPr>
          <a:xfrm>
            <a:off x="522514" y="4066986"/>
            <a:ext cx="7898676" cy="2264228"/>
          </a:xfrm>
          <a:prstGeom prst="rect">
            <a:avLst/>
          </a:prstGeom>
        </p:spPr>
      </p:pic>
    </p:spTree>
    <p:extLst>
      <p:ext uri="{BB962C8B-B14F-4D97-AF65-F5344CB8AC3E}">
        <p14:creationId xmlns:p14="http://schemas.microsoft.com/office/powerpoint/2010/main" val="1261372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69154F99-B6DC-36A5-AF92-50F871932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8524" y="5696335"/>
            <a:ext cx="2318482" cy="847139"/>
          </a:xfrm>
          <a:prstGeom prst="rect">
            <a:avLst/>
          </a:prstGeom>
        </p:spPr>
      </p:pic>
      <p:pic>
        <p:nvPicPr>
          <p:cNvPr id="8" name="Picture 7" descr="Logo, company name&#10;&#10;Description automatically generated">
            <a:extLst>
              <a:ext uri="{FF2B5EF4-FFF2-40B4-BE49-F238E27FC236}">
                <a16:creationId xmlns:a16="http://schemas.microsoft.com/office/drawing/2014/main" id="{A5E873F7-F4E2-5D74-F102-3A84CB1CA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6529" y="4764330"/>
            <a:ext cx="1684243" cy="932006"/>
          </a:xfrm>
          <a:prstGeom prst="rect">
            <a:avLst/>
          </a:prstGeom>
        </p:spPr>
      </p:pic>
      <p:sp>
        <p:nvSpPr>
          <p:cNvPr id="2" name="Title 1">
            <a:extLst>
              <a:ext uri="{FF2B5EF4-FFF2-40B4-BE49-F238E27FC236}">
                <a16:creationId xmlns:a16="http://schemas.microsoft.com/office/drawing/2014/main" id="{4AA5EBDA-0942-0CF0-2E8E-940D1E05552A}"/>
              </a:ext>
            </a:extLst>
          </p:cNvPr>
          <p:cNvSpPr>
            <a:spLocks noGrp="1"/>
          </p:cNvSpPr>
          <p:nvPr>
            <p:ph type="title"/>
          </p:nvPr>
        </p:nvSpPr>
        <p:spPr/>
        <p:txBody>
          <a:bodyPr>
            <a:normAutofit/>
          </a:bodyPr>
          <a:lstStyle/>
          <a:p>
            <a:r>
              <a:rPr lang="en-IE" dirty="0"/>
              <a:t>Next Steps</a:t>
            </a:r>
          </a:p>
        </p:txBody>
      </p:sp>
      <p:sp>
        <p:nvSpPr>
          <p:cNvPr id="3" name="Content Placeholder 2">
            <a:extLst>
              <a:ext uri="{FF2B5EF4-FFF2-40B4-BE49-F238E27FC236}">
                <a16:creationId xmlns:a16="http://schemas.microsoft.com/office/drawing/2014/main" id="{97E2F1F2-E5D8-6F3E-CBB9-4BBE67B1BC49}"/>
              </a:ext>
            </a:extLst>
          </p:cNvPr>
          <p:cNvSpPr>
            <a:spLocks noGrp="1"/>
          </p:cNvSpPr>
          <p:nvPr>
            <p:ph idx="1"/>
          </p:nvPr>
        </p:nvSpPr>
        <p:spPr>
          <a:xfrm>
            <a:off x="257174" y="1966823"/>
            <a:ext cx="11469831" cy="765463"/>
          </a:xfrm>
        </p:spPr>
        <p:txBody>
          <a:bodyPr>
            <a:normAutofit/>
          </a:bodyPr>
          <a:lstStyle/>
          <a:p>
            <a:r>
              <a:rPr lang="en-GB" sz="2000" dirty="0"/>
              <a:t>After the consultation, the SDCC Active Travel team will read and consider all the submissions. Below are the steps and timeline for the project:</a:t>
            </a:r>
          </a:p>
          <a:p>
            <a:endParaRPr lang="en-GB" sz="2000" dirty="0"/>
          </a:p>
          <a:p>
            <a:endParaRPr lang="en-GB" sz="2000" dirty="0"/>
          </a:p>
        </p:txBody>
      </p:sp>
      <p:sp>
        <p:nvSpPr>
          <p:cNvPr id="10" name="Subtitle 2">
            <a:extLst>
              <a:ext uri="{FF2B5EF4-FFF2-40B4-BE49-F238E27FC236}">
                <a16:creationId xmlns:a16="http://schemas.microsoft.com/office/drawing/2014/main" id="{1FFC5EB3-EC41-38B9-4722-6179456C7836}"/>
              </a:ext>
            </a:extLst>
          </p:cNvPr>
          <p:cNvSpPr txBox="1">
            <a:spLocks/>
          </p:cNvSpPr>
          <p:nvPr/>
        </p:nvSpPr>
        <p:spPr>
          <a:xfrm>
            <a:off x="257175" y="187628"/>
            <a:ext cx="5838825"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Castletymon Road Active Travel Scheme: Castletymon Road South</a:t>
            </a:r>
            <a:endParaRPr lang="en-IE" sz="1200" dirty="0"/>
          </a:p>
        </p:txBody>
      </p:sp>
      <p:sp>
        <p:nvSpPr>
          <p:cNvPr id="12" name="Rectangle 11">
            <a:extLst>
              <a:ext uri="{FF2B5EF4-FFF2-40B4-BE49-F238E27FC236}">
                <a16:creationId xmlns:a16="http://schemas.microsoft.com/office/drawing/2014/main" id="{CA7F559D-3FC0-373E-E5F4-FB1F766D73B9}"/>
              </a:ext>
            </a:extLst>
          </p:cNvPr>
          <p:cNvSpPr/>
          <p:nvPr/>
        </p:nvSpPr>
        <p:spPr bwMode="auto">
          <a:xfrm>
            <a:off x="5462451" y="2663537"/>
            <a:ext cx="6729549" cy="190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pic>
        <p:nvPicPr>
          <p:cNvPr id="14" name="Picture 13" descr="Logo&#10;&#10;Description automatically generated">
            <a:extLst>
              <a:ext uri="{FF2B5EF4-FFF2-40B4-BE49-F238E27FC236}">
                <a16:creationId xmlns:a16="http://schemas.microsoft.com/office/drawing/2014/main" id="{2C829E47-96D7-DACA-40DB-A57EF3055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4355" y="3665940"/>
            <a:ext cx="1520369" cy="899596"/>
          </a:xfrm>
          <a:prstGeom prst="rect">
            <a:avLst/>
          </a:prstGeom>
        </p:spPr>
      </p:pic>
      <p:pic>
        <p:nvPicPr>
          <p:cNvPr id="16" name="Picture 15" descr="Logo, company name&#10;&#10;Description automatically generated">
            <a:extLst>
              <a:ext uri="{FF2B5EF4-FFF2-40B4-BE49-F238E27FC236}">
                <a16:creationId xmlns:a16="http://schemas.microsoft.com/office/drawing/2014/main" id="{AAC04871-3543-7D43-D090-945C55E12020}"/>
              </a:ext>
            </a:extLst>
          </p:cNvPr>
          <p:cNvPicPr>
            <a:picLocks noChangeAspect="1"/>
          </p:cNvPicPr>
          <p:nvPr/>
        </p:nvPicPr>
        <p:blipFill rotWithShape="1">
          <a:blip r:embed="rId6">
            <a:extLst>
              <a:ext uri="{28A0092B-C50C-407E-A947-70E740481C1C}">
                <a14:useLocalDpi xmlns:a14="http://schemas.microsoft.com/office/drawing/2010/main" val="0"/>
              </a:ext>
            </a:extLst>
          </a:blip>
          <a:srcRect b="11785"/>
          <a:stretch/>
        </p:blipFill>
        <p:spPr>
          <a:xfrm>
            <a:off x="9844516" y="2663537"/>
            <a:ext cx="1846702" cy="765463"/>
          </a:xfrm>
          <a:prstGeom prst="rect">
            <a:avLst/>
          </a:prstGeom>
        </p:spPr>
      </p:pic>
      <p:sp>
        <p:nvSpPr>
          <p:cNvPr id="18" name="TextBox 17">
            <a:extLst>
              <a:ext uri="{FF2B5EF4-FFF2-40B4-BE49-F238E27FC236}">
                <a16:creationId xmlns:a16="http://schemas.microsoft.com/office/drawing/2014/main" id="{8C91309A-29EA-AC39-C463-0DC7B1C04719}"/>
              </a:ext>
            </a:extLst>
          </p:cNvPr>
          <p:cNvSpPr txBox="1"/>
          <p:nvPr/>
        </p:nvSpPr>
        <p:spPr>
          <a:xfrm>
            <a:off x="257173" y="2815761"/>
            <a:ext cx="9633121" cy="3785652"/>
          </a:xfrm>
          <a:prstGeom prst="rect">
            <a:avLst/>
          </a:prstGeom>
          <a:noFill/>
        </p:spPr>
        <p:txBody>
          <a:bodyPr wrap="square">
            <a:spAutoFit/>
          </a:bodyPr>
          <a:lstStyle/>
          <a:p>
            <a:pPr lvl="1">
              <a:lnSpc>
                <a:spcPct val="100000"/>
              </a:lnSpc>
            </a:pPr>
            <a:r>
              <a:rPr lang="en-GB" sz="2000" b="1" dirty="0"/>
              <a:t>The consultation closes 10th April 2024</a:t>
            </a:r>
          </a:p>
          <a:p>
            <a:pPr lvl="1">
              <a:lnSpc>
                <a:spcPct val="100000"/>
              </a:lnSpc>
            </a:pPr>
            <a:endParaRPr lang="en-GB" sz="2000" dirty="0"/>
          </a:p>
          <a:p>
            <a:pPr lvl="1">
              <a:lnSpc>
                <a:spcPct val="100000"/>
              </a:lnSpc>
            </a:pPr>
            <a:r>
              <a:rPr lang="en-GB" sz="2000" dirty="0"/>
              <a:t>April/May 2024:	Incorporating feedback from the elected 					representatives, the community, and stakeholders.</a:t>
            </a:r>
          </a:p>
          <a:p>
            <a:pPr lvl="1">
              <a:lnSpc>
                <a:spcPct val="100000"/>
              </a:lnSpc>
            </a:pPr>
            <a:endParaRPr lang="en-GB" sz="2000" dirty="0"/>
          </a:p>
          <a:p>
            <a:pPr lvl="1">
              <a:lnSpc>
                <a:spcPct val="100000"/>
              </a:lnSpc>
            </a:pPr>
            <a:r>
              <a:rPr lang="en-GB" sz="2000" dirty="0"/>
              <a:t>Q3 2024:		Present Report to Councillors</a:t>
            </a:r>
          </a:p>
          <a:p>
            <a:pPr lvl="1">
              <a:lnSpc>
                <a:spcPct val="100000"/>
              </a:lnSpc>
            </a:pPr>
            <a:endParaRPr lang="en-GB" sz="2000" dirty="0"/>
          </a:p>
          <a:p>
            <a:pPr lvl="1">
              <a:lnSpc>
                <a:spcPct val="100000"/>
              </a:lnSpc>
            </a:pPr>
            <a:r>
              <a:rPr lang="en-GB" sz="2000" dirty="0"/>
              <a:t>Q3/4 2024: 	Detailed design and procuring a contractor</a:t>
            </a:r>
          </a:p>
          <a:p>
            <a:pPr lvl="1">
              <a:lnSpc>
                <a:spcPct val="100000"/>
              </a:lnSpc>
            </a:pPr>
            <a:endParaRPr lang="en-GB" sz="2000" dirty="0"/>
          </a:p>
          <a:p>
            <a:pPr lvl="1">
              <a:lnSpc>
                <a:spcPct val="100000"/>
              </a:lnSpc>
            </a:pPr>
            <a:r>
              <a:rPr lang="en-GB" sz="2000" dirty="0"/>
              <a:t>Q4 2024: 		Construction to begin</a:t>
            </a:r>
          </a:p>
          <a:p>
            <a:pPr lvl="1">
              <a:lnSpc>
                <a:spcPct val="100000"/>
              </a:lnSpc>
            </a:pPr>
            <a:endParaRPr lang="en-GB" sz="2000" dirty="0"/>
          </a:p>
          <a:p>
            <a:pPr lvl="1">
              <a:lnSpc>
                <a:spcPct val="100000"/>
              </a:lnSpc>
            </a:pPr>
            <a:r>
              <a:rPr lang="en-GB" sz="2000" dirty="0"/>
              <a:t>Q2/3 2025:		Construction to finish</a:t>
            </a:r>
          </a:p>
        </p:txBody>
      </p:sp>
    </p:spTree>
    <p:extLst>
      <p:ext uri="{BB962C8B-B14F-4D97-AF65-F5344CB8AC3E}">
        <p14:creationId xmlns:p14="http://schemas.microsoft.com/office/powerpoint/2010/main" val="4027502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EBDA-0942-0CF0-2E8E-940D1E05552A}"/>
              </a:ext>
            </a:extLst>
          </p:cNvPr>
          <p:cNvSpPr>
            <a:spLocks noGrp="1"/>
          </p:cNvSpPr>
          <p:nvPr>
            <p:ph type="title"/>
          </p:nvPr>
        </p:nvSpPr>
        <p:spPr/>
        <p:txBody>
          <a:bodyPr>
            <a:normAutofit/>
          </a:bodyPr>
          <a:lstStyle/>
          <a:p>
            <a:r>
              <a:rPr lang="en-GB" sz="3200" dirty="0"/>
              <a:t>Project Overview</a:t>
            </a:r>
          </a:p>
        </p:txBody>
      </p:sp>
      <p:sp>
        <p:nvSpPr>
          <p:cNvPr id="3" name="Content Placeholder 2">
            <a:extLst>
              <a:ext uri="{FF2B5EF4-FFF2-40B4-BE49-F238E27FC236}">
                <a16:creationId xmlns:a16="http://schemas.microsoft.com/office/drawing/2014/main" id="{97E2F1F2-E5D8-6F3E-CBB9-4BBE67B1BC49}"/>
              </a:ext>
            </a:extLst>
          </p:cNvPr>
          <p:cNvSpPr>
            <a:spLocks noGrp="1"/>
          </p:cNvSpPr>
          <p:nvPr>
            <p:ph idx="1"/>
          </p:nvPr>
        </p:nvSpPr>
        <p:spPr>
          <a:xfrm>
            <a:off x="323851" y="1837427"/>
            <a:ext cx="11610974" cy="1733918"/>
          </a:xfrm>
        </p:spPr>
        <p:txBody>
          <a:bodyPr>
            <a:noAutofit/>
          </a:bodyPr>
          <a:lstStyle/>
          <a:p>
            <a:r>
              <a:rPr lang="en-GB" sz="1800" b="1" dirty="0"/>
              <a:t>WHERE</a:t>
            </a:r>
            <a:r>
              <a:rPr lang="en-GB" sz="1800" dirty="0"/>
              <a:t>: Castletymon Road, Tallaght</a:t>
            </a:r>
          </a:p>
          <a:p>
            <a:r>
              <a:rPr lang="en-GB" sz="1800" b="1" dirty="0"/>
              <a:t>WHY</a:t>
            </a:r>
            <a:r>
              <a:rPr lang="en-GB" sz="1800" dirty="0"/>
              <a:t>: The existing road has no cycle and minimal walking facilities for the community to access Bancroft Park and Tymon Park, Castletymon Library, Castletymon District Centre, and/or Local Area Schools. The proposed scheme aims to remedy this by creating an environment where all travel models can move safely and efficiently in the Castletymon area and be able to access all local amenities</a:t>
            </a:r>
          </a:p>
        </p:txBody>
      </p:sp>
      <p:pic>
        <p:nvPicPr>
          <p:cNvPr id="4" name="Picture 3" descr="A picture containing outdoor, sky, road, cloud&#10;&#10;Description automatically generated">
            <a:extLst>
              <a:ext uri="{FF2B5EF4-FFF2-40B4-BE49-F238E27FC236}">
                <a16:creationId xmlns:a16="http://schemas.microsoft.com/office/drawing/2014/main" id="{E2B6807A-800C-3659-F558-E5820FF38230}"/>
              </a:ext>
            </a:extLst>
          </p:cNvPr>
          <p:cNvPicPr>
            <a:picLocks noChangeAspect="1"/>
          </p:cNvPicPr>
          <p:nvPr/>
        </p:nvPicPr>
        <p:blipFill rotWithShape="1">
          <a:blip r:embed="rId3">
            <a:extLst>
              <a:ext uri="{28A0092B-C50C-407E-A947-70E740481C1C}">
                <a14:useLocalDpi xmlns:a14="http://schemas.microsoft.com/office/drawing/2010/main" val="0"/>
              </a:ext>
            </a:extLst>
          </a:blip>
          <a:srcRect r="17928" b="32972"/>
          <a:stretch/>
        </p:blipFill>
        <p:spPr>
          <a:xfrm>
            <a:off x="6761019" y="3571344"/>
            <a:ext cx="5173806" cy="3169090"/>
          </a:xfrm>
          <a:prstGeom prst="rect">
            <a:avLst/>
          </a:prstGeom>
        </p:spPr>
      </p:pic>
      <p:sp>
        <p:nvSpPr>
          <p:cNvPr id="7" name="Content Placeholder 2">
            <a:extLst>
              <a:ext uri="{FF2B5EF4-FFF2-40B4-BE49-F238E27FC236}">
                <a16:creationId xmlns:a16="http://schemas.microsoft.com/office/drawing/2014/main" id="{F32567FA-0236-96A3-FC20-BD3ACCECF252}"/>
              </a:ext>
            </a:extLst>
          </p:cNvPr>
          <p:cNvSpPr txBox="1">
            <a:spLocks/>
          </p:cNvSpPr>
          <p:nvPr/>
        </p:nvSpPr>
        <p:spPr>
          <a:xfrm>
            <a:off x="323851" y="3571345"/>
            <a:ext cx="6344804" cy="31690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t>WHAT: </a:t>
            </a:r>
            <a:r>
              <a:rPr lang="en-GB" sz="1800" dirty="0"/>
              <a:t>1km walking and cycling facilities, junction amendments, and traffic calming measures along Castletymon Road, from Main Street to Castletymon Road Library.</a:t>
            </a:r>
          </a:p>
          <a:p>
            <a:r>
              <a:rPr lang="en-GB" sz="1800" b="1" dirty="0"/>
              <a:t>HOW: </a:t>
            </a:r>
            <a:r>
              <a:rPr lang="en-GB" sz="1800" dirty="0"/>
              <a:t>Public Consultation as required by Part 8, Article 81 of the Planning and Development Regulations 2001 (as amended). Drawings and details on how to make a submission </a:t>
            </a:r>
            <a:r>
              <a:rPr lang="en-GB" sz="1800" dirty="0">
                <a:hlinkClick r:id="rId4"/>
              </a:rPr>
              <a:t>https://consult.sdublincoco.ie/</a:t>
            </a:r>
            <a:r>
              <a:rPr lang="en-GB" sz="1800" dirty="0"/>
              <a:t> </a:t>
            </a:r>
          </a:p>
          <a:p>
            <a:r>
              <a:rPr lang="en-GB" sz="1800" b="1" dirty="0"/>
              <a:t>WHEN: </a:t>
            </a:r>
            <a:r>
              <a:rPr lang="en-GB" sz="1800" dirty="0"/>
              <a:t>The consultation closes on </a:t>
            </a:r>
            <a:r>
              <a:rPr lang="en-GB" sz="1800" b="1" dirty="0"/>
              <a:t>April 10</a:t>
            </a:r>
            <a:r>
              <a:rPr lang="en-GB" sz="1800" b="1" baseline="30000" dirty="0"/>
              <a:t>th</a:t>
            </a:r>
            <a:r>
              <a:rPr lang="en-GB" sz="1800" b="1" dirty="0"/>
              <a:t>, 2024</a:t>
            </a:r>
          </a:p>
          <a:p>
            <a:endParaRPr lang="en-GB" sz="1800" dirty="0"/>
          </a:p>
        </p:txBody>
      </p:sp>
      <p:sp>
        <p:nvSpPr>
          <p:cNvPr id="9" name="Subtitle 2">
            <a:extLst>
              <a:ext uri="{FF2B5EF4-FFF2-40B4-BE49-F238E27FC236}">
                <a16:creationId xmlns:a16="http://schemas.microsoft.com/office/drawing/2014/main" id="{DD815C52-CC92-26C5-D7F4-C2F86DE64E06}"/>
              </a:ext>
            </a:extLst>
          </p:cNvPr>
          <p:cNvSpPr txBox="1">
            <a:spLocks/>
          </p:cNvSpPr>
          <p:nvPr/>
        </p:nvSpPr>
        <p:spPr>
          <a:xfrm>
            <a:off x="257175" y="187628"/>
            <a:ext cx="5838825"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Castletymon Road Active Travel Scheme: Castletymon Road South</a:t>
            </a:r>
            <a:endParaRPr lang="en-IE" sz="1200" dirty="0"/>
          </a:p>
        </p:txBody>
      </p:sp>
    </p:spTree>
    <p:extLst>
      <p:ext uri="{BB962C8B-B14F-4D97-AF65-F5344CB8AC3E}">
        <p14:creationId xmlns:p14="http://schemas.microsoft.com/office/powerpoint/2010/main" val="182323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EBDA-0942-0CF0-2E8E-940D1E05552A}"/>
              </a:ext>
            </a:extLst>
          </p:cNvPr>
          <p:cNvSpPr>
            <a:spLocks noGrp="1"/>
          </p:cNvSpPr>
          <p:nvPr>
            <p:ph type="title"/>
          </p:nvPr>
        </p:nvSpPr>
        <p:spPr/>
        <p:txBody>
          <a:bodyPr>
            <a:normAutofit/>
          </a:bodyPr>
          <a:lstStyle/>
          <a:p>
            <a:r>
              <a:rPr lang="en-GB" sz="3200" dirty="0"/>
              <a:t>Consultation &amp; </a:t>
            </a:r>
            <a:r>
              <a:rPr lang="en-IE" sz="3200" spc="-150" dirty="0"/>
              <a:t>Castletymon Road South</a:t>
            </a:r>
            <a:endParaRPr lang="en-GB" sz="3200" dirty="0"/>
          </a:p>
        </p:txBody>
      </p:sp>
      <p:sp>
        <p:nvSpPr>
          <p:cNvPr id="5" name="Content Placeholder 2">
            <a:extLst>
              <a:ext uri="{FF2B5EF4-FFF2-40B4-BE49-F238E27FC236}">
                <a16:creationId xmlns:a16="http://schemas.microsoft.com/office/drawing/2014/main" id="{D13B03B0-99E0-EDAE-ADA0-5E2820A57C07}"/>
              </a:ext>
            </a:extLst>
          </p:cNvPr>
          <p:cNvSpPr txBox="1">
            <a:spLocks/>
          </p:cNvSpPr>
          <p:nvPr/>
        </p:nvSpPr>
        <p:spPr>
          <a:xfrm>
            <a:off x="323850" y="1837426"/>
            <a:ext cx="11544300" cy="31831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t>An informal consultation was held for the entire Castletymon Road Active Travel scheme from May 26th  to June 30th, 2023. </a:t>
            </a:r>
          </a:p>
          <a:p>
            <a:pPr marL="285750" indent="-285750">
              <a:buFont typeface="Arial" panose="020B0604020202020204" pitchFamily="34" charset="0"/>
              <a:buChar char="•"/>
            </a:pPr>
            <a:r>
              <a:rPr lang="en-GB" sz="1800" dirty="0"/>
              <a:t>While it was the intention to carry out the entire project in accordance with Section 38 of the Road Traffic Act 1994, the feedback received during informal consultation included design changes where a Part 8 planning would be advisable in the southern section, including changes to the boundary fences and works outside the road corridor.</a:t>
            </a:r>
          </a:p>
          <a:p>
            <a:pPr marL="285750" indent="-285750">
              <a:buFont typeface="Arial" panose="020B0604020202020204" pitchFamily="34" charset="0"/>
              <a:buChar char="•"/>
            </a:pPr>
            <a:r>
              <a:rPr lang="en-GB" sz="1800" dirty="0"/>
              <a:t>Construction on Castletymon Road North began in October 2023 and will continue to progress under the Section 38.</a:t>
            </a:r>
          </a:p>
          <a:p>
            <a:pPr marL="285750" indent="-285750">
              <a:buFont typeface="Arial" panose="020B0604020202020204" pitchFamily="34" charset="0"/>
              <a:buChar char="•"/>
            </a:pPr>
            <a:endParaRPr lang="en-GB" sz="1800" dirty="0"/>
          </a:p>
        </p:txBody>
      </p:sp>
      <p:pic>
        <p:nvPicPr>
          <p:cNvPr id="8" name="Picture 7" descr="A picture containing outdoor, sky, wheel, land vehicle&#10;&#10;Description automatically generated">
            <a:extLst>
              <a:ext uri="{FF2B5EF4-FFF2-40B4-BE49-F238E27FC236}">
                <a16:creationId xmlns:a16="http://schemas.microsoft.com/office/drawing/2014/main" id="{FCC78C37-CA16-F129-E100-F08B3165398E}"/>
              </a:ext>
            </a:extLst>
          </p:cNvPr>
          <p:cNvPicPr>
            <a:picLocks noChangeAspect="1"/>
          </p:cNvPicPr>
          <p:nvPr/>
        </p:nvPicPr>
        <p:blipFill rotWithShape="1">
          <a:blip r:embed="rId3">
            <a:extLst>
              <a:ext uri="{28A0092B-C50C-407E-A947-70E740481C1C}">
                <a14:useLocalDpi xmlns:a14="http://schemas.microsoft.com/office/drawing/2010/main" val="0"/>
              </a:ext>
            </a:extLst>
          </a:blip>
          <a:srcRect t="21104" r="3336"/>
          <a:stretch/>
        </p:blipFill>
        <p:spPr>
          <a:xfrm>
            <a:off x="7617006" y="4192244"/>
            <a:ext cx="4181476" cy="2559660"/>
          </a:xfrm>
          <a:prstGeom prst="rect">
            <a:avLst/>
          </a:prstGeom>
        </p:spPr>
      </p:pic>
      <p:sp>
        <p:nvSpPr>
          <p:cNvPr id="11" name="Content Placeholder 2">
            <a:extLst>
              <a:ext uri="{FF2B5EF4-FFF2-40B4-BE49-F238E27FC236}">
                <a16:creationId xmlns:a16="http://schemas.microsoft.com/office/drawing/2014/main" id="{32CECAA7-21D7-F441-9A45-8DD45C62DC34}"/>
              </a:ext>
            </a:extLst>
          </p:cNvPr>
          <p:cNvSpPr txBox="1">
            <a:spLocks/>
          </p:cNvSpPr>
          <p:nvPr/>
        </p:nvSpPr>
        <p:spPr>
          <a:xfrm>
            <a:off x="393519" y="4298340"/>
            <a:ext cx="7156812" cy="25596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t>As for Castletymon Road South, this statutory public consultation is being carried out per the Part 8, Article 81 of the Planning and Development Regulations 2001 (as amended) requirements. </a:t>
            </a:r>
          </a:p>
          <a:p>
            <a:pPr marL="285750" indent="-285750">
              <a:buFont typeface="Arial" panose="020B0604020202020204" pitchFamily="34" charset="0"/>
              <a:buChar char="•"/>
            </a:pPr>
            <a:r>
              <a:rPr lang="en-GB" sz="1800" b="1" dirty="0"/>
              <a:t>The consultation closes 10</a:t>
            </a:r>
            <a:r>
              <a:rPr lang="en-GB" sz="1800" b="1" baseline="30000" dirty="0"/>
              <a:t>th</a:t>
            </a:r>
            <a:r>
              <a:rPr lang="en-GB" sz="1800" b="1" dirty="0"/>
              <a:t> April 2024</a:t>
            </a:r>
          </a:p>
          <a:p>
            <a:pPr marL="285750" indent="-285750">
              <a:buFont typeface="Arial" panose="020B0604020202020204" pitchFamily="34" charset="0"/>
              <a:buChar char="•"/>
            </a:pPr>
            <a:endParaRPr lang="en-GB" sz="1800" dirty="0"/>
          </a:p>
        </p:txBody>
      </p:sp>
      <p:sp>
        <p:nvSpPr>
          <p:cNvPr id="12" name="Subtitle 2">
            <a:extLst>
              <a:ext uri="{FF2B5EF4-FFF2-40B4-BE49-F238E27FC236}">
                <a16:creationId xmlns:a16="http://schemas.microsoft.com/office/drawing/2014/main" id="{E9456606-945C-FE61-CC85-FD68140AF276}"/>
              </a:ext>
            </a:extLst>
          </p:cNvPr>
          <p:cNvSpPr txBox="1">
            <a:spLocks/>
          </p:cNvSpPr>
          <p:nvPr/>
        </p:nvSpPr>
        <p:spPr>
          <a:xfrm>
            <a:off x="257175" y="187628"/>
            <a:ext cx="5838825"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Castletymon Road Active Travel Scheme: Castletymon Road South</a:t>
            </a:r>
            <a:endParaRPr lang="en-IE" sz="1200" dirty="0"/>
          </a:p>
        </p:txBody>
      </p:sp>
    </p:spTree>
    <p:extLst>
      <p:ext uri="{BB962C8B-B14F-4D97-AF65-F5344CB8AC3E}">
        <p14:creationId xmlns:p14="http://schemas.microsoft.com/office/powerpoint/2010/main" val="356558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FF6285-FFF5-671D-7CD9-EDABB14129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71" r="971"/>
          <a:stretch/>
        </p:blipFill>
        <p:spPr>
          <a:xfrm>
            <a:off x="-38099" y="-279400"/>
            <a:ext cx="12685982" cy="7175294"/>
          </a:xfrm>
        </p:spPr>
      </p:pic>
      <p:sp>
        <p:nvSpPr>
          <p:cNvPr id="8" name="Rectangle 7">
            <a:extLst>
              <a:ext uri="{FF2B5EF4-FFF2-40B4-BE49-F238E27FC236}">
                <a16:creationId xmlns:a16="http://schemas.microsoft.com/office/drawing/2014/main" id="{9A0CA174-1837-72F4-CF0B-2F23DFF3EEB0}"/>
              </a:ext>
            </a:extLst>
          </p:cNvPr>
          <p:cNvSpPr/>
          <p:nvPr/>
        </p:nvSpPr>
        <p:spPr>
          <a:xfrm>
            <a:off x="-174172" y="-130630"/>
            <a:ext cx="6765471" cy="159366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4AA5EBDA-0942-0CF0-2E8E-940D1E05552A}"/>
              </a:ext>
            </a:extLst>
          </p:cNvPr>
          <p:cNvSpPr>
            <a:spLocks noGrp="1"/>
          </p:cNvSpPr>
          <p:nvPr>
            <p:ph type="title"/>
          </p:nvPr>
        </p:nvSpPr>
        <p:spPr>
          <a:xfrm>
            <a:off x="123825" y="295276"/>
            <a:ext cx="11677650" cy="1019717"/>
          </a:xfrm>
        </p:spPr>
        <p:txBody>
          <a:bodyPr>
            <a:normAutofit fontScale="90000"/>
          </a:bodyPr>
          <a:lstStyle/>
          <a:p>
            <a:r>
              <a:rPr lang="en-GB" sz="3600" dirty="0"/>
              <a:t>Context Map</a:t>
            </a:r>
            <a:br>
              <a:rPr lang="en-GB" dirty="0"/>
            </a:br>
            <a:br>
              <a:rPr lang="en-GB" sz="2000" dirty="0"/>
            </a:br>
            <a:r>
              <a:rPr lang="en-GB" sz="2000" dirty="0"/>
              <a:t>	Castletymon Road South Active Travel Scheme</a:t>
            </a:r>
            <a:endParaRPr lang="en-IE" sz="2000" dirty="0"/>
          </a:p>
        </p:txBody>
      </p:sp>
      <p:cxnSp>
        <p:nvCxnSpPr>
          <p:cNvPr id="7" name="Straight Connector 6">
            <a:extLst>
              <a:ext uri="{FF2B5EF4-FFF2-40B4-BE49-F238E27FC236}">
                <a16:creationId xmlns:a16="http://schemas.microsoft.com/office/drawing/2014/main" id="{2522F4CA-87EC-73A6-B638-B30727F6C71E}"/>
              </a:ext>
            </a:extLst>
          </p:cNvPr>
          <p:cNvCxnSpPr/>
          <p:nvPr/>
        </p:nvCxnSpPr>
        <p:spPr>
          <a:xfrm>
            <a:off x="217714" y="1140823"/>
            <a:ext cx="78377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092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EBDA-0942-0CF0-2E8E-940D1E05552A}"/>
              </a:ext>
            </a:extLst>
          </p:cNvPr>
          <p:cNvSpPr>
            <a:spLocks noGrp="1"/>
          </p:cNvSpPr>
          <p:nvPr>
            <p:ph type="title"/>
          </p:nvPr>
        </p:nvSpPr>
        <p:spPr/>
        <p:txBody>
          <a:bodyPr>
            <a:normAutofit/>
          </a:bodyPr>
          <a:lstStyle/>
          <a:p>
            <a:r>
              <a:rPr lang="en-IE" sz="3600" dirty="0"/>
              <a:t>Key Feature/Changes</a:t>
            </a:r>
          </a:p>
        </p:txBody>
      </p:sp>
      <p:sp>
        <p:nvSpPr>
          <p:cNvPr id="3" name="Content Placeholder 2">
            <a:extLst>
              <a:ext uri="{FF2B5EF4-FFF2-40B4-BE49-F238E27FC236}">
                <a16:creationId xmlns:a16="http://schemas.microsoft.com/office/drawing/2014/main" id="{97E2F1F2-E5D8-6F3E-CBB9-4BBE67B1BC49}"/>
              </a:ext>
            </a:extLst>
          </p:cNvPr>
          <p:cNvSpPr>
            <a:spLocks noGrp="1"/>
          </p:cNvSpPr>
          <p:nvPr>
            <p:ph idx="1"/>
          </p:nvPr>
        </p:nvSpPr>
        <p:spPr/>
        <p:txBody>
          <a:bodyPr>
            <a:noAutofit/>
          </a:bodyPr>
          <a:lstStyle/>
          <a:p>
            <a:pPr marL="342900" indent="-342900">
              <a:buFont typeface="Arial" panose="020B0604020202020204" pitchFamily="34" charset="0"/>
              <a:buChar char="•"/>
            </a:pPr>
            <a:r>
              <a:rPr lang="en-GB" sz="2000" dirty="0"/>
              <a:t>The equitable distribution of the road will allow 2-way traffic and for segregated cycle infrastructure from Main Street to the Castletymon District Centre.</a:t>
            </a:r>
          </a:p>
          <a:p>
            <a:pPr marL="342900" indent="-342900">
              <a:buFont typeface="Arial" panose="020B0604020202020204" pitchFamily="34" charset="0"/>
              <a:buChar char="•"/>
            </a:pPr>
            <a:r>
              <a:rPr lang="en-GB" sz="2000" dirty="0"/>
              <a:t>Where side roads meet Castletymon Road, the junction will be improved to prioritize vulnerable road users (pedestrians and cyclists)</a:t>
            </a:r>
          </a:p>
          <a:p>
            <a:pPr marL="342900" indent="-342900">
              <a:buFont typeface="Arial" panose="020B0604020202020204" pitchFamily="34" charset="0"/>
              <a:buChar char="•"/>
            </a:pPr>
            <a:r>
              <a:rPr lang="en-GB" sz="2000" dirty="0"/>
              <a:t>In order to preserve the existing on-street parking, the cycle track will be located on the verge between Main Road and Castle Park near St. Aengus' Church. The existing on-street parking in this location will be realigned into 9 parallel parking spaces. </a:t>
            </a:r>
          </a:p>
          <a:p>
            <a:pPr marL="342900" indent="-342900">
              <a:buFont typeface="Arial" panose="020B0604020202020204" pitchFamily="34" charset="0"/>
              <a:buChar char="•"/>
            </a:pPr>
            <a:r>
              <a:rPr lang="en-GB" sz="2000" dirty="0"/>
              <a:t>The scheme will tie into the District Enhancement Scheme, requiring the relocation of 8 parking spaces outside the Castletymon Library. </a:t>
            </a:r>
          </a:p>
          <a:p>
            <a:pPr marL="342900" indent="-342900">
              <a:buFont typeface="Arial" panose="020B0604020202020204" pitchFamily="34" charset="0"/>
              <a:buChar char="•"/>
            </a:pPr>
            <a:r>
              <a:rPr lang="en-GB" sz="2000" dirty="0"/>
              <a:t>In Castletymon Road South, the proposed designs will have minimal impact on the existing trees. 6 trees will be removed, and 18 trees are proposed.</a:t>
            </a:r>
          </a:p>
        </p:txBody>
      </p:sp>
      <p:sp>
        <p:nvSpPr>
          <p:cNvPr id="4" name="Subtitle 2">
            <a:extLst>
              <a:ext uri="{FF2B5EF4-FFF2-40B4-BE49-F238E27FC236}">
                <a16:creationId xmlns:a16="http://schemas.microsoft.com/office/drawing/2014/main" id="{DE54A482-46EA-3CE2-FE7C-B93817C58CC4}"/>
              </a:ext>
            </a:extLst>
          </p:cNvPr>
          <p:cNvSpPr txBox="1">
            <a:spLocks/>
          </p:cNvSpPr>
          <p:nvPr/>
        </p:nvSpPr>
        <p:spPr>
          <a:xfrm>
            <a:off x="257175" y="187628"/>
            <a:ext cx="5838825"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Castletymon Road Active Travel Scheme: Castletymon Road South</a:t>
            </a:r>
            <a:endParaRPr lang="en-IE" sz="1200" dirty="0"/>
          </a:p>
        </p:txBody>
      </p:sp>
    </p:spTree>
    <p:extLst>
      <p:ext uri="{BB962C8B-B14F-4D97-AF65-F5344CB8AC3E}">
        <p14:creationId xmlns:p14="http://schemas.microsoft.com/office/powerpoint/2010/main" val="2066093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EBDA-0942-0CF0-2E8E-940D1E05552A}"/>
              </a:ext>
            </a:extLst>
          </p:cNvPr>
          <p:cNvSpPr>
            <a:spLocks noGrp="1"/>
          </p:cNvSpPr>
          <p:nvPr>
            <p:ph type="title"/>
          </p:nvPr>
        </p:nvSpPr>
        <p:spPr/>
        <p:txBody>
          <a:bodyPr>
            <a:normAutofit/>
          </a:bodyPr>
          <a:lstStyle/>
          <a:p>
            <a:r>
              <a:rPr lang="en-IE" sz="3600" dirty="0"/>
              <a:t>Key Feature/Changes</a:t>
            </a:r>
          </a:p>
        </p:txBody>
      </p:sp>
      <p:sp>
        <p:nvSpPr>
          <p:cNvPr id="3" name="Content Placeholder 2">
            <a:extLst>
              <a:ext uri="{FF2B5EF4-FFF2-40B4-BE49-F238E27FC236}">
                <a16:creationId xmlns:a16="http://schemas.microsoft.com/office/drawing/2014/main" id="{97E2F1F2-E5D8-6F3E-CBB9-4BBE67B1BC49}"/>
              </a:ext>
            </a:extLst>
          </p:cNvPr>
          <p:cNvSpPr>
            <a:spLocks noGrp="1"/>
          </p:cNvSpPr>
          <p:nvPr>
            <p:ph idx="1"/>
          </p:nvPr>
        </p:nvSpPr>
        <p:spPr/>
        <p:txBody>
          <a:bodyPr>
            <a:noAutofit/>
          </a:bodyPr>
          <a:lstStyle/>
          <a:p>
            <a:pPr marL="342900" indent="-342900">
              <a:buFont typeface="Arial" panose="020B0604020202020204" pitchFamily="34" charset="0"/>
              <a:buChar char="•"/>
            </a:pPr>
            <a:r>
              <a:rPr lang="en-GB" sz="2000" dirty="0"/>
              <a:t>School Improvements: There are proposed improvements at </a:t>
            </a:r>
            <a:r>
              <a:rPr lang="en-GB" sz="2000" dirty="0" err="1"/>
              <a:t>Scoil</a:t>
            </a:r>
            <a:r>
              <a:rPr lang="en-GB" sz="2000" dirty="0"/>
              <a:t> </a:t>
            </a:r>
            <a:r>
              <a:rPr lang="en-GB" sz="2000" dirty="0" err="1"/>
              <a:t>Aonghusa</a:t>
            </a:r>
            <a:r>
              <a:rPr lang="en-GB" sz="2000" dirty="0"/>
              <a:t> Junior and St Rose's National School campus and at Tallaght Community School Entrance. These improvements include widening footpaths, entrances, and other traffic calming and safe routes to school-style improvements.</a:t>
            </a:r>
          </a:p>
          <a:p>
            <a:pPr marL="342900" indent="-342900">
              <a:buFont typeface="Arial" panose="020B0604020202020204" pitchFamily="34" charset="0"/>
              <a:buChar char="•"/>
            </a:pPr>
            <a:r>
              <a:rPr lang="en-GB" sz="2000" dirty="0"/>
              <a:t>Bus Stops on Castletymon Road will be aligned and upgraded to accommodate the new cycle tracks. </a:t>
            </a:r>
          </a:p>
          <a:p>
            <a:pPr marL="342900" indent="-342900">
              <a:buFont typeface="Arial" panose="020B0604020202020204" pitchFamily="34" charset="0"/>
              <a:buChar char="•"/>
            </a:pPr>
            <a:r>
              <a:rPr lang="en-GB" sz="2000" dirty="0"/>
              <a:t>Proposed upgrades to the Main Road and Castletymon Road junction, to prioritise the safety of pedestrians’ and cyclists’ movements.</a:t>
            </a:r>
          </a:p>
          <a:p>
            <a:pPr marL="342900" indent="-342900">
              <a:buFont typeface="Arial" panose="020B0604020202020204" pitchFamily="34" charset="0"/>
              <a:buChar char="•"/>
            </a:pPr>
            <a:endParaRPr lang="en-GB" sz="2000" dirty="0"/>
          </a:p>
          <a:p>
            <a:r>
              <a:rPr lang="en-GB" sz="2000" b="1" dirty="0"/>
              <a:t>Please see the Drawing (Plans and Sections) and Artist Impressions, which can be found on the consultation page, for more information. </a:t>
            </a:r>
            <a:r>
              <a:rPr lang="en-GB" sz="2000" b="1" dirty="0">
                <a:hlinkClick r:id="rId2"/>
              </a:rPr>
              <a:t>https://consult.sdublincoco.ie/</a:t>
            </a:r>
            <a:r>
              <a:rPr lang="en-GB" sz="2000" b="1" dirty="0"/>
              <a:t> </a:t>
            </a:r>
          </a:p>
        </p:txBody>
      </p:sp>
      <p:sp>
        <p:nvSpPr>
          <p:cNvPr id="4" name="Subtitle 2">
            <a:extLst>
              <a:ext uri="{FF2B5EF4-FFF2-40B4-BE49-F238E27FC236}">
                <a16:creationId xmlns:a16="http://schemas.microsoft.com/office/drawing/2014/main" id="{24443FC3-F0E0-53EC-AA7B-FDEC22BEC639}"/>
              </a:ext>
            </a:extLst>
          </p:cNvPr>
          <p:cNvSpPr txBox="1">
            <a:spLocks/>
          </p:cNvSpPr>
          <p:nvPr/>
        </p:nvSpPr>
        <p:spPr>
          <a:xfrm>
            <a:off x="257175" y="187628"/>
            <a:ext cx="5838825"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Castletymon Road Active Travel Scheme: Castletymon Road South</a:t>
            </a:r>
            <a:endParaRPr lang="en-IE" sz="1200" dirty="0"/>
          </a:p>
        </p:txBody>
      </p:sp>
    </p:spTree>
    <p:extLst>
      <p:ext uri="{BB962C8B-B14F-4D97-AF65-F5344CB8AC3E}">
        <p14:creationId xmlns:p14="http://schemas.microsoft.com/office/powerpoint/2010/main" val="165503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07B2A-854E-C101-AB0C-23862935E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59796-EF31-E171-6B4D-D4F96B6801D3}"/>
              </a:ext>
            </a:extLst>
          </p:cNvPr>
          <p:cNvSpPr>
            <a:spLocks noGrp="1"/>
          </p:cNvSpPr>
          <p:nvPr>
            <p:ph type="title"/>
          </p:nvPr>
        </p:nvSpPr>
        <p:spPr/>
        <p:txBody>
          <a:bodyPr>
            <a:normAutofit/>
          </a:bodyPr>
          <a:lstStyle/>
          <a:p>
            <a:r>
              <a:rPr lang="en-IE" dirty="0"/>
              <a:t>Artist Impression</a:t>
            </a:r>
          </a:p>
        </p:txBody>
      </p:sp>
      <p:sp>
        <p:nvSpPr>
          <p:cNvPr id="5" name="Content Placeholder 4">
            <a:extLst>
              <a:ext uri="{FF2B5EF4-FFF2-40B4-BE49-F238E27FC236}">
                <a16:creationId xmlns:a16="http://schemas.microsoft.com/office/drawing/2014/main" id="{B4AF48D5-B109-6291-947B-3E2AAD466B11}"/>
              </a:ext>
            </a:extLst>
          </p:cNvPr>
          <p:cNvSpPr>
            <a:spLocks noGrp="1"/>
          </p:cNvSpPr>
          <p:nvPr>
            <p:ph idx="1"/>
          </p:nvPr>
        </p:nvSpPr>
        <p:spPr>
          <a:xfrm>
            <a:off x="257175" y="6307493"/>
            <a:ext cx="6183382" cy="413981"/>
          </a:xfrm>
        </p:spPr>
        <p:txBody>
          <a:bodyPr>
            <a:normAutofit lnSpcReduction="10000"/>
          </a:bodyPr>
          <a:lstStyle/>
          <a:p>
            <a:r>
              <a:rPr lang="en-GB" dirty="0"/>
              <a:t>Existing</a:t>
            </a:r>
            <a:endParaRPr lang="en-IE" dirty="0"/>
          </a:p>
        </p:txBody>
      </p:sp>
      <p:sp>
        <p:nvSpPr>
          <p:cNvPr id="6" name="Content Placeholder 4">
            <a:extLst>
              <a:ext uri="{FF2B5EF4-FFF2-40B4-BE49-F238E27FC236}">
                <a16:creationId xmlns:a16="http://schemas.microsoft.com/office/drawing/2014/main" id="{6769A595-3ECA-5B72-3969-9E04C6B818C8}"/>
              </a:ext>
            </a:extLst>
          </p:cNvPr>
          <p:cNvSpPr txBox="1">
            <a:spLocks/>
          </p:cNvSpPr>
          <p:nvPr/>
        </p:nvSpPr>
        <p:spPr>
          <a:xfrm>
            <a:off x="6440557" y="6303636"/>
            <a:ext cx="3747790" cy="41398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Proposed</a:t>
            </a:r>
            <a:endParaRPr lang="en-IE" dirty="0"/>
          </a:p>
        </p:txBody>
      </p:sp>
      <p:pic>
        <p:nvPicPr>
          <p:cNvPr id="11" name="Picture 10" descr="Cars on the road with trees and grass&#10;&#10;Description automatically generated">
            <a:extLst>
              <a:ext uri="{FF2B5EF4-FFF2-40B4-BE49-F238E27FC236}">
                <a16:creationId xmlns:a16="http://schemas.microsoft.com/office/drawing/2014/main" id="{15E0926D-B8BE-2A68-E5A1-FEA8D4616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2005575"/>
            <a:ext cx="5501402" cy="4126051"/>
          </a:xfrm>
          <a:prstGeom prst="rect">
            <a:avLst/>
          </a:prstGeom>
        </p:spPr>
      </p:pic>
      <p:pic>
        <p:nvPicPr>
          <p:cNvPr id="13" name="Picture 12" descr="A road with cars and trees&#10;&#10;Description automatically generated">
            <a:extLst>
              <a:ext uri="{FF2B5EF4-FFF2-40B4-BE49-F238E27FC236}">
                <a16:creationId xmlns:a16="http://schemas.microsoft.com/office/drawing/2014/main" id="{6D9E6EE3-799A-180F-6A7D-B219D0133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557" y="2001718"/>
            <a:ext cx="5506544" cy="4129908"/>
          </a:xfrm>
          <a:prstGeom prst="rect">
            <a:avLst/>
          </a:prstGeom>
        </p:spPr>
      </p:pic>
      <p:sp>
        <p:nvSpPr>
          <p:cNvPr id="14" name="Subtitle 2">
            <a:extLst>
              <a:ext uri="{FF2B5EF4-FFF2-40B4-BE49-F238E27FC236}">
                <a16:creationId xmlns:a16="http://schemas.microsoft.com/office/drawing/2014/main" id="{AB0A92D8-43F0-4BF9-2B18-346B9CF7C9E2}"/>
              </a:ext>
            </a:extLst>
          </p:cNvPr>
          <p:cNvSpPr txBox="1">
            <a:spLocks/>
          </p:cNvSpPr>
          <p:nvPr/>
        </p:nvSpPr>
        <p:spPr>
          <a:xfrm>
            <a:off x="257175" y="187628"/>
            <a:ext cx="5838825"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Castletymon Road Active Travel Scheme: Castletymon Road South</a:t>
            </a:r>
            <a:endParaRPr lang="en-IE" sz="1200" dirty="0"/>
          </a:p>
        </p:txBody>
      </p:sp>
    </p:spTree>
    <p:extLst>
      <p:ext uri="{BB962C8B-B14F-4D97-AF65-F5344CB8AC3E}">
        <p14:creationId xmlns:p14="http://schemas.microsoft.com/office/powerpoint/2010/main" val="667486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9F805-AB99-ADA1-D764-7441513E6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48324-67BC-B5C2-427D-2AED4E4CA92D}"/>
              </a:ext>
            </a:extLst>
          </p:cNvPr>
          <p:cNvSpPr>
            <a:spLocks noGrp="1"/>
          </p:cNvSpPr>
          <p:nvPr>
            <p:ph type="title"/>
          </p:nvPr>
        </p:nvSpPr>
        <p:spPr/>
        <p:txBody>
          <a:bodyPr>
            <a:normAutofit/>
          </a:bodyPr>
          <a:lstStyle/>
          <a:p>
            <a:r>
              <a:rPr lang="en-IE" dirty="0"/>
              <a:t>Artist Impression</a:t>
            </a:r>
          </a:p>
        </p:txBody>
      </p:sp>
      <p:sp>
        <p:nvSpPr>
          <p:cNvPr id="5" name="Content Placeholder 4">
            <a:extLst>
              <a:ext uri="{FF2B5EF4-FFF2-40B4-BE49-F238E27FC236}">
                <a16:creationId xmlns:a16="http://schemas.microsoft.com/office/drawing/2014/main" id="{ED108F04-62A5-D936-7D47-982C27F27600}"/>
              </a:ext>
            </a:extLst>
          </p:cNvPr>
          <p:cNvSpPr>
            <a:spLocks noGrp="1"/>
          </p:cNvSpPr>
          <p:nvPr>
            <p:ph idx="1"/>
          </p:nvPr>
        </p:nvSpPr>
        <p:spPr>
          <a:xfrm>
            <a:off x="257175" y="6307493"/>
            <a:ext cx="6183382" cy="413981"/>
          </a:xfrm>
        </p:spPr>
        <p:txBody>
          <a:bodyPr>
            <a:normAutofit lnSpcReduction="10000"/>
          </a:bodyPr>
          <a:lstStyle/>
          <a:p>
            <a:r>
              <a:rPr lang="en-GB" dirty="0"/>
              <a:t>Existing</a:t>
            </a:r>
            <a:endParaRPr lang="en-IE" dirty="0"/>
          </a:p>
        </p:txBody>
      </p:sp>
      <p:sp>
        <p:nvSpPr>
          <p:cNvPr id="6" name="Content Placeholder 4">
            <a:extLst>
              <a:ext uri="{FF2B5EF4-FFF2-40B4-BE49-F238E27FC236}">
                <a16:creationId xmlns:a16="http://schemas.microsoft.com/office/drawing/2014/main" id="{A1893A6E-5E4A-9120-94B4-475DCAC8EEF3}"/>
              </a:ext>
            </a:extLst>
          </p:cNvPr>
          <p:cNvSpPr txBox="1">
            <a:spLocks/>
          </p:cNvSpPr>
          <p:nvPr/>
        </p:nvSpPr>
        <p:spPr>
          <a:xfrm>
            <a:off x="6440557" y="6303636"/>
            <a:ext cx="3747790" cy="41398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Proposed</a:t>
            </a:r>
            <a:endParaRPr lang="en-IE" dirty="0"/>
          </a:p>
        </p:txBody>
      </p:sp>
      <p:sp>
        <p:nvSpPr>
          <p:cNvPr id="14" name="Subtitle 2">
            <a:extLst>
              <a:ext uri="{FF2B5EF4-FFF2-40B4-BE49-F238E27FC236}">
                <a16:creationId xmlns:a16="http://schemas.microsoft.com/office/drawing/2014/main" id="{7D4C75B1-AA26-26B0-16BA-3B7657816B5D}"/>
              </a:ext>
            </a:extLst>
          </p:cNvPr>
          <p:cNvSpPr txBox="1">
            <a:spLocks/>
          </p:cNvSpPr>
          <p:nvPr/>
        </p:nvSpPr>
        <p:spPr>
          <a:xfrm>
            <a:off x="257175" y="187628"/>
            <a:ext cx="5838825"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Castletymon Road Active Travel Scheme: Castletymon Road South</a:t>
            </a:r>
            <a:endParaRPr lang="en-IE" sz="1200" dirty="0"/>
          </a:p>
        </p:txBody>
      </p:sp>
      <p:pic>
        <p:nvPicPr>
          <p:cNvPr id="4" name="Picture 3" descr="A road with trees and a bus stop&#10;&#10;Description automatically generated">
            <a:extLst>
              <a:ext uri="{FF2B5EF4-FFF2-40B4-BE49-F238E27FC236}">
                <a16:creationId xmlns:a16="http://schemas.microsoft.com/office/drawing/2014/main" id="{11C3176E-AC61-C5B7-DD07-F8D922FA420F}"/>
              </a:ext>
            </a:extLst>
          </p:cNvPr>
          <p:cNvPicPr>
            <a:picLocks noChangeAspect="1"/>
          </p:cNvPicPr>
          <p:nvPr/>
        </p:nvPicPr>
        <p:blipFill rotWithShape="1">
          <a:blip r:embed="rId2">
            <a:extLst>
              <a:ext uri="{28A0092B-C50C-407E-A947-70E740481C1C}">
                <a14:useLocalDpi xmlns:a14="http://schemas.microsoft.com/office/drawing/2010/main" val="0"/>
              </a:ext>
            </a:extLst>
          </a:blip>
          <a:srcRect l="16953" r="7335"/>
          <a:stretch/>
        </p:blipFill>
        <p:spPr>
          <a:xfrm>
            <a:off x="257175" y="2011363"/>
            <a:ext cx="5637247" cy="4122191"/>
          </a:xfrm>
          <a:prstGeom prst="rect">
            <a:avLst/>
          </a:prstGeom>
        </p:spPr>
      </p:pic>
      <p:pic>
        <p:nvPicPr>
          <p:cNvPr id="8" name="Picture 7" descr="A road with a bike path and a bicycle path&#10;&#10;Description automatically generated">
            <a:extLst>
              <a:ext uri="{FF2B5EF4-FFF2-40B4-BE49-F238E27FC236}">
                <a16:creationId xmlns:a16="http://schemas.microsoft.com/office/drawing/2014/main" id="{E392538D-92B2-B71E-AA1D-A6414004F3BD}"/>
              </a:ext>
            </a:extLst>
          </p:cNvPr>
          <p:cNvPicPr>
            <a:picLocks noChangeAspect="1"/>
          </p:cNvPicPr>
          <p:nvPr/>
        </p:nvPicPr>
        <p:blipFill rotWithShape="1">
          <a:blip r:embed="rId3">
            <a:extLst>
              <a:ext uri="{28A0092B-C50C-407E-A947-70E740481C1C}">
                <a14:useLocalDpi xmlns:a14="http://schemas.microsoft.com/office/drawing/2010/main" val="0"/>
              </a:ext>
            </a:extLst>
          </a:blip>
          <a:srcRect l="16876" r="7342"/>
          <a:stretch/>
        </p:blipFill>
        <p:spPr>
          <a:xfrm>
            <a:off x="6440557" y="2013293"/>
            <a:ext cx="5637247" cy="4118333"/>
          </a:xfrm>
          <a:prstGeom prst="rect">
            <a:avLst/>
          </a:prstGeom>
        </p:spPr>
      </p:pic>
    </p:spTree>
    <p:extLst>
      <p:ext uri="{BB962C8B-B14F-4D97-AF65-F5344CB8AC3E}">
        <p14:creationId xmlns:p14="http://schemas.microsoft.com/office/powerpoint/2010/main" val="169862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EBDA-0942-0CF0-2E8E-940D1E05552A}"/>
              </a:ext>
            </a:extLst>
          </p:cNvPr>
          <p:cNvSpPr>
            <a:spLocks noGrp="1"/>
          </p:cNvSpPr>
          <p:nvPr>
            <p:ph type="title"/>
          </p:nvPr>
        </p:nvSpPr>
        <p:spPr/>
        <p:txBody>
          <a:bodyPr>
            <a:normAutofit/>
          </a:bodyPr>
          <a:lstStyle/>
          <a:p>
            <a:r>
              <a:rPr lang="en-IE" dirty="0"/>
              <a:t>Sections</a:t>
            </a:r>
          </a:p>
        </p:txBody>
      </p:sp>
      <p:sp>
        <p:nvSpPr>
          <p:cNvPr id="3" name="Subtitle 2">
            <a:extLst>
              <a:ext uri="{FF2B5EF4-FFF2-40B4-BE49-F238E27FC236}">
                <a16:creationId xmlns:a16="http://schemas.microsoft.com/office/drawing/2014/main" id="{28086A72-BEAE-B125-4C0F-E62B9CEDF80E}"/>
              </a:ext>
            </a:extLst>
          </p:cNvPr>
          <p:cNvSpPr txBox="1">
            <a:spLocks/>
          </p:cNvSpPr>
          <p:nvPr/>
        </p:nvSpPr>
        <p:spPr>
          <a:xfrm>
            <a:off x="257175" y="187628"/>
            <a:ext cx="5838825"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1626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540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940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940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Castletymon Road Active Travel Scheme: Castletymon Road South</a:t>
            </a:r>
            <a:endParaRPr lang="en-IE" sz="1200" dirty="0"/>
          </a:p>
        </p:txBody>
      </p:sp>
      <p:pic>
        <p:nvPicPr>
          <p:cNvPr id="5" name="Picture 4" descr="A diagram of a park&#10;&#10;Description automatically generated">
            <a:extLst>
              <a:ext uri="{FF2B5EF4-FFF2-40B4-BE49-F238E27FC236}">
                <a16:creationId xmlns:a16="http://schemas.microsoft.com/office/drawing/2014/main" id="{9F16F50F-1DA1-E5DE-84ED-8193E1A676F7}"/>
              </a:ext>
            </a:extLst>
          </p:cNvPr>
          <p:cNvPicPr>
            <a:picLocks noChangeAspect="1"/>
          </p:cNvPicPr>
          <p:nvPr/>
        </p:nvPicPr>
        <p:blipFill rotWithShape="1">
          <a:blip r:embed="rId2">
            <a:extLst>
              <a:ext uri="{28A0092B-C50C-407E-A947-70E740481C1C}">
                <a14:useLocalDpi xmlns:a14="http://schemas.microsoft.com/office/drawing/2010/main" val="0"/>
              </a:ext>
            </a:extLst>
          </a:blip>
          <a:srcRect l="1082" t="9396" r="16698" b="56445"/>
          <a:stretch/>
        </p:blipFill>
        <p:spPr>
          <a:xfrm>
            <a:off x="257175" y="1715588"/>
            <a:ext cx="7977051" cy="2342606"/>
          </a:xfrm>
          <a:prstGeom prst="rect">
            <a:avLst/>
          </a:prstGeom>
        </p:spPr>
      </p:pic>
      <p:pic>
        <p:nvPicPr>
          <p:cNvPr id="6" name="Picture 5" descr="A diagram of a park&#10;&#10;Description automatically generated">
            <a:extLst>
              <a:ext uri="{FF2B5EF4-FFF2-40B4-BE49-F238E27FC236}">
                <a16:creationId xmlns:a16="http://schemas.microsoft.com/office/drawing/2014/main" id="{03265E3E-B80E-BB20-5350-090E7D3A8186}"/>
              </a:ext>
            </a:extLst>
          </p:cNvPr>
          <p:cNvPicPr>
            <a:picLocks noChangeAspect="1"/>
          </p:cNvPicPr>
          <p:nvPr/>
        </p:nvPicPr>
        <p:blipFill rotWithShape="1">
          <a:blip r:embed="rId2">
            <a:extLst>
              <a:ext uri="{28A0092B-C50C-407E-A947-70E740481C1C}">
                <a14:useLocalDpi xmlns:a14="http://schemas.microsoft.com/office/drawing/2010/main" val="0"/>
              </a:ext>
            </a:extLst>
          </a:blip>
          <a:srcRect l="1082" t="57396" r="16698" b="8445"/>
          <a:stretch/>
        </p:blipFill>
        <p:spPr>
          <a:xfrm>
            <a:off x="257175" y="4058194"/>
            <a:ext cx="7977051" cy="2342606"/>
          </a:xfrm>
          <a:prstGeom prst="rect">
            <a:avLst/>
          </a:prstGeom>
        </p:spPr>
      </p:pic>
    </p:spTree>
    <p:extLst>
      <p:ext uri="{BB962C8B-B14F-4D97-AF65-F5344CB8AC3E}">
        <p14:creationId xmlns:p14="http://schemas.microsoft.com/office/powerpoint/2010/main" val="1268314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3319</TotalTime>
  <Words>1154</Words>
  <Application>Microsoft Office PowerPoint</Application>
  <PresentationFormat>Widescreen</PresentationFormat>
  <Paragraphs>67</Paragraphs>
  <Slides>11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Arial</vt:lpstr>
      <vt:lpstr>Century Gothic</vt:lpstr>
      <vt:lpstr>Office Theme</vt:lpstr>
      <vt:lpstr>Castletymon Road South Castletymon Road Active Travel Scheme </vt:lpstr>
      <vt:lpstr>Project Overview</vt:lpstr>
      <vt:lpstr>Consultation &amp; Castletymon Road South</vt:lpstr>
      <vt:lpstr>Context Map   Castletymon Road South Active Travel Scheme</vt:lpstr>
      <vt:lpstr>Key Feature/Changes</vt:lpstr>
      <vt:lpstr>Key Feature/Changes</vt:lpstr>
      <vt:lpstr>Artist Impression</vt:lpstr>
      <vt:lpstr>Artist Impression</vt:lpstr>
      <vt:lpstr>Sections</vt:lpstr>
      <vt:lpstr>Sections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Alanagh Gannon</dc:creator>
  <cp:lastModifiedBy>Alanagh Gannon</cp:lastModifiedBy>
  <cp:revision>31</cp:revision>
  <cp:lastPrinted>2023-11-16T14:35:53Z</cp:lastPrinted>
  <dcterms:created xsi:type="dcterms:W3CDTF">2023-03-02T10:18:54Z</dcterms:created>
  <dcterms:modified xsi:type="dcterms:W3CDTF">2024-02-19T09:12:17Z</dcterms:modified>
</cp:coreProperties>
</file>