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9"/>
  </p:notesMasterIdLst>
  <p:sldIdLst>
    <p:sldId id="301" r:id="rId2"/>
    <p:sldId id="289" r:id="rId3"/>
    <p:sldId id="314" r:id="rId4"/>
    <p:sldId id="317" r:id="rId5"/>
    <p:sldId id="307" r:id="rId6"/>
    <p:sldId id="305" r:id="rId7"/>
    <p:sldId id="31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D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6604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1443A-182B-4C29-B438-023C1A074197}" type="datetimeFigureOut">
              <a:rPr lang="en-IE" smtClean="0"/>
              <a:t>15/02/2024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6ED03-A955-4B3A-8E52-DFADD0314DA6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0989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86DB5C9-A23C-4AD4-9EC9-AE71294F77E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4260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65AD4A-577E-4AAE-A5EA-33CC50B97D9B}" type="slidenum">
              <a:rPr lang="en-US" altLang="en-US" sz="1200" smtClean="0"/>
              <a:pPr/>
              <a:t>2</a:t>
            </a:fld>
            <a:endParaRPr lang="en-US" altLang="en-US" sz="12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IE" baseline="0" dirty="0"/>
          </a:p>
        </p:txBody>
      </p:sp>
    </p:spTree>
    <p:extLst>
      <p:ext uri="{BB962C8B-B14F-4D97-AF65-F5344CB8AC3E}">
        <p14:creationId xmlns:p14="http://schemas.microsoft.com/office/powerpoint/2010/main" val="66757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65AD4A-577E-4AAE-A5EA-33CC50B97D9B}" type="slidenum">
              <a:rPr lang="en-US" altLang="en-US" sz="1200" smtClean="0"/>
              <a:pPr/>
              <a:t>3</a:t>
            </a:fld>
            <a:endParaRPr lang="en-US" altLang="en-US" sz="12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IE" baseline="0" dirty="0"/>
          </a:p>
        </p:txBody>
      </p:sp>
    </p:spTree>
    <p:extLst>
      <p:ext uri="{BB962C8B-B14F-4D97-AF65-F5344CB8AC3E}">
        <p14:creationId xmlns:p14="http://schemas.microsoft.com/office/powerpoint/2010/main" val="4206414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1B0C3-4D50-AE39-2EE9-97613FAA7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A48BC876-BFA1-0E46-1509-02668C776F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65AD4A-577E-4AAE-A5EA-33CC50B97D9B}" type="slidenum">
              <a:rPr lang="en-US" altLang="en-US" sz="1200" smtClean="0"/>
              <a:pPr/>
              <a:t>4</a:t>
            </a:fld>
            <a:endParaRPr lang="en-US" altLang="en-US" sz="1200" dirty="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E83A791-782C-9AD8-25BD-65C42D6ACE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D17DD5-96E7-E21C-A830-212F3B282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IE" baseline="0" dirty="0"/>
          </a:p>
        </p:txBody>
      </p:sp>
    </p:spTree>
    <p:extLst>
      <p:ext uri="{BB962C8B-B14F-4D97-AF65-F5344CB8AC3E}">
        <p14:creationId xmlns:p14="http://schemas.microsoft.com/office/powerpoint/2010/main" val="607946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65AD4A-577E-4AAE-A5EA-33CC50B97D9B}" type="slidenum">
              <a:rPr lang="en-US" altLang="en-US" sz="1200" smtClean="0"/>
              <a:pPr/>
              <a:t>5</a:t>
            </a:fld>
            <a:endParaRPr lang="en-US" altLang="en-US" sz="12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IE" baseline="0" dirty="0"/>
          </a:p>
        </p:txBody>
      </p:sp>
    </p:spTree>
    <p:extLst>
      <p:ext uri="{BB962C8B-B14F-4D97-AF65-F5344CB8AC3E}">
        <p14:creationId xmlns:p14="http://schemas.microsoft.com/office/powerpoint/2010/main" val="2222763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65AD4A-577E-4AAE-A5EA-33CC50B97D9B}" type="slidenum">
              <a:rPr lang="en-US" altLang="en-US" sz="1200" smtClean="0"/>
              <a:pPr/>
              <a:t>6</a:t>
            </a:fld>
            <a:endParaRPr lang="en-US" altLang="en-US" sz="12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IE" baseline="0" dirty="0"/>
          </a:p>
        </p:txBody>
      </p:sp>
    </p:spTree>
    <p:extLst>
      <p:ext uri="{BB962C8B-B14F-4D97-AF65-F5344CB8AC3E}">
        <p14:creationId xmlns:p14="http://schemas.microsoft.com/office/powerpoint/2010/main" val="1072512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682B8-BF97-1107-C055-0B9B655E5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988A5454-4FC3-A7BF-CDD2-6CE126D7F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565AD4A-577E-4AAE-A5EA-33CC50B97D9B}" type="slidenum">
              <a:rPr lang="en-US" altLang="en-US" sz="1200" smtClean="0"/>
              <a:pPr/>
              <a:t>7</a:t>
            </a:fld>
            <a:endParaRPr lang="en-US" altLang="en-US" sz="1200" dirty="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FE104A-66AC-DD08-FA60-C303E0113D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88CC45D-B5B9-9DF2-7952-60AABD3A7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IE" baseline="0" dirty="0"/>
          </a:p>
        </p:txBody>
      </p:sp>
    </p:spTree>
    <p:extLst>
      <p:ext uri="{BB962C8B-B14F-4D97-AF65-F5344CB8AC3E}">
        <p14:creationId xmlns:p14="http://schemas.microsoft.com/office/powerpoint/2010/main" val="3580294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3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4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98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97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27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6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24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3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2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2/15/2024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2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9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906588" y="2687638"/>
            <a:ext cx="8305800" cy="1752600"/>
          </a:xfrm>
          <a:noFill/>
        </p:spPr>
        <p:txBody>
          <a:bodyPr>
            <a:normAutofit fontScale="92500"/>
          </a:bodyPr>
          <a:lstStyle/>
          <a:p>
            <a:pPr algn="l" eaLnBrk="1" hangingPunct="1"/>
            <a:r>
              <a:rPr lang="en-US" altLang="en-US" sz="4400" dirty="0" err="1">
                <a:solidFill>
                  <a:schemeClr val="bg1"/>
                </a:solidFill>
              </a:rPr>
              <a:t>Bawnogue</a:t>
            </a:r>
            <a:r>
              <a:rPr lang="en-US" altLang="en-US" sz="4400" dirty="0">
                <a:solidFill>
                  <a:schemeClr val="bg1"/>
                </a:solidFill>
              </a:rPr>
              <a:t> Shopping Centre Carpark </a:t>
            </a:r>
          </a:p>
          <a:p>
            <a:pPr algn="l" eaLnBrk="1" hangingPunct="1"/>
            <a:r>
              <a:rPr lang="en-US" altLang="en-US" sz="4400" dirty="0">
                <a:solidFill>
                  <a:schemeClr val="bg1"/>
                </a:solidFill>
              </a:rPr>
              <a:t>Taking In Charge</a:t>
            </a:r>
          </a:p>
        </p:txBody>
      </p:sp>
      <p:sp>
        <p:nvSpPr>
          <p:cNvPr id="43012" name="Rectangle 33"/>
          <p:cNvSpPr>
            <a:spLocks noChangeArrowheads="1"/>
          </p:cNvSpPr>
          <p:nvPr/>
        </p:nvSpPr>
        <p:spPr bwMode="auto">
          <a:xfrm>
            <a:off x="1905000" y="4941889"/>
            <a:ext cx="83058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US" altLang="en-US" sz="2400" dirty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</a:rPr>
              <a:t>February 2024</a:t>
            </a:r>
          </a:p>
        </p:txBody>
      </p:sp>
    </p:spTree>
    <p:extLst>
      <p:ext uri="{BB962C8B-B14F-4D97-AF65-F5344CB8AC3E}">
        <p14:creationId xmlns:p14="http://schemas.microsoft.com/office/powerpoint/2010/main" val="51547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8"/>
          <p:cNvSpPr>
            <a:spLocks noChangeArrowheads="1"/>
          </p:cNvSpPr>
          <p:nvPr/>
        </p:nvSpPr>
        <p:spPr bwMode="auto">
          <a:xfrm>
            <a:off x="170020" y="785018"/>
            <a:ext cx="10053918" cy="462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Site Location</a:t>
            </a:r>
          </a:p>
          <a:p>
            <a:pPr eaLnBrk="1" hangingPunct="1">
              <a:buFontTx/>
              <a:buNone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A51507-95BD-C203-BC19-C3AAD12215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7362" y="1254450"/>
            <a:ext cx="5700077" cy="5446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7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8"/>
          <p:cNvSpPr>
            <a:spLocks noChangeArrowheads="1"/>
          </p:cNvSpPr>
          <p:nvPr/>
        </p:nvSpPr>
        <p:spPr bwMode="auto">
          <a:xfrm>
            <a:off x="244805" y="1116105"/>
            <a:ext cx="10053918" cy="462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lvl="1" indent="0">
              <a:buNone/>
            </a:pPr>
            <a:r>
              <a:rPr lang="en-US" sz="3200" b="1" dirty="0">
                <a:solidFill>
                  <a:srgbClr val="D95E00"/>
                </a:solidFill>
                <a:cs typeface="Arial" panose="020B0604020202020204" pitchFamily="34" charset="0"/>
              </a:rPr>
              <a:t>Background</a:t>
            </a:r>
          </a:p>
          <a:p>
            <a:pPr marL="457200" lvl="1" indent="0">
              <a:buNone/>
            </a:pPr>
            <a:endParaRPr lang="en-US" sz="800" b="1" dirty="0">
              <a:solidFill>
                <a:srgbClr val="D95E00"/>
              </a:solidFill>
              <a:cs typeface="Arial" panose="020B0604020202020204" pitchFamily="34" charset="0"/>
            </a:endParaRPr>
          </a:p>
          <a:p>
            <a:r>
              <a:rPr lang="en-US" sz="2000" dirty="0">
                <a:cs typeface="Arial" panose="020B0604020202020204" pitchFamily="34" charset="0"/>
              </a:rPr>
              <a:t>SDCC developed proposals for </a:t>
            </a:r>
            <a:r>
              <a:rPr lang="en-US" sz="2000" dirty="0" err="1">
                <a:cs typeface="Arial" panose="020B0604020202020204" pitchFamily="34" charset="0"/>
              </a:rPr>
              <a:t>Bawnogue</a:t>
            </a:r>
            <a:r>
              <a:rPr lang="en-US" sz="2000" dirty="0">
                <a:cs typeface="Arial" panose="020B0604020202020204" pitchFamily="34" charset="0"/>
              </a:rPr>
              <a:t> District Centre Enhancement Scheme (DCEP)</a:t>
            </a:r>
          </a:p>
          <a:p>
            <a:r>
              <a:rPr lang="en-US" sz="2000" dirty="0">
                <a:cs typeface="Arial" panose="020B0604020202020204" pitchFamily="34" charset="0"/>
              </a:rPr>
              <a:t>Carpark is registered to </a:t>
            </a:r>
            <a:r>
              <a:rPr lang="en-GB" sz="2000" dirty="0" err="1">
                <a:cs typeface="Arial" panose="020B0604020202020204" pitchFamily="34" charset="0"/>
              </a:rPr>
              <a:t>Bawnogue</a:t>
            </a:r>
            <a:r>
              <a:rPr lang="en-GB" sz="2000" dirty="0">
                <a:cs typeface="Arial" panose="020B0604020202020204" pitchFamily="34" charset="0"/>
              </a:rPr>
              <a:t> Shopping Centre Management Limited which is no longer operating.</a:t>
            </a:r>
            <a:endParaRPr lang="en-US" sz="2000" dirty="0">
              <a:cs typeface="Arial" panose="020B0604020202020204" pitchFamily="34" charset="0"/>
            </a:endParaRPr>
          </a:p>
          <a:p>
            <a:r>
              <a:rPr lang="en-US" sz="2000" dirty="0">
                <a:cs typeface="Arial" panose="020B0604020202020204" pitchFamily="34" charset="0"/>
              </a:rPr>
              <a:t>Clear from feedback from locals and traders that there is a desire locally to address issues with carpark.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Potholes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Walls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Lighting etc.</a:t>
            </a:r>
          </a:p>
          <a:p>
            <a:r>
              <a:rPr lang="en-US" sz="2000" dirty="0">
                <a:cs typeface="Arial" panose="020B0604020202020204" pitchFamily="34" charset="0"/>
              </a:rPr>
              <a:t>DCEP Scheme benefits greatly by incorporating carpark into scheme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Public utility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Displacement of on street parking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Safe creche drop off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Lighting to deter anti-social behaviour</a:t>
            </a:r>
            <a:endParaRPr lang="en-US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br>
              <a:rPr lang="en-IE" sz="1600" dirty="0">
                <a:cs typeface="Arial" panose="020B0604020202020204" pitchFamily="34" charset="0"/>
              </a:rPr>
            </a:br>
            <a:endParaRPr lang="en-IE" sz="16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192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28A7B-219A-BBEC-7416-E5BC4665C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7">
            <a:extLst>
              <a:ext uri="{FF2B5EF4-FFF2-40B4-BE49-F238E27FC236}">
                <a16:creationId xmlns:a16="http://schemas.microsoft.com/office/drawing/2014/main" id="{5EE3A7B3-6087-E8B0-2587-1345C4728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8">
            <a:extLst>
              <a:ext uri="{FF2B5EF4-FFF2-40B4-BE49-F238E27FC236}">
                <a16:creationId xmlns:a16="http://schemas.microsoft.com/office/drawing/2014/main" id="{1F2C828C-52CD-1416-19CA-711CAF088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05" y="1116105"/>
            <a:ext cx="10053918" cy="462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lvl="1" indent="0">
              <a:buNone/>
            </a:pPr>
            <a:r>
              <a:rPr lang="en-US" sz="3200" b="1" dirty="0">
                <a:solidFill>
                  <a:srgbClr val="D95E00"/>
                </a:solidFill>
                <a:cs typeface="Arial" panose="020B0604020202020204" pitchFamily="34" charset="0"/>
              </a:rPr>
              <a:t>District Centre Enhancement Scheme</a:t>
            </a:r>
          </a:p>
          <a:p>
            <a:pPr marL="457200" lvl="1" indent="0">
              <a:buNone/>
            </a:pPr>
            <a:endParaRPr lang="en-US" sz="800" b="1" dirty="0">
              <a:solidFill>
                <a:srgbClr val="D95E00"/>
              </a:solidFill>
              <a:cs typeface="Arial" panose="020B0604020202020204" pitchFamily="34" charset="0"/>
            </a:endParaRPr>
          </a:p>
          <a:p>
            <a:r>
              <a:rPr lang="en-US" sz="2000" dirty="0">
                <a:cs typeface="Arial" panose="020B0604020202020204" pitchFamily="34" charset="0"/>
              </a:rPr>
              <a:t>Part 8 Approved at February 2024 full council meeting</a:t>
            </a:r>
          </a:p>
          <a:p>
            <a:pPr marL="0" indent="0">
              <a:buNone/>
            </a:pPr>
            <a:endParaRPr lang="en-US" sz="2000" dirty="0">
              <a:cs typeface="Arial" panose="020B0604020202020204" pitchFamily="34" charset="0"/>
            </a:endParaRPr>
          </a:p>
          <a:p>
            <a:r>
              <a:rPr lang="en-US" sz="2000" dirty="0">
                <a:cs typeface="Arial" panose="020B0604020202020204" pitchFamily="34" charset="0"/>
              </a:rPr>
              <a:t>Works to carpark shown in DCEP approved scheme are contingent on TIC of carpark.</a:t>
            </a:r>
          </a:p>
          <a:p>
            <a:pPr marL="0" indent="0">
              <a:buNone/>
            </a:pPr>
            <a:endParaRPr lang="en-US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br>
              <a:rPr lang="en-IE" sz="1600" dirty="0">
                <a:cs typeface="Arial" panose="020B0604020202020204" pitchFamily="34" charset="0"/>
              </a:rPr>
            </a:br>
            <a:endParaRPr lang="en-IE" sz="16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0EC5B2-DFE6-9D42-2F4F-461E95A2231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774" b="5881"/>
          <a:stretch/>
        </p:blipFill>
        <p:spPr>
          <a:xfrm>
            <a:off x="2513965" y="3331589"/>
            <a:ext cx="5969635" cy="329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750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8"/>
          <p:cNvSpPr>
            <a:spLocks noChangeArrowheads="1"/>
          </p:cNvSpPr>
          <p:nvPr/>
        </p:nvSpPr>
        <p:spPr bwMode="auto">
          <a:xfrm>
            <a:off x="261949" y="1042200"/>
            <a:ext cx="7489479" cy="462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TIC Public Consultation Process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solidFill>
                  <a:srgbClr val="D95E00"/>
                </a:solidFill>
              </a:rPr>
              <a:t>02/11/2023 – 14/12/2023</a:t>
            </a:r>
          </a:p>
          <a:p>
            <a:pPr eaLnBrk="1" hangingPunct="1">
              <a:buFontTx/>
              <a:buNone/>
            </a:pPr>
            <a:endParaRPr lang="en-US" altLang="en-US" sz="2000" b="1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solidFill>
                  <a:srgbClr val="D95E00"/>
                </a:solidFill>
              </a:rPr>
              <a:t>Non- Statutory Actions</a:t>
            </a:r>
            <a:endParaRPr lang="en-US" sz="2000" b="1" dirty="0">
              <a:solidFill>
                <a:srgbClr val="D95E00"/>
              </a:solidFill>
              <a:cs typeface="Arial" panose="020B0604020202020204" pitchFamily="34" charset="0"/>
            </a:endParaRPr>
          </a:p>
          <a:p>
            <a:r>
              <a:rPr lang="en-US" sz="2000" dirty="0">
                <a:cs typeface="Arial" panose="020B0604020202020204" pitchFamily="34" charset="0"/>
              </a:rPr>
              <a:t>Engagement with Traders in Advance of Launch (Informal)</a:t>
            </a:r>
          </a:p>
          <a:p>
            <a:r>
              <a:rPr lang="en-US" sz="2000" dirty="0">
                <a:cs typeface="Arial" panose="020B0604020202020204" pitchFamily="34" charset="0"/>
              </a:rPr>
              <a:t>Presentation at October ACM</a:t>
            </a:r>
          </a:p>
          <a:p>
            <a:r>
              <a:rPr lang="en-US" sz="2000" dirty="0" err="1">
                <a:cs typeface="Arial" panose="020B0604020202020204" pitchFamily="34" charset="0"/>
              </a:rPr>
              <a:t>Corriboard</a:t>
            </a:r>
            <a:r>
              <a:rPr lang="en-US" sz="2000" dirty="0">
                <a:cs typeface="Arial" panose="020B0604020202020204" pitchFamily="34" charset="0"/>
              </a:rPr>
              <a:t> Signage Erected Locally</a:t>
            </a:r>
          </a:p>
          <a:p>
            <a:r>
              <a:rPr lang="en-US" sz="2000" dirty="0">
                <a:cs typeface="Arial" panose="020B0604020202020204" pitchFamily="34" charset="0"/>
              </a:rPr>
              <a:t>Social Media Posts</a:t>
            </a:r>
          </a:p>
          <a:p>
            <a:pPr marL="0" indent="0">
              <a:buNone/>
            </a:pPr>
            <a:endParaRPr lang="en-US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sz="2000" b="1" dirty="0">
                <a:solidFill>
                  <a:srgbClr val="D95E00"/>
                </a:solidFill>
              </a:rPr>
              <a:t>Statutory Actions</a:t>
            </a:r>
            <a:endParaRPr lang="en-US" sz="2000" b="1" dirty="0">
              <a:solidFill>
                <a:srgbClr val="D95E00"/>
              </a:solidFill>
              <a:cs typeface="Arial" panose="020B0604020202020204" pitchFamily="34" charset="0"/>
            </a:endParaRPr>
          </a:p>
          <a:p>
            <a:r>
              <a:rPr lang="en-US" sz="2000" dirty="0">
                <a:cs typeface="Arial" panose="020B0604020202020204" pitchFamily="34" charset="0"/>
              </a:rPr>
              <a:t>Newspaper Advert (The Echo)</a:t>
            </a:r>
          </a:p>
          <a:p>
            <a:r>
              <a:rPr lang="en-US" sz="2000" dirty="0">
                <a:cs typeface="Arial" panose="020B0604020202020204" pitchFamily="34" charset="0"/>
              </a:rPr>
              <a:t>Creation of a Consultation Portal</a:t>
            </a:r>
          </a:p>
          <a:p>
            <a:pPr lvl="1"/>
            <a:r>
              <a:rPr lang="en-US" sz="1600" dirty="0">
                <a:cs typeface="Arial" panose="020B0604020202020204" pitchFamily="34" charset="0"/>
              </a:rPr>
              <a:t>1 Submission received supportive of TIC</a:t>
            </a:r>
            <a:br>
              <a:rPr lang="en-IE" sz="1200" dirty="0">
                <a:cs typeface="Arial" panose="020B0604020202020204" pitchFamily="34" charset="0"/>
              </a:rPr>
            </a:br>
            <a:endParaRPr lang="en-IE" sz="12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75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8"/>
          <p:cNvSpPr>
            <a:spLocks noChangeArrowheads="1"/>
          </p:cNvSpPr>
          <p:nvPr/>
        </p:nvSpPr>
        <p:spPr bwMode="auto">
          <a:xfrm>
            <a:off x="244805" y="1116105"/>
            <a:ext cx="10053918" cy="462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600" b="1" dirty="0">
                <a:solidFill>
                  <a:srgbClr val="D95E00"/>
                </a:solidFill>
              </a:rPr>
              <a:t>Submission</a:t>
            </a:r>
          </a:p>
          <a:p>
            <a:pPr marL="0" indent="0">
              <a:buNone/>
            </a:pPr>
            <a:endParaRPr lang="en-US" b="1" dirty="0">
              <a:solidFill>
                <a:srgbClr val="D95E00"/>
              </a:solidFill>
              <a:cs typeface="Arial" panose="020B0604020202020204" pitchFamily="34" charset="0"/>
            </a:endParaRPr>
          </a:p>
          <a:p>
            <a:endParaRPr lang="en-US" altLang="en-US" sz="1800" dirty="0">
              <a:solidFill>
                <a:srgbClr val="51626F"/>
              </a:solidFill>
              <a:cs typeface="Arial" panose="020B0604020202020204" pitchFamily="34" charset="0"/>
            </a:endParaRPr>
          </a:p>
          <a:p>
            <a:r>
              <a:rPr lang="en-GB" altLang="en-US" sz="1800" dirty="0">
                <a:solidFill>
                  <a:srgbClr val="51626F"/>
                </a:solidFill>
                <a:cs typeface="Arial" panose="020B0604020202020204" pitchFamily="34" charset="0"/>
              </a:rPr>
              <a:t>Submission Requested Following;</a:t>
            </a:r>
          </a:p>
          <a:p>
            <a:pPr lvl="1"/>
            <a:r>
              <a:rPr lang="en-GB" altLang="en-US" sz="1400" dirty="0">
                <a:solidFill>
                  <a:srgbClr val="51626F"/>
                </a:solidFill>
                <a:cs typeface="Arial" panose="020B0604020202020204" pitchFamily="34" charset="0"/>
              </a:rPr>
              <a:t>Repair Potholes</a:t>
            </a:r>
          </a:p>
          <a:p>
            <a:pPr lvl="1"/>
            <a:r>
              <a:rPr lang="en-GB" altLang="en-US" sz="1400" dirty="0">
                <a:solidFill>
                  <a:srgbClr val="51626F"/>
                </a:solidFill>
                <a:cs typeface="Arial" panose="020B0604020202020204" pitchFamily="34" charset="0"/>
              </a:rPr>
              <a:t>Modernise Shop Fronts</a:t>
            </a:r>
          </a:p>
          <a:p>
            <a:pPr lvl="1"/>
            <a:r>
              <a:rPr lang="en-GB" altLang="en-US" sz="1400" dirty="0">
                <a:solidFill>
                  <a:srgbClr val="51626F"/>
                </a:solidFill>
                <a:cs typeface="Arial" panose="020B0604020202020204" pitchFamily="34" charset="0"/>
              </a:rPr>
              <a:t>Remove the Second Storey of the Building</a:t>
            </a:r>
          </a:p>
          <a:p>
            <a:pPr lvl="1"/>
            <a:r>
              <a:rPr lang="en-GB" altLang="en-US" sz="1400" dirty="0">
                <a:solidFill>
                  <a:srgbClr val="51626F"/>
                </a:solidFill>
                <a:cs typeface="Arial" panose="020B0604020202020204" pitchFamily="34" charset="0"/>
              </a:rPr>
              <a:t>Review Location of Pedestrian Crossing</a:t>
            </a:r>
          </a:p>
          <a:p>
            <a:pPr marL="457200" lvl="1" indent="0">
              <a:buNone/>
            </a:pPr>
            <a:endParaRPr lang="en-GB" altLang="en-US" sz="1400" dirty="0">
              <a:solidFill>
                <a:srgbClr val="51626F"/>
              </a:solidFill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n-GB" altLang="en-US" sz="1800" dirty="0">
              <a:solidFill>
                <a:srgbClr val="51626F"/>
              </a:solidFill>
              <a:cs typeface="Arial" panose="020B0604020202020204" pitchFamily="34" charset="0"/>
            </a:endParaRPr>
          </a:p>
          <a:p>
            <a:endParaRPr lang="en-US" altLang="en-US" sz="24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267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4F57B-A023-CAFA-FCF9-6573BEC0D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7">
            <a:extLst>
              <a:ext uri="{FF2B5EF4-FFF2-40B4-BE49-F238E27FC236}">
                <a16:creationId xmlns:a16="http://schemas.microsoft.com/office/drawing/2014/main" id="{9FEC19C6-1B04-5945-3400-61EFE82E4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8">
            <a:extLst>
              <a:ext uri="{FF2B5EF4-FFF2-40B4-BE49-F238E27FC236}">
                <a16:creationId xmlns:a16="http://schemas.microsoft.com/office/drawing/2014/main" id="{EFFF2AEC-A4F8-2631-9047-B0CB35B49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05" y="1116105"/>
            <a:ext cx="10053918" cy="4625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600" b="1" dirty="0">
                <a:solidFill>
                  <a:srgbClr val="D95E00"/>
                </a:solidFill>
              </a:rPr>
              <a:t>Recommendation</a:t>
            </a:r>
          </a:p>
          <a:p>
            <a:pPr marL="0" indent="0">
              <a:buNone/>
            </a:pPr>
            <a:endParaRPr lang="en-US" b="1" dirty="0">
              <a:solidFill>
                <a:srgbClr val="D95E00"/>
              </a:solidFill>
              <a:cs typeface="Arial" panose="020B0604020202020204" pitchFamily="34" charset="0"/>
            </a:endParaRPr>
          </a:p>
          <a:p>
            <a:endParaRPr lang="en-US" altLang="en-US" sz="1800" dirty="0">
              <a:solidFill>
                <a:srgbClr val="51626F"/>
              </a:solidFill>
              <a:cs typeface="Arial" panose="020B0604020202020204" pitchFamily="34" charset="0"/>
            </a:endParaRPr>
          </a:p>
          <a:p>
            <a:r>
              <a:rPr lang="en-GB" altLang="en-US" sz="1800" dirty="0">
                <a:solidFill>
                  <a:srgbClr val="51626F"/>
                </a:solidFill>
                <a:cs typeface="Arial" panose="020B0604020202020204" pitchFamily="34" charset="0"/>
              </a:rPr>
              <a:t>That the proposal to Take in Charge the open spaces, sewers, watermains, storm drains and public lighting within the attendant ground of </a:t>
            </a:r>
            <a:r>
              <a:rPr lang="en-GB" altLang="en-US" sz="1800" dirty="0" err="1">
                <a:solidFill>
                  <a:srgbClr val="51626F"/>
                </a:solidFill>
                <a:cs typeface="Arial" panose="020B0604020202020204" pitchFamily="34" charset="0"/>
              </a:rPr>
              <a:t>Bawnogue</a:t>
            </a:r>
            <a:r>
              <a:rPr lang="en-GB" altLang="en-US" sz="1800" dirty="0">
                <a:solidFill>
                  <a:srgbClr val="51626F"/>
                </a:solidFill>
                <a:cs typeface="Arial" panose="020B0604020202020204" pitchFamily="34" charset="0"/>
              </a:rPr>
              <a:t> Shopping Centre Carpark shall be considered by the Full Council at the March 2024 meeting.</a:t>
            </a:r>
            <a:endParaRPr lang="en-US" altLang="en-US" sz="24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443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</TotalTime>
  <Words>241</Words>
  <Application>Microsoft Office PowerPoint</Application>
  <PresentationFormat>Widescreen</PresentationFormat>
  <Paragraphs>59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Qoutes</dc:title>
  <dc:creator>Mary Connell</dc:creator>
  <cp:lastModifiedBy>Gary Walsh</cp:lastModifiedBy>
  <cp:revision>101</cp:revision>
  <dcterms:created xsi:type="dcterms:W3CDTF">2017-09-01T12:10:35Z</dcterms:created>
  <dcterms:modified xsi:type="dcterms:W3CDTF">2024-02-15T16:40:51Z</dcterms:modified>
</cp:coreProperties>
</file>