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82" r:id="rId4"/>
    <p:sldId id="280" r:id="rId5"/>
    <p:sldId id="267" r:id="rId6"/>
    <p:sldId id="281" r:id="rId7"/>
    <p:sldId id="263" r:id="rId8"/>
    <p:sldId id="268" r:id="rId9"/>
    <p:sldId id="278" r:id="rId10"/>
    <p:sldId id="279" r:id="rId11"/>
    <p:sldId id="28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40661-F4BA-4A14-B4B6-782AF344F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22BD4E-9435-48B4-8F19-7633DE159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386C7-5D1E-4F59-8334-EE17186B4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13/02/2024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0D85D-EC05-4EB0-BB40-68C06738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413F5-B247-4018-8971-A078138D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8941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430A-F240-40DE-A95F-C1943ABC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5C3D8-4745-4625-A23C-BFFFBFE08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B4D1C-1C32-4AF6-BCDC-BDE91B51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13/02/2024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9F281-D9F5-4092-AA1E-913602E3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7DABE-FF80-4C86-A00B-2E3E77D75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107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4AE7C6-58AF-4480-8887-9AAA68185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DAE1A-0FCC-4227-959E-91A7102F3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854BB-2536-459A-98B5-FDA10BFF3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13/02/2024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74F74-F33E-4230-BA76-366FC9347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AD134-7C75-4701-BF6D-B967CB9A7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015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00BE9-0AE3-48E0-B10F-8CDA690AD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D3D2F-90AF-420E-9831-9DEE8FFEC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A8002-52FC-4E49-B7FC-566F935BF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13/02/2024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28D3C-F818-40DC-9A51-E6EC4AE1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B1A49-9F49-47F7-AD3B-877607D8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277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3665D-6E58-4448-8460-C2081E47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1B18B-3066-4F21-8A79-CF5FC2179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F9193-6D7D-4DB8-8D69-574B1480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13/02/2024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98C7E-1DA8-4E4A-ACD0-14C6DE68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D3F05-78D5-4A99-8574-443ADB5F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9589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095B4-8329-4FF7-B27A-D66D14A74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A3371-A8ED-4333-A796-C74046A7D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6F689-B418-4E6E-AB6E-6A759D344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57592-1F1E-42A2-A53B-6A53C13E0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13/02/2024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F473E-AADB-4C9C-9F3B-891C4D4F6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346C9-6FC5-4A50-9832-5989AD40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9748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841D-D3C9-4608-BAA4-8B8CDBC3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1FF6E-A148-40E0-BADB-F0AC54415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DB52F-9095-49A4-84FF-79C940A67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7696B-CC25-4CC5-9943-8C8EADC28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A34700-0095-4FEF-B415-664478E92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783923-8C3D-4457-BAF1-BB2FA38F5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13/02/2024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34902F-9E6F-461F-BF59-F310C5262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09FF12-16B8-467E-BFDC-39F600CF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40766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DEC1E-E26E-4B9F-A618-45A06627B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23575-62C6-4664-8011-F91A6B5C0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13/02/2024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3C5B1-5B8D-4214-B11F-4A48113C9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058D9-94CD-461A-AD6C-8742B8EC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9350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DD2D50-E599-433C-BDB2-73C66F62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13/02/2024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F350B-153A-4A73-A027-35BC5423C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4D241-D976-4A4F-BABE-A962CF406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1469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A1E24-245A-4C94-9838-572E77C2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4CE72-2977-42EB-9038-E77BC9497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FC896-122A-48C3-8F66-D703FC2FE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532AA5-3F54-4EC7-B786-6E8CD88C8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13/02/2024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63609-A4FA-4579-A70C-1A1B18C7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28FBA-4D33-4454-AD62-B1C76AB8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7434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6A55-B8BA-4CC9-9EF1-76F3F487D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67B326-D5F8-4162-839E-CCF3C07B95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A38162-2192-414F-8B8B-FD7CDBAA8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9F621-FB4D-4BAB-AE7B-AE88A30F0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6112A-DCCC-492E-AF15-EA58AB134E41}" type="datetimeFigureOut">
              <a:rPr lang="en-IE" smtClean="0"/>
              <a:t>13/02/2024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90CA8-53A1-45E9-BCCA-309557B01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143F7-3097-4C5E-9858-9CADC19C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4163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9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BDEDDF-8DDD-4D9A-A0FC-4EFBA05A8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0E89A-A3C1-48D9-8149-C88C556A2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A9C8E-CEDE-4418-9273-9F326E9A2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6112A-DCCC-492E-AF15-EA58AB134E41}" type="datetimeFigureOut">
              <a:rPr lang="en-IE" smtClean="0"/>
              <a:t>13/02/2024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54E78-DA1F-4D04-8344-B62005666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9F726-92FF-457E-8587-432F35ABC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74516-B899-4911-8075-E8BFBDCCE6C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4760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87925-04BC-4832-A55A-F58C7EB0D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4" b="10072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44B0F-1F4D-46A0-A2E6-B21FF9973CB3}"/>
              </a:ext>
            </a:extLst>
          </p:cNvPr>
          <p:cNvSpPr txBox="1"/>
          <p:nvPr/>
        </p:nvSpPr>
        <p:spPr>
          <a:xfrm>
            <a:off x="418598" y="5238058"/>
            <a:ext cx="5885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Rathfarnham Castle Outbuildings</a:t>
            </a:r>
            <a:endParaRPr lang="en-IE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BB4EE2-956E-41D7-8DF9-9E5EE9628400}"/>
              </a:ext>
            </a:extLst>
          </p:cNvPr>
          <p:cNvSpPr/>
          <p:nvPr/>
        </p:nvSpPr>
        <p:spPr>
          <a:xfrm>
            <a:off x="11877575" y="0"/>
            <a:ext cx="314425" cy="6856718"/>
          </a:xfrm>
          <a:prstGeom prst="rect">
            <a:avLst/>
          </a:prstGeom>
          <a:solidFill>
            <a:srgbClr val="569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D69A4-7C51-4580-9139-1721F1EE7F9D}"/>
              </a:ext>
            </a:extLst>
          </p:cNvPr>
          <p:cNvSpPr txBox="1"/>
          <p:nvPr/>
        </p:nvSpPr>
        <p:spPr>
          <a:xfrm>
            <a:off x="418598" y="5822833"/>
            <a:ext cx="7291238" cy="584775"/>
          </a:xfrm>
          <a:prstGeom prst="rect">
            <a:avLst/>
          </a:prstGeom>
          <a:solidFill>
            <a:srgbClr val="569CB2"/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Update</a:t>
            </a:r>
            <a:endParaRPr lang="en-I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5462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B3E23-F3FF-D4BE-0D60-726C53B5E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66EC921-6548-F360-5655-0BBB674DB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64120A-A916-5FB4-EA09-FE2971DC3D58}"/>
              </a:ext>
            </a:extLst>
          </p:cNvPr>
          <p:cNvSpPr txBox="1"/>
          <p:nvPr/>
        </p:nvSpPr>
        <p:spPr>
          <a:xfrm>
            <a:off x="321733" y="649243"/>
            <a:ext cx="5542171" cy="461665"/>
          </a:xfrm>
          <a:prstGeom prst="rect">
            <a:avLst/>
          </a:prstGeom>
          <a:solidFill>
            <a:srgbClr val="569CB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Site – 1864 Historic Map Underlay</a:t>
            </a:r>
            <a:endParaRPr lang="en-I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6B145-861F-5B79-C4C3-39AD3A3BA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26" y="1235356"/>
            <a:ext cx="9244157" cy="52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72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30E50F-669C-18C3-6AF7-7753C0B00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74B2BF-573F-F504-73A0-9CE09D893C24}"/>
              </a:ext>
            </a:extLst>
          </p:cNvPr>
          <p:cNvSpPr txBox="1"/>
          <p:nvPr/>
        </p:nvSpPr>
        <p:spPr>
          <a:xfrm>
            <a:off x="182880" y="216915"/>
            <a:ext cx="8656320" cy="461665"/>
          </a:xfrm>
          <a:prstGeom prst="rect">
            <a:avLst/>
          </a:prstGeom>
          <a:solidFill>
            <a:srgbClr val="569CB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</a:t>
            </a:r>
            <a:endParaRPr lang="en-I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1D3455-3A4F-176C-3DB6-4763B25DB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04" y="1609186"/>
            <a:ext cx="9675191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6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3C58C2-F295-46E7-9FF4-AB113DA086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1" r="488"/>
          <a:stretch/>
        </p:blipFill>
        <p:spPr bwMode="auto">
          <a:xfrm>
            <a:off x="643467" y="1331681"/>
            <a:ext cx="10905066" cy="419463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A603C2-DCA6-461D-A542-B93E6460789F}"/>
              </a:ext>
            </a:extLst>
          </p:cNvPr>
          <p:cNvSpPr txBox="1"/>
          <p:nvPr/>
        </p:nvSpPr>
        <p:spPr>
          <a:xfrm>
            <a:off x="569594" y="644969"/>
            <a:ext cx="27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Overall Layout</a:t>
            </a:r>
            <a:endParaRPr lang="en-IE" sz="24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F5094-9EDD-679B-543D-C2C8C255D464}"/>
              </a:ext>
            </a:extLst>
          </p:cNvPr>
          <p:cNvSpPr txBox="1"/>
          <p:nvPr/>
        </p:nvSpPr>
        <p:spPr>
          <a:xfrm>
            <a:off x="321734" y="649243"/>
            <a:ext cx="4221390" cy="461665"/>
          </a:xfrm>
          <a:prstGeom prst="rect">
            <a:avLst/>
          </a:prstGeom>
          <a:solidFill>
            <a:srgbClr val="569CB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Overall Layout</a:t>
            </a:r>
            <a:endParaRPr lang="en-I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066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19B6E3-6049-EB70-2BB7-FEDA8B864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53" y="405817"/>
            <a:ext cx="10866541" cy="611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02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82A71-4FA7-F0D4-19DD-49CE716D8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874E0E1E-FF84-0E12-9EBD-4CA2BAE12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7A55B3-804B-FB25-A2D1-7D0D98A36637}"/>
              </a:ext>
            </a:extLst>
          </p:cNvPr>
          <p:cNvSpPr txBox="1"/>
          <p:nvPr/>
        </p:nvSpPr>
        <p:spPr>
          <a:xfrm>
            <a:off x="321733" y="649243"/>
            <a:ext cx="5542171" cy="461665"/>
          </a:xfrm>
          <a:prstGeom prst="rect">
            <a:avLst/>
          </a:prstGeom>
          <a:solidFill>
            <a:srgbClr val="569CB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Site – Site diagram</a:t>
            </a:r>
            <a:endParaRPr lang="en-I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A58BA9-C2B9-5460-DF4F-6D1F5D5CB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692" y="1394204"/>
            <a:ext cx="8081571" cy="481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82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311C45B-BB84-4F82-8FE5-B253F874A197}"/>
              </a:ext>
            </a:extLst>
          </p:cNvPr>
          <p:cNvSpPr/>
          <p:nvPr/>
        </p:nvSpPr>
        <p:spPr>
          <a:xfrm>
            <a:off x="3099335" y="1203158"/>
            <a:ext cx="2204185" cy="20020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C9E6E-EED5-45DA-8593-2E5650AC6CF5}"/>
              </a:ext>
            </a:extLst>
          </p:cNvPr>
          <p:cNvSpPr txBox="1"/>
          <p:nvPr/>
        </p:nvSpPr>
        <p:spPr>
          <a:xfrm>
            <a:off x="182880" y="216915"/>
            <a:ext cx="5669280" cy="461665"/>
          </a:xfrm>
          <a:prstGeom prst="rect">
            <a:avLst/>
          </a:prstGeom>
          <a:solidFill>
            <a:srgbClr val="569CB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Preferred Operator</a:t>
            </a:r>
            <a:endParaRPr lang="en-I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9E0D58-3936-41CD-9A04-9F406A22028D}"/>
              </a:ext>
            </a:extLst>
          </p:cNvPr>
          <p:cNvSpPr/>
          <p:nvPr/>
        </p:nvSpPr>
        <p:spPr>
          <a:xfrm>
            <a:off x="11842283" y="105876"/>
            <a:ext cx="182880" cy="3323124"/>
          </a:xfrm>
          <a:prstGeom prst="rect">
            <a:avLst/>
          </a:prstGeom>
          <a:solidFill>
            <a:srgbClr val="569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BB5C03-368A-663D-A7FA-FB6A42AE5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31870" y="2696227"/>
            <a:ext cx="4866255" cy="345729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7" name="Picture 16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4A63FC90-D89D-76BA-8B68-B805CFB78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90" y="840657"/>
            <a:ext cx="2645010" cy="10164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3525D0-F00A-D1B2-40BA-8B37F5141D42}"/>
              </a:ext>
            </a:extLst>
          </p:cNvPr>
          <p:cNvSpPr txBox="1"/>
          <p:nvPr/>
        </p:nvSpPr>
        <p:spPr>
          <a:xfrm>
            <a:off x="182880" y="5335569"/>
            <a:ext cx="473206" cy="369332"/>
          </a:xfrm>
          <a:prstGeom prst="rect">
            <a:avLst/>
          </a:prstGeom>
          <a:solidFill>
            <a:srgbClr val="569CB2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4FE398-D98D-C7F2-10A1-993548C7ACA5}"/>
              </a:ext>
            </a:extLst>
          </p:cNvPr>
          <p:cNvSpPr txBox="1"/>
          <p:nvPr/>
        </p:nvSpPr>
        <p:spPr>
          <a:xfrm>
            <a:off x="182880" y="5335569"/>
            <a:ext cx="7421880" cy="1477328"/>
          </a:xfrm>
          <a:prstGeom prst="rect">
            <a:avLst/>
          </a:prstGeom>
          <a:solidFill>
            <a:srgbClr val="569CB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business for over 50 years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I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uccessfully operate 11 individual businesses </a:t>
            </a:r>
            <a:endParaRPr lang="en-IE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Restaurants (one each in </a:t>
            </a:r>
            <a:r>
              <a:rPr lang="en-IE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Portmarnock</a:t>
            </a:r>
            <a:r>
              <a:rPr lang="en-I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IE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Raheny</a:t>
            </a:r>
            <a:r>
              <a:rPr lang="en-I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cafes, supermarkets and garden centres.</a:t>
            </a:r>
            <a:endParaRPr lang="en-IE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E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EED6CD-741D-14E4-7E6E-902FCB6B4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76" y="714190"/>
            <a:ext cx="6418270" cy="458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43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5F77E9-2063-3964-BB46-CB7C2857A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78EA48A-F0EE-F346-5D88-F6683E26AEE3}"/>
              </a:ext>
            </a:extLst>
          </p:cNvPr>
          <p:cNvSpPr/>
          <p:nvPr/>
        </p:nvSpPr>
        <p:spPr>
          <a:xfrm>
            <a:off x="3099335" y="1203158"/>
            <a:ext cx="2204185" cy="20020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B4F9E1-7B7D-E6C4-B051-7D25B7F1EF62}"/>
              </a:ext>
            </a:extLst>
          </p:cNvPr>
          <p:cNvSpPr txBox="1"/>
          <p:nvPr/>
        </p:nvSpPr>
        <p:spPr>
          <a:xfrm>
            <a:off x="182880" y="216915"/>
            <a:ext cx="5669280" cy="461665"/>
          </a:xfrm>
          <a:prstGeom prst="rect">
            <a:avLst/>
          </a:prstGeom>
          <a:solidFill>
            <a:srgbClr val="569CB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 led design team</a:t>
            </a:r>
            <a:endParaRPr lang="en-I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61DD96-B65D-5DE6-97F8-11CC0467B012}"/>
              </a:ext>
            </a:extLst>
          </p:cNvPr>
          <p:cNvSpPr/>
          <p:nvPr/>
        </p:nvSpPr>
        <p:spPr>
          <a:xfrm>
            <a:off x="11842283" y="105876"/>
            <a:ext cx="182880" cy="3323124"/>
          </a:xfrm>
          <a:prstGeom prst="rect">
            <a:avLst/>
          </a:prstGeom>
          <a:solidFill>
            <a:srgbClr val="569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FB8D65-CD52-CC08-A6BD-845141641FBA}"/>
              </a:ext>
            </a:extLst>
          </p:cNvPr>
          <p:cNvSpPr txBox="1"/>
          <p:nvPr/>
        </p:nvSpPr>
        <p:spPr>
          <a:xfrm>
            <a:off x="182880" y="5335569"/>
            <a:ext cx="473206" cy="369332"/>
          </a:xfrm>
          <a:prstGeom prst="rect">
            <a:avLst/>
          </a:prstGeom>
          <a:solidFill>
            <a:srgbClr val="569CB2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53857E-85A5-F821-B6D6-56CEDAD87767}"/>
              </a:ext>
            </a:extLst>
          </p:cNvPr>
          <p:cNvSpPr txBox="1"/>
          <p:nvPr/>
        </p:nvSpPr>
        <p:spPr>
          <a:xfrm>
            <a:off x="182880" y="5335569"/>
            <a:ext cx="7421880" cy="1477328"/>
          </a:xfrm>
          <a:prstGeom prst="rect">
            <a:avLst/>
          </a:prstGeom>
          <a:solidFill>
            <a:srgbClr val="569CB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esign led architects working at the intersection of contemporary design and creative conservation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ombining RIAI Architectural, Grade 1 Conservation Architect and Heritage Consultancy services from their Dublin based studio.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E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AB777B-97AA-EA58-844B-4FD40B8D6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228" y="216915"/>
            <a:ext cx="3029975" cy="1624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DC2E0F-55CE-2AF7-2025-A314A7C59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870628"/>
            <a:ext cx="5811048" cy="3876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1C1FD6-6707-6358-EE88-6C9E73400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294" y="1602606"/>
            <a:ext cx="5471581" cy="3652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7D8106-D7C7-FD1A-65AB-E3FC7BFE3C29}"/>
              </a:ext>
            </a:extLst>
          </p:cNvPr>
          <p:cNvSpPr txBox="1"/>
          <p:nvPr/>
        </p:nvSpPr>
        <p:spPr>
          <a:xfrm>
            <a:off x="280666" y="4377912"/>
            <a:ext cx="265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People’s Park Pavilion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942A7-233C-6F1D-102E-7588B96F4A44}"/>
              </a:ext>
            </a:extLst>
          </p:cNvPr>
          <p:cNvSpPr txBox="1"/>
          <p:nvPr/>
        </p:nvSpPr>
        <p:spPr>
          <a:xfrm>
            <a:off x="5993928" y="4856741"/>
            <a:ext cx="257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Carlingford Castle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99716-F300-6442-BEE4-4FE2EC5F1B81}"/>
              </a:ext>
            </a:extLst>
          </p:cNvPr>
          <p:cNvSpPr txBox="1"/>
          <p:nvPr/>
        </p:nvSpPr>
        <p:spPr>
          <a:xfrm>
            <a:off x="7952764" y="6423791"/>
            <a:ext cx="34814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dirty="0"/>
              <a:t>Source: https://www.hhcarchitecture.ie/</a:t>
            </a:r>
          </a:p>
        </p:txBody>
      </p:sp>
    </p:spTree>
    <p:extLst>
      <p:ext uri="{BB962C8B-B14F-4D97-AF65-F5344CB8AC3E}">
        <p14:creationId xmlns:p14="http://schemas.microsoft.com/office/powerpoint/2010/main" val="634103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D21C4F-AABE-463E-B06A-DAB2786E9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47541"/>
            <a:ext cx="10905066" cy="5378850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FAB312-90D0-4EDC-9F8E-9015C61807F4}"/>
              </a:ext>
            </a:extLst>
          </p:cNvPr>
          <p:cNvSpPr txBox="1"/>
          <p:nvPr/>
        </p:nvSpPr>
        <p:spPr>
          <a:xfrm>
            <a:off x="833120" y="5821680"/>
            <a:ext cx="314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Floor Area c.1,400 sq. metres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98267-F8CB-2C1A-B76D-AB4BCFB571BD}"/>
              </a:ext>
            </a:extLst>
          </p:cNvPr>
          <p:cNvSpPr txBox="1"/>
          <p:nvPr/>
        </p:nvSpPr>
        <p:spPr>
          <a:xfrm>
            <a:off x="643467" y="579799"/>
            <a:ext cx="4599652" cy="461665"/>
          </a:xfrm>
          <a:prstGeom prst="rect">
            <a:avLst/>
          </a:prstGeom>
          <a:solidFill>
            <a:srgbClr val="569CB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Site – Historical Build Up</a:t>
            </a:r>
            <a:endParaRPr lang="en-I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27355-2784-BEBA-7DEA-002E3A2C9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78" r="6187"/>
          <a:stretch/>
        </p:blipFill>
        <p:spPr>
          <a:xfrm>
            <a:off x="423638" y="1041464"/>
            <a:ext cx="11124895" cy="545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60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B7541A-F5D0-4897-8AAE-C4F4F6EB7191}"/>
              </a:ext>
            </a:extLst>
          </p:cNvPr>
          <p:cNvSpPr txBox="1"/>
          <p:nvPr/>
        </p:nvSpPr>
        <p:spPr>
          <a:xfrm>
            <a:off x="321733" y="649243"/>
            <a:ext cx="7325976" cy="461665"/>
          </a:xfrm>
          <a:prstGeom prst="rect">
            <a:avLst/>
          </a:prstGeom>
          <a:solidFill>
            <a:srgbClr val="569CB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Site – 1864 Historic Map Underlay – Current Site</a:t>
            </a:r>
            <a:endParaRPr lang="en-I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1E96F-3B2F-13FB-8A94-A0279E5EB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53" y="1151708"/>
            <a:ext cx="8202880" cy="5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40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1C8DC-CC0E-A857-7A2A-7DDC2BD4D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C04A0507-F6F3-DC83-C17B-9A405F710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74DB3-CB49-8107-376C-E743026FC7AA}"/>
              </a:ext>
            </a:extLst>
          </p:cNvPr>
          <p:cNvSpPr txBox="1"/>
          <p:nvPr/>
        </p:nvSpPr>
        <p:spPr>
          <a:xfrm>
            <a:off x="321733" y="649243"/>
            <a:ext cx="5542171" cy="461665"/>
          </a:xfrm>
          <a:prstGeom prst="rect">
            <a:avLst/>
          </a:prstGeom>
          <a:solidFill>
            <a:srgbClr val="569CB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materials and building forms</a:t>
            </a:r>
            <a:endParaRPr lang="en-I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B4391-9FCA-0615-360B-3F049C63D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46"/>
          <a:stretch/>
        </p:blipFill>
        <p:spPr>
          <a:xfrm>
            <a:off x="1932801" y="1182255"/>
            <a:ext cx="8716704" cy="540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94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9481</TotalTime>
  <Words>132</Words>
  <Application>Microsoft Office PowerPoint</Application>
  <PresentationFormat>Widescreen</PresentationFormat>
  <Paragraphs>21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Frehill</dc:creator>
  <cp:lastModifiedBy>Ralph McGarry</cp:lastModifiedBy>
  <cp:revision>37</cp:revision>
  <dcterms:created xsi:type="dcterms:W3CDTF">2022-01-27T11:38:39Z</dcterms:created>
  <dcterms:modified xsi:type="dcterms:W3CDTF">2024-02-13T10:13:10Z</dcterms:modified>
</cp:coreProperties>
</file>